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8" r:id="rId5"/>
    <p:sldId id="279" r:id="rId6"/>
    <p:sldId id="280" r:id="rId7"/>
    <p:sldId id="259" r:id="rId8"/>
    <p:sldId id="260" r:id="rId9"/>
    <p:sldId id="261" r:id="rId10"/>
    <p:sldId id="281" r:id="rId11"/>
    <p:sldId id="263" r:id="rId12"/>
    <p:sldId id="264" r:id="rId13"/>
    <p:sldId id="265" r:id="rId14"/>
    <p:sldId id="282" r:id="rId15"/>
    <p:sldId id="283" r:id="rId16"/>
    <p:sldId id="284" r:id="rId17"/>
    <p:sldId id="285" r:id="rId18"/>
    <p:sldId id="28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4916D7E-8503-463A-91A4-B032A0AB7CF9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BFA3B2C-410B-4A76-9323-954EFB238B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05000" y="0"/>
            <a:ext cx="7046910" cy="43396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138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Social</a:t>
            </a:r>
          </a:p>
          <a:p>
            <a:pPr algn="r"/>
            <a:r>
              <a:rPr lang="en-US" sz="138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Class</a:t>
            </a:r>
            <a:endParaRPr lang="en-US" sz="13800" b="1" dirty="0">
              <a:ln w="19050">
                <a:solidFill>
                  <a:schemeClr val="bg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Forte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958876"/>
            <a:ext cx="822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800" dirty="0" smtClean="0">
                <a:latin typeface="Maiandra GD" pitchFamily="34" charset="0"/>
              </a:rPr>
              <a:t> Social class or stratum refers to a set of families that share equal or nearly equal prestige according to the criteria of evaluation in the system of stratification.</a:t>
            </a:r>
            <a:endParaRPr lang="en-US" sz="4800" dirty="0">
              <a:latin typeface="Maiandra G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16090" y="-66258"/>
            <a:ext cx="704691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Meaning of Stratification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0" y="6243935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(Weber, in Barber, 1952)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458283"/>
            <a:ext cx="8229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AutoNum type="arabicPeriod"/>
            </a:pPr>
            <a:r>
              <a:rPr lang="en-US" sz="5400" dirty="0" smtClean="0">
                <a:latin typeface="Maiandra GD" pitchFamily="34" charset="0"/>
              </a:rPr>
              <a:t>Education</a:t>
            </a:r>
          </a:p>
          <a:p>
            <a:pPr marL="914400" indent="-914400">
              <a:buAutoNum type="arabicPeriod"/>
            </a:pPr>
            <a:r>
              <a:rPr lang="en-US" sz="5400" dirty="0" smtClean="0">
                <a:latin typeface="Maiandra GD" pitchFamily="34" charset="0"/>
              </a:rPr>
              <a:t>Income</a:t>
            </a:r>
          </a:p>
          <a:p>
            <a:pPr marL="914400" indent="-914400">
              <a:buAutoNum type="arabicPeriod"/>
            </a:pPr>
            <a:r>
              <a:rPr lang="en-US" sz="5400" dirty="0" smtClean="0">
                <a:latin typeface="Maiandra GD" pitchFamily="34" charset="0"/>
              </a:rPr>
              <a:t>Intelligence</a:t>
            </a:r>
          </a:p>
          <a:p>
            <a:pPr marL="914400" indent="-914400">
              <a:buAutoNum type="arabicPeriod"/>
            </a:pPr>
            <a:r>
              <a:rPr lang="en-US" sz="5400" dirty="0" smtClean="0">
                <a:latin typeface="Maiandra GD" pitchFamily="34" charset="0"/>
              </a:rPr>
              <a:t>Occupation</a:t>
            </a:r>
          </a:p>
          <a:p>
            <a:pPr marL="914400" indent="-914400"/>
            <a:endParaRPr lang="en-US" sz="5400" dirty="0">
              <a:latin typeface="Maiandra G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314742"/>
            <a:ext cx="85344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Determinants of</a:t>
            </a:r>
          </a:p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Social Class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977277"/>
            <a:ext cx="8229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Font typeface="+mj-lt"/>
              <a:buAutoNum type="arabicPeriod"/>
            </a:pPr>
            <a:r>
              <a:rPr lang="en-US" sz="5400" dirty="0" smtClean="0">
                <a:latin typeface="Maiandra GD" pitchFamily="34" charset="0"/>
              </a:rPr>
              <a:t>Bourgeoisie (Capitalists)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5400" dirty="0" smtClean="0">
                <a:latin typeface="Maiandra GD" pitchFamily="34" charset="0"/>
              </a:rPr>
              <a:t>Proletariat (Workers)</a:t>
            </a:r>
          </a:p>
          <a:p>
            <a:pPr marL="914400" indent="-914400">
              <a:buFont typeface="+mj-lt"/>
              <a:buAutoNum type="arabicPeriod"/>
            </a:pPr>
            <a:endParaRPr lang="en-US" sz="5400" dirty="0">
              <a:latin typeface="Maiandra G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467142"/>
            <a:ext cx="85344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Social Class as Viewed</a:t>
            </a:r>
          </a:p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By Karl Marx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538948"/>
            <a:ext cx="822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Font typeface="+mj-lt"/>
              <a:buAutoNum type="arabicPeriod"/>
            </a:pPr>
            <a:r>
              <a:rPr lang="en-US" sz="4800" i="1" dirty="0" smtClean="0">
                <a:latin typeface="Maiandra GD" pitchFamily="34" charset="0"/>
              </a:rPr>
              <a:t>Class – </a:t>
            </a:r>
            <a:r>
              <a:rPr lang="en-US" sz="4800" dirty="0" smtClean="0">
                <a:latin typeface="Maiandra GD" pitchFamily="34" charset="0"/>
              </a:rPr>
              <a:t>a class simply consists of individuals who have similar economic standing within the society.</a:t>
            </a:r>
            <a:endParaRPr lang="en-US" sz="4800" i="1" dirty="0" smtClean="0">
              <a:latin typeface="Maiandra G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62342"/>
            <a:ext cx="85344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Max Weber’s Analysis</a:t>
            </a:r>
          </a:p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Of Social Class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538948"/>
            <a:ext cx="8229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Font typeface="+mj-lt"/>
              <a:buAutoNum type="arabicPeriod" startAt="2"/>
            </a:pPr>
            <a:r>
              <a:rPr lang="en-US" sz="4800" i="1" dirty="0" smtClean="0">
                <a:latin typeface="Maiandra GD" pitchFamily="34" charset="0"/>
              </a:rPr>
              <a:t>Status – </a:t>
            </a:r>
            <a:r>
              <a:rPr lang="en-US" sz="4800" dirty="0" smtClean="0">
                <a:latin typeface="Maiandra GD" pitchFamily="34" charset="0"/>
              </a:rPr>
              <a:t>it is a ranking of social prestige and/or honor.</a:t>
            </a:r>
            <a:endParaRPr lang="en-US" sz="4800" i="1" dirty="0" smtClean="0">
              <a:latin typeface="Maiandra G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62342"/>
            <a:ext cx="85344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Max Weber’s Analysis</a:t>
            </a:r>
          </a:p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Of Social Class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538948"/>
            <a:ext cx="822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Font typeface="+mj-lt"/>
              <a:buAutoNum type="arabicPeriod" startAt="3"/>
            </a:pPr>
            <a:r>
              <a:rPr lang="en-US" sz="4800" i="1" dirty="0" smtClean="0">
                <a:latin typeface="Maiandra GD" pitchFamily="34" charset="0"/>
              </a:rPr>
              <a:t>Power – </a:t>
            </a:r>
            <a:r>
              <a:rPr lang="en-US" sz="4800" dirty="0" smtClean="0">
                <a:latin typeface="Maiandra GD" pitchFamily="34" charset="0"/>
              </a:rPr>
              <a:t>Weber defined power as the chance of people to realize their own will against the resistance of others.</a:t>
            </a:r>
            <a:endParaRPr lang="en-US" sz="4800" i="1" dirty="0" smtClean="0">
              <a:latin typeface="Maiandra G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62342"/>
            <a:ext cx="85344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Max Weber’s Analysis</a:t>
            </a:r>
          </a:p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Of Social Class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133600"/>
            <a:ext cx="822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Font typeface="+mj-lt"/>
              <a:buAutoNum type="arabicPeriod"/>
            </a:pPr>
            <a:r>
              <a:rPr lang="en-US" sz="4800" i="1" dirty="0" smtClean="0">
                <a:latin typeface="Maiandra GD" pitchFamily="34" charset="0"/>
              </a:rPr>
              <a:t>Upper class – </a:t>
            </a:r>
            <a:r>
              <a:rPr lang="en-US" sz="4800" dirty="0" smtClean="0">
                <a:latin typeface="Maiandra GD" pitchFamily="34" charset="0"/>
              </a:rPr>
              <a:t>families under this class occupy a high, stable position and represent approximately 3% of the total population.</a:t>
            </a:r>
            <a:endParaRPr lang="en-US" sz="4800" i="1" dirty="0" smtClean="0">
              <a:latin typeface="Maiandra G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0"/>
            <a:ext cx="85344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Social Classes in the</a:t>
            </a:r>
          </a:p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Philippines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133600"/>
            <a:ext cx="8229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Font typeface="+mj-lt"/>
              <a:buAutoNum type="arabicPeriod" startAt="2"/>
            </a:pPr>
            <a:r>
              <a:rPr lang="en-US" sz="4800" i="1" dirty="0" smtClean="0">
                <a:latin typeface="Maiandra GD" pitchFamily="34" charset="0"/>
              </a:rPr>
              <a:t>Middle class – </a:t>
            </a:r>
            <a:r>
              <a:rPr lang="en-US" sz="4800" dirty="0" smtClean="0">
                <a:latin typeface="Maiandra GD" pitchFamily="34" charset="0"/>
              </a:rPr>
              <a:t>members of this class compromise approximately 25% of the total population.</a:t>
            </a:r>
            <a:endParaRPr lang="en-US" sz="4800" i="1" dirty="0" smtClean="0">
              <a:latin typeface="Maiandra G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0"/>
            <a:ext cx="85344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Social Classes in the</a:t>
            </a:r>
          </a:p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Philippines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133600"/>
            <a:ext cx="8229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Font typeface="+mj-lt"/>
              <a:buAutoNum type="arabicPeriod" startAt="3"/>
            </a:pPr>
            <a:r>
              <a:rPr lang="en-US" sz="4800" i="1" dirty="0" smtClean="0">
                <a:latin typeface="Maiandra GD" pitchFamily="34" charset="0"/>
              </a:rPr>
              <a:t>Lower class – </a:t>
            </a:r>
            <a:r>
              <a:rPr lang="en-US" sz="4800" dirty="0" smtClean="0">
                <a:latin typeface="Maiandra GD" pitchFamily="34" charset="0"/>
              </a:rPr>
              <a:t>this is the largest of the social class compromising around 72% of the populace.</a:t>
            </a:r>
            <a:endParaRPr lang="en-US" sz="4800" i="1" dirty="0" smtClean="0">
              <a:latin typeface="Maiandra G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0"/>
            <a:ext cx="85344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Social Classes in the</a:t>
            </a:r>
          </a:p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Philippines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143000"/>
            <a:ext cx="8610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500" dirty="0" smtClean="0">
                <a:latin typeface="Maiandra GD" pitchFamily="34" charset="0"/>
              </a:rPr>
              <a:t> define social class</a:t>
            </a:r>
          </a:p>
          <a:p>
            <a:pPr>
              <a:buFont typeface="Arial" pitchFamily="34" charset="0"/>
              <a:buChar char="•"/>
            </a:pPr>
            <a:r>
              <a:rPr lang="en-US" sz="4500" dirty="0">
                <a:latin typeface="Maiandra GD" pitchFamily="34" charset="0"/>
              </a:rPr>
              <a:t> </a:t>
            </a:r>
            <a:r>
              <a:rPr lang="en-US" sz="4500" dirty="0" smtClean="0">
                <a:latin typeface="Maiandra GD" pitchFamily="34" charset="0"/>
              </a:rPr>
              <a:t>identify the different 	determinants of social class</a:t>
            </a:r>
          </a:p>
          <a:p>
            <a:pPr>
              <a:buFont typeface="Arial" pitchFamily="34" charset="0"/>
              <a:buChar char="•"/>
            </a:pPr>
            <a:r>
              <a:rPr lang="en-US" sz="4500" dirty="0">
                <a:latin typeface="Maiandra GD" pitchFamily="34" charset="0"/>
              </a:rPr>
              <a:t> </a:t>
            </a:r>
            <a:r>
              <a:rPr lang="en-US" sz="4500" dirty="0" smtClean="0">
                <a:latin typeface="Maiandra GD" pitchFamily="34" charset="0"/>
              </a:rPr>
              <a:t>analyze the views and 	concepts of some sociologists 	about social class</a:t>
            </a:r>
          </a:p>
          <a:p>
            <a:pPr>
              <a:buFont typeface="Arial" pitchFamily="34" charset="0"/>
              <a:buChar char="•"/>
            </a:pPr>
            <a:r>
              <a:rPr lang="en-US" sz="4500" dirty="0">
                <a:latin typeface="Maiandra GD" pitchFamily="34" charset="0"/>
              </a:rPr>
              <a:t> </a:t>
            </a:r>
            <a:r>
              <a:rPr lang="en-US" sz="4500" dirty="0" smtClean="0">
                <a:latin typeface="Maiandra GD" pitchFamily="34" charset="0"/>
              </a:rPr>
              <a:t>identify and describe the diff. 	social classes in the Philippines</a:t>
            </a:r>
            <a:endParaRPr lang="en-US" sz="4500" dirty="0">
              <a:latin typeface="Maiandra G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00200" y="0"/>
            <a:ext cx="704691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80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304800"/>
            <a:ext cx="86106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400" dirty="0" smtClean="0">
                <a:latin typeface="Maiandra GD" pitchFamily="34" charset="0"/>
              </a:rPr>
              <a:t> The study of social stratification has brought about highly significant implications.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>
                <a:latin typeface="Maiandra GD" pitchFamily="34" charset="0"/>
              </a:rPr>
              <a:t> </a:t>
            </a:r>
            <a:r>
              <a:rPr lang="en-US" sz="4400" dirty="0" smtClean="0">
                <a:latin typeface="Maiandra GD" pitchFamily="34" charset="0"/>
              </a:rPr>
              <a:t>Social class affects nearly all dimensions of life, beginning with health and life expectancy, and encompasses a wide range of attitudes and patterns of family life.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680621"/>
            <a:ext cx="8610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800" dirty="0" smtClean="0">
                <a:latin typeface="Maiandra GD" pitchFamily="34" charset="0"/>
              </a:rPr>
              <a:t> A person’s position in the social hierarchy is closely related to his/her income, occupation and education – the combination of factors that sociologists generally include in socio-economic status.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643890"/>
            <a:ext cx="86106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5400" dirty="0" smtClean="0">
                <a:latin typeface="Maiandra GD" pitchFamily="34" charset="0"/>
              </a:rPr>
              <a:t>Factors such as socialization into class-typed ways of living and acceptance into certain circles of associates and friends are also important determinants of social class.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228600"/>
            <a:ext cx="86106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200" dirty="0" smtClean="0">
                <a:latin typeface="Maiandra GD" pitchFamily="34" charset="0"/>
              </a:rPr>
              <a:t> Social class, as pointed out by </a:t>
            </a:r>
            <a:r>
              <a:rPr lang="en-US" sz="4200" dirty="0" err="1" smtClean="0">
                <a:latin typeface="Maiandra GD" pitchFamily="34" charset="0"/>
              </a:rPr>
              <a:t>Ogburn</a:t>
            </a:r>
            <a:r>
              <a:rPr lang="en-US" sz="4200" dirty="0" smtClean="0">
                <a:latin typeface="Maiandra GD" pitchFamily="34" charset="0"/>
              </a:rPr>
              <a:t> and </a:t>
            </a:r>
            <a:r>
              <a:rPr lang="en-US" sz="4200" dirty="0" err="1" smtClean="0">
                <a:latin typeface="Maiandra GD" pitchFamily="34" charset="0"/>
              </a:rPr>
              <a:t>Nimkoff</a:t>
            </a:r>
            <a:r>
              <a:rPr lang="en-US" sz="4200" dirty="0" smtClean="0">
                <a:latin typeface="Maiandra GD" pitchFamily="34" charset="0"/>
              </a:rPr>
              <a:t> (1958, p153), “is two or more broad groups of individuals who are ranked by members of the community into socially superior and inferior positions…a social grouping in which members possess roughly equivalent culturally-valued attributes.”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077283"/>
            <a:ext cx="8229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800" dirty="0">
                <a:latin typeface="Maiandra GD" pitchFamily="34" charset="0"/>
              </a:rPr>
              <a:t> </a:t>
            </a:r>
            <a:r>
              <a:rPr lang="en-US" sz="4800" dirty="0" smtClean="0">
                <a:latin typeface="Maiandra GD" pitchFamily="34" charset="0"/>
              </a:rPr>
              <a:t>The term social class refers to a group of people having similar social rank.</a:t>
            </a:r>
            <a:endParaRPr lang="en-US" sz="4800" dirty="0">
              <a:latin typeface="Maiandra G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16090" y="-66258"/>
            <a:ext cx="704691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Meaning of </a:t>
            </a:r>
          </a:p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Social Class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86200" y="6243935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/>
              <a:t>(Garcia, 1992)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918186"/>
            <a:ext cx="8229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800" dirty="0" smtClean="0">
                <a:latin typeface="Maiandra GD" pitchFamily="34" charset="0"/>
              </a:rPr>
              <a:t> Social class is a group of people sharing similar position or status.</a:t>
            </a:r>
            <a:endParaRPr lang="en-US" sz="4800" dirty="0">
              <a:latin typeface="Maiandra G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16090" y="-66258"/>
            <a:ext cx="704691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Meaning of</a:t>
            </a:r>
          </a:p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Social Class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77000" y="6248400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(Stark, 1987)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958876"/>
            <a:ext cx="822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800" dirty="0" smtClean="0">
                <a:latin typeface="Maiandra GD" pitchFamily="34" charset="0"/>
              </a:rPr>
              <a:t> Social class is a category of people who share roughly the same class, status and power and who have a sense of identification with one another.</a:t>
            </a:r>
            <a:endParaRPr lang="en-US" sz="4800" dirty="0">
              <a:latin typeface="Maiandra G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16090" y="-66258"/>
            <a:ext cx="704691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en-US" sz="66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Forte" pitchFamily="66" charset="0"/>
              </a:rPr>
              <a:t>Meaning of Stratification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38600" y="6243935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(Brinkerhoff &amp; White, 1988)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216</TotalTime>
  <Words>453</Words>
  <Application>Microsoft Office PowerPoint</Application>
  <PresentationFormat>On-screen Show (4:3)</PresentationFormat>
  <Paragraphs>54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Oriel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sma</dc:creator>
  <cp:lastModifiedBy>Fe Atanacio</cp:lastModifiedBy>
  <cp:revision>15</cp:revision>
  <dcterms:created xsi:type="dcterms:W3CDTF">2013-08-11T11:25:10Z</dcterms:created>
  <dcterms:modified xsi:type="dcterms:W3CDTF">2013-09-13T06:42:27Z</dcterms:modified>
</cp:coreProperties>
</file>