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8" r:id="rId5"/>
    <p:sldId id="259" r:id="rId6"/>
    <p:sldId id="282" r:id="rId7"/>
    <p:sldId id="262" r:id="rId8"/>
    <p:sldId id="265" r:id="rId9"/>
    <p:sldId id="283" r:id="rId10"/>
    <p:sldId id="284" r:id="rId11"/>
    <p:sldId id="285" r:id="rId12"/>
    <p:sldId id="286" r:id="rId13"/>
    <p:sldId id="287"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34916D7E-8503-463A-91A4-B032A0AB7CF9}" type="datetimeFigureOut">
              <a:rPr lang="en-US" smtClean="0"/>
              <a:pPr/>
              <a:t>8/26/2013</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BFA3B2C-410B-4A76-9323-954EFB238BC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916D7E-8503-463A-91A4-B032A0AB7CF9}"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916D7E-8503-463A-91A4-B032A0AB7CF9}"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916D7E-8503-463A-91A4-B032A0AB7CF9}"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4916D7E-8503-463A-91A4-B032A0AB7CF9}" type="datetimeFigureOut">
              <a:rPr lang="en-US" smtClean="0"/>
              <a:pPr/>
              <a:t>8/26/2013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916D7E-8503-463A-91A4-B032A0AB7CF9}"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34916D7E-8503-463A-91A4-B032A0AB7CF9}" type="datetimeFigureOut">
              <a:rPr lang="en-US" smtClean="0"/>
              <a:pPr/>
              <a:t>8/26/2013</a:t>
            </a:fld>
            <a:endParaRPr lang="en-US"/>
          </a:p>
        </p:txBody>
      </p:sp>
      <p:sp>
        <p:nvSpPr>
          <p:cNvPr id="27" name="Slide Number Placeholder 26"/>
          <p:cNvSpPr>
            <a:spLocks noGrp="1"/>
          </p:cNvSpPr>
          <p:nvPr>
            <p:ph type="sldNum" sz="quarter" idx="11"/>
          </p:nvPr>
        </p:nvSpPr>
        <p:spPr/>
        <p:txBody>
          <a:bodyPr rtlCol="0"/>
          <a:lstStyle/>
          <a:p>
            <a:fld id="{FBFA3B2C-410B-4A76-9323-954EFB238BC5}"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34916D7E-8503-463A-91A4-B032A0AB7CF9}" type="datetimeFigureOut">
              <a:rPr lang="en-US" smtClean="0"/>
              <a:pPr/>
              <a:t>8/26/2013</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FBFA3B2C-410B-4A76-9323-954EFB238B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916D7E-8503-463A-91A4-B032A0AB7CF9}" type="datetimeFigureOut">
              <a:rPr lang="en-US" smtClean="0"/>
              <a:pPr/>
              <a:t>8/26/2013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4916D7E-8503-463A-91A4-B032A0AB7CF9}"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4916D7E-8503-463A-91A4-B032A0AB7CF9}" type="datetimeFigureOut">
              <a:rPr lang="en-US" smtClean="0"/>
              <a:pPr/>
              <a:t>8/26/2013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FA3B2C-410B-4A76-9323-954EFB238B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4916D7E-8503-463A-91A4-B032A0AB7CF9}" type="datetimeFigureOut">
              <a:rPr lang="en-US" smtClean="0"/>
              <a:pPr/>
              <a:t>8/26/2013</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BFA3B2C-410B-4A76-9323-954EFB238B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4773" y="735955"/>
            <a:ext cx="7714455" cy="4708981"/>
          </a:xfrm>
          <a:prstGeom prst="rect">
            <a:avLst/>
          </a:prstGeom>
          <a:noFill/>
        </p:spPr>
        <p:txBody>
          <a:bodyPr wrap="square" lIns="91440" tIns="45720" rIns="91440" bIns="45720">
            <a:spAutoFit/>
          </a:bodyPr>
          <a:lstStyle/>
          <a:p>
            <a:pPr algn="ctr"/>
            <a:r>
              <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rPr>
              <a:t>Theoretical</a:t>
            </a:r>
          </a:p>
          <a:p>
            <a:pPr algn="ctr"/>
            <a:r>
              <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rPr>
              <a:t>Explanations</a:t>
            </a:r>
          </a:p>
          <a:p>
            <a:pPr algn="ctr"/>
            <a:r>
              <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rPr>
              <a:t>of Deviance</a:t>
            </a:r>
            <a:endParaRPr lang="en-US" sz="10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Berlin Sans FB Dem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14400"/>
            <a:ext cx="8534400" cy="4524315"/>
          </a:xfrm>
          <a:prstGeom prst="rect">
            <a:avLst/>
          </a:prstGeom>
          <a:noFill/>
        </p:spPr>
        <p:txBody>
          <a:bodyPr wrap="square" rtlCol="0">
            <a:spAutoFit/>
          </a:bodyPr>
          <a:lstStyle/>
          <a:p>
            <a:pPr algn="ctr"/>
            <a:r>
              <a:rPr lang="en-US" sz="4800" i="1" dirty="0" smtClean="0">
                <a:latin typeface="Maiandra GD" pitchFamily="34" charset="0"/>
              </a:rPr>
              <a:t>Rebellion </a:t>
            </a:r>
            <a:r>
              <a:rPr lang="en-US" sz="4800" dirty="0" smtClean="0">
                <a:latin typeface="Maiandra GD" pitchFamily="34" charset="0"/>
              </a:rPr>
              <a:t>involves rejection of both society’s goals and the expected means of achieving them and the formation of a new society that has different goals and values.</a:t>
            </a:r>
            <a:endParaRPr lang="en-US" sz="4800" i="1" dirty="0">
              <a:latin typeface="Maiandra GD"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14400"/>
            <a:ext cx="8534400" cy="3785652"/>
          </a:xfrm>
          <a:prstGeom prst="rect">
            <a:avLst/>
          </a:prstGeom>
          <a:noFill/>
        </p:spPr>
        <p:txBody>
          <a:bodyPr wrap="square" rtlCol="0">
            <a:spAutoFit/>
          </a:bodyPr>
          <a:lstStyle/>
          <a:p>
            <a:pPr algn="ctr"/>
            <a:r>
              <a:rPr lang="en-US" sz="4800" i="1" dirty="0" smtClean="0">
                <a:latin typeface="Maiandra GD" pitchFamily="34" charset="0"/>
              </a:rPr>
              <a:t>Ritualism </a:t>
            </a:r>
            <a:r>
              <a:rPr lang="en-US" sz="4800" dirty="0" smtClean="0">
                <a:latin typeface="Maiandra GD" pitchFamily="34" charset="0"/>
              </a:rPr>
              <a:t>occurs when people give up on societal goals but continuously adhere to the socially approved means for achieving them.</a:t>
            </a:r>
            <a:endParaRPr lang="en-US" sz="4800" i="1" dirty="0">
              <a:latin typeface="Maiandra GD"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762000"/>
          <a:ext cx="8610600" cy="5791198"/>
        </p:xfrm>
        <a:graphic>
          <a:graphicData uri="http://schemas.openxmlformats.org/drawingml/2006/table">
            <a:tbl>
              <a:tblPr firstRow="1" bandRow="1">
                <a:tableStyleId>{073A0DAA-6AF3-43AB-8588-CEC1D06C72B9}</a:tableStyleId>
              </a:tblPr>
              <a:tblGrid>
                <a:gridCol w="2870200"/>
                <a:gridCol w="2870200"/>
                <a:gridCol w="2870200"/>
              </a:tblGrid>
              <a:tr h="1341343">
                <a:tc>
                  <a:txBody>
                    <a:bodyPr/>
                    <a:lstStyle/>
                    <a:p>
                      <a:pPr algn="ctr"/>
                      <a:r>
                        <a:rPr lang="en-US" sz="3200" dirty="0" smtClean="0"/>
                        <a:t>Mode of Adaptation</a:t>
                      </a:r>
                      <a:endParaRPr lang="en-US" sz="3200" dirty="0"/>
                    </a:p>
                  </a:txBody>
                  <a:tcPr anchor="ctr"/>
                </a:tc>
                <a:tc>
                  <a:txBody>
                    <a:bodyPr/>
                    <a:lstStyle/>
                    <a:p>
                      <a:pPr algn="ctr"/>
                      <a:r>
                        <a:rPr lang="en-US" sz="3200" dirty="0" smtClean="0"/>
                        <a:t>Cultural</a:t>
                      </a:r>
                      <a:r>
                        <a:rPr lang="en-US" sz="3200" baseline="0" dirty="0" smtClean="0"/>
                        <a:t> Goals</a:t>
                      </a:r>
                      <a:endParaRPr lang="en-US" sz="3200" dirty="0"/>
                    </a:p>
                  </a:txBody>
                  <a:tcPr anchor="ctr"/>
                </a:tc>
                <a:tc>
                  <a:txBody>
                    <a:bodyPr/>
                    <a:lstStyle/>
                    <a:p>
                      <a:pPr algn="ctr"/>
                      <a:r>
                        <a:rPr lang="en-US" sz="3200" dirty="0" smtClean="0"/>
                        <a:t>Institutional</a:t>
                      </a:r>
                      <a:r>
                        <a:rPr lang="en-US" sz="3200" baseline="0" dirty="0" smtClean="0"/>
                        <a:t> Means</a:t>
                      </a:r>
                      <a:endParaRPr lang="en-US" sz="3200" dirty="0"/>
                    </a:p>
                  </a:txBody>
                  <a:tcPr anchor="ctr"/>
                </a:tc>
              </a:tr>
              <a:tr h="777128">
                <a:tc>
                  <a:txBody>
                    <a:bodyPr/>
                    <a:lstStyle/>
                    <a:p>
                      <a:pPr marL="342900" indent="-342900" algn="ctr">
                        <a:buNone/>
                      </a:pPr>
                      <a:r>
                        <a:rPr lang="en-US" sz="3200" dirty="0" smtClean="0"/>
                        <a:t>1. Conformity</a:t>
                      </a:r>
                      <a:endParaRPr lang="en-US" sz="3200" dirty="0"/>
                    </a:p>
                  </a:txBody>
                  <a:tcPr anchor="ctr"/>
                </a:tc>
                <a:tc>
                  <a:txBody>
                    <a:bodyPr/>
                    <a:lstStyle/>
                    <a:p>
                      <a:pPr algn="ctr"/>
                      <a:r>
                        <a:rPr lang="en-US" sz="3200" dirty="0" smtClean="0"/>
                        <a:t>Accepted</a:t>
                      </a:r>
                      <a:endParaRPr lang="en-US" sz="3200" dirty="0"/>
                    </a:p>
                  </a:txBody>
                  <a:tcPr anchor="ctr"/>
                </a:tc>
                <a:tc>
                  <a:txBody>
                    <a:bodyPr/>
                    <a:lstStyle/>
                    <a:p>
                      <a:pPr algn="ctr"/>
                      <a:r>
                        <a:rPr lang="en-US" sz="3200" dirty="0" smtClean="0"/>
                        <a:t>Accepted</a:t>
                      </a:r>
                      <a:endParaRPr lang="en-US" sz="3200" dirty="0"/>
                    </a:p>
                  </a:txBody>
                  <a:tcPr anchor="ctr"/>
                </a:tc>
              </a:tr>
              <a:tr h="777128">
                <a:tc>
                  <a:txBody>
                    <a:bodyPr/>
                    <a:lstStyle/>
                    <a:p>
                      <a:pPr algn="ctr"/>
                      <a:r>
                        <a:rPr lang="en-US" sz="3200" dirty="0" smtClean="0"/>
                        <a:t>2. Innovation</a:t>
                      </a:r>
                    </a:p>
                  </a:txBody>
                  <a:tcPr anchor="ctr"/>
                </a:tc>
                <a:tc>
                  <a:txBody>
                    <a:bodyPr/>
                    <a:lstStyle/>
                    <a:p>
                      <a:pPr algn="ctr"/>
                      <a:r>
                        <a:rPr lang="en-US" sz="3200" dirty="0" smtClean="0"/>
                        <a:t>Accepted</a:t>
                      </a:r>
                      <a:endParaRPr lang="en-US" sz="3200" dirty="0"/>
                    </a:p>
                  </a:txBody>
                  <a:tcPr anchor="ctr"/>
                </a:tc>
                <a:tc>
                  <a:txBody>
                    <a:bodyPr/>
                    <a:lstStyle/>
                    <a:p>
                      <a:pPr algn="ctr"/>
                      <a:r>
                        <a:rPr lang="en-US" sz="3200" dirty="0" smtClean="0"/>
                        <a:t>Rejected</a:t>
                      </a:r>
                      <a:endParaRPr lang="en-US" sz="3200" dirty="0"/>
                    </a:p>
                  </a:txBody>
                  <a:tcPr anchor="ctr"/>
                </a:tc>
              </a:tr>
              <a:tr h="777128">
                <a:tc>
                  <a:txBody>
                    <a:bodyPr/>
                    <a:lstStyle/>
                    <a:p>
                      <a:pPr algn="ctr"/>
                      <a:r>
                        <a:rPr lang="en-US" sz="3200" dirty="0" smtClean="0"/>
                        <a:t>3. Retreatism</a:t>
                      </a:r>
                      <a:endParaRPr lang="en-US" sz="3200" dirty="0"/>
                    </a:p>
                  </a:txBody>
                  <a:tcPr anchor="ctr"/>
                </a:tc>
                <a:tc>
                  <a:txBody>
                    <a:bodyPr/>
                    <a:lstStyle/>
                    <a:p>
                      <a:pPr algn="ctr"/>
                      <a:r>
                        <a:rPr lang="en-US" sz="3200" dirty="0" smtClean="0"/>
                        <a:t>Rejected</a:t>
                      </a:r>
                      <a:endParaRPr lang="en-US" sz="3200" dirty="0"/>
                    </a:p>
                  </a:txBody>
                  <a:tcPr anchor="ctr"/>
                </a:tc>
                <a:tc>
                  <a:txBody>
                    <a:bodyPr/>
                    <a:lstStyle/>
                    <a:p>
                      <a:pPr algn="ctr"/>
                      <a:r>
                        <a:rPr lang="en-US" sz="3200" dirty="0" smtClean="0"/>
                        <a:t>Rejected</a:t>
                      </a:r>
                      <a:endParaRPr lang="en-US" sz="3200" dirty="0"/>
                    </a:p>
                  </a:txBody>
                  <a:tcPr anchor="ctr"/>
                </a:tc>
              </a:tr>
              <a:tr h="1341343">
                <a:tc>
                  <a:txBody>
                    <a:bodyPr/>
                    <a:lstStyle/>
                    <a:p>
                      <a:pPr algn="ctr"/>
                      <a:r>
                        <a:rPr lang="en-US" sz="3200" dirty="0" smtClean="0"/>
                        <a:t>4. Rebellion</a:t>
                      </a:r>
                      <a:endParaRPr lang="en-US" sz="3200" dirty="0"/>
                    </a:p>
                  </a:txBody>
                  <a:tcPr anchor="ctr"/>
                </a:tc>
                <a:tc>
                  <a:txBody>
                    <a:bodyPr/>
                    <a:lstStyle/>
                    <a:p>
                      <a:pPr algn="ctr"/>
                      <a:r>
                        <a:rPr lang="en-US" sz="3200" dirty="0" smtClean="0"/>
                        <a:t>Rejected/</a:t>
                      </a:r>
                    </a:p>
                    <a:p>
                      <a:pPr algn="ctr"/>
                      <a:r>
                        <a:rPr lang="en-US" sz="3200" dirty="0" smtClean="0"/>
                        <a:t>Replaced</a:t>
                      </a:r>
                      <a:endParaRPr lang="en-US" sz="3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t>Rejected/</a:t>
                      </a:r>
                    </a:p>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t>Replaced</a:t>
                      </a:r>
                    </a:p>
                  </a:txBody>
                  <a:tcPr anchor="ctr"/>
                </a:tc>
              </a:tr>
              <a:tr h="777128">
                <a:tc>
                  <a:txBody>
                    <a:bodyPr/>
                    <a:lstStyle/>
                    <a:p>
                      <a:pPr algn="ctr"/>
                      <a:r>
                        <a:rPr lang="en-US" sz="3200" dirty="0" smtClean="0"/>
                        <a:t>5.</a:t>
                      </a:r>
                      <a:r>
                        <a:rPr lang="en-US" sz="3200" baseline="0" dirty="0" smtClean="0"/>
                        <a:t> Ritualism</a:t>
                      </a:r>
                      <a:endParaRPr lang="en-US" sz="3200" dirty="0"/>
                    </a:p>
                  </a:txBody>
                  <a:tcPr anchor="ctr"/>
                </a:tc>
                <a:tc>
                  <a:txBody>
                    <a:bodyPr/>
                    <a:lstStyle/>
                    <a:p>
                      <a:pPr algn="ctr"/>
                      <a:r>
                        <a:rPr lang="en-US" sz="3200" dirty="0" smtClean="0"/>
                        <a:t>Rejected</a:t>
                      </a:r>
                      <a:endParaRPr lang="en-US" sz="3200" dirty="0"/>
                    </a:p>
                  </a:txBody>
                  <a:tcPr anchor="ctr"/>
                </a:tc>
                <a:tc>
                  <a:txBody>
                    <a:bodyPr/>
                    <a:lstStyle/>
                    <a:p>
                      <a:pPr algn="ctr"/>
                      <a:r>
                        <a:rPr lang="en-US" sz="3200" dirty="0" smtClean="0"/>
                        <a:t>Accepted</a:t>
                      </a:r>
                      <a:endParaRPr lang="en-US" sz="3200" dirty="0"/>
                    </a:p>
                  </a:txBody>
                  <a:tcPr anchor="ct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752600"/>
            <a:ext cx="8915400" cy="5078313"/>
          </a:xfrm>
          <a:prstGeom prst="rect">
            <a:avLst/>
          </a:prstGeom>
          <a:noFill/>
        </p:spPr>
        <p:txBody>
          <a:bodyPr wrap="square" rtlCol="0">
            <a:spAutoFit/>
          </a:bodyPr>
          <a:lstStyle/>
          <a:p>
            <a:pPr>
              <a:buFont typeface="Arial" pitchFamily="34" charset="0"/>
              <a:buChar char="•"/>
            </a:pPr>
            <a:r>
              <a:rPr lang="en-US" sz="4000" dirty="0" smtClean="0">
                <a:latin typeface="Maiandra GD" pitchFamily="34" charset="0"/>
              </a:rPr>
              <a:t> </a:t>
            </a:r>
            <a:r>
              <a:rPr lang="en-US" sz="4400" dirty="0" smtClean="0">
                <a:latin typeface="Maiandra GD" pitchFamily="34" charset="0"/>
              </a:rPr>
              <a:t>Symbolic-Interaction Theory</a:t>
            </a:r>
            <a:endParaRPr lang="en-US" sz="4000" dirty="0" smtClean="0">
              <a:latin typeface="Maiandra GD" pitchFamily="34" charset="0"/>
            </a:endParaRPr>
          </a:p>
          <a:p>
            <a:r>
              <a:rPr lang="en-US" sz="4000" dirty="0" smtClean="0">
                <a:latin typeface="Maiandra GD" pitchFamily="34" charset="0"/>
              </a:rPr>
              <a:t>	</a:t>
            </a:r>
            <a:r>
              <a:rPr lang="en-US" sz="4000" dirty="0" smtClean="0">
                <a:latin typeface="Maiandra GD" pitchFamily="34" charset="0"/>
              </a:rPr>
              <a:t>- This paradigm states that deviance is learned through interaction with other deviant people and involves the development of a deviant concept. Deviance is a product of specific face-to-face interaction and not a direct product of social structure.</a:t>
            </a:r>
            <a:endParaRPr lang="en-US" sz="4000" dirty="0">
              <a:latin typeface="Maiandra GD" pitchFamily="34" charset="0"/>
            </a:endParaRPr>
          </a:p>
        </p:txBody>
      </p:sp>
      <p:sp>
        <p:nvSpPr>
          <p:cNvPr id="3" name="Rectangle 2"/>
          <p:cNvSpPr/>
          <p:nvPr/>
        </p:nvSpPr>
        <p:spPr>
          <a:xfrm>
            <a:off x="304800" y="-76200"/>
            <a:ext cx="8534400" cy="1938992"/>
          </a:xfrm>
          <a:prstGeom prst="rect">
            <a:avLst/>
          </a:prstGeom>
          <a:noFill/>
        </p:spPr>
        <p:txBody>
          <a:bodyPr wrap="square" lIns="91440" tIns="45720" rIns="91440" bIns="45720">
            <a:spAutoFit/>
          </a:bodyPr>
          <a:lstStyle/>
          <a:p>
            <a:pPr algn="ctr"/>
            <a:r>
              <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Theoretical Explanations of Deviance</a:t>
            </a:r>
            <a:endPar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8839200" cy="6370975"/>
          </a:xfrm>
          <a:prstGeom prst="rect">
            <a:avLst/>
          </a:prstGeom>
          <a:noFill/>
        </p:spPr>
        <p:txBody>
          <a:bodyPr wrap="square" rtlCol="0">
            <a:spAutoFit/>
          </a:bodyPr>
          <a:lstStyle/>
          <a:p>
            <a:r>
              <a:rPr lang="en-US" sz="4800" dirty="0" smtClean="0">
                <a:latin typeface="Maiandra GD" pitchFamily="34" charset="0"/>
              </a:rPr>
              <a:t>Under Symbolic-Interaction Theory, ther</a:t>
            </a:r>
            <a:r>
              <a:rPr lang="en-US" sz="4800" dirty="0" smtClean="0">
                <a:latin typeface="Maiandra GD" pitchFamily="34" charset="0"/>
              </a:rPr>
              <a:t>e are 4 sub-theories producing forms of deviance:</a:t>
            </a:r>
          </a:p>
          <a:p>
            <a:endParaRPr lang="en-US" sz="2400" dirty="0" smtClean="0">
              <a:latin typeface="Maiandra GD" pitchFamily="34" charset="0"/>
            </a:endParaRPr>
          </a:p>
          <a:p>
            <a:pPr marL="742950" indent="-742950">
              <a:buAutoNum type="arabicPeriod"/>
            </a:pPr>
            <a:r>
              <a:rPr lang="en-US" sz="4800" dirty="0" smtClean="0">
                <a:latin typeface="Maiandra GD" pitchFamily="34" charset="0"/>
              </a:rPr>
              <a:t>Differential Association Theory</a:t>
            </a:r>
          </a:p>
          <a:p>
            <a:pPr marL="742950" indent="-742950">
              <a:buAutoNum type="arabicPeriod"/>
            </a:pPr>
            <a:r>
              <a:rPr lang="en-US" sz="4800" dirty="0" smtClean="0">
                <a:latin typeface="Maiandra GD" pitchFamily="34" charset="0"/>
              </a:rPr>
              <a:t>Self-esteem Theory</a:t>
            </a:r>
          </a:p>
          <a:p>
            <a:pPr marL="742950" indent="-742950">
              <a:buAutoNum type="arabicPeriod"/>
            </a:pPr>
            <a:r>
              <a:rPr lang="en-US" sz="4800" dirty="0" smtClean="0">
                <a:latin typeface="Maiandra GD" pitchFamily="34" charset="0"/>
              </a:rPr>
              <a:t>Control Theory</a:t>
            </a:r>
          </a:p>
          <a:p>
            <a:pPr marL="742950" indent="-742950">
              <a:buAutoNum type="arabicPeriod"/>
            </a:pPr>
            <a:r>
              <a:rPr lang="en-US" sz="4800" dirty="0" smtClean="0">
                <a:latin typeface="Maiandra GD" pitchFamily="34" charset="0"/>
              </a:rPr>
              <a:t>Labeling Theory</a:t>
            </a:r>
            <a:endParaRPr lang="en-US" sz="4800" dirty="0" smtClean="0">
              <a:latin typeface="Maiandra GD"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066800"/>
            <a:ext cx="8915400" cy="5632311"/>
          </a:xfrm>
          <a:prstGeom prst="rect">
            <a:avLst/>
          </a:prstGeom>
          <a:noFill/>
        </p:spPr>
        <p:txBody>
          <a:bodyPr wrap="square" rtlCol="0">
            <a:spAutoFit/>
          </a:bodyPr>
          <a:lstStyle/>
          <a:p>
            <a:r>
              <a:rPr lang="en-US" sz="4000" dirty="0" smtClean="0">
                <a:latin typeface="Maiandra GD" pitchFamily="34" charset="0"/>
              </a:rPr>
              <a:t>	This theory states that “the more contact a person has with people who commit deviant acts, the more likely that person is to engage in deviant activities.” Edwin Sutherland (1961) suggested that all human behavior, including deviance, is learned through association with others, especially in primary groups(subculture).</a:t>
            </a:r>
            <a:endParaRPr lang="en-US" sz="4000" dirty="0">
              <a:latin typeface="Maiandra GD" pitchFamily="34" charset="0"/>
            </a:endParaRPr>
          </a:p>
        </p:txBody>
      </p:sp>
      <p:sp>
        <p:nvSpPr>
          <p:cNvPr id="3" name="Rectangle 2"/>
          <p:cNvSpPr/>
          <p:nvPr/>
        </p:nvSpPr>
        <p:spPr>
          <a:xfrm>
            <a:off x="0" y="159603"/>
            <a:ext cx="9144000" cy="923330"/>
          </a:xfrm>
          <a:prstGeom prst="rect">
            <a:avLst/>
          </a:prstGeom>
          <a:noFill/>
        </p:spPr>
        <p:txBody>
          <a:bodyPr wrap="square" lIns="91440" tIns="45720" rIns="91440" bIns="45720">
            <a:spAutoFit/>
          </a:bodyPr>
          <a:lstStyle/>
          <a:p>
            <a:pPr algn="ctr"/>
            <a:r>
              <a:rPr lang="en-US" sz="54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Differential Association Theory</a:t>
            </a:r>
            <a:endParaRPr lang="en-US" sz="54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14400"/>
            <a:ext cx="8915400" cy="5078313"/>
          </a:xfrm>
          <a:prstGeom prst="rect">
            <a:avLst/>
          </a:prstGeom>
          <a:noFill/>
        </p:spPr>
        <p:txBody>
          <a:bodyPr wrap="square" rtlCol="0">
            <a:spAutoFit/>
          </a:bodyPr>
          <a:lstStyle/>
          <a:p>
            <a:pPr algn="ctr"/>
            <a:r>
              <a:rPr lang="en-US" sz="5400" dirty="0" smtClean="0">
                <a:latin typeface="Maiandra GD" pitchFamily="34" charset="0"/>
              </a:rPr>
              <a:t>Thus, to a certain degree, individuals pattern their thinking, acting and feeling to the norms, values and beliefs characteristic of these subculture.</a:t>
            </a:r>
            <a:endParaRPr lang="en-US" sz="5400" dirty="0">
              <a:latin typeface="Maiandra GD"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571685"/>
            <a:ext cx="8915400" cy="4524315"/>
          </a:xfrm>
          <a:prstGeom prst="rect">
            <a:avLst/>
          </a:prstGeom>
          <a:noFill/>
        </p:spPr>
        <p:txBody>
          <a:bodyPr wrap="square" rtlCol="0">
            <a:spAutoFit/>
          </a:bodyPr>
          <a:lstStyle/>
          <a:p>
            <a:pPr algn="ctr"/>
            <a:r>
              <a:rPr lang="en-US" sz="4800" dirty="0" smtClean="0">
                <a:latin typeface="Maiandra GD" pitchFamily="34" charset="0"/>
              </a:rPr>
              <a:t>	</a:t>
            </a:r>
            <a:r>
              <a:rPr lang="en-US" sz="4800" dirty="0" smtClean="0">
                <a:latin typeface="Maiandra GD" pitchFamily="34" charset="0"/>
              </a:rPr>
              <a:t>This theory states that people choose deviance or conformity depending on which will do the most to enhance their self-esteem </a:t>
            </a:r>
          </a:p>
          <a:p>
            <a:pPr algn="ctr"/>
            <a:r>
              <a:rPr lang="en-US" sz="4800" dirty="0" smtClean="0">
                <a:latin typeface="Maiandra GD" pitchFamily="34" charset="0"/>
              </a:rPr>
              <a:t>(Kaplan, et al., 1986).</a:t>
            </a:r>
            <a:endParaRPr lang="en-US" sz="4800" dirty="0">
              <a:latin typeface="Maiandra GD" pitchFamily="34" charset="0"/>
            </a:endParaRPr>
          </a:p>
        </p:txBody>
      </p:sp>
      <p:sp>
        <p:nvSpPr>
          <p:cNvPr id="3" name="Rectangle 2"/>
          <p:cNvSpPr/>
          <p:nvPr/>
        </p:nvSpPr>
        <p:spPr>
          <a:xfrm>
            <a:off x="0" y="339804"/>
            <a:ext cx="9144000" cy="1107996"/>
          </a:xfrm>
          <a:prstGeom prst="rect">
            <a:avLst/>
          </a:prstGeom>
          <a:noFill/>
        </p:spPr>
        <p:txBody>
          <a:bodyPr wrap="square" lIns="91440" tIns="45720" rIns="91440" bIns="45720">
            <a:spAutoFit/>
          </a:bodyPr>
          <a:lstStyle/>
          <a:p>
            <a:pPr algn="ct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Self-esteem Theory</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447800"/>
            <a:ext cx="8915400" cy="5262979"/>
          </a:xfrm>
          <a:prstGeom prst="rect">
            <a:avLst/>
          </a:prstGeom>
          <a:noFill/>
        </p:spPr>
        <p:txBody>
          <a:bodyPr wrap="square" rtlCol="0">
            <a:spAutoFit/>
          </a:bodyPr>
          <a:lstStyle/>
          <a:p>
            <a:pPr algn="ctr"/>
            <a:r>
              <a:rPr lang="en-US" sz="4800" dirty="0" smtClean="0">
                <a:latin typeface="Maiandra GD" pitchFamily="34" charset="0"/>
              </a:rPr>
              <a:t>	</a:t>
            </a:r>
            <a:r>
              <a:rPr lang="en-US" sz="4800" dirty="0" smtClean="0">
                <a:latin typeface="Maiandra GD" pitchFamily="34" charset="0"/>
              </a:rPr>
              <a:t>This theory, developed by Travis </a:t>
            </a:r>
            <a:r>
              <a:rPr lang="en-US" sz="4800" dirty="0" err="1" smtClean="0">
                <a:latin typeface="Maiandra GD" pitchFamily="34" charset="0"/>
              </a:rPr>
              <a:t>Hirschi</a:t>
            </a:r>
            <a:r>
              <a:rPr lang="en-US" sz="4800" dirty="0" smtClean="0">
                <a:latin typeface="Maiandra GD" pitchFamily="34" charset="0"/>
              </a:rPr>
              <a:t> (1969), suggests that deviance arises from particular social arrangements, specifically the inability of society to control adequately the activities of its members.</a:t>
            </a:r>
            <a:endParaRPr lang="en-US" sz="4800" dirty="0">
              <a:latin typeface="Maiandra GD" pitchFamily="34" charset="0"/>
            </a:endParaRPr>
          </a:p>
        </p:txBody>
      </p:sp>
      <p:sp>
        <p:nvSpPr>
          <p:cNvPr id="3" name="Rectangle 2"/>
          <p:cNvSpPr/>
          <p:nvPr/>
        </p:nvSpPr>
        <p:spPr>
          <a:xfrm>
            <a:off x="0" y="339804"/>
            <a:ext cx="9144000" cy="1107996"/>
          </a:xfrm>
          <a:prstGeom prst="rect">
            <a:avLst/>
          </a:prstGeom>
          <a:noFill/>
        </p:spPr>
        <p:txBody>
          <a:bodyPr wrap="square" lIns="91440" tIns="45720" rIns="91440" bIns="45720">
            <a:spAutoFit/>
          </a:bodyPr>
          <a:lstStyle/>
          <a:p>
            <a:pPr algn="ct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Control Theory</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685800"/>
            <a:ext cx="8915400" cy="5170646"/>
          </a:xfrm>
          <a:prstGeom prst="rect">
            <a:avLst/>
          </a:prstGeom>
          <a:noFill/>
        </p:spPr>
        <p:txBody>
          <a:bodyPr wrap="square" rtlCol="0">
            <a:spAutoFit/>
          </a:bodyPr>
          <a:lstStyle/>
          <a:p>
            <a:pPr algn="ctr"/>
            <a:r>
              <a:rPr lang="en-US" sz="5400" dirty="0" smtClean="0">
                <a:latin typeface="Maiandra GD" pitchFamily="34" charset="0"/>
              </a:rPr>
              <a:t>Four types of social controls:</a:t>
            </a:r>
          </a:p>
          <a:p>
            <a:endParaRPr lang="en-US" sz="3600" dirty="0" smtClean="0">
              <a:latin typeface="Maiandra GD" pitchFamily="34" charset="0"/>
            </a:endParaRPr>
          </a:p>
          <a:p>
            <a:pPr marL="742950" indent="-742950">
              <a:buAutoNum type="alphaLcPeriod"/>
            </a:pPr>
            <a:r>
              <a:rPr lang="en-US" sz="6000" dirty="0" smtClean="0">
                <a:latin typeface="Maiandra GD" pitchFamily="34" charset="0"/>
              </a:rPr>
              <a:t>Attachment</a:t>
            </a:r>
          </a:p>
          <a:p>
            <a:pPr marL="742950" indent="-742950">
              <a:buAutoNum type="alphaLcPeriod"/>
            </a:pPr>
            <a:r>
              <a:rPr lang="en-US" sz="6000" dirty="0" smtClean="0">
                <a:latin typeface="Maiandra GD" pitchFamily="34" charset="0"/>
              </a:rPr>
              <a:t>Commitment</a:t>
            </a:r>
          </a:p>
          <a:p>
            <a:pPr marL="742950" indent="-742950">
              <a:buAutoNum type="alphaLcPeriod"/>
            </a:pPr>
            <a:r>
              <a:rPr lang="en-US" sz="6000" dirty="0" smtClean="0">
                <a:latin typeface="Maiandra GD" pitchFamily="34" charset="0"/>
              </a:rPr>
              <a:t>Involvement</a:t>
            </a:r>
          </a:p>
          <a:p>
            <a:pPr marL="742950" indent="-742950">
              <a:buAutoNum type="alphaLcPeriod"/>
            </a:pPr>
            <a:r>
              <a:rPr lang="en-US" sz="6000" dirty="0" smtClean="0">
                <a:latin typeface="Maiandra GD" pitchFamily="34" charset="0"/>
              </a:rPr>
              <a:t>Belief</a:t>
            </a:r>
            <a:endParaRPr lang="en-US" sz="6000" dirty="0" smtClean="0">
              <a:latin typeface="Maiandra GD"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 y="685800"/>
            <a:ext cx="8763000" cy="6186309"/>
          </a:xfrm>
          <a:prstGeom prst="rect">
            <a:avLst/>
          </a:prstGeom>
          <a:noFill/>
        </p:spPr>
        <p:txBody>
          <a:bodyPr wrap="square" rtlCol="0">
            <a:spAutoFit/>
          </a:bodyPr>
          <a:lstStyle/>
          <a:p>
            <a:pPr>
              <a:buFont typeface="Arial" pitchFamily="34" charset="0"/>
              <a:buChar char="•"/>
            </a:pPr>
            <a:r>
              <a:rPr lang="en-US" sz="4400" dirty="0" smtClean="0">
                <a:latin typeface="Maiandra GD" pitchFamily="34" charset="0"/>
              </a:rPr>
              <a:t> compare and contrast the causes of deviance as viewed from different sociological perspective</a:t>
            </a:r>
          </a:p>
          <a:p>
            <a:pPr>
              <a:buFont typeface="Arial" pitchFamily="34" charset="0"/>
              <a:buChar char="•"/>
            </a:pPr>
            <a:r>
              <a:rPr lang="en-US" sz="4400" dirty="0" smtClean="0">
                <a:latin typeface="Maiandra GD" pitchFamily="34" charset="0"/>
              </a:rPr>
              <a:t> </a:t>
            </a:r>
            <a:r>
              <a:rPr lang="en-US" sz="4400" dirty="0" smtClean="0">
                <a:latin typeface="Maiandra GD" pitchFamily="34" charset="0"/>
              </a:rPr>
              <a:t>evaluate the contributions of different theories to the understanding of deviant behavior</a:t>
            </a:r>
          </a:p>
          <a:p>
            <a:pPr>
              <a:buFont typeface="Arial" pitchFamily="34" charset="0"/>
              <a:buChar char="•"/>
            </a:pPr>
            <a:r>
              <a:rPr lang="en-US" sz="4400" dirty="0" smtClean="0">
                <a:latin typeface="Maiandra GD" pitchFamily="34" charset="0"/>
              </a:rPr>
              <a:t> </a:t>
            </a:r>
            <a:r>
              <a:rPr lang="en-US" sz="4400" dirty="0" smtClean="0">
                <a:latin typeface="Maiandra GD" pitchFamily="34" charset="0"/>
              </a:rPr>
              <a:t>cite examples of deviance based on the sociological ideas and perspective</a:t>
            </a:r>
            <a:endParaRPr lang="en-US" sz="4400" dirty="0">
              <a:latin typeface="Maiandra GD" pitchFamily="34" charset="0"/>
            </a:endParaRPr>
          </a:p>
        </p:txBody>
      </p:sp>
      <p:sp>
        <p:nvSpPr>
          <p:cNvPr id="3" name="Rectangle 2"/>
          <p:cNvSpPr/>
          <p:nvPr/>
        </p:nvSpPr>
        <p:spPr>
          <a:xfrm>
            <a:off x="1600200" y="-117396"/>
            <a:ext cx="7046910" cy="1107996"/>
          </a:xfrm>
          <a:prstGeom prst="rect">
            <a:avLst/>
          </a:prstGeom>
          <a:noFill/>
        </p:spPr>
        <p:txBody>
          <a:bodyPr wrap="square" lIns="91440" tIns="45720" rIns="91440" bIns="45720">
            <a:spAutoFit/>
          </a:bodyPr>
          <a:lstStyle/>
          <a:p>
            <a:pPr algn="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447800"/>
            <a:ext cx="8915400" cy="5016758"/>
          </a:xfrm>
          <a:prstGeom prst="rect">
            <a:avLst/>
          </a:prstGeom>
          <a:noFill/>
        </p:spPr>
        <p:txBody>
          <a:bodyPr wrap="square" rtlCol="0">
            <a:spAutoFit/>
          </a:bodyPr>
          <a:lstStyle/>
          <a:p>
            <a:pPr algn="ctr"/>
            <a:r>
              <a:rPr lang="en-US" sz="4000" dirty="0" smtClean="0">
                <a:latin typeface="Maiandra GD" pitchFamily="34" charset="0"/>
              </a:rPr>
              <a:t>Deviance is a result of being labeled by society. Howard Becker (1973), popularized this theory by stating that social groups create deviance by making the rules whose infraction constitutes deviance, and by applying these rules to particular people and labeling them as outsiders.</a:t>
            </a:r>
            <a:endParaRPr lang="en-US" sz="4000" dirty="0">
              <a:latin typeface="Maiandra GD" pitchFamily="34" charset="0"/>
            </a:endParaRPr>
          </a:p>
        </p:txBody>
      </p:sp>
      <p:sp>
        <p:nvSpPr>
          <p:cNvPr id="3" name="Rectangle 2"/>
          <p:cNvSpPr/>
          <p:nvPr/>
        </p:nvSpPr>
        <p:spPr>
          <a:xfrm>
            <a:off x="0" y="339804"/>
            <a:ext cx="9144000" cy="1107996"/>
          </a:xfrm>
          <a:prstGeom prst="rect">
            <a:avLst/>
          </a:prstGeom>
          <a:noFill/>
        </p:spPr>
        <p:txBody>
          <a:bodyPr wrap="square" lIns="91440" tIns="45720" rIns="91440" bIns="45720">
            <a:spAutoFit/>
          </a:bodyPr>
          <a:lstStyle/>
          <a:p>
            <a:pPr algn="ct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Labeling</a:t>
            </a: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 Theory</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600200"/>
            <a:ext cx="8915400" cy="4524315"/>
          </a:xfrm>
          <a:prstGeom prst="rect">
            <a:avLst/>
          </a:prstGeom>
          <a:noFill/>
        </p:spPr>
        <p:txBody>
          <a:bodyPr wrap="square" rtlCol="0">
            <a:spAutoFit/>
          </a:bodyPr>
          <a:lstStyle/>
          <a:p>
            <a:pPr algn="ctr"/>
            <a:r>
              <a:rPr lang="en-US" sz="4800" dirty="0" smtClean="0">
                <a:latin typeface="Maiandra GD" pitchFamily="34" charset="0"/>
              </a:rPr>
              <a:t>	</a:t>
            </a:r>
            <a:r>
              <a:rPr lang="en-US" sz="4800" dirty="0" smtClean="0">
                <a:latin typeface="Maiandra GD" pitchFamily="34" charset="0"/>
              </a:rPr>
              <a:t>Social inequality is the root of numerous social problems such as deviance and crime. It starts when an influential group imposes their norms and values on less powerful groups. </a:t>
            </a:r>
            <a:endParaRPr lang="en-US" sz="4800" dirty="0">
              <a:latin typeface="Maiandra GD" pitchFamily="34" charset="0"/>
            </a:endParaRPr>
          </a:p>
        </p:txBody>
      </p:sp>
      <p:sp>
        <p:nvSpPr>
          <p:cNvPr id="3" name="Rectangle 2"/>
          <p:cNvSpPr/>
          <p:nvPr/>
        </p:nvSpPr>
        <p:spPr>
          <a:xfrm>
            <a:off x="0" y="381000"/>
            <a:ext cx="9144000" cy="1107996"/>
          </a:xfrm>
          <a:prstGeom prst="rect">
            <a:avLst/>
          </a:prstGeom>
          <a:noFill/>
        </p:spPr>
        <p:txBody>
          <a:bodyPr wrap="square" lIns="91440" tIns="45720" rIns="91440" bIns="45720">
            <a:spAutoFit/>
          </a:bodyPr>
          <a:lstStyle/>
          <a:p>
            <a:pPr algn="ctr"/>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Conflict Theory</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595491"/>
            <a:ext cx="8686800" cy="6186309"/>
          </a:xfrm>
          <a:prstGeom prst="rect">
            <a:avLst/>
          </a:prstGeom>
        </p:spPr>
        <p:txBody>
          <a:bodyPr wrap="square">
            <a:spAutoFit/>
          </a:bodyPr>
          <a:lstStyle/>
          <a:p>
            <a:pPr algn="ctr"/>
            <a:r>
              <a:rPr lang="en-US" sz="4400" dirty="0" smtClean="0">
                <a:latin typeface="Maiandra GD" pitchFamily="34" charset="0"/>
              </a:rPr>
              <a:t>Usually, these norms favor the powerful group, their own interests and standards of morality. Those who </a:t>
            </a:r>
            <a:r>
              <a:rPr lang="en-US" sz="4400" dirty="0" smtClean="0">
                <a:latin typeface="Maiandra GD" pitchFamily="34" charset="0"/>
              </a:rPr>
              <a:t>are regarded as deviant are subjected to punishment by authorities that represent and enforce the views and norms of the strong or powerful group. </a:t>
            </a:r>
            <a:endParaRPr lang="en-US" sz="4400" dirty="0">
              <a:latin typeface="Maiandra GD"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29819"/>
            <a:ext cx="8534400" cy="4708981"/>
          </a:xfrm>
          <a:prstGeom prst="rect">
            <a:avLst/>
          </a:prstGeom>
          <a:noFill/>
        </p:spPr>
        <p:txBody>
          <a:bodyPr wrap="square" rtlCol="0">
            <a:spAutoFit/>
          </a:bodyPr>
          <a:lstStyle/>
          <a:p>
            <a:pPr algn="ctr"/>
            <a:r>
              <a:rPr lang="en-US" sz="6000" i="1" dirty="0" smtClean="0">
                <a:latin typeface="Maiandra GD" pitchFamily="34" charset="0"/>
              </a:rPr>
              <a:t>First, </a:t>
            </a:r>
            <a:r>
              <a:rPr lang="en-US" sz="6000" dirty="0" smtClean="0">
                <a:latin typeface="Maiandra GD" pitchFamily="34" charset="0"/>
              </a:rPr>
              <a:t>it is interests of those in charge, the rich and powerful, which are reflected in any society’s laws and norms.</a:t>
            </a:r>
            <a:endParaRPr lang="en-US" sz="6000" i="1" dirty="0">
              <a:latin typeface="Maiandra GD"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534400" cy="6124754"/>
          </a:xfrm>
          <a:prstGeom prst="rect">
            <a:avLst/>
          </a:prstGeom>
          <a:noFill/>
        </p:spPr>
        <p:txBody>
          <a:bodyPr wrap="square" rtlCol="0">
            <a:spAutoFit/>
          </a:bodyPr>
          <a:lstStyle/>
          <a:p>
            <a:pPr algn="ctr"/>
            <a:r>
              <a:rPr lang="en-US" sz="5600" i="1" dirty="0" smtClean="0">
                <a:latin typeface="Maiandra GD" pitchFamily="34" charset="0"/>
              </a:rPr>
              <a:t>Second, </a:t>
            </a:r>
            <a:r>
              <a:rPr lang="en-US" sz="5600" dirty="0" smtClean="0">
                <a:latin typeface="Maiandra GD" pitchFamily="34" charset="0"/>
              </a:rPr>
              <a:t>the ruling class has enough power to keep themselves from being labeled as deviant; those involved in scandals are rarely arrested or sent to jail.</a:t>
            </a:r>
            <a:endParaRPr lang="en-US" sz="5600" i="1" dirty="0">
              <a:latin typeface="Maiandra GD"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29819"/>
            <a:ext cx="8534400" cy="3785652"/>
          </a:xfrm>
          <a:prstGeom prst="rect">
            <a:avLst/>
          </a:prstGeom>
          <a:noFill/>
        </p:spPr>
        <p:txBody>
          <a:bodyPr wrap="square" rtlCol="0">
            <a:spAutoFit/>
          </a:bodyPr>
          <a:lstStyle/>
          <a:p>
            <a:pPr algn="ctr"/>
            <a:r>
              <a:rPr lang="en-US" sz="6000" i="1" dirty="0" smtClean="0">
                <a:latin typeface="Maiandra GD" pitchFamily="34" charset="0"/>
              </a:rPr>
              <a:t>Third, </a:t>
            </a:r>
            <a:r>
              <a:rPr lang="en-US" sz="6000" dirty="0" smtClean="0">
                <a:latin typeface="Maiandra GD" pitchFamily="34" charset="0"/>
              </a:rPr>
              <a:t>there is a widespread belief that all laws and norms are good and natural.</a:t>
            </a:r>
            <a:endParaRPr lang="en-US" sz="6000" i="1" dirty="0">
              <a:latin typeface="Maiandra GD"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600200"/>
            <a:ext cx="8915400" cy="4524315"/>
          </a:xfrm>
          <a:prstGeom prst="rect">
            <a:avLst/>
          </a:prstGeom>
          <a:noFill/>
        </p:spPr>
        <p:txBody>
          <a:bodyPr wrap="square" rtlCol="0">
            <a:spAutoFit/>
          </a:bodyPr>
          <a:lstStyle/>
          <a:p>
            <a:pPr marL="914400" indent="-914400">
              <a:buFont typeface="+mj-lt"/>
              <a:buAutoNum type="arabicPeriod"/>
            </a:pPr>
            <a:r>
              <a:rPr lang="en-US" sz="4800" dirty="0" smtClean="0">
                <a:latin typeface="Maiandra GD" pitchFamily="34" charset="0"/>
              </a:rPr>
              <a:t>Deviance promotes social unity. It tells what most people expect.</a:t>
            </a:r>
          </a:p>
          <a:p>
            <a:pPr marL="914400" indent="-914400">
              <a:buFont typeface="+mj-lt"/>
              <a:buAutoNum type="arabicPeriod"/>
            </a:pPr>
            <a:r>
              <a:rPr lang="en-US" sz="4800" dirty="0" smtClean="0">
                <a:latin typeface="Maiandra GD" pitchFamily="34" charset="0"/>
              </a:rPr>
              <a:t>It affirms cultural values and norms.</a:t>
            </a:r>
          </a:p>
          <a:p>
            <a:pPr marL="914400" indent="-914400">
              <a:buFont typeface="+mj-lt"/>
              <a:buAutoNum type="arabicPeriod"/>
            </a:pPr>
            <a:r>
              <a:rPr lang="en-US" sz="4800" dirty="0" smtClean="0">
                <a:latin typeface="Maiandra GD" pitchFamily="34" charset="0"/>
              </a:rPr>
              <a:t>It clarifies moral boundaries.</a:t>
            </a:r>
            <a:endParaRPr lang="en-US" sz="4800" dirty="0">
              <a:latin typeface="Maiandra GD" pitchFamily="34" charset="0"/>
            </a:endParaRPr>
          </a:p>
        </p:txBody>
      </p:sp>
      <p:sp>
        <p:nvSpPr>
          <p:cNvPr id="3" name="Rectangle 2"/>
          <p:cNvSpPr/>
          <p:nvPr/>
        </p:nvSpPr>
        <p:spPr>
          <a:xfrm>
            <a:off x="304800" y="381000"/>
            <a:ext cx="8686800" cy="1107996"/>
          </a:xfrm>
          <a:prstGeom prst="rect">
            <a:avLst/>
          </a:prstGeom>
          <a:noFill/>
        </p:spPr>
        <p:txBody>
          <a:bodyPr wrap="square" lIns="91440" tIns="45720" rIns="91440" bIns="45720">
            <a:spAutoFit/>
          </a:bodyPr>
          <a:lstStyle/>
          <a:p>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Functions of Deviance</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600200"/>
            <a:ext cx="8915400" cy="4524315"/>
          </a:xfrm>
          <a:prstGeom prst="rect">
            <a:avLst/>
          </a:prstGeom>
          <a:noFill/>
        </p:spPr>
        <p:txBody>
          <a:bodyPr wrap="square" rtlCol="0">
            <a:spAutoFit/>
          </a:bodyPr>
          <a:lstStyle/>
          <a:p>
            <a:pPr marL="914400" indent="-914400">
              <a:buFont typeface="+mj-lt"/>
              <a:buAutoNum type="arabicPeriod" startAt="4"/>
            </a:pPr>
            <a:r>
              <a:rPr lang="en-US" sz="4800" dirty="0" smtClean="0">
                <a:latin typeface="Maiandra GD" pitchFamily="34" charset="0"/>
              </a:rPr>
              <a:t>It encourages social change.</a:t>
            </a:r>
          </a:p>
          <a:p>
            <a:pPr marL="914400" indent="-914400">
              <a:buFont typeface="+mj-lt"/>
              <a:buAutoNum type="arabicPeriod" startAt="4"/>
            </a:pPr>
            <a:r>
              <a:rPr lang="en-US" sz="4800" dirty="0" smtClean="0">
                <a:latin typeface="Maiandra GD" pitchFamily="34" charset="0"/>
              </a:rPr>
              <a:t>It provides jobs for people (policemen, lawyers, psychologists, etc.).</a:t>
            </a:r>
          </a:p>
          <a:p>
            <a:pPr marL="914400" indent="-914400">
              <a:buFont typeface="+mj-lt"/>
              <a:buAutoNum type="arabicPeriod" startAt="4"/>
            </a:pPr>
            <a:r>
              <a:rPr lang="en-US" sz="4800" dirty="0" smtClean="0">
                <a:latin typeface="Maiandra GD" pitchFamily="34" charset="0"/>
              </a:rPr>
              <a:t>It provides a safety valve for society.</a:t>
            </a:r>
            <a:endParaRPr lang="en-US" sz="4800" dirty="0">
              <a:latin typeface="Maiandra GD" pitchFamily="34" charset="0"/>
            </a:endParaRPr>
          </a:p>
        </p:txBody>
      </p:sp>
      <p:sp>
        <p:nvSpPr>
          <p:cNvPr id="3" name="Rectangle 2"/>
          <p:cNvSpPr/>
          <p:nvPr/>
        </p:nvSpPr>
        <p:spPr>
          <a:xfrm>
            <a:off x="304800" y="381000"/>
            <a:ext cx="8686800" cy="1107996"/>
          </a:xfrm>
          <a:prstGeom prst="rect">
            <a:avLst/>
          </a:prstGeom>
          <a:noFill/>
        </p:spPr>
        <p:txBody>
          <a:bodyPr wrap="square" lIns="91440" tIns="45720" rIns="91440" bIns="45720">
            <a:spAutoFit/>
          </a:bodyPr>
          <a:lstStyle/>
          <a:p>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Functions of Deviance</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524000"/>
            <a:ext cx="8915400" cy="5262979"/>
          </a:xfrm>
          <a:prstGeom prst="rect">
            <a:avLst/>
          </a:prstGeom>
          <a:noFill/>
        </p:spPr>
        <p:txBody>
          <a:bodyPr wrap="square" rtlCol="0">
            <a:spAutoFit/>
          </a:bodyPr>
          <a:lstStyle/>
          <a:p>
            <a:pPr marL="914400" indent="-914400">
              <a:buFont typeface="+mj-lt"/>
              <a:buAutoNum type="arabicPeriod"/>
            </a:pPr>
            <a:r>
              <a:rPr lang="en-US" sz="4800" dirty="0" smtClean="0">
                <a:latin typeface="Maiandra GD" pitchFamily="34" charset="0"/>
              </a:rPr>
              <a:t>Deviance is a source of harm, injuries and deaths.</a:t>
            </a:r>
          </a:p>
          <a:p>
            <a:pPr marL="914400" indent="-914400">
              <a:buFont typeface="+mj-lt"/>
              <a:buAutoNum type="arabicPeriod"/>
            </a:pPr>
            <a:r>
              <a:rPr lang="en-US" sz="4800" dirty="0" smtClean="0">
                <a:latin typeface="Maiandra GD" pitchFamily="34" charset="0"/>
              </a:rPr>
              <a:t>It endangers social norms.</a:t>
            </a:r>
          </a:p>
          <a:p>
            <a:pPr marL="914400" indent="-914400">
              <a:buFont typeface="+mj-lt"/>
              <a:buAutoNum type="arabicPeriod"/>
            </a:pPr>
            <a:r>
              <a:rPr lang="en-US" sz="4800" dirty="0" smtClean="0">
                <a:latin typeface="Maiandra GD" pitchFamily="34" charset="0"/>
              </a:rPr>
              <a:t>It is expensive (a need to secure the service of policemen, lawyers, psychologists, etc.).</a:t>
            </a:r>
            <a:endParaRPr lang="en-US" sz="4800" dirty="0">
              <a:latin typeface="Maiandra GD" pitchFamily="34" charset="0"/>
            </a:endParaRPr>
          </a:p>
        </p:txBody>
      </p:sp>
      <p:sp>
        <p:nvSpPr>
          <p:cNvPr id="3" name="Rectangle 2"/>
          <p:cNvSpPr/>
          <p:nvPr/>
        </p:nvSpPr>
        <p:spPr>
          <a:xfrm>
            <a:off x="0" y="381000"/>
            <a:ext cx="9144000" cy="1107996"/>
          </a:xfrm>
          <a:prstGeom prst="rect">
            <a:avLst/>
          </a:prstGeom>
          <a:noFill/>
        </p:spPr>
        <p:txBody>
          <a:bodyPr wrap="square" lIns="91440" tIns="45720" rIns="91440" bIns="45720">
            <a:spAutoFit/>
          </a:bodyPr>
          <a:lstStyle/>
          <a:p>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Dysfunctions of Deviance</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829812"/>
            <a:ext cx="8915400" cy="3046988"/>
          </a:xfrm>
          <a:prstGeom prst="rect">
            <a:avLst/>
          </a:prstGeom>
          <a:noFill/>
        </p:spPr>
        <p:txBody>
          <a:bodyPr wrap="square" rtlCol="0">
            <a:spAutoFit/>
          </a:bodyPr>
          <a:lstStyle/>
          <a:p>
            <a:pPr marL="914400" indent="-914400">
              <a:buFont typeface="+mj-lt"/>
              <a:buAutoNum type="arabicPeriod" startAt="4"/>
            </a:pPr>
            <a:r>
              <a:rPr lang="en-US" sz="4800" dirty="0" smtClean="0">
                <a:latin typeface="Maiandra GD" pitchFamily="34" charset="0"/>
              </a:rPr>
              <a:t>It creates disorder in the society.</a:t>
            </a:r>
          </a:p>
          <a:p>
            <a:pPr marL="914400" indent="-914400">
              <a:buFont typeface="+mj-lt"/>
              <a:buAutoNum type="arabicPeriod" startAt="4"/>
            </a:pPr>
            <a:r>
              <a:rPr lang="en-US" sz="4800" dirty="0" smtClean="0">
                <a:latin typeface="Maiandra GD" pitchFamily="34" charset="0"/>
              </a:rPr>
              <a:t>Deviance may lead to another deviant act.</a:t>
            </a:r>
            <a:endParaRPr lang="en-US" sz="4800" dirty="0">
              <a:latin typeface="Maiandra GD" pitchFamily="34" charset="0"/>
            </a:endParaRPr>
          </a:p>
        </p:txBody>
      </p:sp>
      <p:sp>
        <p:nvSpPr>
          <p:cNvPr id="4" name="Rectangle 3"/>
          <p:cNvSpPr/>
          <p:nvPr/>
        </p:nvSpPr>
        <p:spPr>
          <a:xfrm>
            <a:off x="0" y="381000"/>
            <a:ext cx="9144000" cy="1107996"/>
          </a:xfrm>
          <a:prstGeom prst="rect">
            <a:avLst/>
          </a:prstGeom>
          <a:noFill/>
        </p:spPr>
        <p:txBody>
          <a:bodyPr wrap="square" lIns="91440" tIns="45720" rIns="91440" bIns="45720">
            <a:spAutoFit/>
          </a:bodyPr>
          <a:lstStyle/>
          <a:p>
            <a:r>
              <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Dysfunctions of Deviance</a:t>
            </a:r>
            <a:endParaRPr lang="en-US" sz="66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 y="865287"/>
            <a:ext cx="8610600" cy="5078313"/>
          </a:xfrm>
          <a:prstGeom prst="rect">
            <a:avLst/>
          </a:prstGeom>
          <a:noFill/>
        </p:spPr>
        <p:txBody>
          <a:bodyPr wrap="square" rtlCol="0">
            <a:spAutoFit/>
          </a:bodyPr>
          <a:lstStyle/>
          <a:p>
            <a:pPr algn="ctr"/>
            <a:r>
              <a:rPr lang="en-US" sz="5400" dirty="0" smtClean="0">
                <a:latin typeface="Maiandra GD" pitchFamily="34" charset="0"/>
              </a:rPr>
              <a:t>Deviance is regarded as the non-observance of various kinds of norms ranging from simple infractions of etiquette to the grievous and hateful crimes like rape.</a:t>
            </a:r>
            <a:endParaRPr lang="en-US" sz="5400" dirty="0">
              <a:latin typeface="Maiandra GD"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62000"/>
            <a:ext cx="8610600" cy="5632311"/>
          </a:xfrm>
          <a:prstGeom prst="rect">
            <a:avLst/>
          </a:prstGeom>
          <a:noFill/>
        </p:spPr>
        <p:txBody>
          <a:bodyPr wrap="square" rtlCol="0">
            <a:spAutoFit/>
          </a:bodyPr>
          <a:lstStyle/>
          <a:p>
            <a:pPr algn="ctr"/>
            <a:r>
              <a:rPr lang="en-US" sz="6000" dirty="0" smtClean="0">
                <a:latin typeface="Maiandra GD" pitchFamily="34" charset="0"/>
              </a:rPr>
              <a:t>The deviant behavior of an individual is tolerated and gradually influences a larger group but not necessarily the majority of members.</a:t>
            </a:r>
            <a:endParaRPr lang="en-US" sz="6000" dirty="0">
              <a:latin typeface="Maiandra GD"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014240"/>
            <a:ext cx="8915400" cy="4462760"/>
          </a:xfrm>
          <a:prstGeom prst="rect">
            <a:avLst/>
          </a:prstGeom>
          <a:noFill/>
        </p:spPr>
        <p:txBody>
          <a:bodyPr wrap="square" rtlCol="0">
            <a:spAutoFit/>
          </a:bodyPr>
          <a:lstStyle/>
          <a:p>
            <a:pPr>
              <a:buFont typeface="Arial" pitchFamily="34" charset="0"/>
              <a:buChar char="•"/>
            </a:pPr>
            <a:r>
              <a:rPr lang="en-US" sz="4000" dirty="0" smtClean="0">
                <a:latin typeface="Maiandra GD" pitchFamily="34" charset="0"/>
              </a:rPr>
              <a:t> </a:t>
            </a:r>
            <a:r>
              <a:rPr lang="en-US" sz="4400" dirty="0" smtClean="0">
                <a:latin typeface="Maiandra GD" pitchFamily="34" charset="0"/>
              </a:rPr>
              <a:t>Structural-Functional View</a:t>
            </a:r>
            <a:endParaRPr lang="en-US" sz="4000" dirty="0" smtClean="0">
              <a:latin typeface="Maiandra GD" pitchFamily="34" charset="0"/>
            </a:endParaRPr>
          </a:p>
          <a:p>
            <a:r>
              <a:rPr lang="en-US" sz="4000" dirty="0" smtClean="0">
                <a:latin typeface="Maiandra GD" pitchFamily="34" charset="0"/>
              </a:rPr>
              <a:t>	</a:t>
            </a:r>
            <a:r>
              <a:rPr lang="en-US" sz="4000" dirty="0" smtClean="0">
                <a:latin typeface="Maiandra GD" pitchFamily="34" charset="0"/>
              </a:rPr>
              <a:t>- Under this perspective, people deviate from given social norms because of the rapid social changes that are taking place. Thus, the norms of society become unclear and are no longer applicable to current conditions. </a:t>
            </a:r>
            <a:endParaRPr lang="en-US" sz="4000" dirty="0">
              <a:latin typeface="Maiandra GD" pitchFamily="34" charset="0"/>
            </a:endParaRPr>
          </a:p>
        </p:txBody>
      </p:sp>
      <p:sp>
        <p:nvSpPr>
          <p:cNvPr id="3" name="Rectangle 2"/>
          <p:cNvSpPr/>
          <p:nvPr/>
        </p:nvSpPr>
        <p:spPr>
          <a:xfrm>
            <a:off x="304800" y="74474"/>
            <a:ext cx="8534400" cy="1938992"/>
          </a:xfrm>
          <a:prstGeom prst="rect">
            <a:avLst/>
          </a:prstGeom>
          <a:noFill/>
        </p:spPr>
        <p:txBody>
          <a:bodyPr wrap="square" lIns="91440" tIns="45720" rIns="91440" bIns="45720">
            <a:spAutoFit/>
          </a:bodyPr>
          <a:lstStyle/>
          <a:p>
            <a:pPr algn="ctr"/>
            <a:r>
              <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Theoretical Explanations of Deviance</a:t>
            </a:r>
            <a:endPar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014240"/>
            <a:ext cx="8915400" cy="4462760"/>
          </a:xfrm>
          <a:prstGeom prst="rect">
            <a:avLst/>
          </a:prstGeom>
          <a:noFill/>
        </p:spPr>
        <p:txBody>
          <a:bodyPr wrap="square" rtlCol="0">
            <a:spAutoFit/>
          </a:bodyPr>
          <a:lstStyle/>
          <a:p>
            <a:pPr>
              <a:buFont typeface="Arial" pitchFamily="34" charset="0"/>
              <a:buChar char="•"/>
            </a:pPr>
            <a:r>
              <a:rPr lang="en-US" sz="4000" dirty="0" smtClean="0">
                <a:latin typeface="Maiandra GD" pitchFamily="34" charset="0"/>
              </a:rPr>
              <a:t> </a:t>
            </a:r>
            <a:r>
              <a:rPr lang="en-US" sz="4400" dirty="0" smtClean="0">
                <a:latin typeface="Maiandra GD" pitchFamily="34" charset="0"/>
              </a:rPr>
              <a:t>Social Strain Theory</a:t>
            </a:r>
            <a:endParaRPr lang="en-US" sz="4000" dirty="0" smtClean="0">
              <a:latin typeface="Maiandra GD" pitchFamily="34" charset="0"/>
            </a:endParaRPr>
          </a:p>
          <a:p>
            <a:r>
              <a:rPr lang="en-US" sz="4000" dirty="0" smtClean="0">
                <a:latin typeface="Maiandra GD" pitchFamily="34" charset="0"/>
              </a:rPr>
              <a:t>	</a:t>
            </a:r>
            <a:r>
              <a:rPr lang="en-US" sz="4000" dirty="0" smtClean="0">
                <a:latin typeface="Maiandra GD" pitchFamily="34" charset="0"/>
              </a:rPr>
              <a:t>- Under this theory, introduced by Robert Merton, each society has a primary set of values and goals with corresponding means of achieving them. Unfortunately, not everyone is able to achieve these goals.</a:t>
            </a:r>
            <a:endParaRPr lang="en-US" sz="4000" dirty="0">
              <a:latin typeface="Maiandra GD" pitchFamily="34" charset="0"/>
            </a:endParaRPr>
          </a:p>
        </p:txBody>
      </p:sp>
      <p:sp>
        <p:nvSpPr>
          <p:cNvPr id="3" name="Rectangle 2"/>
          <p:cNvSpPr/>
          <p:nvPr/>
        </p:nvSpPr>
        <p:spPr>
          <a:xfrm>
            <a:off x="304800" y="74474"/>
            <a:ext cx="8534400" cy="1938992"/>
          </a:xfrm>
          <a:prstGeom prst="rect">
            <a:avLst/>
          </a:prstGeom>
          <a:noFill/>
        </p:spPr>
        <p:txBody>
          <a:bodyPr wrap="square" lIns="91440" tIns="45720" rIns="91440" bIns="45720">
            <a:spAutoFit/>
          </a:bodyPr>
          <a:lstStyle/>
          <a:p>
            <a:pPr algn="ctr"/>
            <a:r>
              <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rPr>
              <a:t>Theoretical Explanations of Deviance</a:t>
            </a:r>
            <a:endParaRPr lang="en-US" sz="6000" b="1" dirty="0" smtClean="0">
              <a:ln w="19050">
                <a:solidFill>
                  <a:schemeClr val="bg1"/>
                </a:solidFill>
                <a:prstDash val="solid"/>
              </a:ln>
              <a:solidFill>
                <a:schemeClr val="accent3"/>
              </a:solidFill>
              <a:effectLst>
                <a:outerShdw blurRad="50000" dist="50800" dir="7500000" algn="tl">
                  <a:srgbClr val="000000">
                    <a:shade val="5000"/>
                    <a:alpha val="35000"/>
                  </a:srgbClr>
                </a:outerShdw>
              </a:effectLst>
              <a:latin typeface="Forte"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162883"/>
            <a:ext cx="8915400" cy="4247317"/>
          </a:xfrm>
          <a:prstGeom prst="rect">
            <a:avLst/>
          </a:prstGeom>
          <a:noFill/>
        </p:spPr>
        <p:txBody>
          <a:bodyPr wrap="square" rtlCol="0">
            <a:spAutoFit/>
          </a:bodyPr>
          <a:lstStyle/>
          <a:p>
            <a:pPr algn="ctr"/>
            <a:r>
              <a:rPr lang="en-US" sz="5400" dirty="0" smtClean="0">
                <a:latin typeface="Maiandra GD" pitchFamily="34" charset="0"/>
              </a:rPr>
              <a:t>The gap between the desired goals and the means people use in order to achieve them creates what Merton called the “social strain”.</a:t>
            </a:r>
            <a:endParaRPr lang="en-US" sz="5400" dirty="0">
              <a:latin typeface="Maiandra GD"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14400"/>
            <a:ext cx="8534400" cy="5262979"/>
          </a:xfrm>
          <a:prstGeom prst="rect">
            <a:avLst/>
          </a:prstGeom>
          <a:noFill/>
        </p:spPr>
        <p:txBody>
          <a:bodyPr wrap="square" rtlCol="0">
            <a:spAutoFit/>
          </a:bodyPr>
          <a:lstStyle/>
          <a:p>
            <a:pPr algn="ctr"/>
            <a:r>
              <a:rPr lang="en-US" sz="4800" i="1" dirty="0" smtClean="0">
                <a:latin typeface="Maiandra GD" pitchFamily="34" charset="0"/>
              </a:rPr>
              <a:t>Innovation </a:t>
            </a:r>
            <a:r>
              <a:rPr lang="en-US" sz="4800" dirty="0" smtClean="0">
                <a:latin typeface="Maiandra GD" pitchFamily="34" charset="0"/>
              </a:rPr>
              <a:t>is a mode in which an individual acknowledges society’s goal, but his/her position within a society hinders him/her from attaining such goal via legal or legitimate means.</a:t>
            </a:r>
            <a:endParaRPr lang="en-US" sz="4800" i="1" dirty="0">
              <a:latin typeface="Maiandra GD"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14400"/>
            <a:ext cx="8534400" cy="3046988"/>
          </a:xfrm>
          <a:prstGeom prst="rect">
            <a:avLst/>
          </a:prstGeom>
          <a:noFill/>
        </p:spPr>
        <p:txBody>
          <a:bodyPr wrap="square" rtlCol="0">
            <a:spAutoFit/>
          </a:bodyPr>
          <a:lstStyle/>
          <a:p>
            <a:pPr algn="ctr"/>
            <a:r>
              <a:rPr lang="en-US" sz="4800" i="1" dirty="0" smtClean="0">
                <a:latin typeface="Maiandra GD" pitchFamily="34" charset="0"/>
              </a:rPr>
              <a:t>Retreatism </a:t>
            </a:r>
            <a:r>
              <a:rPr lang="en-US" sz="4800" dirty="0" smtClean="0">
                <a:latin typeface="Maiandra GD" pitchFamily="34" charset="0"/>
              </a:rPr>
              <a:t>is a mode in which the individual abandons the goal and the means of achieving success in life.</a:t>
            </a:r>
            <a:endParaRPr lang="en-US" sz="4800" i="1" dirty="0">
              <a:latin typeface="Maiandra GD"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136</TotalTime>
  <Words>620</Words>
  <Application>Microsoft Office PowerPoint</Application>
  <PresentationFormat>On-screen Show (4:3)</PresentationFormat>
  <Paragraphs>86</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Urban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sma</dc:creator>
  <cp:lastModifiedBy>sma</cp:lastModifiedBy>
  <cp:revision>16</cp:revision>
  <dcterms:created xsi:type="dcterms:W3CDTF">2013-08-11T11:25:10Z</dcterms:created>
  <dcterms:modified xsi:type="dcterms:W3CDTF">2013-08-26T16:15:07Z</dcterms:modified>
</cp:coreProperties>
</file>