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78" r:id="rId5"/>
    <p:sldId id="279" r:id="rId6"/>
    <p:sldId id="259" r:id="rId7"/>
    <p:sldId id="262" r:id="rId8"/>
    <p:sldId id="263" r:id="rId9"/>
    <p:sldId id="280" r:id="rId10"/>
    <p:sldId id="264" r:id="rId11"/>
    <p:sldId id="265" r:id="rId12"/>
    <p:sldId id="266" r:id="rId13"/>
    <p:sldId id="281"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5" d="100"/>
          <a:sy n="65" d="100"/>
        </p:scale>
        <p:origin x="-582" y="-11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Rectangle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Rectangle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Rectangle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Rectangle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Rounded Rectangle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Rounded Rectangle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Rectangle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705600" y="4206240"/>
            <a:ext cx="960120" cy="457200"/>
          </a:xfrm>
        </p:spPr>
        <p:txBody>
          <a:bodyPr/>
          <a:lstStyle/>
          <a:p>
            <a:fld id="{34916D7E-8503-463A-91A4-B032A0AB7CF9}" type="datetimeFigureOut">
              <a:rPr lang="en-US" smtClean="0"/>
              <a:pPr/>
              <a:t>8/26/2013</a:t>
            </a:fld>
            <a:endParaRPr lang="en-US"/>
          </a:p>
        </p:txBody>
      </p:sp>
      <p:sp>
        <p:nvSpPr>
          <p:cNvPr id="17" name="Footer Placeholder 16"/>
          <p:cNvSpPr>
            <a:spLocks noGrp="1"/>
          </p:cNvSpPr>
          <p:nvPr>
            <p:ph type="ftr" sz="quarter" idx="11"/>
          </p:nvPr>
        </p:nvSpPr>
        <p:spPr>
          <a:xfrm>
            <a:off x="5410200" y="4205288"/>
            <a:ext cx="1295400" cy="457200"/>
          </a:xfrm>
        </p:spPr>
        <p:txBody>
          <a:bodyPr/>
          <a:lstStyle/>
          <a:p>
            <a:endParaRPr lang="en-US"/>
          </a:p>
        </p:txBody>
      </p:sp>
      <p:sp>
        <p:nvSpPr>
          <p:cNvPr id="29" name="Slide Number Placeholder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FBFA3B2C-410B-4A76-9323-954EFB238BC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4916D7E-8503-463A-91A4-B032A0AB7CF9}" type="datetimeFigureOut">
              <a:rPr lang="en-US" smtClean="0"/>
              <a:pPr/>
              <a:t>8/26/2013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FA3B2C-410B-4A76-9323-954EFB238BC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143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4916D7E-8503-463A-91A4-B032A0AB7CF9}" type="datetimeFigureOut">
              <a:rPr lang="en-US" smtClean="0"/>
              <a:pPr/>
              <a:t>8/26/2013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FA3B2C-410B-4A76-9323-954EFB238BC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4916D7E-8503-463A-91A4-B032A0AB7CF9}" type="datetimeFigureOut">
              <a:rPr lang="en-US" smtClean="0"/>
              <a:pPr/>
              <a:t>8/26/2013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FA3B2C-410B-4A76-9323-954EFB238BC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34916D7E-8503-463A-91A4-B032A0AB7CF9}" type="datetimeFigureOut">
              <a:rPr lang="en-US" smtClean="0"/>
              <a:pPr/>
              <a:t>8/26/2013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FA3B2C-410B-4A76-9323-954EFB238BC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4916D7E-8503-463A-91A4-B032A0AB7CF9}" type="datetimeFigureOut">
              <a:rPr lang="en-US" smtClean="0"/>
              <a:pPr/>
              <a:t>8/26/2013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FA3B2C-410B-4A76-9323-954EFB238BC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nchor="ctr"/>
          <a:lstStyle>
            <a:lvl1pPr>
              <a:defRPr sz="4000" b="0" i="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Date Placeholder 25"/>
          <p:cNvSpPr>
            <a:spLocks noGrp="1"/>
          </p:cNvSpPr>
          <p:nvPr>
            <p:ph type="dt" sz="half" idx="10"/>
          </p:nvPr>
        </p:nvSpPr>
        <p:spPr/>
        <p:txBody>
          <a:bodyPr rtlCol="0"/>
          <a:lstStyle/>
          <a:p>
            <a:fld id="{34916D7E-8503-463A-91A4-B032A0AB7CF9}" type="datetimeFigureOut">
              <a:rPr lang="en-US" smtClean="0"/>
              <a:pPr/>
              <a:t>8/26/2013</a:t>
            </a:fld>
            <a:endParaRPr lang="en-US"/>
          </a:p>
        </p:txBody>
      </p:sp>
      <p:sp>
        <p:nvSpPr>
          <p:cNvPr id="27" name="Slide Number Placeholder 26"/>
          <p:cNvSpPr>
            <a:spLocks noGrp="1"/>
          </p:cNvSpPr>
          <p:nvPr>
            <p:ph type="sldNum" sz="quarter" idx="11"/>
          </p:nvPr>
        </p:nvSpPr>
        <p:spPr/>
        <p:txBody>
          <a:bodyPr rtlCol="0"/>
          <a:lstStyle/>
          <a:p>
            <a:fld id="{FBFA3B2C-410B-4A76-9323-954EFB238BC5}" type="slidenum">
              <a:rPr lang="en-US" smtClean="0"/>
              <a:pPr/>
              <a:t>‹#›</a:t>
            </a:fld>
            <a:endParaRPr lang="en-US"/>
          </a:p>
        </p:txBody>
      </p:sp>
      <p:sp>
        <p:nvSpPr>
          <p:cNvPr id="28" name="Footer Placeholder 27"/>
          <p:cNvSpPr>
            <a:spLocks noGrp="1"/>
          </p:cNvSpPr>
          <p:nvPr>
            <p:ph type="ftr" sz="quarter" idx="12"/>
          </p:nvPr>
        </p:nvSpPr>
        <p:spPr/>
        <p:txBody>
          <a:bodyPr rtlCol="0"/>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a:xfrm>
            <a:off x="6583680" y="612648"/>
            <a:ext cx="957264" cy="457200"/>
          </a:xfrm>
        </p:spPr>
        <p:txBody>
          <a:bodyPr/>
          <a:lstStyle/>
          <a:p>
            <a:fld id="{34916D7E-8503-463A-91A4-B032A0AB7CF9}" type="datetimeFigureOut">
              <a:rPr lang="en-US" smtClean="0"/>
              <a:pPr/>
              <a:t>8/26/2013</a:t>
            </a:fld>
            <a:endParaRPr lang="en-US"/>
          </a:p>
        </p:txBody>
      </p:sp>
      <p:sp>
        <p:nvSpPr>
          <p:cNvPr id="4" name="Footer Placeholder 3"/>
          <p:cNvSpPr>
            <a:spLocks noGrp="1"/>
          </p:cNvSpPr>
          <p:nvPr>
            <p:ph type="ftr" sz="quarter" idx="11"/>
          </p:nvPr>
        </p:nvSpPr>
        <p:spPr>
          <a:xfrm>
            <a:off x="5257800" y="612648"/>
            <a:ext cx="1325880" cy="457200"/>
          </a:xfrm>
        </p:spPr>
        <p:txBody>
          <a:bodyPr/>
          <a:lstStyle/>
          <a:p>
            <a:endParaRPr lang="en-US"/>
          </a:p>
        </p:txBody>
      </p:sp>
      <p:sp>
        <p:nvSpPr>
          <p:cNvPr id="5" name="Slide Number Placeholder 4"/>
          <p:cNvSpPr>
            <a:spLocks noGrp="1"/>
          </p:cNvSpPr>
          <p:nvPr>
            <p:ph type="sldNum" sz="quarter" idx="12"/>
          </p:nvPr>
        </p:nvSpPr>
        <p:spPr>
          <a:xfrm>
            <a:off x="8174736" y="2272"/>
            <a:ext cx="762000" cy="365760"/>
          </a:xfrm>
        </p:spPr>
        <p:txBody>
          <a:bodyPr/>
          <a:lstStyle/>
          <a:p>
            <a:fld id="{FBFA3B2C-410B-4A76-9323-954EFB238BC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4916D7E-8503-463A-91A4-B032A0AB7CF9}" type="datetimeFigureOut">
              <a:rPr lang="en-US" smtClean="0"/>
              <a:pPr/>
              <a:t>8/26/2013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BFA3B2C-410B-4A76-9323-954EFB238BC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4916D7E-8503-463A-91A4-B032A0AB7CF9}" type="datetimeFigureOut">
              <a:rPr lang="en-US" smtClean="0"/>
              <a:pPr/>
              <a:t>8/26/2013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FA3B2C-410B-4A76-9323-954EFB238BC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34916D7E-8503-463A-91A4-B032A0AB7CF9}" type="datetimeFigureOut">
              <a:rPr lang="en-US" smtClean="0"/>
              <a:pPr/>
              <a:t>8/26/2013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FA3B2C-410B-4A76-9323-954EFB238BC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Rectangle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Rectangle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Rounded Rectangle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Rounded Rectangle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Rectangle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457200" y="1143000"/>
            <a:ext cx="8229600" cy="10668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34916D7E-8503-463A-91A4-B032A0AB7CF9}" type="datetimeFigureOut">
              <a:rPr lang="en-US" smtClean="0"/>
              <a:pPr/>
              <a:t>8/26/2013</a:t>
            </a:fld>
            <a:endParaRPr lang="en-US"/>
          </a:p>
        </p:txBody>
      </p:sp>
      <p:sp>
        <p:nvSpPr>
          <p:cNvPr id="3" name="Footer Placeholder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en-US"/>
          </a:p>
        </p:txBody>
      </p:sp>
      <p:sp>
        <p:nvSpPr>
          <p:cNvPr id="23" name="Slide Number Placeholder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FBFA3B2C-410B-4A76-9323-954EFB238BC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14773" y="735955"/>
            <a:ext cx="7714455" cy="4708981"/>
          </a:xfrm>
          <a:prstGeom prst="rect">
            <a:avLst/>
          </a:prstGeom>
          <a:noFill/>
        </p:spPr>
        <p:txBody>
          <a:bodyPr wrap="square" lIns="91440" tIns="45720" rIns="91440" bIns="45720">
            <a:spAutoFit/>
          </a:bodyPr>
          <a:lstStyle/>
          <a:p>
            <a:pPr algn="ctr"/>
            <a:r>
              <a:rPr lang="en-US" sz="10000" b="1" dirty="0" smtClean="0">
                <a:ln w="19050">
                  <a:solidFill>
                    <a:schemeClr val="bg1"/>
                  </a:solidFill>
                  <a:prstDash val="solid"/>
                </a:ln>
                <a:solidFill>
                  <a:schemeClr val="accent3"/>
                </a:solidFill>
                <a:effectLst>
                  <a:outerShdw blurRad="50000" dist="50800" dir="7500000" algn="tl">
                    <a:srgbClr val="000000">
                      <a:shade val="5000"/>
                      <a:alpha val="35000"/>
                    </a:srgbClr>
                  </a:outerShdw>
                </a:effectLst>
                <a:latin typeface="Berlin Sans FB Demi" pitchFamily="34" charset="0"/>
              </a:rPr>
              <a:t>Meaning and</a:t>
            </a:r>
            <a:endParaRPr lang="en-US" sz="10000" b="1" dirty="0" smtClean="0">
              <a:ln w="19050">
                <a:solidFill>
                  <a:schemeClr val="bg1"/>
                </a:solidFill>
                <a:prstDash val="solid"/>
              </a:ln>
              <a:solidFill>
                <a:schemeClr val="accent3"/>
              </a:solidFill>
              <a:effectLst>
                <a:outerShdw blurRad="50000" dist="50800" dir="7500000" algn="tl">
                  <a:srgbClr val="000000">
                    <a:shade val="5000"/>
                    <a:alpha val="35000"/>
                  </a:srgbClr>
                </a:outerShdw>
              </a:effectLst>
              <a:latin typeface="Berlin Sans FB Demi" pitchFamily="34" charset="0"/>
            </a:endParaRPr>
          </a:p>
          <a:p>
            <a:pPr algn="ctr"/>
            <a:r>
              <a:rPr lang="en-US" sz="10000" b="1" dirty="0" smtClean="0">
                <a:ln w="19050">
                  <a:solidFill>
                    <a:schemeClr val="bg1"/>
                  </a:solidFill>
                  <a:prstDash val="solid"/>
                </a:ln>
                <a:solidFill>
                  <a:schemeClr val="accent3"/>
                </a:solidFill>
                <a:effectLst>
                  <a:outerShdw blurRad="50000" dist="50800" dir="7500000" algn="tl">
                    <a:srgbClr val="000000">
                      <a:shade val="5000"/>
                      <a:alpha val="35000"/>
                    </a:srgbClr>
                  </a:outerShdw>
                </a:effectLst>
                <a:latin typeface="Berlin Sans FB Demi" pitchFamily="34" charset="0"/>
              </a:rPr>
              <a:t>Nature </a:t>
            </a:r>
            <a:r>
              <a:rPr lang="en-US" sz="10000" b="1" dirty="0" smtClean="0">
                <a:ln w="19050">
                  <a:solidFill>
                    <a:schemeClr val="bg1"/>
                  </a:solidFill>
                  <a:prstDash val="solid"/>
                </a:ln>
                <a:solidFill>
                  <a:schemeClr val="accent3"/>
                </a:solidFill>
                <a:effectLst>
                  <a:outerShdw blurRad="50000" dist="50800" dir="7500000" algn="tl">
                    <a:srgbClr val="000000">
                      <a:shade val="5000"/>
                      <a:alpha val="35000"/>
                    </a:srgbClr>
                  </a:outerShdw>
                </a:effectLst>
                <a:latin typeface="Berlin Sans FB Demi" pitchFamily="34" charset="0"/>
              </a:rPr>
              <a:t>of Deviance</a:t>
            </a:r>
            <a:endParaRPr lang="en-US" sz="10000" b="1" dirty="0" smtClean="0">
              <a:ln w="19050">
                <a:solidFill>
                  <a:schemeClr val="bg1"/>
                </a:solidFill>
                <a:prstDash val="solid"/>
              </a:ln>
              <a:solidFill>
                <a:schemeClr val="accent3"/>
              </a:solidFill>
              <a:effectLst>
                <a:outerShdw blurRad="50000" dist="50800" dir="7500000" algn="tl">
                  <a:srgbClr val="000000">
                    <a:shade val="5000"/>
                    <a:alpha val="35000"/>
                  </a:srgbClr>
                </a:outerShdw>
              </a:effectLst>
              <a:latin typeface="Berlin Sans FB Demi"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300" y="1196400"/>
            <a:ext cx="8915400" cy="5509200"/>
          </a:xfrm>
          <a:prstGeom prst="rect">
            <a:avLst/>
          </a:prstGeom>
          <a:noFill/>
        </p:spPr>
        <p:txBody>
          <a:bodyPr wrap="square" rtlCol="0">
            <a:spAutoFit/>
          </a:bodyPr>
          <a:lstStyle/>
          <a:p>
            <a:pPr algn="ctr"/>
            <a:r>
              <a:rPr lang="en-US" sz="4400" dirty="0" smtClean="0">
                <a:latin typeface="Maiandra GD" pitchFamily="34" charset="0"/>
              </a:rPr>
              <a:t>	</a:t>
            </a:r>
            <a:r>
              <a:rPr lang="en-US" sz="4400" dirty="0" smtClean="0">
                <a:latin typeface="Maiandra GD" pitchFamily="34" charset="0"/>
              </a:rPr>
              <a:t>Violations of some norms of etiquette, for instance, may meet with only mild disapproval and sanctions, whereas violations of the rule of law such as murder, rape, or robbery, may receive strong condemnation and severe punishment. </a:t>
            </a:r>
            <a:endParaRPr lang="en-US" sz="4400" dirty="0">
              <a:latin typeface="Maiandra GD" pitchFamily="34" charset="0"/>
            </a:endParaRPr>
          </a:p>
        </p:txBody>
      </p:sp>
      <p:sp>
        <p:nvSpPr>
          <p:cNvPr id="3" name="Rectangle 2"/>
          <p:cNvSpPr/>
          <p:nvPr/>
        </p:nvSpPr>
        <p:spPr>
          <a:xfrm>
            <a:off x="0" y="152400"/>
            <a:ext cx="8915400" cy="923330"/>
          </a:xfrm>
          <a:prstGeom prst="rect">
            <a:avLst/>
          </a:prstGeom>
          <a:noFill/>
        </p:spPr>
        <p:txBody>
          <a:bodyPr wrap="square" lIns="91440" tIns="45720" rIns="91440" bIns="45720">
            <a:spAutoFit/>
          </a:bodyPr>
          <a:lstStyle/>
          <a:p>
            <a:pPr algn="r"/>
            <a:r>
              <a:rPr lang="en-US" sz="5400" b="1" dirty="0" smtClean="0">
                <a:ln w="19050">
                  <a:solidFill>
                    <a:schemeClr val="bg1"/>
                  </a:solidFill>
                  <a:prstDash val="solid"/>
                </a:ln>
                <a:solidFill>
                  <a:schemeClr val="accent3"/>
                </a:solidFill>
                <a:effectLst>
                  <a:outerShdw blurRad="50000" dist="50800" dir="7500000" algn="tl">
                    <a:srgbClr val="000000">
                      <a:shade val="5000"/>
                      <a:alpha val="35000"/>
                    </a:srgbClr>
                  </a:outerShdw>
                </a:effectLst>
                <a:latin typeface="Forte" pitchFamily="66" charset="0"/>
              </a:rPr>
              <a:t>Social Tolerance of  Deviance</a:t>
            </a:r>
            <a:endParaRPr lang="en-US" sz="5400" b="1" dirty="0" smtClean="0">
              <a:ln w="19050">
                <a:solidFill>
                  <a:schemeClr val="bg1"/>
                </a:solidFill>
                <a:prstDash val="solid"/>
              </a:ln>
              <a:solidFill>
                <a:schemeClr val="accent3"/>
              </a:solidFill>
              <a:effectLst>
                <a:outerShdw blurRad="50000" dist="50800" dir="7500000" algn="tl">
                  <a:srgbClr val="000000">
                    <a:shade val="5000"/>
                    <a:alpha val="35000"/>
                  </a:srgbClr>
                </a:outerShdw>
              </a:effectLst>
              <a:latin typeface="Forte" pitchFamily="66"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768489"/>
            <a:ext cx="8534400" cy="5632311"/>
          </a:xfrm>
          <a:prstGeom prst="rect">
            <a:avLst/>
          </a:prstGeom>
          <a:noFill/>
        </p:spPr>
        <p:txBody>
          <a:bodyPr wrap="square" rtlCol="0">
            <a:spAutoFit/>
          </a:bodyPr>
          <a:lstStyle/>
          <a:p>
            <a:pPr algn="ctr"/>
            <a:r>
              <a:rPr lang="en-US" sz="6000" dirty="0" smtClean="0">
                <a:latin typeface="Maiandra GD" pitchFamily="34" charset="0"/>
              </a:rPr>
              <a:t>Each particular norm has a tolerance limit, the degree to which norm violations are tolerated or suppressed by a group.</a:t>
            </a:r>
            <a:endParaRPr lang="en-US" sz="6000" dirty="0">
              <a:latin typeface="Maiandra GD"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1447800"/>
            <a:ext cx="8229600" cy="5262979"/>
          </a:xfrm>
          <a:prstGeom prst="rect">
            <a:avLst/>
          </a:prstGeom>
          <a:noFill/>
        </p:spPr>
        <p:txBody>
          <a:bodyPr wrap="square" rtlCol="0">
            <a:spAutoFit/>
          </a:bodyPr>
          <a:lstStyle/>
          <a:p>
            <a:pPr algn="ctr"/>
            <a:r>
              <a:rPr lang="en-US" sz="4800" dirty="0" smtClean="0">
                <a:latin typeface="Maiandra GD" pitchFamily="34" charset="0"/>
              </a:rPr>
              <a:t>Deviance is relative in nature. It depends upon the cultural norms. An individual appears deviant because other people see his/her that way. Deviance relies on how people interpret social behavior.</a:t>
            </a:r>
            <a:endParaRPr lang="en-US" sz="4800" dirty="0">
              <a:latin typeface="Maiandra GD" pitchFamily="34" charset="0"/>
            </a:endParaRPr>
          </a:p>
        </p:txBody>
      </p:sp>
      <p:sp>
        <p:nvSpPr>
          <p:cNvPr id="3" name="Rectangle 2"/>
          <p:cNvSpPr/>
          <p:nvPr/>
        </p:nvSpPr>
        <p:spPr>
          <a:xfrm>
            <a:off x="304800" y="111204"/>
            <a:ext cx="8534400" cy="1107996"/>
          </a:xfrm>
          <a:prstGeom prst="rect">
            <a:avLst/>
          </a:prstGeom>
          <a:noFill/>
        </p:spPr>
        <p:txBody>
          <a:bodyPr wrap="square" lIns="91440" tIns="45720" rIns="91440" bIns="45720">
            <a:spAutoFit/>
          </a:bodyPr>
          <a:lstStyle/>
          <a:p>
            <a:pPr algn="ctr"/>
            <a:r>
              <a:rPr lang="en-US" sz="6600" b="1" dirty="0" smtClean="0">
                <a:ln w="19050">
                  <a:solidFill>
                    <a:schemeClr val="bg1"/>
                  </a:solidFill>
                  <a:prstDash val="solid"/>
                </a:ln>
                <a:solidFill>
                  <a:schemeClr val="accent3"/>
                </a:solidFill>
                <a:effectLst>
                  <a:outerShdw blurRad="50000" dist="50800" dir="7500000" algn="tl">
                    <a:srgbClr val="000000">
                      <a:shade val="5000"/>
                      <a:alpha val="35000"/>
                    </a:srgbClr>
                  </a:outerShdw>
                </a:effectLst>
                <a:latin typeface="Forte" pitchFamily="66" charset="0"/>
              </a:rPr>
              <a:t>Deviance as Relative</a:t>
            </a:r>
            <a:endParaRPr lang="en-US" sz="6600" b="1" dirty="0" smtClean="0">
              <a:ln w="19050">
                <a:solidFill>
                  <a:schemeClr val="bg1"/>
                </a:solidFill>
                <a:prstDash val="solid"/>
              </a:ln>
              <a:solidFill>
                <a:schemeClr val="accent3"/>
              </a:solidFill>
              <a:effectLst>
                <a:outerShdw blurRad="50000" dist="50800" dir="7500000" algn="tl">
                  <a:srgbClr val="000000">
                    <a:shade val="5000"/>
                    <a:alpha val="35000"/>
                  </a:srgbClr>
                </a:outerShdw>
              </a:effectLst>
              <a:latin typeface="Forte" pitchFamily="66"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762000"/>
            <a:ext cx="8686800" cy="5693866"/>
          </a:xfrm>
          <a:prstGeom prst="rect">
            <a:avLst/>
          </a:prstGeom>
          <a:noFill/>
        </p:spPr>
        <p:txBody>
          <a:bodyPr wrap="square" rtlCol="0">
            <a:spAutoFit/>
          </a:bodyPr>
          <a:lstStyle/>
          <a:p>
            <a:pPr algn="ctr"/>
            <a:r>
              <a:rPr lang="en-US" sz="5200" dirty="0" smtClean="0">
                <a:latin typeface="Maiandra GD" pitchFamily="34" charset="0"/>
              </a:rPr>
              <a:t>To some people, a behavior is deviant; to others, it is not. Judgment as to whether an act is deviant or not depends on various factors like culture, situations, place, time, and the doer of the act.</a:t>
            </a:r>
            <a:endParaRPr lang="en-US" sz="5200" dirty="0">
              <a:latin typeface="Maiandra GD"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3400" y="1219200"/>
            <a:ext cx="8229600" cy="5262979"/>
          </a:xfrm>
          <a:prstGeom prst="rect">
            <a:avLst/>
          </a:prstGeom>
          <a:noFill/>
        </p:spPr>
        <p:txBody>
          <a:bodyPr wrap="square" rtlCol="0">
            <a:spAutoFit/>
          </a:bodyPr>
          <a:lstStyle/>
          <a:p>
            <a:pPr>
              <a:buFont typeface="Arial" pitchFamily="34" charset="0"/>
              <a:buChar char="•"/>
            </a:pPr>
            <a:r>
              <a:rPr lang="en-US" sz="4800" dirty="0" smtClean="0">
                <a:latin typeface="Maiandra GD" pitchFamily="34" charset="0"/>
              </a:rPr>
              <a:t> define deviance and deviant 	behavior</a:t>
            </a:r>
          </a:p>
          <a:p>
            <a:pPr>
              <a:buFont typeface="Arial" pitchFamily="34" charset="0"/>
              <a:buChar char="•"/>
            </a:pPr>
            <a:r>
              <a:rPr lang="en-US" sz="4800" dirty="0" smtClean="0">
                <a:latin typeface="Maiandra GD" pitchFamily="34" charset="0"/>
              </a:rPr>
              <a:t> </a:t>
            </a:r>
            <a:r>
              <a:rPr lang="en-US" sz="4800" dirty="0" smtClean="0">
                <a:latin typeface="Maiandra GD" pitchFamily="34" charset="0"/>
              </a:rPr>
              <a:t>define and explain social 	tolerance</a:t>
            </a:r>
          </a:p>
          <a:p>
            <a:pPr>
              <a:buFont typeface="Arial" pitchFamily="34" charset="0"/>
              <a:buChar char="•"/>
            </a:pPr>
            <a:r>
              <a:rPr lang="en-US" sz="4800" dirty="0" smtClean="0">
                <a:latin typeface="Maiandra GD" pitchFamily="34" charset="0"/>
              </a:rPr>
              <a:t> </a:t>
            </a:r>
            <a:r>
              <a:rPr lang="en-US" sz="4800" dirty="0" smtClean="0">
                <a:latin typeface="Maiandra GD" pitchFamily="34" charset="0"/>
              </a:rPr>
              <a:t>identify the positive and 	negative consequences of 	deviance</a:t>
            </a:r>
            <a:endParaRPr lang="en-US" sz="4800" dirty="0">
              <a:latin typeface="Maiandra GD" pitchFamily="34" charset="0"/>
            </a:endParaRPr>
          </a:p>
        </p:txBody>
      </p:sp>
      <p:sp>
        <p:nvSpPr>
          <p:cNvPr id="3" name="Rectangle 2"/>
          <p:cNvSpPr/>
          <p:nvPr/>
        </p:nvSpPr>
        <p:spPr>
          <a:xfrm>
            <a:off x="1600200" y="0"/>
            <a:ext cx="7046910" cy="1323439"/>
          </a:xfrm>
          <a:prstGeom prst="rect">
            <a:avLst/>
          </a:prstGeom>
          <a:noFill/>
        </p:spPr>
        <p:txBody>
          <a:bodyPr wrap="square" lIns="91440" tIns="45720" rIns="91440" bIns="45720">
            <a:spAutoFit/>
          </a:bodyPr>
          <a:lstStyle/>
          <a:p>
            <a:pPr algn="r"/>
            <a:r>
              <a:rPr lang="en-US" sz="8000" b="1" dirty="0" smtClean="0">
                <a:ln w="19050">
                  <a:solidFill>
                    <a:schemeClr val="bg1"/>
                  </a:solidFill>
                  <a:prstDash val="solid"/>
                </a:ln>
                <a:solidFill>
                  <a:schemeClr val="accent3"/>
                </a:solidFill>
                <a:effectLst>
                  <a:outerShdw blurRad="50000" dist="50800" dir="7500000" algn="tl">
                    <a:srgbClr val="000000">
                      <a:shade val="5000"/>
                      <a:alpha val="35000"/>
                    </a:srgbClr>
                  </a:outerShdw>
                </a:effectLst>
                <a:latin typeface="Forte" pitchFamily="66" charset="0"/>
              </a:rPr>
              <a:t>Objectives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533400"/>
            <a:ext cx="8610600" cy="5909310"/>
          </a:xfrm>
          <a:prstGeom prst="rect">
            <a:avLst/>
          </a:prstGeom>
          <a:noFill/>
        </p:spPr>
        <p:txBody>
          <a:bodyPr wrap="square" rtlCol="0">
            <a:spAutoFit/>
          </a:bodyPr>
          <a:lstStyle/>
          <a:p>
            <a:pPr algn="ctr"/>
            <a:r>
              <a:rPr lang="en-US" sz="5400" dirty="0" smtClean="0">
                <a:latin typeface="Maiandra GD" pitchFamily="34" charset="0"/>
              </a:rPr>
              <a:t>Deviance is unavoidable. No matter how deep the religious upbringing of one culture is, there will always be someone who will go against the expectations of most members of society.</a:t>
            </a:r>
            <a:endParaRPr lang="en-US" sz="5400" dirty="0">
              <a:latin typeface="Maiandra GD"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1006019"/>
            <a:ext cx="8610600" cy="4708981"/>
          </a:xfrm>
          <a:prstGeom prst="rect">
            <a:avLst/>
          </a:prstGeom>
          <a:noFill/>
        </p:spPr>
        <p:txBody>
          <a:bodyPr wrap="square" rtlCol="0">
            <a:spAutoFit/>
          </a:bodyPr>
          <a:lstStyle/>
          <a:p>
            <a:pPr algn="ctr"/>
            <a:r>
              <a:rPr lang="en-US" sz="6000" dirty="0" smtClean="0">
                <a:latin typeface="Maiandra GD" pitchFamily="34" charset="0"/>
              </a:rPr>
              <a:t>The study of sociology, on the other hand, is optimistic in declaring that culture is dynamic as it always changes.</a:t>
            </a:r>
            <a:endParaRPr lang="en-US" sz="6000" dirty="0">
              <a:latin typeface="Maiandra GD"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609600"/>
            <a:ext cx="8610600" cy="6001643"/>
          </a:xfrm>
          <a:prstGeom prst="rect">
            <a:avLst/>
          </a:prstGeom>
          <a:noFill/>
        </p:spPr>
        <p:txBody>
          <a:bodyPr wrap="square" rtlCol="0">
            <a:spAutoFit/>
          </a:bodyPr>
          <a:lstStyle/>
          <a:p>
            <a:pPr algn="ctr"/>
            <a:r>
              <a:rPr lang="en-US" sz="4800" dirty="0" smtClean="0">
                <a:latin typeface="Maiandra GD" pitchFamily="34" charset="0"/>
              </a:rPr>
              <a:t>Some members of a given society may oppose acts they consider immoral like same sex marriage, but there are </a:t>
            </a:r>
            <a:r>
              <a:rPr lang="en-US" sz="4800" dirty="0" err="1" smtClean="0">
                <a:latin typeface="Maiandra GD" pitchFamily="34" charset="0"/>
              </a:rPr>
              <a:t>mitigators</a:t>
            </a:r>
            <a:r>
              <a:rPr lang="en-US" sz="4800" dirty="0" smtClean="0">
                <a:latin typeface="Maiandra GD" pitchFamily="34" charset="0"/>
              </a:rPr>
              <a:t> that lessen guilt of those who commit it like concept of “equality” or “equal opportunities before the law”.</a:t>
            </a:r>
            <a:endParaRPr lang="en-US" sz="4800" dirty="0">
              <a:latin typeface="Maiandra GD"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2077283"/>
            <a:ext cx="8229600" cy="3416320"/>
          </a:xfrm>
          <a:prstGeom prst="rect">
            <a:avLst/>
          </a:prstGeom>
          <a:noFill/>
        </p:spPr>
        <p:txBody>
          <a:bodyPr wrap="square" rtlCol="0">
            <a:spAutoFit/>
          </a:bodyPr>
          <a:lstStyle/>
          <a:p>
            <a:pPr>
              <a:buFont typeface="Arial" pitchFamily="34" charset="0"/>
              <a:buChar char="•"/>
            </a:pPr>
            <a:r>
              <a:rPr lang="en-US" sz="5400" dirty="0" smtClean="0">
                <a:latin typeface="Maiandra GD" pitchFamily="34" charset="0"/>
              </a:rPr>
              <a:t> </a:t>
            </a:r>
            <a:r>
              <a:rPr lang="en-US" sz="5400" dirty="0" smtClean="0">
                <a:latin typeface="Maiandra GD" pitchFamily="34" charset="0"/>
              </a:rPr>
              <a:t>Deviance is any behavior, belief or condition that violates significant norms in a society or group.</a:t>
            </a:r>
            <a:endParaRPr lang="en-US" sz="5400" dirty="0">
              <a:latin typeface="Maiandra GD" pitchFamily="34" charset="0"/>
            </a:endParaRPr>
          </a:p>
        </p:txBody>
      </p:sp>
      <p:sp>
        <p:nvSpPr>
          <p:cNvPr id="3" name="Rectangle 2"/>
          <p:cNvSpPr/>
          <p:nvPr/>
        </p:nvSpPr>
        <p:spPr>
          <a:xfrm>
            <a:off x="1716090" y="-66258"/>
            <a:ext cx="7046910" cy="2123658"/>
          </a:xfrm>
          <a:prstGeom prst="rect">
            <a:avLst/>
          </a:prstGeom>
          <a:noFill/>
        </p:spPr>
        <p:txBody>
          <a:bodyPr wrap="square" lIns="91440" tIns="45720" rIns="91440" bIns="45720">
            <a:spAutoFit/>
          </a:bodyPr>
          <a:lstStyle/>
          <a:p>
            <a:pPr algn="r"/>
            <a:r>
              <a:rPr lang="en-US" sz="6600" b="1" dirty="0" smtClean="0">
                <a:ln w="19050">
                  <a:solidFill>
                    <a:schemeClr val="bg1"/>
                  </a:solidFill>
                  <a:prstDash val="solid"/>
                </a:ln>
                <a:solidFill>
                  <a:schemeClr val="accent3"/>
                </a:solidFill>
                <a:effectLst>
                  <a:outerShdw blurRad="50000" dist="50800" dir="7500000" algn="tl">
                    <a:srgbClr val="000000">
                      <a:shade val="5000"/>
                      <a:alpha val="35000"/>
                    </a:srgbClr>
                  </a:outerShdw>
                </a:effectLst>
                <a:latin typeface="Forte" pitchFamily="66" charset="0"/>
              </a:rPr>
              <a:t>Meaning of </a:t>
            </a:r>
            <a:r>
              <a:rPr lang="en-US" sz="6600" b="1" dirty="0" smtClean="0">
                <a:ln w="19050">
                  <a:solidFill>
                    <a:schemeClr val="bg1"/>
                  </a:solidFill>
                  <a:prstDash val="solid"/>
                </a:ln>
                <a:solidFill>
                  <a:schemeClr val="accent3"/>
                </a:solidFill>
                <a:effectLst>
                  <a:outerShdw blurRad="50000" dist="50800" dir="7500000" algn="tl">
                    <a:srgbClr val="000000">
                      <a:shade val="5000"/>
                      <a:alpha val="35000"/>
                    </a:srgbClr>
                  </a:outerShdw>
                </a:effectLst>
                <a:latin typeface="Forte" pitchFamily="66" charset="0"/>
              </a:rPr>
              <a:t>Deviance</a:t>
            </a:r>
            <a:endParaRPr lang="en-US" sz="6600" b="1" dirty="0" smtClean="0">
              <a:ln w="19050">
                <a:solidFill>
                  <a:schemeClr val="bg1"/>
                </a:solidFill>
                <a:prstDash val="solid"/>
              </a:ln>
              <a:solidFill>
                <a:schemeClr val="accent3"/>
              </a:solidFill>
              <a:effectLst>
                <a:outerShdw blurRad="50000" dist="50800" dir="7500000" algn="tl">
                  <a:srgbClr val="000000">
                    <a:shade val="5000"/>
                    <a:alpha val="35000"/>
                  </a:srgbClr>
                </a:outerShdw>
              </a:effectLst>
              <a:latin typeface="Forte" pitchFamily="66" charset="0"/>
            </a:endParaRPr>
          </a:p>
        </p:txBody>
      </p:sp>
      <p:sp>
        <p:nvSpPr>
          <p:cNvPr id="4" name="TextBox 3"/>
          <p:cNvSpPr txBox="1"/>
          <p:nvPr/>
        </p:nvSpPr>
        <p:spPr>
          <a:xfrm>
            <a:off x="4495800" y="5715000"/>
            <a:ext cx="4343400" cy="707886"/>
          </a:xfrm>
          <a:prstGeom prst="rect">
            <a:avLst/>
          </a:prstGeom>
          <a:noFill/>
        </p:spPr>
        <p:txBody>
          <a:bodyPr wrap="square" rtlCol="0">
            <a:spAutoFit/>
          </a:bodyPr>
          <a:lstStyle/>
          <a:p>
            <a:pPr algn="r"/>
            <a:r>
              <a:rPr lang="en-US" sz="4000" dirty="0" smtClean="0"/>
              <a:t>Kenda</a:t>
            </a:r>
            <a:r>
              <a:rPr lang="en-US" sz="4000" dirty="0" smtClean="0"/>
              <a:t>ll (2012)</a:t>
            </a:r>
            <a:endParaRPr lang="en-US" sz="40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300" y="456992"/>
            <a:ext cx="8915400" cy="6324808"/>
          </a:xfrm>
          <a:prstGeom prst="rect">
            <a:avLst/>
          </a:prstGeom>
          <a:noFill/>
        </p:spPr>
        <p:txBody>
          <a:bodyPr wrap="square" rtlCol="0">
            <a:spAutoFit/>
          </a:bodyPr>
          <a:lstStyle/>
          <a:p>
            <a:pPr algn="ctr"/>
            <a:r>
              <a:rPr lang="en-US" sz="4500" dirty="0" smtClean="0">
                <a:latin typeface="Maiandra GD" pitchFamily="34" charset="0"/>
              </a:rPr>
              <a:t>Deviance may almost always have negative connotation; people usually get annoyed easily by deviant behavior. In a different light, high-profile personalities who are creative or artistic may be described as “deviants”. In this case, the term “deviance” is somehow positive.</a:t>
            </a:r>
            <a:endParaRPr lang="en-US" sz="4500" dirty="0">
              <a:latin typeface="Maiandra GD"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1290221"/>
            <a:ext cx="8915400" cy="5262979"/>
          </a:xfrm>
          <a:prstGeom prst="rect">
            <a:avLst/>
          </a:prstGeom>
          <a:noFill/>
        </p:spPr>
        <p:txBody>
          <a:bodyPr wrap="square" rtlCol="0">
            <a:spAutoFit/>
          </a:bodyPr>
          <a:lstStyle/>
          <a:p>
            <a:pPr marL="914400" indent="-914400"/>
            <a:r>
              <a:rPr lang="en-US" sz="4800" dirty="0" smtClean="0">
                <a:latin typeface="Maiandra GD" pitchFamily="34" charset="0"/>
              </a:rPr>
              <a:t>Positive Effects:</a:t>
            </a:r>
          </a:p>
          <a:p>
            <a:pPr marL="914400" indent="-914400">
              <a:buFont typeface="Arial" pitchFamily="34" charset="0"/>
              <a:buChar char="•"/>
            </a:pPr>
            <a:r>
              <a:rPr lang="en-US" sz="4800" dirty="0" smtClean="0">
                <a:latin typeface="Maiandra GD" pitchFamily="34" charset="0"/>
              </a:rPr>
              <a:t>It teaches people what acceptable behavior is</a:t>
            </a:r>
          </a:p>
          <a:p>
            <a:pPr marL="914400" indent="-914400">
              <a:buFont typeface="Arial" pitchFamily="34" charset="0"/>
              <a:buChar char="•"/>
            </a:pPr>
            <a:r>
              <a:rPr lang="en-US" sz="4800" dirty="0" smtClean="0">
                <a:latin typeface="Maiandra GD" pitchFamily="34" charset="0"/>
              </a:rPr>
              <a:t>It strengthens group norms and values</a:t>
            </a:r>
          </a:p>
          <a:p>
            <a:pPr marL="914400" indent="-914400">
              <a:buFont typeface="Arial" pitchFamily="34" charset="0"/>
              <a:buChar char="•"/>
            </a:pPr>
            <a:r>
              <a:rPr lang="en-US" sz="4800" dirty="0" smtClean="0">
                <a:latin typeface="Maiandra GD" pitchFamily="34" charset="0"/>
              </a:rPr>
              <a:t>It is a sign and a source of social change</a:t>
            </a:r>
            <a:endParaRPr lang="en-US" sz="4800" dirty="0" smtClean="0">
              <a:latin typeface="Maiandra GD" pitchFamily="34" charset="0"/>
            </a:endParaRPr>
          </a:p>
        </p:txBody>
      </p:sp>
      <p:sp>
        <p:nvSpPr>
          <p:cNvPr id="3" name="Rectangle 2"/>
          <p:cNvSpPr/>
          <p:nvPr/>
        </p:nvSpPr>
        <p:spPr>
          <a:xfrm>
            <a:off x="304800" y="86142"/>
            <a:ext cx="8534400" cy="1015663"/>
          </a:xfrm>
          <a:prstGeom prst="rect">
            <a:avLst/>
          </a:prstGeom>
          <a:noFill/>
        </p:spPr>
        <p:txBody>
          <a:bodyPr wrap="square" lIns="91440" tIns="45720" rIns="91440" bIns="45720">
            <a:spAutoFit/>
          </a:bodyPr>
          <a:lstStyle/>
          <a:p>
            <a:pPr algn="ctr"/>
            <a:r>
              <a:rPr lang="en-US" sz="6000" b="1" dirty="0" smtClean="0">
                <a:ln w="19050">
                  <a:solidFill>
                    <a:schemeClr val="bg1"/>
                  </a:solidFill>
                  <a:prstDash val="solid"/>
                </a:ln>
                <a:solidFill>
                  <a:schemeClr val="accent3"/>
                </a:solidFill>
                <a:effectLst>
                  <a:outerShdw blurRad="50000" dist="50800" dir="7500000" algn="tl">
                    <a:srgbClr val="000000">
                      <a:shade val="5000"/>
                      <a:alpha val="35000"/>
                    </a:srgbClr>
                  </a:outerShdw>
                </a:effectLst>
                <a:latin typeface="Forte" pitchFamily="66" charset="0"/>
              </a:rPr>
              <a:t>Consequences of Deviance</a:t>
            </a:r>
            <a:endParaRPr lang="en-US" sz="6000" b="1" dirty="0" smtClean="0">
              <a:ln w="19050">
                <a:solidFill>
                  <a:schemeClr val="bg1"/>
                </a:solidFill>
                <a:prstDash val="solid"/>
              </a:ln>
              <a:solidFill>
                <a:schemeClr val="accent3"/>
              </a:solidFill>
              <a:effectLst>
                <a:outerShdw blurRad="50000" dist="50800" dir="7500000" algn="tl">
                  <a:srgbClr val="000000">
                    <a:shade val="5000"/>
                    <a:alpha val="35000"/>
                  </a:srgbClr>
                </a:outerShdw>
              </a:effectLst>
              <a:latin typeface="Forte" pitchFamily="66"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914400"/>
            <a:ext cx="8915400" cy="6001643"/>
          </a:xfrm>
          <a:prstGeom prst="rect">
            <a:avLst/>
          </a:prstGeom>
          <a:noFill/>
        </p:spPr>
        <p:txBody>
          <a:bodyPr wrap="square" rtlCol="0">
            <a:spAutoFit/>
          </a:bodyPr>
          <a:lstStyle/>
          <a:p>
            <a:pPr marL="914400" indent="-914400"/>
            <a:r>
              <a:rPr lang="en-US" sz="4800" dirty="0" smtClean="0">
                <a:latin typeface="Maiandra GD" pitchFamily="34" charset="0"/>
              </a:rPr>
              <a:t>Negative Effects:</a:t>
            </a:r>
          </a:p>
          <a:p>
            <a:pPr marL="914400" indent="-914400">
              <a:buFont typeface="Arial" pitchFamily="34" charset="0"/>
              <a:buChar char="•"/>
            </a:pPr>
            <a:r>
              <a:rPr lang="en-US" sz="4800" dirty="0" smtClean="0">
                <a:latin typeface="Maiandra GD" pitchFamily="34" charset="0"/>
              </a:rPr>
              <a:t>It harms group stability</a:t>
            </a:r>
          </a:p>
          <a:p>
            <a:pPr marL="914400" indent="-914400">
              <a:buFont typeface="Arial" pitchFamily="34" charset="0"/>
              <a:buChar char="•"/>
            </a:pPr>
            <a:r>
              <a:rPr lang="en-US" sz="4800" dirty="0" smtClean="0">
                <a:latin typeface="Maiandra GD" pitchFamily="34" charset="0"/>
              </a:rPr>
              <a:t>It induces distrust and ill will</a:t>
            </a:r>
          </a:p>
          <a:p>
            <a:pPr marL="914400" indent="-914400">
              <a:buFont typeface="Arial" pitchFamily="34" charset="0"/>
              <a:buChar char="•"/>
            </a:pPr>
            <a:r>
              <a:rPr lang="en-US" sz="4800" dirty="0" smtClean="0">
                <a:latin typeface="Maiandra GD" pitchFamily="34" charset="0"/>
              </a:rPr>
              <a:t>It drains human and economic resources</a:t>
            </a:r>
          </a:p>
          <a:p>
            <a:pPr marL="914400" indent="-914400">
              <a:buFont typeface="Arial" pitchFamily="34" charset="0"/>
              <a:buChar char="•"/>
            </a:pPr>
            <a:r>
              <a:rPr lang="en-US" sz="4800" dirty="0" smtClean="0">
                <a:latin typeface="Maiandra GD" pitchFamily="34" charset="0"/>
              </a:rPr>
              <a:t>It weakens people’s faith in and conformity to social norms</a:t>
            </a:r>
            <a:endParaRPr lang="en-US" sz="4800" dirty="0" smtClean="0">
              <a:latin typeface="Maiandra GD" pitchFamily="34" charset="0"/>
            </a:endParaRPr>
          </a:p>
        </p:txBody>
      </p:sp>
      <p:sp>
        <p:nvSpPr>
          <p:cNvPr id="3" name="Rectangle 2"/>
          <p:cNvSpPr/>
          <p:nvPr/>
        </p:nvSpPr>
        <p:spPr>
          <a:xfrm>
            <a:off x="304800" y="86142"/>
            <a:ext cx="8534400" cy="1015663"/>
          </a:xfrm>
          <a:prstGeom prst="rect">
            <a:avLst/>
          </a:prstGeom>
          <a:noFill/>
        </p:spPr>
        <p:txBody>
          <a:bodyPr wrap="square" lIns="91440" tIns="45720" rIns="91440" bIns="45720">
            <a:spAutoFit/>
          </a:bodyPr>
          <a:lstStyle/>
          <a:p>
            <a:pPr algn="ctr"/>
            <a:r>
              <a:rPr lang="en-US" sz="6000" b="1" dirty="0" smtClean="0">
                <a:ln w="19050">
                  <a:solidFill>
                    <a:schemeClr val="bg1"/>
                  </a:solidFill>
                  <a:prstDash val="solid"/>
                </a:ln>
                <a:solidFill>
                  <a:schemeClr val="accent3"/>
                </a:solidFill>
                <a:effectLst>
                  <a:outerShdw blurRad="50000" dist="50800" dir="7500000" algn="tl">
                    <a:srgbClr val="000000">
                      <a:shade val="5000"/>
                      <a:alpha val="35000"/>
                    </a:srgbClr>
                  </a:outerShdw>
                </a:effectLst>
                <a:latin typeface="Forte" pitchFamily="66" charset="0"/>
              </a:rPr>
              <a:t>Consequences of Deviance</a:t>
            </a:r>
            <a:endParaRPr lang="en-US" sz="6000" b="1" dirty="0" smtClean="0">
              <a:ln w="19050">
                <a:solidFill>
                  <a:schemeClr val="bg1"/>
                </a:solidFill>
                <a:prstDash val="solid"/>
              </a:ln>
              <a:solidFill>
                <a:schemeClr val="accent3"/>
              </a:solidFill>
              <a:effectLst>
                <a:outerShdw blurRad="50000" dist="50800" dir="7500000" algn="tl">
                  <a:srgbClr val="000000">
                    <a:shade val="5000"/>
                    <a:alpha val="35000"/>
                  </a:srgbClr>
                </a:outerShdw>
              </a:effectLst>
              <a:latin typeface="Forte" pitchFamily="66"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73</TotalTime>
  <Words>355</Words>
  <Application>Microsoft Office PowerPoint</Application>
  <PresentationFormat>On-screen Show (4:3)</PresentationFormat>
  <Paragraphs>30</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Urban</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sma</dc:creator>
  <cp:lastModifiedBy>sma</cp:lastModifiedBy>
  <cp:revision>9</cp:revision>
  <dcterms:created xsi:type="dcterms:W3CDTF">2013-08-11T11:25:10Z</dcterms:created>
  <dcterms:modified xsi:type="dcterms:W3CDTF">2013-08-26T15:11:42Z</dcterms:modified>
</cp:coreProperties>
</file>