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8" r:id="rId5"/>
    <p:sldId id="279" r:id="rId6"/>
    <p:sldId id="259" r:id="rId7"/>
    <p:sldId id="287" r:id="rId8"/>
    <p:sldId id="264" r:id="rId9"/>
    <p:sldId id="283" r:id="rId10"/>
    <p:sldId id="288" r:id="rId11"/>
    <p:sldId id="284" r:id="rId12"/>
    <p:sldId id="285" r:id="rId13"/>
    <p:sldId id="286" r:id="rId14"/>
    <p:sldId id="289" r:id="rId15"/>
    <p:sldId id="290" r:id="rId16"/>
    <p:sldId id="29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0" y="2971800"/>
            <a:ext cx="704691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2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</a:t>
            </a:r>
          </a:p>
          <a:p>
            <a:pPr algn="r"/>
            <a:r>
              <a:rPr lang="en-US" sz="12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Mobility</a:t>
            </a:r>
            <a:endParaRPr lang="en-US" sz="12000" b="1" dirty="0">
              <a:ln w="19050">
                <a:solidFill>
                  <a:schemeClr val="bg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09800"/>
            <a:ext cx="8229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 startAt="4"/>
            </a:pPr>
            <a:r>
              <a:rPr lang="en-US" sz="4400" dirty="0" smtClean="0">
                <a:latin typeface="Maiandra GD" pitchFamily="34" charset="0"/>
              </a:rPr>
              <a:t>Availability of opportunities</a:t>
            </a:r>
          </a:p>
          <a:p>
            <a:pPr marL="914400" indent="-914400">
              <a:buFont typeface="+mj-lt"/>
              <a:buAutoNum type="arabicPeriod" startAt="4"/>
            </a:pPr>
            <a:r>
              <a:rPr lang="en-US" sz="4400" dirty="0" smtClean="0">
                <a:latin typeface="Maiandra GD" pitchFamily="34" charset="0"/>
              </a:rPr>
              <a:t>Competition</a:t>
            </a:r>
          </a:p>
          <a:p>
            <a:pPr marL="914400" indent="-914400">
              <a:buFont typeface="+mj-lt"/>
              <a:buAutoNum type="arabicPeriod" startAt="4"/>
            </a:pPr>
            <a:r>
              <a:rPr lang="en-US" sz="4400" dirty="0" smtClean="0">
                <a:latin typeface="Maiandra GD" pitchFamily="34" charset="0"/>
              </a:rPr>
              <a:t>Education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86142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Factors Affecting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1336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4800" i="1" dirty="0" smtClean="0">
                <a:latin typeface="Maiandra GD" pitchFamily="34" charset="0"/>
              </a:rPr>
              <a:t>Power – </a:t>
            </a:r>
            <a:r>
              <a:rPr lang="en-US" sz="4800" dirty="0" smtClean="0">
                <a:latin typeface="Maiandra GD" pitchFamily="34" charset="0"/>
              </a:rPr>
              <a:t>according to Marx, power is the ability to attain goals, control events and influence other people, even in the face of opposition.</a:t>
            </a:r>
            <a:endParaRPr lang="en-US" sz="4800" i="1" dirty="0" smtClean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0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Indicators of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1336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 startAt="2"/>
            </a:pPr>
            <a:r>
              <a:rPr lang="en-US" sz="4800" i="1" dirty="0" smtClean="0">
                <a:latin typeface="Maiandra GD" pitchFamily="34" charset="0"/>
              </a:rPr>
              <a:t>Prestige – </a:t>
            </a:r>
            <a:r>
              <a:rPr lang="en-US" sz="4800" dirty="0" smtClean="0">
                <a:latin typeface="Maiandra GD" pitchFamily="34" charset="0"/>
              </a:rPr>
              <a:t>it consists of the approval and respect an individual or a group receives from other members of society.</a:t>
            </a:r>
            <a:endParaRPr lang="en-US" sz="4800" i="1" dirty="0" smtClean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0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Indicators of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133600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 startAt="3"/>
            </a:pPr>
            <a:r>
              <a:rPr lang="en-US" sz="4800" i="1" dirty="0" smtClean="0">
                <a:latin typeface="Maiandra GD" pitchFamily="34" charset="0"/>
              </a:rPr>
              <a:t>Wealth – </a:t>
            </a:r>
            <a:r>
              <a:rPr lang="en-US" sz="4800" dirty="0" smtClean="0">
                <a:latin typeface="Maiandra GD" pitchFamily="34" charset="0"/>
              </a:rPr>
              <a:t>it is the total economic assets of an individual or family.</a:t>
            </a:r>
            <a:endParaRPr lang="en-US" sz="4800" i="1" dirty="0" smtClean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0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Indicators of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09800"/>
            <a:ext cx="8229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4400" dirty="0" smtClean="0">
                <a:latin typeface="Maiandra GD" pitchFamily="34" charset="0"/>
              </a:rPr>
              <a:t>People tend to break under pressure of striving for success, which usually results in loneliness, anxiety, frustration and various types of social disorganization.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86142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Consequences of Upward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025908"/>
            <a:ext cx="8534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 startAt="2"/>
            </a:pPr>
            <a:r>
              <a:rPr lang="en-US" sz="4400" dirty="0" smtClean="0">
                <a:latin typeface="Maiandra GD" pitchFamily="34" charset="0"/>
              </a:rPr>
              <a:t>It involves loosening of family ties and detachment from old friends</a:t>
            </a:r>
          </a:p>
          <a:p>
            <a:pPr marL="914400" indent="-914400">
              <a:buFont typeface="+mj-lt"/>
              <a:buAutoNum type="arabicPeriod" startAt="2"/>
            </a:pPr>
            <a:r>
              <a:rPr lang="en-US" sz="4400" dirty="0" smtClean="0">
                <a:latin typeface="Maiandra GD" pitchFamily="34" charset="0"/>
              </a:rPr>
              <a:t>Adaptation to new lifestyles</a:t>
            </a:r>
          </a:p>
          <a:p>
            <a:pPr marL="914400" indent="-914400">
              <a:buFont typeface="+mj-lt"/>
              <a:buAutoNum type="arabicPeriod" startAt="2"/>
            </a:pPr>
            <a:r>
              <a:rPr lang="en-US" sz="4400" dirty="0" smtClean="0">
                <a:latin typeface="Maiandra GD" pitchFamily="34" charset="0"/>
              </a:rPr>
              <a:t>Making new but casual friends</a:t>
            </a:r>
          </a:p>
          <a:p>
            <a:pPr marL="914400" indent="-914400">
              <a:buFont typeface="+mj-lt"/>
              <a:buAutoNum type="arabicPeriod" startAt="2"/>
            </a:pPr>
            <a:r>
              <a:rPr lang="en-US" sz="4400" dirty="0" smtClean="0">
                <a:latin typeface="Maiandra GD" pitchFamily="34" charset="0"/>
              </a:rPr>
              <a:t>Relocating or transferring to a new place of residence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-76200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Consequences of Upward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098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latin typeface="Maiandra GD" pitchFamily="34" charset="0"/>
              </a:rPr>
              <a:t>Loss of self-confidence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latin typeface="Maiandra GD" pitchFamily="34" charset="0"/>
              </a:rPr>
              <a:t>Social isolation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latin typeface="Maiandra GD" pitchFamily="34" charset="0"/>
              </a:rPr>
              <a:t>Desperation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latin typeface="Maiandra GD" pitchFamily="34" charset="0"/>
              </a:rPr>
              <a:t>Diverse emotional changes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latin typeface="Maiandra GD" pitchFamily="34" charset="0"/>
              </a:rPr>
              <a:t>Social cultural maladjustment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86142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Consequences of Downward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384786"/>
            <a:ext cx="86106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500" dirty="0" smtClean="0">
                <a:latin typeface="Maiandra GD" pitchFamily="34" charset="0"/>
              </a:rPr>
              <a:t> define social mobility</a:t>
            </a:r>
          </a:p>
          <a:p>
            <a:pPr>
              <a:buFont typeface="Arial" pitchFamily="34" charset="0"/>
              <a:buChar char="•"/>
            </a:pPr>
            <a:r>
              <a:rPr lang="en-US" sz="4500" dirty="0" smtClean="0">
                <a:latin typeface="Maiandra GD" pitchFamily="34" charset="0"/>
              </a:rPr>
              <a:t> differentiate vertical mobility 	and horizontal mobility 	through examples</a:t>
            </a:r>
          </a:p>
          <a:p>
            <a:pPr>
              <a:buFont typeface="Arial" pitchFamily="34" charset="0"/>
              <a:buChar char="•"/>
            </a:pPr>
            <a:r>
              <a:rPr lang="en-US" sz="4500" dirty="0" smtClean="0">
                <a:latin typeface="Maiandra GD" pitchFamily="34" charset="0"/>
              </a:rPr>
              <a:t> identify the different 	consequences of upward and 	downward mobility</a:t>
            </a:r>
            <a:endParaRPr lang="en-US" sz="45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0200" y="0"/>
            <a:ext cx="70469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8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85800"/>
            <a:ext cx="8610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latin typeface="Maiandra GD" pitchFamily="34" charset="0"/>
              </a:rPr>
              <a:t> Studying stratification is knowing not only the differences between economic positions and social class, but also what happens to the individuals who occupy them, their movements within different socio-economic positions, and social strata.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24000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5400" dirty="0" smtClean="0">
                <a:latin typeface="Maiandra GD" pitchFamily="34" charset="0"/>
              </a:rPr>
              <a:t> Ours is a dynamic society marked by a significant measure of social movement.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457200"/>
            <a:ext cx="86106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>
                <a:latin typeface="Maiandra GD" pitchFamily="34" charset="0"/>
              </a:rPr>
              <a:t> </a:t>
            </a:r>
            <a:r>
              <a:rPr lang="en-US" sz="4800" dirty="0" smtClean="0">
                <a:latin typeface="Maiandra GD" pitchFamily="34" charset="0"/>
              </a:rPr>
              <a:t>Earning a degree, securing a higher paying job or succeeding in a business endeavor contributes to an upward movement, while dropping out of school, losing a job or failing in a business enterprise may signal a downward movement.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272600"/>
            <a:ext cx="8229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sz="4400" dirty="0" smtClean="0">
                <a:latin typeface="Maiandra GD" pitchFamily="34" charset="0"/>
              </a:rPr>
              <a:t>1. </a:t>
            </a:r>
            <a:r>
              <a:rPr lang="en-US" sz="4400" i="1" dirty="0" smtClean="0">
                <a:latin typeface="Maiandra GD" pitchFamily="34" charset="0"/>
              </a:rPr>
              <a:t>Vertical Mobility – </a:t>
            </a:r>
            <a:r>
              <a:rPr lang="en-US" sz="4400" dirty="0" smtClean="0">
                <a:latin typeface="Maiandra GD" pitchFamily="34" charset="0"/>
              </a:rPr>
              <a:t>the upward or downward movement from one class level to another refers to vertical mobility. The office worker who eventually becomes a director exemplifies vertical mobility.</a:t>
            </a:r>
            <a:endParaRPr lang="en-US" sz="44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9200" y="76200"/>
            <a:ext cx="75438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72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Types of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272600"/>
            <a:ext cx="8229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/>
            <a:r>
              <a:rPr lang="en-US" sz="4400" dirty="0">
                <a:latin typeface="Maiandra GD" pitchFamily="34" charset="0"/>
              </a:rPr>
              <a:t>2</a:t>
            </a:r>
            <a:r>
              <a:rPr lang="en-US" sz="4400" dirty="0" smtClean="0">
                <a:latin typeface="Maiandra GD" pitchFamily="34" charset="0"/>
              </a:rPr>
              <a:t>. </a:t>
            </a:r>
            <a:r>
              <a:rPr lang="en-US" sz="4400" i="1" dirty="0" smtClean="0">
                <a:latin typeface="Maiandra GD" pitchFamily="34" charset="0"/>
              </a:rPr>
              <a:t>Horizontal Mobility – </a:t>
            </a:r>
            <a:r>
              <a:rPr lang="en-US" sz="4400" dirty="0" smtClean="0">
                <a:latin typeface="Maiandra GD" pitchFamily="34" charset="0"/>
              </a:rPr>
              <a:t>this refers to a change in position that does not involve any real change in class rank. Thus, the dentist who becomes a doctor or physician is horizontally mobile.</a:t>
            </a:r>
            <a:endParaRPr lang="en-US" sz="44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19200" y="76200"/>
            <a:ext cx="75438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72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Types of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743200"/>
            <a:ext cx="8229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5400" dirty="0" err="1" smtClean="0">
                <a:latin typeface="Maiandra GD" pitchFamily="34" charset="0"/>
              </a:rPr>
              <a:t>Intragenerational</a:t>
            </a:r>
            <a:r>
              <a:rPr lang="en-US" sz="5400" dirty="0" smtClean="0">
                <a:latin typeface="Maiandra GD" pitchFamily="34" charset="0"/>
              </a:rPr>
              <a:t> social mobility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400" dirty="0" smtClean="0">
                <a:latin typeface="Maiandra GD" pitchFamily="34" charset="0"/>
              </a:rPr>
              <a:t>Intergenerational social mobility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Other Concepts of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09800"/>
            <a:ext cx="8229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4400" dirty="0" smtClean="0">
                <a:latin typeface="Maiandra GD" pitchFamily="34" charset="0"/>
              </a:rPr>
              <a:t>Level of economic development of the country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400" dirty="0" smtClean="0">
                <a:latin typeface="Maiandra GD" pitchFamily="34" charset="0"/>
              </a:rPr>
              <a:t>Level of industrialization and urbanization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400" dirty="0" smtClean="0">
                <a:latin typeface="Maiandra GD" pitchFamily="34" charset="0"/>
              </a:rPr>
              <a:t>Rapid expansion of the service sector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86142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Factors Affecting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Mobility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255</TotalTime>
  <Words>380</Words>
  <Application>Microsoft Office PowerPoint</Application>
  <PresentationFormat>On-screen Show (4:3)</PresentationFormat>
  <Paragraphs>49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sma</dc:creator>
  <cp:lastModifiedBy>Fe Atanacio</cp:lastModifiedBy>
  <cp:revision>20</cp:revision>
  <dcterms:created xsi:type="dcterms:W3CDTF">2013-08-11T11:25:10Z</dcterms:created>
  <dcterms:modified xsi:type="dcterms:W3CDTF">2013-09-13T06:42:50Z</dcterms:modified>
</cp:coreProperties>
</file>