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0"/>
  </p:notesMasterIdLst>
  <p:sldIdLst>
    <p:sldId id="256" r:id="rId2"/>
    <p:sldId id="257" r:id="rId3"/>
    <p:sldId id="258" r:id="rId4"/>
    <p:sldId id="260" r:id="rId5"/>
    <p:sldId id="261" r:id="rId6"/>
    <p:sldId id="262" r:id="rId7"/>
    <p:sldId id="263" r:id="rId8"/>
    <p:sldId id="264" r:id="rId9"/>
    <p:sldId id="267" r:id="rId10"/>
    <p:sldId id="268" r:id="rId11"/>
    <p:sldId id="269" r:id="rId12"/>
    <p:sldId id="270" r:id="rId13"/>
    <p:sldId id="271" r:id="rId14"/>
    <p:sldId id="272" r:id="rId15"/>
    <p:sldId id="275" r:id="rId16"/>
    <p:sldId id="274" r:id="rId17"/>
    <p:sldId id="276"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snapToGrid="0">
      <p:cViewPr varScale="1">
        <p:scale>
          <a:sx n="70" d="100"/>
          <a:sy n="70" d="100"/>
        </p:scale>
        <p:origin x="73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735A4-5258-4C2D-AA2D-E28F93AE41A5}" type="datetimeFigureOut">
              <a:rPr lang="en-US" smtClean="0"/>
              <a:t>9/16/2013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BA2CCB-DF50-43E8-B71E-DC979DD2B5A6}" type="slidenum">
              <a:rPr lang="en-US" smtClean="0"/>
              <a:t>‹#›</a:t>
            </a:fld>
            <a:endParaRPr lang="en-US"/>
          </a:p>
        </p:txBody>
      </p:sp>
    </p:spTree>
    <p:extLst>
      <p:ext uri="{BB962C8B-B14F-4D97-AF65-F5344CB8AC3E}">
        <p14:creationId xmlns:p14="http://schemas.microsoft.com/office/powerpoint/2010/main" val="2455242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Patience:</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need to be very patient. Go to the next step of explanation only when the patient/client has clearly understood the content of the information you are giving. Thus you need to have ample time for the client/patient.</a:t>
            </a:r>
          </a:p>
          <a:p>
            <a:r>
              <a:rPr lang="en-US" sz="1200" b="1" i="0" kern="1200" dirty="0" smtClean="0">
                <a:solidFill>
                  <a:schemeClr val="tx1"/>
                </a:solidFill>
                <a:effectLst/>
                <a:latin typeface="+mn-lt"/>
                <a:ea typeface="+mn-ea"/>
                <a:cs typeface="+mn-cs"/>
              </a:rPr>
              <a:t>Good Listening:</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need to be a good listener. Never interrupt what the patient/client has /is to say. Give your inputs only when the client / patient has finished talking.</a:t>
            </a:r>
          </a:p>
          <a:p>
            <a:r>
              <a:rPr lang="en-US" sz="1200" b="1" i="0" kern="1200" dirty="0" smtClean="0">
                <a:solidFill>
                  <a:schemeClr val="tx1"/>
                </a:solidFill>
                <a:effectLst/>
                <a:latin typeface="+mn-lt"/>
                <a:ea typeface="+mn-ea"/>
                <a:cs typeface="+mn-cs"/>
              </a:rPr>
              <a:t>Observant:</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need to be very observant and able to interpret non-verbal communication e.g. if the patient/client looks angry, find out the cause of his/her anger first.</a:t>
            </a:r>
          </a:p>
          <a:p>
            <a:r>
              <a:rPr lang="en-US" sz="1200" b="1" i="0" kern="1200" dirty="0" smtClean="0">
                <a:solidFill>
                  <a:schemeClr val="tx1"/>
                </a:solidFill>
                <a:effectLst/>
                <a:latin typeface="+mn-lt"/>
                <a:ea typeface="+mn-ea"/>
                <a:cs typeface="+mn-cs"/>
              </a:rPr>
              <a:t>Warm:</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Provide non-possessive warmth in a counseling environment. Smile and show concern and acceptance to the patient/client.</a:t>
            </a:r>
          </a:p>
          <a:p>
            <a:endParaRPr lang="en-US" dirty="0"/>
          </a:p>
        </p:txBody>
      </p:sp>
      <p:sp>
        <p:nvSpPr>
          <p:cNvPr id="4" name="Slide Number Placeholder 3"/>
          <p:cNvSpPr>
            <a:spLocks noGrp="1"/>
          </p:cNvSpPr>
          <p:nvPr>
            <p:ph type="sldNum" sz="quarter" idx="10"/>
          </p:nvPr>
        </p:nvSpPr>
        <p:spPr/>
        <p:txBody>
          <a:bodyPr/>
          <a:lstStyle/>
          <a:p>
            <a:fld id="{63BA2CCB-DF50-43E8-B71E-DC979DD2B5A6}" type="slidenum">
              <a:rPr lang="en-US" smtClean="0"/>
              <a:t>6</a:t>
            </a:fld>
            <a:endParaRPr lang="en-US"/>
          </a:p>
        </p:txBody>
      </p:sp>
    </p:spTree>
    <p:extLst>
      <p:ext uri="{BB962C8B-B14F-4D97-AF65-F5344CB8AC3E}">
        <p14:creationId xmlns:p14="http://schemas.microsoft.com/office/powerpoint/2010/main" val="4141086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Knowledgeable:</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should have good knowledge on the topic /problem e.g. compliance to medication.  Some people do not take medication for one reason or the other, while others demand drugs/medication.  For example, Muslims do not take oral medication when they are fasting while Jehovah’s witnesses do not take blood transfusion. Understanding the factors why people may not do certain activities at specific time will assist to assist them better.</a:t>
            </a:r>
          </a:p>
          <a:p>
            <a:r>
              <a:rPr lang="en-US" sz="1200" b="1" i="0" kern="1200" dirty="0" smtClean="0">
                <a:solidFill>
                  <a:schemeClr val="tx1"/>
                </a:solidFill>
                <a:effectLst/>
                <a:latin typeface="+mn-lt"/>
                <a:ea typeface="+mn-ea"/>
                <a:cs typeface="+mn-cs"/>
              </a:rPr>
              <a:t>Having empathy with the patient/client:</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Try to understand the feelings the patient/client is having in the counseling process. In other words put yourself in his/her position.</a:t>
            </a:r>
          </a:p>
          <a:p>
            <a:r>
              <a:rPr lang="en-US" sz="1200" b="1" i="0" kern="1200" dirty="0" smtClean="0">
                <a:solidFill>
                  <a:schemeClr val="tx1"/>
                </a:solidFill>
                <a:effectLst/>
                <a:latin typeface="+mn-lt"/>
                <a:ea typeface="+mn-ea"/>
                <a:cs typeface="+mn-cs"/>
              </a:rPr>
              <a:t>Maintaining a therapeutic relationship with a patient:</a:t>
            </a:r>
            <a:br>
              <a:rPr lang="en-US" sz="1200" b="1"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Give the patient/client the opportunity to make his/her own decision from your message.</a:t>
            </a:r>
          </a:p>
          <a:p>
            <a:endParaRPr lang="en-US" dirty="0"/>
          </a:p>
        </p:txBody>
      </p:sp>
      <p:sp>
        <p:nvSpPr>
          <p:cNvPr id="4" name="Slide Number Placeholder 3"/>
          <p:cNvSpPr>
            <a:spLocks noGrp="1"/>
          </p:cNvSpPr>
          <p:nvPr>
            <p:ph type="sldNum" sz="quarter" idx="10"/>
          </p:nvPr>
        </p:nvSpPr>
        <p:spPr/>
        <p:txBody>
          <a:bodyPr/>
          <a:lstStyle/>
          <a:p>
            <a:fld id="{63BA2CCB-DF50-43E8-B71E-DC979DD2B5A6}" type="slidenum">
              <a:rPr lang="en-US" smtClean="0"/>
              <a:t>7</a:t>
            </a:fld>
            <a:endParaRPr lang="en-US"/>
          </a:p>
        </p:txBody>
      </p:sp>
    </p:spTree>
    <p:extLst>
      <p:ext uri="{BB962C8B-B14F-4D97-AF65-F5344CB8AC3E}">
        <p14:creationId xmlns:p14="http://schemas.microsoft.com/office/powerpoint/2010/main" val="756229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smtClean="0">
                <a:solidFill>
                  <a:schemeClr val="tx1"/>
                </a:solidFill>
                <a:effectLst/>
                <a:latin typeface="+mn-lt"/>
                <a:ea typeface="+mn-ea"/>
                <a:cs typeface="+mn-cs"/>
              </a:rPr>
              <a:t>Self Awareness</a:t>
            </a:r>
          </a:p>
          <a:p>
            <a:pPr fontAlgn="base"/>
            <a:r>
              <a:rPr lang="en-US" sz="1200" b="0" i="0" kern="1200" dirty="0" smtClean="0">
                <a:solidFill>
                  <a:schemeClr val="tx1"/>
                </a:solidFill>
                <a:effectLst/>
                <a:latin typeface="+mn-lt"/>
                <a:ea typeface="+mn-ea"/>
                <a:cs typeface="+mn-cs"/>
              </a:rPr>
              <a:t>Many times, a client may stir up painful memories from your own past. Effective crisis counselors are aware of their own triggers and have spent time in counseling or other self-awareness programs to process personal experiences. A good crisis counselor can empathize with clients without becoming personally involved or emotional when subjects that have personal meaning come up.</a:t>
            </a:r>
          </a:p>
          <a:p>
            <a:pPr fontAlgn="base"/>
            <a:r>
              <a:rPr lang="en-US" sz="1200" b="0" i="0" kern="1200" dirty="0" smtClean="0">
                <a:solidFill>
                  <a:schemeClr val="tx1"/>
                </a:solidFill>
                <a:effectLst/>
                <a:latin typeface="+mn-lt"/>
                <a:ea typeface="+mn-ea"/>
                <a:cs typeface="+mn-cs"/>
              </a:rPr>
              <a:t>Nonjudgmental</a:t>
            </a:r>
          </a:p>
          <a:p>
            <a:pPr fontAlgn="base"/>
            <a:r>
              <a:rPr lang="en-US" sz="1200" b="0" i="0" kern="1200" dirty="0" smtClean="0">
                <a:solidFill>
                  <a:schemeClr val="tx1"/>
                </a:solidFill>
                <a:effectLst/>
                <a:latin typeface="+mn-lt"/>
                <a:ea typeface="+mn-ea"/>
                <a:cs typeface="+mn-cs"/>
              </a:rPr>
              <a:t>In the role of counselor, you will see clients who may have committed crimes or participated in lifestyles that you don’t approve of. Clients can gauge when you’re being judgmental and may shut down, leaving you helpless to offer assistance. Ideally, a good crisis counselor is willing to listen without casting judgment on those in crisis. As a nonjudgmental counselor, you can offer a more empathetic ear and support your clients in a safe environment.</a:t>
            </a:r>
          </a:p>
          <a:p>
            <a:pPr fontAlgn="base"/>
            <a:r>
              <a:rPr lang="en-US" sz="1200" b="0" i="0" kern="1200" dirty="0" smtClean="0">
                <a:solidFill>
                  <a:schemeClr val="tx1"/>
                </a:solidFill>
                <a:effectLst/>
                <a:latin typeface="+mn-lt"/>
                <a:ea typeface="+mn-ea"/>
                <a:cs typeface="+mn-cs"/>
              </a:rPr>
              <a:t>Nonreactive</a:t>
            </a:r>
          </a:p>
          <a:p>
            <a:pPr fontAlgn="base"/>
            <a:r>
              <a:rPr lang="en-US" sz="1200" b="0" i="0" kern="1200" dirty="0" smtClean="0">
                <a:solidFill>
                  <a:schemeClr val="tx1"/>
                </a:solidFill>
                <a:effectLst/>
                <a:latin typeface="+mn-lt"/>
                <a:ea typeface="+mn-ea"/>
                <a:cs typeface="+mn-cs"/>
              </a:rPr>
              <a:t>Clients coming to see you are in a highly emotional state, and you have to be able to remain calm through the chaos. An effective crisis counselor doesn’t react to clients’ outbursts or threats. When you witness strong emotions, you need to be able to be completely supportive without getting involved, or you risk furthering the unstable atmosphere and causing the client to refuse to reveal any more information to you.</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8</a:t>
            </a:fld>
            <a:endParaRPr lang="en-US"/>
          </a:p>
        </p:txBody>
      </p:sp>
    </p:spTree>
    <p:extLst>
      <p:ext uri="{BB962C8B-B14F-4D97-AF65-F5344CB8AC3E}">
        <p14:creationId xmlns:p14="http://schemas.microsoft.com/office/powerpoint/2010/main" val="3860146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smtClean="0">
                <a:solidFill>
                  <a:schemeClr val="tx1"/>
                </a:solidFill>
                <a:effectLst/>
                <a:latin typeface="+mn-lt"/>
                <a:ea typeface="+mn-ea"/>
                <a:cs typeface="+mn-cs"/>
              </a:rPr>
              <a:t>High Tolerance</a:t>
            </a:r>
          </a:p>
          <a:p>
            <a:pPr fontAlgn="base"/>
            <a:r>
              <a:rPr lang="en-US" sz="1200" b="0" i="0" kern="1200" dirty="0" smtClean="0">
                <a:solidFill>
                  <a:schemeClr val="tx1"/>
                </a:solidFill>
                <a:effectLst/>
                <a:latin typeface="+mn-lt"/>
                <a:ea typeface="+mn-ea"/>
                <a:cs typeface="+mn-cs"/>
              </a:rPr>
              <a:t>You need to have a high tolerance for chaos and dramatic situations because you inevitably will encounter them on a regular basis, perhaps even daily if you work in a busy crisis counseling center or answer phones for a suicide hotline. You’ll constantly be placed in tense, stressful situations, but you can’t allow the stress to build up in your own life or you won’t last long in the field.</a:t>
            </a:r>
          </a:p>
          <a:p>
            <a:pPr fontAlgn="base"/>
            <a:r>
              <a:rPr lang="en-US" sz="1200" b="0" i="0" kern="1200" dirty="0" smtClean="0">
                <a:solidFill>
                  <a:schemeClr val="tx1"/>
                </a:solidFill>
                <a:effectLst/>
                <a:latin typeface="+mn-lt"/>
                <a:ea typeface="+mn-ea"/>
                <a:cs typeface="+mn-cs"/>
              </a:rPr>
              <a:t>Specific Training</a:t>
            </a:r>
          </a:p>
          <a:p>
            <a:pPr fontAlgn="base"/>
            <a:r>
              <a:rPr lang="en-US" sz="1200" b="0" i="0" kern="1200" dirty="0" smtClean="0">
                <a:solidFill>
                  <a:schemeClr val="tx1"/>
                </a:solidFill>
                <a:effectLst/>
                <a:latin typeface="+mn-lt"/>
                <a:ea typeface="+mn-ea"/>
                <a:cs typeface="+mn-cs"/>
              </a:rPr>
              <a:t>While you may have briefly covered how to handle crises in your coursework to become a nurse, social worker or therapist, specific training in crisis counseling will prepare you react quickly during crisis intervention. That may include knowing how and when to call in police or medical first responders. In crisis counseling training, you’ll also learn how to deal with different cultural issues that may arise, how to develop boundaries and what ethical practices you need to follow. Organizations such as the American Institute of Health Care Professionals provide continuing education courses for crisis counselors.</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9</a:t>
            </a:fld>
            <a:endParaRPr lang="en-US"/>
          </a:p>
        </p:txBody>
      </p:sp>
    </p:spTree>
    <p:extLst>
      <p:ext uri="{BB962C8B-B14F-4D97-AF65-F5344CB8AC3E}">
        <p14:creationId xmlns:p14="http://schemas.microsoft.com/office/powerpoint/2010/main" val="2927161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Active Listening</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As a health worker, you should listen to what your patient/client says. Show the patient/client that you are paying attention. For example, rather than looking through papers on your desk as the patient/client is talking to you, you should look at his/her face as you listen.</a:t>
            </a:r>
          </a:p>
          <a:p>
            <a:r>
              <a:rPr lang="en-US" sz="1200" b="1" i="0" kern="1200" dirty="0" smtClean="0">
                <a:solidFill>
                  <a:schemeClr val="tx1"/>
                </a:solidFill>
                <a:effectLst/>
                <a:latin typeface="+mn-lt"/>
                <a:ea typeface="+mn-ea"/>
                <a:cs typeface="+mn-cs"/>
              </a:rPr>
              <a:t>Attending </a:t>
            </a:r>
            <a:r>
              <a:rPr lang="en-US" sz="1200" b="1"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should greet your patient/client politely and make him/her feel comfortable and relaxed.  With facial expression, eye contact, gestures, and posture, show him/her that you are interested in what he/she is telling you.</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10</a:t>
            </a:fld>
            <a:endParaRPr lang="en-US"/>
          </a:p>
        </p:txBody>
      </p:sp>
    </p:spTree>
    <p:extLst>
      <p:ext uri="{BB962C8B-B14F-4D97-AF65-F5344CB8AC3E}">
        <p14:creationId xmlns:p14="http://schemas.microsoft.com/office/powerpoint/2010/main" val="379639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Interviewing/Asking Questions</a:t>
            </a:r>
            <a:r>
              <a:rPr lang="en-US" sz="1200" b="0" kern="1200" dirty="0" smtClean="0">
                <a:solidFill>
                  <a:schemeClr val="tx1"/>
                </a:solidFill>
                <a:effectLst/>
                <a:latin typeface="+mn-lt"/>
                <a:ea typeface="+mn-ea"/>
                <a:cs typeface="+mn-cs"/>
              </a:rPr>
              <a:t/>
            </a:r>
            <a:br>
              <a:rPr lang="en-US" sz="1200" b="0" kern="1200" dirty="0" smtClean="0">
                <a:solidFill>
                  <a:schemeClr val="tx1"/>
                </a:solidFill>
                <a:effectLst/>
                <a:latin typeface="+mn-lt"/>
                <a:ea typeface="+mn-ea"/>
                <a:cs typeface="+mn-cs"/>
              </a:rPr>
            </a:br>
            <a:r>
              <a:rPr lang="en-US" sz="1200" b="0" kern="1200" dirty="0" smtClean="0">
                <a:solidFill>
                  <a:schemeClr val="tx1"/>
                </a:solidFill>
                <a:effectLst/>
                <a:latin typeface="+mn-lt"/>
                <a:ea typeface="+mn-ea"/>
                <a:cs typeface="+mn-cs"/>
              </a:rPr>
              <a:t>As a good counselor, you should ask open-ended questions as opposed to close-ended questions.  You should also ask probing questions.  </a:t>
            </a:r>
            <a:br>
              <a:rPr lang="en-US" sz="1200" b="0" kern="1200" dirty="0" smtClean="0">
                <a:solidFill>
                  <a:schemeClr val="tx1"/>
                </a:solidFill>
                <a:effectLst/>
                <a:latin typeface="+mn-lt"/>
                <a:ea typeface="+mn-ea"/>
                <a:cs typeface="+mn-cs"/>
              </a:rPr>
            </a:br>
            <a:r>
              <a:rPr lang="en-US" sz="1200" b="0" kern="1200" dirty="0" smtClean="0">
                <a:solidFill>
                  <a:schemeClr val="tx1"/>
                </a:solidFill>
                <a:effectLst/>
                <a:latin typeface="+mn-lt"/>
                <a:ea typeface="+mn-ea"/>
                <a:cs typeface="+mn-cs"/>
              </a:rPr>
              <a:t>We have used three expressions i.e. close ended, open-ended and probing questions.  Before we proceed to learn about the other skills, let’s explain what they are.</a:t>
            </a:r>
          </a:p>
          <a:p>
            <a:r>
              <a:rPr lang="en-US" i="1" dirty="0" smtClean="0"/>
              <a:t>What is a closed ended question?</a:t>
            </a:r>
            <a:endParaRPr lang="en-US" dirty="0" smtClean="0"/>
          </a:p>
          <a:p>
            <a:r>
              <a:rPr lang="en-US" sz="1200" b="0" kern="1200" dirty="0" smtClean="0">
                <a:solidFill>
                  <a:schemeClr val="tx1"/>
                </a:solidFill>
                <a:effectLst/>
                <a:latin typeface="+mn-lt"/>
                <a:ea typeface="+mn-ea"/>
                <a:cs typeface="+mn-cs"/>
              </a:rPr>
              <a:t>A closed ended question is a question that invites a “Yes” or “No” response.  For example, “Are you happy with the drug you are taking?”  This is a bad question because it does not provide the client with an opportunity to express his or her feelings.</a:t>
            </a:r>
          </a:p>
          <a:p>
            <a:r>
              <a:rPr lang="en-US" i="1" dirty="0" smtClean="0"/>
              <a:t>What is an open-ended question?</a:t>
            </a:r>
            <a:endParaRPr lang="en-US" dirty="0" smtClean="0"/>
          </a:p>
          <a:p>
            <a:r>
              <a:rPr lang="en-US" sz="1200" b="0" kern="1200" dirty="0" smtClean="0">
                <a:solidFill>
                  <a:schemeClr val="tx1"/>
                </a:solidFill>
                <a:effectLst/>
                <a:latin typeface="+mn-lt"/>
                <a:ea typeface="+mn-ea"/>
                <a:cs typeface="+mn-cs"/>
              </a:rPr>
              <a:t>An open-ended question is a question that leaves room for a patient/client to give a detailed and complete answer.  For example, “tell me about your experience so far with the drug you are taking”.</a:t>
            </a:r>
          </a:p>
          <a:p>
            <a:r>
              <a:rPr lang="en-US" i="1" dirty="0" smtClean="0"/>
              <a:t>What is a probing question?</a:t>
            </a:r>
            <a:endParaRPr lang="en-US" dirty="0" smtClean="0"/>
          </a:p>
          <a:p>
            <a:r>
              <a:rPr lang="en-US" sz="1200" b="0" kern="1200" dirty="0" smtClean="0">
                <a:solidFill>
                  <a:schemeClr val="tx1"/>
                </a:solidFill>
                <a:effectLst/>
                <a:latin typeface="+mn-lt"/>
                <a:ea typeface="+mn-ea"/>
                <a:cs typeface="+mn-cs"/>
              </a:rPr>
              <a:t>A probing question is a question that asks for more details for example, “And what else can you tell me?” or “What happened after that?”  “Is there anything else you would like to add?”  And so on.</a:t>
            </a:r>
          </a:p>
          <a:p>
            <a:r>
              <a:rPr lang="en-US" sz="1200" b="1" i="0" kern="1200" dirty="0" smtClean="0">
                <a:solidFill>
                  <a:schemeClr val="tx1"/>
                </a:solidFill>
                <a:effectLst/>
                <a:latin typeface="+mn-lt"/>
                <a:ea typeface="+mn-ea"/>
                <a:cs typeface="+mn-cs"/>
              </a:rPr>
              <a:t>NOTE: </a:t>
            </a:r>
            <a:r>
              <a:rPr lang="en-US" sz="1200" b="0" i="0" kern="1200" dirty="0" smtClean="0">
                <a:solidFill>
                  <a:schemeClr val="tx1"/>
                </a:solidFill>
                <a:effectLst/>
                <a:latin typeface="+mn-lt"/>
                <a:ea typeface="+mn-ea"/>
                <a:cs typeface="+mn-cs"/>
              </a:rPr>
              <a:t>You should avoid asking why questions because they may elicit feelings or actions that can be complex and embarrassing.</a:t>
            </a:r>
          </a:p>
          <a:p>
            <a:r>
              <a:rPr lang="en-US" sz="1200" b="0" i="0" kern="1200" dirty="0" smtClean="0">
                <a:solidFill>
                  <a:schemeClr val="tx1"/>
                </a:solidFill>
                <a:effectLst/>
                <a:latin typeface="+mn-lt"/>
                <a:ea typeface="+mn-ea"/>
                <a:cs typeface="+mn-cs"/>
              </a:rPr>
              <a:t>A good counselor asks open-ended questions and probing questions because they encourage the patient/client to explore and express his/her feelings. Next time you counsel a patient/client try to use both the open ended and probing questions.</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11</a:t>
            </a:fld>
            <a:endParaRPr lang="en-US"/>
          </a:p>
        </p:txBody>
      </p:sp>
    </p:spTree>
    <p:extLst>
      <p:ext uri="{BB962C8B-B14F-4D97-AF65-F5344CB8AC3E}">
        <p14:creationId xmlns:p14="http://schemas.microsoft.com/office/powerpoint/2010/main" val="1822458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Reflecting Feelings</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By observing and listening, you can imagine how a patient/client feels. You can then tell the patient/client what you think.  When a patient/client gives a vague answer, you can point this out by saying “You seem not to be clear on this”. This serves three purposes:</a:t>
            </a:r>
          </a:p>
          <a:p>
            <a:r>
              <a:rPr lang="en-US" sz="1200" b="0" i="0" kern="1200" dirty="0" smtClean="0">
                <a:solidFill>
                  <a:schemeClr val="tx1"/>
                </a:solidFill>
                <a:effectLst/>
                <a:latin typeface="+mn-lt"/>
                <a:ea typeface="+mn-ea"/>
                <a:cs typeface="+mn-cs"/>
              </a:rPr>
              <a:t>The patient/client thinks about how he or she feels and why;</a:t>
            </a:r>
          </a:p>
          <a:p>
            <a:r>
              <a:rPr lang="en-US" sz="1200" b="0" i="0" kern="1200" dirty="0" smtClean="0">
                <a:solidFill>
                  <a:schemeClr val="tx1"/>
                </a:solidFill>
                <a:effectLst/>
                <a:latin typeface="+mn-lt"/>
                <a:ea typeface="+mn-ea"/>
                <a:cs typeface="+mn-cs"/>
              </a:rPr>
              <a:t>You the health worker can find out whether the patient/client is confused;</a:t>
            </a:r>
          </a:p>
          <a:p>
            <a:r>
              <a:rPr lang="en-US" sz="1200" b="0" i="0" kern="1200" dirty="0" smtClean="0">
                <a:solidFill>
                  <a:schemeClr val="tx1"/>
                </a:solidFill>
                <a:effectLst/>
                <a:latin typeface="+mn-lt"/>
                <a:ea typeface="+mn-ea"/>
                <a:cs typeface="+mn-cs"/>
              </a:rPr>
              <a:t>If there is confusion you can clear it up through discussion.</a:t>
            </a:r>
          </a:p>
          <a:p>
            <a:r>
              <a:rPr lang="en-US" sz="1200" b="1" i="0" kern="1200" dirty="0" smtClean="0">
                <a:solidFill>
                  <a:schemeClr val="tx1"/>
                </a:solidFill>
                <a:effectLst/>
                <a:latin typeface="+mn-lt"/>
                <a:ea typeface="+mn-ea"/>
                <a:cs typeface="+mn-cs"/>
              </a:rPr>
              <a:t>Praise appropriate practices</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You should praise a patient/client for any good practice he/she may mention.</a:t>
            </a:r>
          </a:p>
          <a:p>
            <a:r>
              <a:rPr lang="en-US" sz="1200" b="1" i="0" kern="1200" dirty="0" smtClean="0">
                <a:solidFill>
                  <a:schemeClr val="tx1"/>
                </a:solidFill>
                <a:effectLst/>
                <a:latin typeface="+mn-lt"/>
                <a:ea typeface="+mn-ea"/>
                <a:cs typeface="+mn-cs"/>
              </a:rPr>
              <a:t>Giving Information and negotiating changes</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After the patient/client has told you his/her problem, you should give her/him relevant information and negotiate changes. You should use words that the patient/client understands. Check whether the patient/client understands you by asking him/her to repeat the information and instructions you have given. If the feedback shows that the patient/client did not understand the information or cannot remember, explain again.</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12</a:t>
            </a:fld>
            <a:endParaRPr lang="en-US"/>
          </a:p>
        </p:txBody>
      </p:sp>
    </p:spTree>
    <p:extLst>
      <p:ext uri="{BB962C8B-B14F-4D97-AF65-F5344CB8AC3E}">
        <p14:creationId xmlns:p14="http://schemas.microsoft.com/office/powerpoint/2010/main" val="4151295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Use of local language</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Whenever possible use a local language that the client understands best. It is important for both you and the patient to understand each other very well.</a:t>
            </a:r>
          </a:p>
          <a:p>
            <a:r>
              <a:rPr lang="en-US" sz="1200" b="1" i="0" kern="1200" dirty="0" smtClean="0">
                <a:solidFill>
                  <a:schemeClr val="tx1"/>
                </a:solidFill>
                <a:effectLst/>
                <a:latin typeface="+mn-lt"/>
                <a:ea typeface="+mn-ea"/>
                <a:cs typeface="+mn-cs"/>
              </a:rPr>
              <a:t>Remain neutral and non-</a:t>
            </a:r>
            <a:r>
              <a:rPr lang="en-US" sz="1200" b="1" i="0" kern="1200" dirty="0" err="1" smtClean="0">
                <a:solidFill>
                  <a:schemeClr val="tx1"/>
                </a:solidFill>
                <a:effectLst/>
                <a:latin typeface="+mn-lt"/>
                <a:ea typeface="+mn-ea"/>
                <a:cs typeface="+mn-cs"/>
              </a:rPr>
              <a:t>Judgemental</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Whenever possible give advice but do not judge.</a:t>
            </a:r>
          </a:p>
          <a:p>
            <a:r>
              <a:rPr lang="en-US" sz="1200" b="1" i="0" kern="1200" dirty="0" smtClean="0">
                <a:solidFill>
                  <a:schemeClr val="tx1"/>
                </a:solidFill>
                <a:effectLst/>
                <a:latin typeface="+mn-lt"/>
                <a:ea typeface="+mn-ea"/>
                <a:cs typeface="+mn-cs"/>
              </a:rPr>
              <a:t>Be consistent in giving advice</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If you are sure of the facts be consistent.</a:t>
            </a:r>
          </a:p>
          <a:p>
            <a:r>
              <a:rPr lang="en-US" sz="1200" b="1" i="0" kern="1200" dirty="0" err="1" smtClean="0">
                <a:solidFill>
                  <a:schemeClr val="tx1"/>
                </a:solidFill>
                <a:effectLst/>
                <a:latin typeface="+mn-lt"/>
                <a:ea typeface="+mn-ea"/>
                <a:cs typeface="+mn-cs"/>
              </a:rPr>
              <a:t>Summarising</a:t>
            </a:r>
            <a:r>
              <a:rPr lang="en-US" sz="1200" b="1" i="0" kern="1200" dirty="0" smtClean="0">
                <a:solidFill>
                  <a:schemeClr val="tx1"/>
                </a:solidFill>
                <a:effectLst/>
                <a:latin typeface="+mn-lt"/>
                <a:ea typeface="+mn-ea"/>
                <a:cs typeface="+mn-cs"/>
              </a:rPr>
              <a:t> and Paraphrasing</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By re-stating in your own words what the patient/client says, you show that you are listening and that you have understood what the patient/client has said.  For example, “What you are saying is that you have no problem with the drug so far…”</a:t>
            </a:r>
            <a:br>
              <a:rPr lang="en-US" sz="1200" b="0" i="0" kern="1200" dirty="0" smtClean="0">
                <a:solidFill>
                  <a:schemeClr val="tx1"/>
                </a:solidFill>
                <a:effectLst/>
                <a:latin typeface="+mn-lt"/>
                <a:ea typeface="+mn-ea"/>
                <a:cs typeface="+mn-cs"/>
              </a:rPr>
            </a:br>
            <a:r>
              <a:rPr lang="en-US" sz="1200" b="0" i="0" kern="1200" dirty="0" smtClean="0">
                <a:solidFill>
                  <a:schemeClr val="tx1"/>
                </a:solidFill>
                <a:effectLst/>
                <a:latin typeface="+mn-lt"/>
                <a:ea typeface="+mn-ea"/>
                <a:cs typeface="+mn-cs"/>
              </a:rPr>
              <a:t>It is important to develop skills in counseling so that you can effectively help your patients/clients. Having discussed skills in counseling, let us now discuss the counseling process.</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3BA2CCB-DF50-43E8-B71E-DC979DD2B5A6}" type="slidenum">
              <a:rPr lang="en-US" smtClean="0"/>
              <a:t>13</a:t>
            </a:fld>
            <a:endParaRPr lang="en-US"/>
          </a:p>
        </p:txBody>
      </p:sp>
    </p:spTree>
    <p:extLst>
      <p:ext uri="{BB962C8B-B14F-4D97-AF65-F5344CB8AC3E}">
        <p14:creationId xmlns:p14="http://schemas.microsoft.com/office/powerpoint/2010/main" val="23217209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6B8151A5-0746-49F4-9943-7E7280A16AB2}" type="datetimeFigureOut">
              <a:rPr lang="en-US" smtClean="0"/>
              <a:t>9/16/2013</a:t>
            </a:fld>
            <a:endParaRPr lang="en-US"/>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C6362CE6-310C-4A42-A166-72BDD72A7738}" type="slidenum">
              <a:rPr lang="en-US" smtClean="0"/>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24101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403545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1060960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99116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3021138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B8151A5-0746-49F4-9943-7E7280A16AB2}" type="datetimeFigureOut">
              <a:rPr lang="en-US" smtClean="0"/>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3954057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B8151A5-0746-49F4-9943-7E7280A16AB2}" type="datetimeFigureOut">
              <a:rPr lang="en-US" smtClean="0"/>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15341823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B8151A5-0746-49F4-9943-7E7280A16AB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12962057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B8151A5-0746-49F4-9943-7E7280A16AB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4158198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B8151A5-0746-49F4-9943-7E7280A16AB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1630943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151A5-0746-49F4-9943-7E7280A16AB2}" type="datetimeFigureOut">
              <a:rPr lang="en-US" smtClean="0"/>
              <a:t>9/16/2013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3755784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2236454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B8151A5-0746-49F4-9943-7E7280A16AB2}" type="datetimeFigureOut">
              <a:rPr lang="en-US" smtClean="0"/>
              <a:t>9/16/2013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2769137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B8151A5-0746-49F4-9943-7E7280A16AB2}" type="datetimeFigureOut">
              <a:rPr lang="en-US" smtClean="0"/>
              <a:t>9/16/2013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416892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151A5-0746-49F4-9943-7E7280A16AB2}" type="datetimeFigureOut">
              <a:rPr lang="en-US" smtClean="0"/>
              <a:t>9/16/2013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4287763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2206678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151A5-0746-49F4-9943-7E7280A16AB2}" type="datetimeFigureOut">
              <a:rPr lang="en-US" smtClean="0"/>
              <a:t>9/16/2013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362CE6-310C-4A42-A166-72BDD72A7738}" type="slidenum">
              <a:rPr lang="en-US" smtClean="0"/>
              <a:t>‹#›</a:t>
            </a:fld>
            <a:endParaRPr lang="en-US"/>
          </a:p>
        </p:txBody>
      </p:sp>
    </p:spTree>
    <p:extLst>
      <p:ext uri="{BB962C8B-B14F-4D97-AF65-F5344CB8AC3E}">
        <p14:creationId xmlns:p14="http://schemas.microsoft.com/office/powerpoint/2010/main" val="2094207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6B8151A5-0746-49F4-9943-7E7280A16AB2}" type="datetimeFigureOut">
              <a:rPr lang="en-US" smtClean="0"/>
              <a:t>9/16/2013</a:t>
            </a:fld>
            <a:endParaRPr 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C6362CE6-310C-4A42-A166-72BDD72A7738}" type="slidenum">
              <a:rPr lang="en-US" smtClean="0"/>
              <a:t>‹#›</a:t>
            </a:fld>
            <a:endParaRPr lang="en-US"/>
          </a:p>
        </p:txBody>
      </p:sp>
    </p:spTree>
    <p:extLst>
      <p:ext uri="{BB962C8B-B14F-4D97-AF65-F5344CB8AC3E}">
        <p14:creationId xmlns:p14="http://schemas.microsoft.com/office/powerpoint/2010/main" val="4164818017"/>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 id="2147483869"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oerafrica.org/ftpfolder/website%20materials/health/KCN-Health-OER/Unit3/002.html" TargetMode="External"/><Relationship Id="rId2" Type="http://schemas.openxmlformats.org/officeDocument/2006/relationships/hyperlink" Target="http://work.chron.com/characteristics-good-crisis-counselor-7007.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QUALITIES of a guidance counselor</a:t>
            </a:r>
            <a:endParaRPr lang="en-US" dirty="0"/>
          </a:p>
        </p:txBody>
      </p:sp>
      <p:sp>
        <p:nvSpPr>
          <p:cNvPr id="3" name="Subtitle 2"/>
          <p:cNvSpPr>
            <a:spLocks noGrp="1"/>
          </p:cNvSpPr>
          <p:nvPr>
            <p:ph type="subTitle" idx="1"/>
          </p:nvPr>
        </p:nvSpPr>
        <p:spPr/>
        <p:txBody>
          <a:bodyPr/>
          <a:lstStyle/>
          <a:p>
            <a:r>
              <a:rPr lang="en-US" dirty="0" smtClean="0"/>
              <a:t>EDCO 201</a:t>
            </a:r>
          </a:p>
          <a:p>
            <a:r>
              <a:rPr lang="en-US" dirty="0" smtClean="0"/>
              <a:t>Sarah </a:t>
            </a:r>
            <a:r>
              <a:rPr lang="en-US" dirty="0" err="1" smtClean="0"/>
              <a:t>Alviar</a:t>
            </a:r>
            <a:r>
              <a:rPr lang="en-US" dirty="0" smtClean="0"/>
              <a:t>-EISMA</a:t>
            </a:r>
            <a:endParaRPr lang="en-US" dirty="0"/>
          </a:p>
        </p:txBody>
      </p:sp>
    </p:spTree>
    <p:extLst>
      <p:ext uri="{BB962C8B-B14F-4D97-AF65-F5344CB8AC3E}">
        <p14:creationId xmlns:p14="http://schemas.microsoft.com/office/powerpoint/2010/main" val="4105566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a:bodyPr>
          <a:lstStyle/>
          <a:p>
            <a:r>
              <a:rPr lang="en-US" dirty="0" smtClean="0"/>
              <a:t>COUNSELING SKILLS</a:t>
            </a: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514350" indent="-514350">
              <a:buAutoNum type="arabicPeriod"/>
            </a:pPr>
            <a:r>
              <a:rPr lang="en-US" sz="2800" dirty="0" smtClean="0"/>
              <a:t>Active listening</a:t>
            </a:r>
          </a:p>
          <a:p>
            <a:pPr marL="514350" indent="-514350">
              <a:buAutoNum type="arabicPeriod"/>
            </a:pPr>
            <a:r>
              <a:rPr lang="en-US" sz="2800" dirty="0" smtClean="0"/>
              <a:t>Attending behavior</a:t>
            </a:r>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115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a:bodyPr>
          <a:lstStyle/>
          <a:p>
            <a:r>
              <a:rPr lang="en-US" dirty="0" smtClean="0"/>
              <a:t>COUNSELING SKILLS</a:t>
            </a: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3. interviewing/asking questions</a:t>
            </a:r>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667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a:bodyPr>
          <a:lstStyle/>
          <a:p>
            <a:r>
              <a:rPr lang="en-US" dirty="0" smtClean="0"/>
              <a:t>COUNSELING SKILLS</a:t>
            </a: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4. Reflecting feelings</a:t>
            </a:r>
          </a:p>
          <a:p>
            <a:pPr marL="0" indent="0">
              <a:buNone/>
            </a:pPr>
            <a:r>
              <a:rPr lang="en-US" sz="2800" dirty="0" smtClean="0"/>
              <a:t>5. Praise appropriate practices</a:t>
            </a:r>
          </a:p>
          <a:p>
            <a:pPr marL="0" indent="0">
              <a:buNone/>
            </a:pPr>
            <a:r>
              <a:rPr lang="en-US" sz="2800" dirty="0" smtClean="0"/>
              <a:t>6. Giving information and negotiating changes</a:t>
            </a:r>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650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a:bodyPr>
          <a:lstStyle/>
          <a:p>
            <a:r>
              <a:rPr lang="en-US" dirty="0" smtClean="0"/>
              <a:t>COUNSELING SKILLS</a:t>
            </a: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7. Use of local language</a:t>
            </a:r>
          </a:p>
          <a:p>
            <a:pPr marL="0" indent="0">
              <a:buNone/>
            </a:pPr>
            <a:r>
              <a:rPr lang="en-US" sz="2800" dirty="0" smtClean="0"/>
              <a:t>8. Remain neutral and non-judgmental</a:t>
            </a:r>
          </a:p>
          <a:p>
            <a:pPr marL="0" indent="0">
              <a:buNone/>
            </a:pPr>
            <a:r>
              <a:rPr lang="en-US" sz="2800" dirty="0" smtClean="0"/>
              <a:t>9. Be consistent in giving advice</a:t>
            </a:r>
          </a:p>
          <a:p>
            <a:pPr marL="0" indent="0">
              <a:buNone/>
            </a:pPr>
            <a:r>
              <a:rPr lang="en-US" sz="2800" dirty="0" smtClean="0"/>
              <a:t>10. Summarizing and paraphrasing</a:t>
            </a:r>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5194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02" y="262720"/>
            <a:ext cx="10396882" cy="1151965"/>
          </a:xfrm>
        </p:spPr>
        <p:txBody>
          <a:bodyPr/>
          <a:lstStyle/>
          <a:p>
            <a:r>
              <a:rPr lang="en-US" dirty="0" smtClean="0"/>
              <a:t>ACTIVITY #2</a:t>
            </a:r>
            <a:endParaRPr lang="en-US" dirty="0"/>
          </a:p>
        </p:txBody>
      </p:sp>
      <p:sp>
        <p:nvSpPr>
          <p:cNvPr id="3" name="Content Placeholder 2"/>
          <p:cNvSpPr>
            <a:spLocks noGrp="1"/>
          </p:cNvSpPr>
          <p:nvPr>
            <p:ph sz="quarter" idx="13"/>
          </p:nvPr>
        </p:nvSpPr>
        <p:spPr>
          <a:xfrm>
            <a:off x="371902" y="1414684"/>
            <a:ext cx="10394707" cy="4208193"/>
          </a:xfrm>
        </p:spPr>
        <p:txBody>
          <a:bodyPr>
            <a:normAutofit/>
          </a:bodyPr>
          <a:lstStyle/>
          <a:p>
            <a:r>
              <a:rPr lang="en-US" sz="2800" dirty="0" smtClean="0"/>
              <a:t>Each group will be given specific situations that they will enact </a:t>
            </a:r>
          </a:p>
          <a:p>
            <a:pPr marL="0" indent="0">
              <a:buNone/>
            </a:pPr>
            <a:r>
              <a:rPr lang="en-US" sz="2800" dirty="0"/>
              <a:t>	</a:t>
            </a:r>
            <a:r>
              <a:rPr lang="en-US" sz="2800" dirty="0" smtClean="0"/>
              <a:t>(1) the situation</a:t>
            </a:r>
          </a:p>
          <a:p>
            <a:pPr marL="0" indent="0">
              <a:buNone/>
            </a:pPr>
            <a:r>
              <a:rPr lang="en-US" sz="2800" dirty="0"/>
              <a:t>	</a:t>
            </a:r>
            <a:r>
              <a:rPr lang="en-US" sz="2800" dirty="0" smtClean="0"/>
              <a:t>(2) THE COUNSELING SESSION (Showing the different qualities/skills in counseling)</a:t>
            </a:r>
            <a:endParaRPr lang="en-US" sz="2800" dirty="0" smtClean="0"/>
          </a:p>
        </p:txBody>
      </p:sp>
    </p:spTree>
    <p:extLst>
      <p:ext uri="{BB962C8B-B14F-4D97-AF65-F5344CB8AC3E}">
        <p14:creationId xmlns:p14="http://schemas.microsoft.com/office/powerpoint/2010/main" val="2123298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902" y="262720"/>
            <a:ext cx="10396882" cy="1151965"/>
          </a:xfrm>
        </p:spPr>
        <p:txBody>
          <a:bodyPr/>
          <a:lstStyle/>
          <a:p>
            <a:r>
              <a:rPr lang="en-US" dirty="0" smtClean="0"/>
              <a:t>ACTIVITY #2</a:t>
            </a:r>
            <a:endParaRPr lang="en-US" dirty="0"/>
          </a:p>
        </p:txBody>
      </p:sp>
      <p:sp>
        <p:nvSpPr>
          <p:cNvPr id="3" name="Content Placeholder 2"/>
          <p:cNvSpPr>
            <a:spLocks noGrp="1"/>
          </p:cNvSpPr>
          <p:nvPr>
            <p:ph sz="quarter" idx="13"/>
          </p:nvPr>
        </p:nvSpPr>
        <p:spPr>
          <a:xfrm>
            <a:off x="371902" y="1414684"/>
            <a:ext cx="10394707" cy="4208193"/>
          </a:xfrm>
        </p:spPr>
        <p:txBody>
          <a:bodyPr>
            <a:normAutofit/>
          </a:bodyPr>
          <a:lstStyle/>
          <a:p>
            <a:r>
              <a:rPr lang="en-US" sz="2800" dirty="0" smtClean="0"/>
              <a:t>THE GAMBLER</a:t>
            </a:r>
          </a:p>
          <a:p>
            <a:r>
              <a:rPr lang="en-US" sz="2800" dirty="0" smtClean="0"/>
              <a:t>THE DEPRESSED</a:t>
            </a:r>
          </a:p>
          <a:p>
            <a:r>
              <a:rPr lang="en-US" sz="2800" dirty="0" smtClean="0"/>
              <a:t>THE BULLIED</a:t>
            </a:r>
          </a:p>
          <a:p>
            <a:r>
              <a:rPr lang="en-US" sz="2800" dirty="0" smtClean="0"/>
              <a:t>THE MARRIAGE </a:t>
            </a:r>
            <a:r>
              <a:rPr lang="en-US" sz="2800" dirty="0" err="1" smtClean="0"/>
              <a:t>iN</a:t>
            </a:r>
            <a:r>
              <a:rPr lang="en-US" sz="2800" dirty="0" smtClean="0"/>
              <a:t> THE CROSSROAD</a:t>
            </a:r>
            <a:endParaRPr lang="en-US" sz="2800" dirty="0" smtClean="0"/>
          </a:p>
        </p:txBody>
      </p:sp>
    </p:spTree>
    <p:extLst>
      <p:ext uri="{BB962C8B-B14F-4D97-AF65-F5344CB8AC3E}">
        <p14:creationId xmlns:p14="http://schemas.microsoft.com/office/powerpoint/2010/main" val="46322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RESOLUTION</a:t>
            </a:r>
            <a:endParaRPr lang="en-US" dirty="0"/>
          </a:p>
        </p:txBody>
      </p:sp>
      <p:sp>
        <p:nvSpPr>
          <p:cNvPr id="3" name="Content Placeholder 2"/>
          <p:cNvSpPr>
            <a:spLocks noGrp="1"/>
          </p:cNvSpPr>
          <p:nvPr>
            <p:ph sz="quarter" idx="13"/>
          </p:nvPr>
        </p:nvSpPr>
        <p:spPr/>
        <p:txBody>
          <a:bodyPr>
            <a:normAutofit/>
          </a:bodyPr>
          <a:lstStyle/>
          <a:p>
            <a:r>
              <a:rPr lang="en-US" sz="3200" dirty="0" smtClean="0"/>
              <a:t>Nearly all conflicts involve underlying emotional issues</a:t>
            </a:r>
          </a:p>
          <a:p>
            <a:r>
              <a:rPr lang="en-US" sz="3200" dirty="0" smtClean="0"/>
              <a:t>The stronger the feelings, the more difficult the resolution</a:t>
            </a:r>
          </a:p>
          <a:p>
            <a:r>
              <a:rPr lang="en-US" sz="3200" dirty="0" smtClean="0"/>
              <a:t>To resolve conflicts, it is absolutely necessary to address the feelings of all parties</a:t>
            </a:r>
            <a:endParaRPr lang="en-US" sz="3200" dirty="0"/>
          </a:p>
        </p:txBody>
      </p:sp>
    </p:spTree>
    <p:extLst>
      <p:ext uri="{BB962C8B-B14F-4D97-AF65-F5344CB8AC3E}">
        <p14:creationId xmlns:p14="http://schemas.microsoft.com/office/powerpoint/2010/main" val="264138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625" y="385549"/>
            <a:ext cx="10396882" cy="1151965"/>
          </a:xfrm>
        </p:spPr>
        <p:txBody>
          <a:bodyPr>
            <a:noAutofit/>
          </a:bodyPr>
          <a:lstStyle/>
          <a:p>
            <a:r>
              <a:rPr lang="en-US" sz="4000" dirty="0" smtClean="0"/>
              <a:t>The probability of a mutually agreeable solution is increased when:</a:t>
            </a:r>
            <a:endParaRPr lang="en-US" sz="4000" dirty="0"/>
          </a:p>
        </p:txBody>
      </p:sp>
      <p:sp>
        <p:nvSpPr>
          <p:cNvPr id="3" name="Content Placeholder 2"/>
          <p:cNvSpPr>
            <a:spLocks noGrp="1"/>
          </p:cNvSpPr>
          <p:nvPr>
            <p:ph sz="quarter" idx="13"/>
          </p:nvPr>
        </p:nvSpPr>
        <p:spPr>
          <a:xfrm>
            <a:off x="685800" y="2049748"/>
            <a:ext cx="10394707" cy="3311189"/>
          </a:xfrm>
        </p:spPr>
        <p:txBody>
          <a:bodyPr>
            <a:noAutofit/>
          </a:bodyPr>
          <a:lstStyle/>
          <a:p>
            <a:r>
              <a:rPr lang="en-US" sz="2800" dirty="0" smtClean="0"/>
              <a:t>Direct communication</a:t>
            </a:r>
          </a:p>
          <a:p>
            <a:r>
              <a:rPr lang="en-US" sz="2800" dirty="0" smtClean="0"/>
              <a:t>Communicate both thoughts and feelings</a:t>
            </a:r>
          </a:p>
          <a:p>
            <a:r>
              <a:rPr lang="en-US" sz="2800" dirty="0" smtClean="0"/>
              <a:t>Mutual respect of needs and feelings</a:t>
            </a:r>
          </a:p>
          <a:p>
            <a:r>
              <a:rPr lang="en-US" sz="2800" dirty="0" smtClean="0"/>
              <a:t>Neither party feels superior or more powerful</a:t>
            </a:r>
          </a:p>
          <a:p>
            <a:r>
              <a:rPr lang="en-US" sz="2800" dirty="0" smtClean="0"/>
              <a:t>Participation is voluntary, not forced</a:t>
            </a:r>
          </a:p>
          <a:p>
            <a:r>
              <a:rPr lang="en-US" sz="2800" dirty="0" smtClean="0"/>
              <a:t>Win-win outcome </a:t>
            </a:r>
            <a:endParaRPr lang="en-US" sz="2800" dirty="0"/>
          </a:p>
        </p:txBody>
      </p:sp>
    </p:spTree>
    <p:extLst>
      <p:ext uri="{BB962C8B-B14F-4D97-AF65-F5344CB8AC3E}">
        <p14:creationId xmlns:p14="http://schemas.microsoft.com/office/powerpoint/2010/main" val="326606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3"/>
          </p:nvPr>
        </p:nvSpPr>
        <p:spPr/>
        <p:txBody>
          <a:bodyPr/>
          <a:lstStyle/>
          <a:p>
            <a:r>
              <a:rPr lang="en-US" dirty="0" err="1" smtClean="0"/>
              <a:t>Villar</a:t>
            </a:r>
            <a:r>
              <a:rPr lang="en-US" dirty="0" smtClean="0"/>
              <a:t>, I. v. G., (2007) implementing a comprehensive guidance and counseling program in the Philippines. Aligned transformations: Makati City</a:t>
            </a:r>
          </a:p>
          <a:p>
            <a:r>
              <a:rPr lang="en-US" dirty="0">
                <a:hlinkClick r:id="rId2"/>
              </a:rPr>
              <a:t>http://</a:t>
            </a:r>
            <a:r>
              <a:rPr lang="en-US" dirty="0" smtClean="0">
                <a:hlinkClick r:id="rId2"/>
              </a:rPr>
              <a:t>work.chron.com/characteristics-good-crisis-counselor-7007.html</a:t>
            </a:r>
            <a:r>
              <a:rPr lang="en-US" dirty="0" smtClean="0"/>
              <a:t> retrieved: </a:t>
            </a:r>
            <a:r>
              <a:rPr lang="en-US" dirty="0" err="1" smtClean="0"/>
              <a:t>SEPTEmber</a:t>
            </a:r>
            <a:r>
              <a:rPr lang="en-US" dirty="0" smtClean="0"/>
              <a:t> 13, 2013</a:t>
            </a:r>
          </a:p>
          <a:p>
            <a:r>
              <a:rPr lang="en-US" dirty="0">
                <a:hlinkClick r:id="rId3"/>
              </a:rPr>
              <a:t>http://</a:t>
            </a:r>
            <a:r>
              <a:rPr lang="en-US" dirty="0" smtClean="0">
                <a:hlinkClick r:id="rId3"/>
              </a:rPr>
              <a:t>www.oerafrica.org/ftpfolder/website%20materials/health/KCN-Health-OER/Unit3/002.html</a:t>
            </a:r>
            <a:r>
              <a:rPr lang="en-US" dirty="0" smtClean="0"/>
              <a:t> </a:t>
            </a:r>
            <a:r>
              <a:rPr lang="en-US" dirty="0"/>
              <a:t>retrieved: </a:t>
            </a:r>
            <a:r>
              <a:rPr lang="en-US" dirty="0" err="1"/>
              <a:t>SEPTEmber</a:t>
            </a:r>
            <a:r>
              <a:rPr lang="en-US" dirty="0"/>
              <a:t> 13, 2013</a:t>
            </a:r>
          </a:p>
          <a:p>
            <a:pPr marL="0" indent="0">
              <a:buNone/>
            </a:pPr>
            <a:endParaRPr lang="en-US" dirty="0"/>
          </a:p>
        </p:txBody>
      </p:sp>
    </p:spTree>
    <p:extLst>
      <p:ext uri="{BB962C8B-B14F-4D97-AF65-F5344CB8AC3E}">
        <p14:creationId xmlns:p14="http://schemas.microsoft.com/office/powerpoint/2010/main" val="3406158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184520"/>
            <a:ext cx="10396882" cy="1151965"/>
          </a:xfrm>
        </p:spPr>
        <p:txBody>
          <a:bodyPr/>
          <a:lstStyle/>
          <a:p>
            <a:r>
              <a:rPr lang="en-US" dirty="0" smtClean="0"/>
              <a:t>ACTIVITY #1:</a:t>
            </a:r>
            <a:endParaRPr lang="en-US" dirty="0"/>
          </a:p>
        </p:txBody>
      </p:sp>
      <p:sp>
        <p:nvSpPr>
          <p:cNvPr id="4" name="TextBox 3"/>
          <p:cNvSpPr txBox="1"/>
          <p:nvPr/>
        </p:nvSpPr>
        <p:spPr>
          <a:xfrm>
            <a:off x="123155" y="1163202"/>
            <a:ext cx="6718816" cy="4401205"/>
          </a:xfrm>
          <a:prstGeom prst="rect">
            <a:avLst/>
          </a:prstGeom>
          <a:noFill/>
        </p:spPr>
        <p:txBody>
          <a:bodyPr wrap="square" rtlCol="0">
            <a:spAutoFit/>
          </a:bodyPr>
          <a:lstStyle/>
          <a:p>
            <a:r>
              <a:rPr lang="en-US" sz="2000" dirty="0" smtClean="0"/>
              <a:t>	Each group will be assigned a community</a:t>
            </a:r>
          </a:p>
          <a:p>
            <a:pPr marL="800100" lvl="1" indent="-342900">
              <a:buAutoNum type="alphaLcPeriod"/>
            </a:pPr>
            <a:r>
              <a:rPr lang="en-US" sz="2000" dirty="0" smtClean="0"/>
              <a:t>Education</a:t>
            </a:r>
          </a:p>
          <a:p>
            <a:pPr marL="800100" lvl="1" indent="-342900">
              <a:buAutoNum type="alphaLcPeriod"/>
            </a:pPr>
            <a:r>
              <a:rPr lang="en-US" sz="2000" dirty="0" smtClean="0"/>
              <a:t>Workplace (Call Center)</a:t>
            </a:r>
          </a:p>
          <a:p>
            <a:pPr marL="800100" lvl="1" indent="-342900">
              <a:buAutoNum type="alphaLcPeriod"/>
            </a:pPr>
            <a:r>
              <a:rPr lang="en-US" sz="2000" dirty="0" smtClean="0"/>
              <a:t>Hospital</a:t>
            </a:r>
          </a:p>
          <a:p>
            <a:pPr marL="800100" lvl="1" indent="-342900">
              <a:buAutoNum type="alphaLcPeriod"/>
            </a:pPr>
            <a:r>
              <a:rPr lang="en-US" sz="2000" dirty="0" smtClean="0"/>
              <a:t>Entertainment</a:t>
            </a:r>
          </a:p>
          <a:p>
            <a:pPr marL="800100" lvl="1" indent="-342900">
              <a:buAutoNum type="alphaLcPeriod"/>
            </a:pPr>
            <a:r>
              <a:rPr lang="en-US" sz="2000" dirty="0" smtClean="0"/>
              <a:t>Prison</a:t>
            </a:r>
            <a:endParaRPr lang="en-US" sz="2000" dirty="0" smtClean="0"/>
          </a:p>
          <a:p>
            <a:pPr marL="800100" lvl="1" indent="-342900">
              <a:buAutoNum type="alphaLcPeriod"/>
            </a:pPr>
            <a:r>
              <a:rPr lang="en-US" sz="2000" dirty="0" err="1" smtClean="0"/>
              <a:t>Zamboanga</a:t>
            </a:r>
            <a:endParaRPr lang="en-US" sz="2000" dirty="0" smtClean="0"/>
          </a:p>
          <a:p>
            <a:pPr lvl="1"/>
            <a:endParaRPr lang="en-US" sz="2000" dirty="0"/>
          </a:p>
          <a:p>
            <a:pPr lvl="1"/>
            <a:r>
              <a:rPr lang="en-US" sz="2000" dirty="0" smtClean="0"/>
              <a:t>	Supposed that you are in need of a guidance counselor for your community. Make an ad and specify on the personal qualities of the guidance counselor that you are looking for.</a:t>
            </a:r>
          </a:p>
          <a:p>
            <a:pPr lvl="1"/>
            <a:r>
              <a:rPr lang="en-US" sz="2000" dirty="0"/>
              <a:t>	</a:t>
            </a:r>
            <a:r>
              <a:rPr lang="en-US" sz="2000" dirty="0" smtClean="0"/>
              <a:t>Then explain why you choose those qualities during the presentation of your group work.</a:t>
            </a:r>
          </a:p>
        </p:txBody>
      </p:sp>
      <p:sp>
        <p:nvSpPr>
          <p:cNvPr id="5" name="AutoShape 2" descr="data:image/jpeg;base64,/9j/4AAQSkZJRgABAQAAAQABAAD/2wCEAAkGBhQSERQUExQUFRUUFxQVFxcXFxwVFhcXGBwXFxcVFxgXHCYeGBokGRUUHy8gJCcpLCwsFx4xNTAqNSYrLCkBCQoKDgwOGg8PGiofHCQtLCwsKSwsKiwsLywsLC4sKSkpLCwtLCwsLCwsLCwsLCwsLCwsLCwsLCwsLCwsKSwsKf/AABEIAQcAwAMBIgACEQEDEQH/xAAcAAACAgMBAQAAAAAAAAAAAAACBgABAwUHBAj/xABPEAABAwICBQUJDAcGBwEAAAABAAIRAwQSIQUGMUFRBxMiYZEUVHGBkpOhsdEWFyMyQlLB0tPh4/AkMzRVZHOiFURicnTxNUNjgoOy4sL/xAAZAQEBAQEBAQAAAAAAAAAAAAAAAQMCBAX/xAAvEQACAQIFAwQBBAEFAAAAAAAAAQIDERITIVFhMZHwIjJBgaEEM2JxwRQjQkNS/9oADAMBAAIRAxEAPwBqrEtLmtc4NJI2wHAbJAyK9VnrFVpMwNIgbJEwvLfUS2o9p+S4jPKc9sLykbV8RSlF6aH1MKktTbVdaq5IOICNwGR8Mqe6i424xnuwjJcZ09rxfW1QtJpESQDzWGYMZgn2rZama53N53RTdg5xtIvpEMgYhlDs85Jb2FemUaqjixfkwUqd8NjpVbTVZ22o/wARw+pec3TzkXO8o+1ca99O9/6Xm/vTvqhrU+4s6tethxUjUxQMIwtYHjLt7FxUpVIq8mdQqQbshup3L2mQ5wO8yc/DxQOuXHIuMAyM9/5J7VznUzXO8vLptN3N82A57yGQcIGQBne4tHjW31/1nqWdOkaWHFUc6cQxDC0D6XBc5U1LB8nSqRccQ2hy9tppB9OcLiAd27sXEffTvONLzf3rq1tfmpaiq2JfRFQbxiLMQy8Ks6U6dmxGpGehunaUq5/CPz29L1cFsNB6Z5qjVaTmACwHicjHjIPauAHlVveNLzf3pz1Q1+F2w03wy4a1xA+S+Aek0cRvb4xlMdunVp+o4U6c/SdS1kvRUo0D8pwLst2QB9PqWiffvy+Efu+UY4bNi5bq9ylXtxc0aL3Uy0lwjBECC4xnlmFqDyp3nGl5v713OjUlLscxqQjE7Pc6Sq1BD3uIG7Z6tqx067hscRwgnL0rjp5VL3ZNLzf3r16D5R7urc0Kbubw1KtNhhkGHOAMGeBXL/T1OrOlWh0R1tukqodIqPB2TJWappWq4yaj5iJmOyNi4vd8pt4x72zS6LnN/V8CRxWL307zjS8396f6erv+SZ1PY7OdIVZk1H+NxM+lZmaWqDZUfn/iK5Ro3Xu6fZ3dYmnio8wGwzLpuLXSJzyhaB3KRfT+taPBTp/VRUKjb1K6sF8HeDpOoc+cfu+Ud3+69tvrLVYzCIJmcTpJz8a4NYcql0wjnBTqjfLcB8RZl2grperOtdG9p4qctc349N3xm9eW1vX6lzKFWlrc6jKnU0Gi503XrHDiIxQMLcpnZ1+lMOgtBupS+q8lx+TiJA6z84pPYC5wDASTsAzM9SZbHV45VLp+z5Jd/wCzifQFaLcpXav96HNVJKydjT6ZM16kfOP0LwEL0aQrA1qh3F7vXC87yF5p+5m8eiOP8qlN7LoN/wCW5vONG7Eei8nrlvYQs/Jbfsp1HhxALoA4jiZPyePDCmrlM0TTq2pqOOE0ZIIEnpQA3bkC7DmuMr6NK1WlhPFUvCpc92nLhtS5rPbGF9R7hHAkketbXQemuasb2lOdXmQ3xlwf/SvDfaDNO1t65n4c1R4AwgN7ekfEsGhtG8/WazY0kYnfNaSATJyG1bvC48L/AAZK6l58nU+TS1YLNr2thzy4OMkzhc6Mt2RHYtPyt3LYoslpcCTGWJvXlmActuRjqT1oXRYt7enRb8hsf9xzcfKJXH9YZvNJ1Gt2vqik3wNimD4IbK8VL11XL4PVU9NNRNNo6wdWfhbGQLiSQAANpJK7lqpTi0psg4W42NnOWhzsJkgTLSCuK6WsHWtzUpHPA6M8g9mTmzG4twnxrqeoGszbrnGBmBzQ1xAPRzJbDRuAAZ2rX9SnKKa6GdCylZ9TkukrA0nlpzGeF25wBIkHeJBXnpVS0hzSQ4EEEGCCNhBGxbXT1Q1rt7WDbVLWNgNhxdBAjIAuntk7SjranXLWOcWZsMPZPTblMlv5OYyXpUlZYjBx10PZyc2xdf0jBhuMkgZDoPiTukrbXfJW9rCRUAIJMvhjcIMZ5mCRmNviWHknLReuDpxGm7D1EZmR4AR411TStQNpVCcJAaSQ6MJHXOULx1qsoVLLg9NKnGUNT56u7V1N7mO+MwlpgyJHA7wmjVPVO6Fza1jRfzfOUqmLIjDIcHGDkISzf1w+o9wAaHOJDRsA3ASu/wCi6JZQotiMNOm3wQ0D6FrXquEVyZ0oKT/o4Pp9kXVwOFaqOx7lWidCVrlzm0GF7mjEQCBAkCcyN5C9GtdOL25/nVT/AFFZNWK94xzzZCoXYQH4GB5wzlMgxmFtd4Lozt6rMaNGaAq0NE6QFam6m53NkBw2hhBkcRmuerr1A3L9EXTrsvNVzaxh7cBaxoEZQN4cfGuRsfBBG4zx2eFZ0ZN4r7ndVJWtse+vq/WZRFZzHYCYmCQNgkkCBmQMztXq1M0qbe9ovByc4U39bHkNd2SD4QF1PQF2yvo3G9oDHU62MHYAC8OA4DIwNwA4Lj+g7c1LmiwbXVKY7XBIzxqSkuglHA00fRdveupOJYcJgtnLZ41jq13VHdJznHrJJ9Kx1Tmsuj/1tOPns9YXzE29D3PcxVCZM8VC5Z7tsveeLnes8MlpNZNYWWbGPex78bwwBkYpIJ3nqTDd2QvZXZn05o3ui2rUt72OAn521v8AUGrgmjrTnK1On897GdpA+ldit9eS92FtleeOmGjxkmAvVe60mhGKzuHzvptD4PAwcivTSlOndW68mNSMZ63PJrjq3TOjhSkhtsGOB2mGAtPaCue8nDnd302gSHBwf/lAx+trV0H3wxvsb3zX3oTygjdY3g/8X3pB1FFxavcklByUrjJpHSAo0alU/wDLY5/hwgmPGRHjXEdD3FwKla8pBpdR6biRIHOEskDZ8o+CJ3Lop1//AIO88196r3diI7ivOv4L70pKVNNYb3E7Ta1Oc6zU7t5ZcXbSDWHRJa1hIbHyWxGThtzK2PJhf81pCmN1Vr6Z8YxN/qa3tTv7vRvsrw/+L71kbygAf3G881961dSTjhw/k4UIqWLEJmgrFrtL1cRYObr1CA8xiIqEQ3P428DqXWrq3FQcCJg55GIzg5jqSx7vmnbZXvmp+lE3lAHeV75r71hUU5tOxrDDHS5qNB6FqUdMkvYAHU6ha9ohj+iASIyBk5j2po1ybNhcj/pO9EH6FrvfBHeV75r71Dr00gnuS9nhzO3xzCSU21JroFhSaTOOWlQNe0uaHNBzaTEjYRI2L6LpAAADcAOxKfu9HeN55r70Xu9HeV95r711Wc6ltLfZzTUYX1Ob69vJ0hcSdjyB1Dd61h1c1pq2ReaQpk1A0HGCdkkRDhxXU6WvjDttLxuzM0JnsKxVde2zlZXpA38zE9e1aKrLDhcPycYFfEpHj0TpqveaMvKtbD8Ssxga3CAG0ySd5Obh2Lkq7VT16nIWF7nI/VbfSsNXWenGJ2jLnLaTbsP52qU5uDfp68lnFStqc0o6euqluyzpyaYkYKbZe+XF0OIzIk7NmxPfJ/qK63d3RcCKkEU6e3BORc7/ABRIA3SZz2e6nr21uTbG7aODaIb6kb9fYOdle+b+9Sc5yVoxtcsYxTu3canLNamHtI2hzSPDIhafV3TjL2jzrGuaA9zIdEyA0k5E5dILcUXw5sjIEH05ryWadmei91cy3zuk87y53XvSXyino2f+rpepycazyXnFMkkmds75SnyhU5p2x+bdUD24gu6fvOZ+wZ8Rzjeo+pOSPFJ8aB5zWRoDzqFyJrJRPphAC1koohW+twWPGgDIzWQOWIIwoCy5WqhQFAFKHxqwo5UFhWShAV4lCllVM5KyEL+pQAvMHqQc8iJWIrpEI8yqadiiPm9kHeqQU+TPo2tRp2i4rA5EbAwZg5hOFEy5o4kD0pM5NapNq8nfcVSfCQxN7KsOaeBB7FrV97OKfsR79MtHdFSNmIn2+lJPKBUilbDjdUN22MR27k/6zaK5l+IfEdkDJJneDK59ygM+CtTwu6P/AOl0k1Vszm6dPQa35Zqj+fz2q6pG78+FScl5zYtC45KAqSgBDJUNNGG5KnbFQUHI2lYVkBUYDJUcqJ4oSFAWDJRk+lYgFAM0BlDkQWNrlYGfUgCDkD3Zq6gQSgI4oWtR7UL2yqgGKYIVsZERxWJoj7llFTPNAJ3Jh+xv4c/V9VNOujLDnaoZMcfu680l8l2dm8f9er6mLoGgsrimeuO0ELeVs2z3Mo/t6bDrWp067HNJa9pyMGfSNhXHuVbQ5oC3bJLTdUHNOze4EHrH0hdK03oiQa9uSHxJwfLHHLfv61yLlDruw2sknFd0Zn/uPrXqqO80mtdzzwXpbT02G2o0AxxVNRFgKxvG+V85HtDLUEK+ciAqLpQBh6ggrFKzMCAFw6kOJekMQvYFLgxuAMK3DdwWOEQVBUqNChCgaoQtoUY2SqbKNoKFIqDUTBmjG1AYohRo3qOMHL89SvFCAGVGjMeJBKIHMeJUCnyXfsb/AOfV9VNOVKrDmmfiua7sMpL5Lz+hv/n1fVTXQtXbYVK4DhIgn1LeavVaW5lF2p3BZpKra1XtYeiHO6JzbE5ZbvFCQeUFpf3JG113SyHE4k+afaTcVDPyt3CEna1UpqWPDuph7GvP0KptTttcjSw33sMDXHNAamaPDksbRKwRqW6pKJhVYEYZAQFObCtrlJylBO4KAzCuo6r1QqZThR4UKUQopCkqkKKyF/asUKKFMuKFeLJYVbAlgZpUcoCrJUBjMbULkTnITmqgAAqAz7EZHBXTaqQTuTA/ob/59X1MXRdWbjDcNnY6W9ufrASDyftaKFYMnB3TXwzmY6ET1pttmOLxh+NII8Izlbydql+TOKvCx7NYqeG4qDiZ7c4ySJr1cFncbhtF3S9Tk96zftNSer1BIOv9EllsRsbdUSfAZHjzIVVs37ZH+2Nj6m4K9iEDNGvOalDNXi3BCQjY3eqUh2cEOFZXOQQogWHZIWtMqiBKo55KgyFAXKGQqUIXiUhWVUICSiahKIIUyArFUdJVuduVEBQFAqIcSItyVIRoXoie0LDTYsocBHiQol8l7f0R/wDPq+pie9DsPPMAMSRPg2x6Ej8ltSLN/wDPq+qmnrQtaK9OYAxelbz/AHfsyj+39FawOxXFTLYY7ABPoShrjf8ANUqTc/ha1Kn6ZM9n52pp0jd85Ve4bHOJHg3JL19plws2jabul6nKR1qB6QGx5zUarDJUcsTUpQFRyBUhmLhsUc5Aw+pXhUKU1sIm09+9W0IyoDA9yGFlfTWMtVIQFWRCmBFzfhQpA1SUMomt3lAUASVVQblkYckBOaAprUTQhlE0ICwIRUwJzjaFRVAT2hQCfyY/sj/9RV9TE/aCcBcUi4T0o8ZkA+IwkPktbNo/+fV9TE6UXdNsfOb6wt5u1W/JlBXpgXDIe7qc71pW1xaS6xif2uns27HJnrO6TvCfWlLX2+5kWlSYDLqmSeDcLsXolc09Zln7RrplFAlaa21us3ua1ldri/JoAdJ7R/shuddLOm6KlcA/5XkdrWkbwpglszrFHc3bmygdSWg98GwnK4b5FT6iz09dbJ5AFzTnLbLdv+YBMua+GMcdzdU2ooXiradt2NLnVqYA2nEPyfEtX74Nh3w3yKn1FFCT6JhyiurGEBEAlv3w7DvgeRU+orHKHYd8DyKn1Ey57PsMcd0MQQLQHlCsO+G+RU+osXvgWPfA8ip9VXLns+xMcd0Mcq6jku++BYd8N8ip9RV74Fj3wPIqfUTLns+wxx3RvsaNj/vS77vrDvhvkVPqL1Wuuti7JtxTk8cTf/ZoR05bMY47m3LlTivBcaxWzRJr0wNk4ht27vzuWufr7Ygx3Q3LL4ryO0NzRQk+iZXJL5GFrMkQCXm8oFhH7Q3yKn1FsKGslu+nzraoNP58OgZxByyM8VHCS6phSi/k2g2KNGxLvvg2PfA8ip9RQ8oNjl+kjb8yp9RXLns+wxx3R4uS0/ob/wDUVfVTTvo+qBVYYmCMus5BIvJfUHcT+uvVPopp0tqgD2OOQDmkxwBXdTSo3ycw9iPOWrW6br2rWNF3zWEkloqAEEgZxi3wfSt5fvD6jnNEAkmD1pS1ssm1bmwY5oc01apc0gFpaGAmQduxcxSxFk/SLVreWppEubaB0tIinQLx0HFzcLSAW84GiZmHHhiXuvHWcANZYsktONzKZbEU5aBtPS56ZGyIMkJv/sS3DMAoUsHzcDYz25Qir6JpPEPpU3B20OaCD4ZC0zVf5OMt2EWl3FD3PqWbSG42sFOg9mIPqu5v9WHubgFITIJk5g7NrYP0SKbMZsi/A3F0WfGgYt3GVu/craT+zUPNt9iP3JWfe1DzbfYjqRe4UGtjU89of+B8lnsV87of+B8lnsW1Gqln3tQ8232KN1Vs+9qHm2+xc4o7suF7I1jK+iAcu4fJZ9IUxaIOf6B2U/VC2R1XtB/daHmm+xE3VWz71oebb7ExR3YwvZGuN/oo5F1lHDCyPUgbeaKBkOshuyazZw2LbHVG071oebb7EJ1Us+9aHm2+xTFHdlwy4NbVvtEmZNkcWZ6LM/DksPO6H/gvJZ7Fu2auWrfi29AeCm3q6uoIq2grd/xqFE5k5027TkTs2wilHdjC+DQ89oj+C8lnsRc7of8AgfJZ7Ft6eqdp3rQ8232L2/2bTGynTECB0QIHAZZBHOO77jC+BbfU0Pu7i8lnsWMV9EcLLyWexbx+rNq4lzragSdpNNpPqVjVKz72oebb7Fccd2TC+DSuq6I3dw+Sz2IxcaIAibKOEMjd1dQ7Atq/Vaz3WtDzbfYo3VWz71oebb7Exx3Ywvg1HO6H/gfJZ7FRraH/AILyWexb+hoG3YCG0KLQYkCm2DGyRCwV9WLQjO3o5Ax8G3LwZKY47suF7IyaGFDmpthT5ok/qwA0nIE9HfkOxe5rtmSWeTymBYta04gKlUA8RiIBjcmiiNg6/pXM1aTR1F3SZstZQG3D4AAy2cSJPplJGslWLvR0b61QeItA3Js0kTz1Qn57ts8ctuaUddbCq9tCtReym63eXy8EyXYWNAABBJdAzyzXad6j+zjpDsMoarLFzyrpTSbQDz9AicPRYx45wtLxSBa0hzyBukZiSF5Xa034e9vdNB2HDDm0cTXYgIwkU97iGZx0jHEi5DfyhmrZnTHBUVz630ppN1B1fum2DGmPiAmcWGIawidhid69Frpq+pkuq1aFWmMU4abwCA59MOD2U8MF7ctuRGzaJkvdDMWw74keNKDKGlagDmXNnhdm3CzEI6jzZntV9waX75tfN/hqZa3RcfDG4ORSlAaP0v3za+b/AA1DY6X75tfN/hJlrdefRcfDHMBY3bUp9waY76tPN/hITo/S/fVr5v8ACUy/5Lz6GPhjaSqBSmbTS0R3TaTxwH7OPQpTs9LA/tNoeosMeinKuXyhj4Y3BEEpdx6W74tPId9RAbLS/fNr5v8ADUy+UMfDG8KNSh3Dpfvq183+GqOjtL982vkfhplr/wBLz6GPhjc9RiUDZaX75tfI/DRssNLzndWoG/4OT4hzaZf8l59DHwxuKxVcmuPUSPEFodI2GkAG8zd0iY6XOUWgTxbhaew9q8JsdLEEd02mf+D8NFDlefQcuGe3k9ex9i0sZgaX1IbiLogxtOee3xpmojpNHEgenitDqhoV9patovc1zg55JbMQTI2gFb+0BL2ATJc0ZZbxsKT1m7biOkdTLpqiG1qjRsxT25+tKuuNjVq0abKVV1Imqxri2c2OlhkD4wBc0wcsk3awEd0VAOP0A/Sk3W+qWmxAMTeUJHUJMehdf9mm7Of+BphycXGLH/aFTFAGLAZgbBPOdQU97m4xF39oVMREE4DJEzBPO8ST4SnvFkpKZ8/EhlR8uItHk3uGwW6QqgjZDHZZ4svhcs8/CiocnFywAM0jVaAMIDWubDZnCIq5Cc4Ty1+5E6rCZ0/EhlR8uJlDUKu1pA0jcgkuJjEASTJMY9pJJOealXUa6no6TuAOvEfVUCccSLFkpnT8SLlx8uJXuFvP3pX7H/aqvcLefvSv2P8AtU7yraVc6fiQy4+NiR7hbz96V+x/2qoajXn70r9j/tU8K2thTOn4kMqPjYiO1Hu/3nX7H/aq26kXc/8AE7jsd9qnaqQhgDxq50vEhlx8bFT3E14/4ldzxxGOzF9KxVdRruejpO5A68RPaKg9ScW7FBI2qZsvEhlxE1uol5v0pcdj/tV6BqRXAz0jdk5bHEeHa4pvjLJUXqZsvEi5cRNq6kXEdHSV0PCSZ4bHhYDqPefvSv2P+1T0BPUsDslVVl4kTLj5cTaupt47bpOtllk1zfVUzQDUe8/edfsf9qnRE3army8SGXHxsWdQa1R1vUFWo+q5leqzE8kkhuADaTlty6056Cd+kU/83tShqTQw0apn41zcO8HSwx/TPjTTo9vwtMzHSb60k/8Ac+yJegyabqTcVI2Yik3XIdOx/wBZR+lNl+zDVeJxQ5wnaTnv60uaxAc7Y4tndTeG3BUjb1wpF+u/9la9JvmNG9E5iItCp1TgsjQo0kB69qyM696GOqetARWrR4UBjKNjUJRtQFwh3q3FC5ARzAdqB7MwM9iPEoHIAMMCMt6NsBUD/uiDEBWIwhARPKgKAtoQkK3NUxIAcKg3KiULSqBe1EqYqNaSThubho6hIMdrj2pw0NQDqzGmIxTn1ZgdsJN1Ep/A1uu5uDtB3geLZsP0poDoIIMEZgjitJtKdzOOsC739Y//ADu2eEpW1y+NY9V7Q+lN1W0c4veASwOPS3ZnLNKeu7ulYRsN5Qn+pI+8S9oxGqrcUCLJZmhA/JG8KqaoiT6FARqyEoAdg4Ky8+JAWTmiJWNjiUZKAooQrlDKAitUiCgKxKy/IgKnU5QGnmRwVQISjBQH1K2lUGUOWN2e9UHFUGoC4yVDaiDZVAIDQ6nUwKLonOtXOe84oJHVIKYqYlwaNpIA8eSXNTqUUH8TXrk9IOEl+6DllGRzmVv6ToIjaM+xdz9zOIe1DTrLdvd8G1jxTbtOEgOPZsC5nrtGOwjvyh9K6fpnWRzXup0xGHIuOZnq4LnGtlkalWxDdou6bzPzWNc4+gFazazb3uZRTy+hu3MVAIiRuQrzHoMjAreI60DVkLioAKYkZoS9ZZWF7VQWwkZ7vSiL0AOUKiUBYKsBUAslJARqLCilUFAYKzTO30o2gehXVp7SUAEDLeugVg3lESoFUIQpW7ioIVyoUsHtULTKCCicqBc1HoltKuHCP0qv1ZHAQfAQQfGnCloSqW42tlpBMggxG2Rx6lodXbltbncJgd0OYSRGbW02uLuOe/gAuk6t2ZotqU3DMOmfnNIADh1ZFeiNPMm7mEp4I6GmGrtap8KSzp9PMmc8+CWNZtTr2uKJtixlSm8VgXuEFuFzSMpmZGR3SoovQqEU0zHNk7o13uV078+z7PuWV+q+m8BP6DlkTLpnjBEfnYoou8mPljnMka9ugNN48HPWmLhh+nAsr9WtONDprWnRzPRH1OpRRZKKaei7I0cnpqeUWOl++bPyD9mg7h0vP7RaeQfs1FF5Mzhdj0YOX3J3LpfZ3RaeQfs1Bo7TBEivaRMfE3+bUUXcZ3fRdjlxt8vuZKWh9MuEitaEbPi//CyN0PprDPP2kD/B/wDCii00t0XZHHz1MXcOlz/ebPyD9mq7h0uP7zZ+Qfs1FFhmcLsa4OX3KfZaX2d0WnkH7NCLHS/fFp5B+zUUVzOF2Jg5fcncOl++LTyD9mrNlpfvi08g/ZqKJmcLsMHL7giz0t3xaeQfs1YtNL98WnkH7NRRMzhdhg5fc9ejmaSaTzz7WoIMAYmGdxkM2dUIr+npFx+Bfa0xuxY3ujLiyOO5RRc49b2RcPxc9GqOhattRe2q5jnvq1KpLJw9PDxA3grr2i7jHRpu3lonwjI+kKKL1fppNzdzCvFKK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7295699" y="511050"/>
            <a:ext cx="4066435" cy="5571016"/>
            <a:chOff x="7295699" y="511050"/>
            <a:chExt cx="4066435" cy="5571016"/>
          </a:xfrm>
        </p:grpSpPr>
        <p:pic>
          <p:nvPicPr>
            <p:cNvPr id="1028" name="Picture 4" descr="http://fc03.deviantart.net/fs71/i/2012/046/9/1/wanted_poster_meme_by_jut5star-d4pvze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5699" y="511050"/>
              <a:ext cx="4066435" cy="557101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585656" y="2519652"/>
              <a:ext cx="2936383" cy="1200329"/>
            </a:xfrm>
            <a:prstGeom prst="rect">
              <a:avLst/>
            </a:prstGeom>
            <a:noFill/>
          </p:spPr>
          <p:txBody>
            <a:bodyPr wrap="square" rtlCol="0">
              <a:spAutoFit/>
            </a:bodyPr>
            <a:lstStyle/>
            <a:p>
              <a:r>
                <a:rPr lang="en-US" sz="2400" dirty="0" smtClean="0"/>
                <a:t>AGE:</a:t>
              </a:r>
            </a:p>
            <a:p>
              <a:r>
                <a:rPr lang="en-US" sz="2400" dirty="0" smtClean="0"/>
                <a:t>SEX:</a:t>
              </a:r>
            </a:p>
            <a:p>
              <a:r>
                <a:rPr lang="en-US" sz="2400" dirty="0" smtClean="0"/>
                <a:t>PERSONAL QUALITIES:</a:t>
              </a:r>
              <a:endParaRPr lang="en-US" sz="2400" dirty="0"/>
            </a:p>
          </p:txBody>
        </p:sp>
        <p:sp>
          <p:nvSpPr>
            <p:cNvPr id="6" name="TextBox 5"/>
            <p:cNvSpPr txBox="1"/>
            <p:nvPr/>
          </p:nvSpPr>
          <p:spPr>
            <a:xfrm>
              <a:off x="7707842" y="1442434"/>
              <a:ext cx="3322750" cy="1077218"/>
            </a:xfrm>
            <a:prstGeom prst="rect">
              <a:avLst/>
            </a:prstGeom>
            <a:noFill/>
          </p:spPr>
          <p:txBody>
            <a:bodyPr wrap="square" rtlCol="0">
              <a:spAutoFit/>
            </a:bodyPr>
            <a:lstStyle/>
            <a:p>
              <a:pPr algn="ctr"/>
              <a:r>
                <a:rPr lang="en-US" sz="3200" dirty="0" smtClean="0"/>
                <a:t>GUIDANCE COUNSELOR</a:t>
              </a:r>
              <a:endParaRPr lang="en-US" sz="3200" dirty="0"/>
            </a:p>
          </p:txBody>
        </p:sp>
      </p:grpSp>
    </p:spTree>
    <p:extLst>
      <p:ext uri="{BB962C8B-B14F-4D97-AF65-F5344CB8AC3E}">
        <p14:creationId xmlns:p14="http://schemas.microsoft.com/office/powerpoint/2010/main" val="2931373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4">
                                            <p:txEl>
                                              <p:pRg st="5" end="5"/>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4">
                                            <p:txEl>
                                              <p:pRg st="8" end="8"/>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Traits of a guidance counselor</a:t>
            </a:r>
            <a:br>
              <a:rPr lang="en-US" dirty="0" smtClean="0"/>
            </a:br>
            <a:r>
              <a:rPr lang="en-US" sz="2700" i="1" dirty="0" err="1" smtClean="0"/>
              <a:t>accdng</a:t>
            </a:r>
            <a:r>
              <a:rPr lang="en-US" sz="2700" i="1" dirty="0" smtClean="0"/>
              <a:t> to American school counselor association (1990)</a:t>
            </a:r>
            <a:endParaRPr lang="en-US" sz="2700" i="1" dirty="0"/>
          </a:p>
        </p:txBody>
      </p:sp>
      <p:sp>
        <p:nvSpPr>
          <p:cNvPr id="3" name="Content Placeholder 2"/>
          <p:cNvSpPr>
            <a:spLocks noGrp="1"/>
          </p:cNvSpPr>
          <p:nvPr>
            <p:ph sz="quarter" idx="13"/>
          </p:nvPr>
        </p:nvSpPr>
        <p:spPr>
          <a:xfrm>
            <a:off x="284379" y="1944710"/>
            <a:ext cx="10827914" cy="3906393"/>
          </a:xfrm>
        </p:spPr>
        <p:txBody>
          <a:bodyPr>
            <a:normAutofit/>
          </a:bodyPr>
          <a:lstStyle/>
          <a:p>
            <a:pPr marL="0" indent="0">
              <a:buNone/>
            </a:pPr>
            <a:r>
              <a:rPr lang="en-US" sz="2800" dirty="0" smtClean="0"/>
              <a:t>1. Genuine interest in the welfare of other</a:t>
            </a:r>
            <a:endParaRPr lang="en-US" sz="2800" dirty="0"/>
          </a:p>
          <a:p>
            <a:pPr marL="0" indent="0">
              <a:buNone/>
            </a:pPr>
            <a:r>
              <a:rPr lang="en-US" sz="2800" dirty="0" smtClean="0"/>
              <a:t>2. Ability to understand the perspectives and Viewpoints of others</a:t>
            </a:r>
          </a:p>
          <a:p>
            <a:pPr marL="0" indent="0">
              <a:buNone/>
            </a:pPr>
            <a:r>
              <a:rPr lang="en-US" sz="2800" dirty="0" smtClean="0"/>
              <a:t>3. Belief in the ability of others to solve their Problems</a:t>
            </a:r>
          </a:p>
          <a:p>
            <a:pPr marL="0" indent="0">
              <a:buNone/>
            </a:pPr>
            <a:r>
              <a:rPr lang="en-US" sz="2800" dirty="0" smtClean="0"/>
              <a:t>4. Openness to learning and differing opinions</a:t>
            </a:r>
          </a:p>
          <a:p>
            <a:pPr marL="0" indent="0">
              <a:buNone/>
            </a:pPr>
            <a:r>
              <a:rPr lang="en-US" sz="2800" dirty="0" smtClean="0"/>
              <a:t>5. Willingness to take risk</a:t>
            </a:r>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29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ircle(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circle(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circle(in)">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Traits of a guidance counselor</a:t>
            </a:r>
            <a:br>
              <a:rPr lang="en-US" dirty="0" smtClean="0"/>
            </a:br>
            <a:r>
              <a:rPr lang="en-US" sz="2700" i="1" dirty="0" err="1" smtClean="0"/>
              <a:t>accdng</a:t>
            </a:r>
            <a:r>
              <a:rPr lang="en-US" sz="2700" i="1" dirty="0" smtClean="0"/>
              <a:t> to American school counselor association (1990)</a:t>
            </a:r>
            <a:endParaRPr lang="en-US" sz="2700" i="1" dirty="0"/>
          </a:p>
        </p:txBody>
      </p:sp>
      <p:sp>
        <p:nvSpPr>
          <p:cNvPr id="3" name="Content Placeholder 2"/>
          <p:cNvSpPr>
            <a:spLocks noGrp="1"/>
          </p:cNvSpPr>
          <p:nvPr>
            <p:ph sz="quarter" idx="13"/>
          </p:nvPr>
        </p:nvSpPr>
        <p:spPr>
          <a:xfrm>
            <a:off x="284379" y="1944710"/>
            <a:ext cx="10827914" cy="3906393"/>
          </a:xfrm>
        </p:spPr>
        <p:txBody>
          <a:bodyPr>
            <a:normAutofit/>
          </a:bodyPr>
          <a:lstStyle/>
          <a:p>
            <a:pPr marL="0" indent="0">
              <a:buNone/>
            </a:pPr>
            <a:r>
              <a:rPr lang="en-US" sz="2800" dirty="0" smtClean="0"/>
              <a:t>6. Strong sense of self-worth</a:t>
            </a:r>
          </a:p>
          <a:p>
            <a:pPr marL="0" indent="0">
              <a:buNone/>
            </a:pPr>
            <a:r>
              <a:rPr lang="en-US" sz="2800" dirty="0" smtClean="0"/>
              <a:t>7. Courage to make mistakes and learn from them</a:t>
            </a:r>
          </a:p>
          <a:p>
            <a:pPr marL="0" indent="0">
              <a:buNone/>
            </a:pPr>
            <a:r>
              <a:rPr lang="en-US" sz="2800" dirty="0" smtClean="0"/>
              <a:t>8. Valuing for continued growth as a person</a:t>
            </a:r>
          </a:p>
          <a:p>
            <a:pPr marL="0" indent="0">
              <a:buNone/>
            </a:pPr>
            <a:r>
              <a:rPr lang="en-US" sz="2800" dirty="0" smtClean="0"/>
              <a:t>9. Warmth and caring</a:t>
            </a:r>
          </a:p>
          <a:p>
            <a:pPr marL="0" indent="0">
              <a:buNone/>
            </a:pPr>
            <a:r>
              <a:rPr lang="en-US" sz="2800" dirty="0" smtClean="0"/>
              <a:t>10. Keen sense of humor</a:t>
            </a:r>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99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Traits of a guidance counselor</a:t>
            </a:r>
            <a:br>
              <a:rPr lang="en-US" dirty="0" smtClean="0"/>
            </a:br>
            <a:r>
              <a:rPr lang="en-US" sz="2700" i="1" dirty="0" err="1" smtClean="0"/>
              <a:t>accdng</a:t>
            </a:r>
            <a:r>
              <a:rPr lang="en-US" sz="2700" i="1" dirty="0" smtClean="0"/>
              <a:t> to American school counselor association (1990)</a:t>
            </a:r>
            <a:endParaRPr lang="en-US" sz="2700" i="1" dirty="0"/>
          </a:p>
        </p:txBody>
      </p:sp>
      <p:sp>
        <p:nvSpPr>
          <p:cNvPr id="3" name="Content Placeholder 2"/>
          <p:cNvSpPr>
            <a:spLocks noGrp="1"/>
          </p:cNvSpPr>
          <p:nvPr>
            <p:ph sz="quarter" idx="13"/>
          </p:nvPr>
        </p:nvSpPr>
        <p:spPr>
          <a:xfrm>
            <a:off x="284379" y="1944710"/>
            <a:ext cx="10827914" cy="3906393"/>
          </a:xfrm>
        </p:spPr>
        <p:txBody>
          <a:bodyPr>
            <a:normAutofit/>
          </a:bodyPr>
          <a:lstStyle/>
          <a:p>
            <a:pPr marL="0" indent="0">
              <a:buNone/>
            </a:pPr>
            <a:r>
              <a:rPr lang="en-US" sz="2800" dirty="0" smtClean="0"/>
              <a:t>11. Patience and flexibility</a:t>
            </a:r>
          </a:p>
          <a:p>
            <a:pPr marL="0" indent="0">
              <a:buNone/>
            </a:pPr>
            <a:r>
              <a:rPr lang="en-US" sz="2800" dirty="0" smtClean="0"/>
              <a:t>12. Creativity</a:t>
            </a:r>
          </a:p>
          <a:p>
            <a:pPr marL="0" indent="0">
              <a:buNone/>
            </a:pPr>
            <a:r>
              <a:rPr lang="en-US" sz="2800" dirty="0" smtClean="0"/>
              <a:t>13. decisiveness</a:t>
            </a:r>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116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QUALITIES OF a guidance counselor</a:t>
            </a:r>
            <a:br>
              <a:rPr lang="en-US" dirty="0" smtClean="0"/>
            </a:b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514350" indent="-514350">
              <a:buAutoNum type="arabicPeriod"/>
            </a:pPr>
            <a:r>
              <a:rPr lang="en-US" sz="2800" dirty="0" smtClean="0"/>
              <a:t>PATIENCE</a:t>
            </a:r>
          </a:p>
          <a:p>
            <a:pPr marL="514350" indent="-514350">
              <a:buAutoNum type="arabicPeriod"/>
            </a:pPr>
            <a:r>
              <a:rPr lang="en-US" sz="2800" dirty="0" smtClean="0"/>
              <a:t>Good listening</a:t>
            </a:r>
          </a:p>
          <a:p>
            <a:pPr marL="514350" indent="-514350">
              <a:buAutoNum type="arabicPeriod"/>
            </a:pPr>
            <a:r>
              <a:rPr lang="en-US" sz="2800" dirty="0" smtClean="0"/>
              <a:t>Observant</a:t>
            </a:r>
          </a:p>
          <a:p>
            <a:pPr marL="514350" indent="-514350">
              <a:buAutoNum type="arabicPeriod"/>
            </a:pPr>
            <a:r>
              <a:rPr lang="en-US" sz="2800" dirty="0" smtClean="0"/>
              <a:t>Warm</a:t>
            </a:r>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86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QUALITIES OF a guidance counselor</a:t>
            </a:r>
            <a:br>
              <a:rPr lang="en-US" dirty="0" smtClean="0"/>
            </a:b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5. Knowledgeable</a:t>
            </a:r>
          </a:p>
          <a:p>
            <a:pPr marL="0" indent="0">
              <a:buNone/>
            </a:pPr>
            <a:r>
              <a:rPr lang="en-US" sz="2800" dirty="0" smtClean="0"/>
              <a:t>6. Having empathy with the patient/client</a:t>
            </a:r>
          </a:p>
          <a:p>
            <a:pPr marL="0" indent="0">
              <a:buNone/>
            </a:pPr>
            <a:r>
              <a:rPr lang="en-US" sz="2800" dirty="0" smtClean="0"/>
              <a:t>7. Maintaining a therapeutic relationship with a patient</a:t>
            </a:r>
          </a:p>
          <a:p>
            <a:pPr marL="0" indent="0">
              <a:buNone/>
            </a:pPr>
            <a:endParaRPr lang="en-US" sz="2800" dirty="0"/>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563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QUALITIES OF a guidance counselor</a:t>
            </a:r>
            <a:br>
              <a:rPr lang="en-US" dirty="0" smtClean="0"/>
            </a:b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10. self-awareness</a:t>
            </a:r>
          </a:p>
          <a:p>
            <a:pPr marL="0" indent="0">
              <a:buNone/>
            </a:pPr>
            <a:r>
              <a:rPr lang="en-US" sz="2800" dirty="0" smtClean="0"/>
              <a:t>11. non-judgmental</a:t>
            </a:r>
          </a:p>
          <a:p>
            <a:pPr marL="0" indent="0">
              <a:buNone/>
            </a:pPr>
            <a:r>
              <a:rPr lang="en-US" sz="2800" dirty="0" smtClean="0"/>
              <a:t>12. nonreactive</a:t>
            </a:r>
          </a:p>
          <a:p>
            <a:pPr marL="0" indent="0">
              <a:buNone/>
            </a:pPr>
            <a:endParaRPr lang="en-US" sz="2800" dirty="0"/>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77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379" y="389586"/>
            <a:ext cx="10396882" cy="975575"/>
          </a:xfrm>
        </p:spPr>
        <p:txBody>
          <a:bodyPr>
            <a:normAutofit fontScale="90000"/>
          </a:bodyPr>
          <a:lstStyle/>
          <a:p>
            <a:r>
              <a:rPr lang="en-US" dirty="0" smtClean="0"/>
              <a:t>QUALITIES OF a guidance counselor</a:t>
            </a:r>
            <a:br>
              <a:rPr lang="en-US" dirty="0" smtClean="0"/>
            </a:br>
            <a:endParaRPr lang="en-US" sz="2700" i="1" dirty="0"/>
          </a:p>
        </p:txBody>
      </p:sp>
      <p:sp>
        <p:nvSpPr>
          <p:cNvPr id="3" name="Content Placeholder 2"/>
          <p:cNvSpPr>
            <a:spLocks noGrp="1"/>
          </p:cNvSpPr>
          <p:nvPr>
            <p:ph sz="quarter" idx="13"/>
          </p:nvPr>
        </p:nvSpPr>
        <p:spPr>
          <a:xfrm>
            <a:off x="284379" y="1110344"/>
            <a:ext cx="10827914" cy="4740760"/>
          </a:xfrm>
        </p:spPr>
        <p:txBody>
          <a:bodyPr>
            <a:normAutofit/>
          </a:bodyPr>
          <a:lstStyle/>
          <a:p>
            <a:pPr marL="0" indent="0">
              <a:buNone/>
            </a:pPr>
            <a:r>
              <a:rPr lang="en-US" sz="2800" dirty="0" smtClean="0"/>
              <a:t>13. High tolerance</a:t>
            </a:r>
          </a:p>
          <a:p>
            <a:pPr marL="0" indent="0">
              <a:buNone/>
            </a:pPr>
            <a:r>
              <a:rPr lang="en-US" sz="2800" dirty="0" smtClean="0"/>
              <a:t>14. Specific training</a:t>
            </a:r>
          </a:p>
          <a:p>
            <a:pPr marL="0" indent="0">
              <a:buNone/>
            </a:pPr>
            <a:endParaRPr lang="en-US" sz="2800" dirty="0"/>
          </a:p>
          <a:p>
            <a:pPr marL="0" indent="0">
              <a:buNone/>
            </a:pPr>
            <a:endParaRPr lang="en-US" sz="2800" dirty="0" smtClean="0"/>
          </a:p>
        </p:txBody>
      </p:sp>
      <p:pic>
        <p:nvPicPr>
          <p:cNvPr id="2050" name="Picture 2" descr="http://occupations.phillipmartin.info/guidanc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04871" y="3532481"/>
            <a:ext cx="3373236" cy="2540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4123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TC104033927[[fn=Main Event]]</Template>
  <TotalTime>171</TotalTime>
  <Words>826</Words>
  <Application>Microsoft Office PowerPoint</Application>
  <PresentationFormat>Widescreen</PresentationFormat>
  <Paragraphs>134</Paragraphs>
  <Slides>18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Impact</vt:lpstr>
      <vt:lpstr>Main Event</vt:lpstr>
      <vt:lpstr>QUALITIES of a guidance counselor</vt:lpstr>
      <vt:lpstr>ACTIVITY #1:</vt:lpstr>
      <vt:lpstr>Traits of a guidance counselor accdng to American school counselor association (1990)</vt:lpstr>
      <vt:lpstr>Traits of a guidance counselor accdng to American school counselor association (1990)</vt:lpstr>
      <vt:lpstr>Traits of a guidance counselor accdng to American school counselor association (1990)</vt:lpstr>
      <vt:lpstr>QUALITIES OF a guidance counselor </vt:lpstr>
      <vt:lpstr>QUALITIES OF a guidance counselor </vt:lpstr>
      <vt:lpstr>QUALITIES OF a guidance counselor </vt:lpstr>
      <vt:lpstr>QUALITIES OF a guidance counselor </vt:lpstr>
      <vt:lpstr>COUNSELING SKILLS</vt:lpstr>
      <vt:lpstr>COUNSELING SKILLS</vt:lpstr>
      <vt:lpstr>COUNSELING SKILLS</vt:lpstr>
      <vt:lpstr>COUNSELING SKILLS</vt:lpstr>
      <vt:lpstr>ACTIVITY #2</vt:lpstr>
      <vt:lpstr>ACTIVITY #2</vt:lpstr>
      <vt:lpstr>CONFLICT RESOLUTION</vt:lpstr>
      <vt:lpstr>The probability of a mutually agreeable solution is increased when:</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dc:creator>
  <cp:lastModifiedBy>Sarah</cp:lastModifiedBy>
  <cp:revision>18</cp:revision>
  <dcterms:created xsi:type="dcterms:W3CDTF">2013-09-13T14:47:19Z</dcterms:created>
  <dcterms:modified xsi:type="dcterms:W3CDTF">2013-09-16T12:22:36Z</dcterms:modified>
</cp:coreProperties>
</file>