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8" r:id="rId4"/>
    <p:sldId id="259" r:id="rId5"/>
    <p:sldId id="260" r:id="rId6"/>
    <p:sldId id="265" r:id="rId7"/>
    <p:sldId id="264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5" r:id="rId28"/>
    <p:sldId id="283" r:id="rId29"/>
    <p:sldId id="286" r:id="rId30"/>
    <p:sldId id="28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8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93" autoAdjust="0"/>
    <p:restoredTop sz="94660"/>
  </p:normalViewPr>
  <p:slideViewPr>
    <p:cSldViewPr>
      <p:cViewPr varScale="1">
        <p:scale>
          <a:sx n="46" d="100"/>
          <a:sy n="46" d="100"/>
        </p:scale>
        <p:origin x="-6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980ED-9CA8-4985-BBF9-74EB5F321B17}" type="datetimeFigureOut">
              <a:rPr lang="en-PH" smtClean="0"/>
              <a:pPr/>
              <a:t>8/19/2013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3F5B1-3826-42F6-9AE5-B468DD5DFD9B}" type="slidenum">
              <a:rPr lang="en-PH" smtClean="0"/>
              <a:pPr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60"/>
            <a:ext cx="9147508" cy="68542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09800"/>
            <a:ext cx="7772400" cy="1905000"/>
          </a:xfrm>
        </p:spPr>
        <p:txBody>
          <a:bodyPr>
            <a:normAutofit fontScale="90000"/>
          </a:bodyPr>
          <a:lstStyle/>
          <a:p>
            <a:r>
              <a:rPr lang="en-PH" dirty="0" smtClean="0"/>
              <a:t>Information</a:t>
            </a:r>
            <a:br>
              <a:rPr lang="en-PH" dirty="0" smtClean="0"/>
            </a:br>
            <a:r>
              <a:rPr lang="en-PH" dirty="0" smtClean="0"/>
              <a:t> and </a:t>
            </a:r>
            <a:br>
              <a:rPr lang="en-PH" dirty="0" smtClean="0"/>
            </a:br>
            <a:r>
              <a:rPr lang="en-PH" dirty="0" smtClean="0"/>
              <a:t>Counselling Services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648200"/>
            <a:ext cx="6400800" cy="1752600"/>
          </a:xfrm>
        </p:spPr>
        <p:txBody>
          <a:bodyPr>
            <a:noAutofit/>
          </a:bodyPr>
          <a:lstStyle/>
          <a:p>
            <a:r>
              <a:rPr lang="en-PH" sz="3000" b="1" dirty="0" smtClean="0">
                <a:solidFill>
                  <a:srgbClr val="660066"/>
                </a:solidFill>
              </a:rPr>
              <a:t>EDCO 201 report by : </a:t>
            </a:r>
          </a:p>
          <a:p>
            <a:r>
              <a:rPr lang="en-PH" sz="3500" dirty="0" smtClean="0">
                <a:solidFill>
                  <a:srgbClr val="000090"/>
                </a:solidFill>
              </a:rPr>
              <a:t>Micah Bautista and </a:t>
            </a:r>
          </a:p>
          <a:p>
            <a:r>
              <a:rPr lang="en-PH" sz="3500" dirty="0" smtClean="0">
                <a:solidFill>
                  <a:srgbClr val="000090"/>
                </a:solidFill>
              </a:rPr>
              <a:t>Rudolph Rabago</a:t>
            </a:r>
            <a:endParaRPr lang="en-PH" sz="3500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b="12889"/>
          <a:stretch/>
        </p:blipFill>
        <p:spPr>
          <a:xfrm>
            <a:off x="990600" y="152400"/>
            <a:ext cx="6705600" cy="26551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52400"/>
            <a:ext cx="8229600" cy="1401762"/>
          </a:xfrm>
        </p:spPr>
        <p:txBody>
          <a:bodyPr>
            <a:normAutofit/>
          </a:bodyPr>
          <a:lstStyle/>
          <a:p>
            <a:r>
              <a:rPr lang="en-PH" b="1" dirty="0" smtClean="0"/>
              <a:t>Vocational-Occupational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819400"/>
            <a:ext cx="8229600" cy="4525963"/>
          </a:xfrm>
        </p:spPr>
        <p:txBody>
          <a:bodyPr/>
          <a:lstStyle/>
          <a:p>
            <a:pPr marL="514350" indent="-514350" algn="ctr">
              <a:buNone/>
            </a:pPr>
            <a:r>
              <a:rPr lang="en-PH" b="1" dirty="0" smtClean="0">
                <a:solidFill>
                  <a:srgbClr val="FFFF00"/>
                </a:solidFill>
              </a:rPr>
              <a:t>- </a:t>
            </a:r>
            <a:r>
              <a:rPr lang="en-PH" dirty="0" smtClean="0">
                <a:solidFill>
                  <a:srgbClr val="FFFF00"/>
                </a:solidFill>
              </a:rPr>
              <a:t>Opportunities students may pursue after high school or college.</a:t>
            </a:r>
          </a:p>
          <a:p>
            <a:r>
              <a:rPr lang="en-PH" sz="3000" dirty="0" smtClean="0">
                <a:solidFill>
                  <a:srgbClr val="CCFFCC"/>
                </a:solidFill>
              </a:rPr>
              <a:t>Example</a:t>
            </a:r>
            <a:r>
              <a:rPr lang="en-PH" sz="3000" dirty="0" smtClean="0"/>
              <a:t>: Job openings, nature of the occupation, advantages and benefits, difficulties, etc</a:t>
            </a:r>
            <a:r>
              <a:rPr lang="en-PH" dirty="0" smtClean="0"/>
              <a:t>.</a:t>
            </a:r>
            <a:endParaRPr lang="en-PH" dirty="0"/>
          </a:p>
          <a:p>
            <a:r>
              <a:rPr lang="en-PH" sz="3000" dirty="0" smtClean="0">
                <a:solidFill>
                  <a:srgbClr val="CCFFCC"/>
                </a:solidFill>
              </a:rPr>
              <a:t>Dissemination</a:t>
            </a:r>
            <a:r>
              <a:rPr lang="en-PH" sz="3000" dirty="0" smtClean="0"/>
              <a:t>: Seminars, immersion activities, career days, posters, bulletin board announcements, books and films. </a:t>
            </a:r>
            <a:endParaRPr lang="en-PH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2400"/>
            <a:ext cx="7772400" cy="1470025"/>
          </a:xfrm>
        </p:spPr>
        <p:txBody>
          <a:bodyPr/>
          <a:lstStyle/>
          <a:p>
            <a:r>
              <a:rPr lang="en-PH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Major Sources for Dissemination</a:t>
            </a:r>
            <a:endParaRPr lang="en-PH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25873"/>
          <a:stretch/>
        </p:blipFill>
        <p:spPr>
          <a:xfrm>
            <a:off x="2895600" y="1600200"/>
            <a:ext cx="4066866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/>
          </a:bodyPr>
          <a:lstStyle/>
          <a:p>
            <a:r>
              <a:rPr lang="en-PH" b="1" dirty="0" smtClean="0"/>
              <a:t>Printed Information Material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PH" b="1" dirty="0"/>
              <a:t>	</a:t>
            </a:r>
            <a:r>
              <a:rPr lang="en-PH" b="1" dirty="0" smtClean="0"/>
              <a:t>pamphlets, books, magazines and journals</a:t>
            </a:r>
            <a:endParaRPr lang="en-PH" dirty="0" smtClean="0"/>
          </a:p>
          <a:p>
            <a:r>
              <a:rPr lang="en-PH" sz="3000" dirty="0" smtClean="0"/>
              <a:t>These should be accessible in the </a:t>
            </a:r>
            <a:r>
              <a:rPr lang="en-PH" sz="3000" u="sng" dirty="0" smtClean="0"/>
              <a:t>guidance office</a:t>
            </a:r>
            <a:r>
              <a:rPr lang="en-PH" sz="3000" dirty="0" smtClean="0"/>
              <a:t>, </a:t>
            </a:r>
            <a:r>
              <a:rPr lang="en-PH" sz="3000" u="sng" dirty="0" smtClean="0"/>
              <a:t>library</a:t>
            </a:r>
            <a:r>
              <a:rPr lang="en-PH" sz="3000" dirty="0" smtClean="0"/>
              <a:t> or </a:t>
            </a:r>
            <a:r>
              <a:rPr lang="en-PH" sz="3000" u="sng" dirty="0" smtClean="0"/>
              <a:t>internet</a:t>
            </a:r>
            <a:r>
              <a:rPr lang="en-PH" sz="3000" dirty="0" smtClean="0"/>
              <a:t>. </a:t>
            </a:r>
            <a:endParaRPr lang="en-P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3236214"/>
            <a:ext cx="57912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676400"/>
          </a:xfrm>
        </p:spPr>
        <p:txBody>
          <a:bodyPr>
            <a:normAutofit/>
          </a:bodyPr>
          <a:lstStyle/>
          <a:p>
            <a:r>
              <a:rPr lang="en-PH" b="1" dirty="0" smtClean="0"/>
              <a:t>Small Group </a:t>
            </a:r>
            <a:br>
              <a:rPr lang="en-PH" b="1" dirty="0" smtClean="0"/>
            </a:br>
            <a:r>
              <a:rPr lang="en-PH" b="1" dirty="0" smtClean="0"/>
              <a:t>Guidance activities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66" y="1371600"/>
            <a:ext cx="6138434" cy="5486400"/>
          </a:xfrm>
        </p:spPr>
        <p:txBody>
          <a:bodyPr>
            <a:normAutofit/>
          </a:bodyPr>
          <a:lstStyle/>
          <a:p>
            <a:pPr marL="514350" indent="-514350"/>
            <a:r>
              <a:rPr lang="en-PH" sz="3000" dirty="0" smtClean="0"/>
              <a:t>7 – 12 people with common needs/concerns. </a:t>
            </a:r>
          </a:p>
          <a:p>
            <a:pPr marL="514350" indent="-514350"/>
            <a:r>
              <a:rPr lang="en-PH" sz="3000" dirty="0" smtClean="0"/>
              <a:t>Mostly natural occurring groups </a:t>
            </a:r>
          </a:p>
          <a:p>
            <a:pPr marL="0" indent="0">
              <a:buNone/>
            </a:pPr>
            <a:r>
              <a:rPr lang="en-PH" sz="3000" dirty="0"/>
              <a:t>	</a:t>
            </a:r>
            <a:r>
              <a:rPr lang="en-PH" sz="2500" dirty="0" smtClean="0"/>
              <a:t>(in the Philippines)</a:t>
            </a:r>
            <a:endParaRPr lang="en-PH" sz="3000" dirty="0" smtClean="0"/>
          </a:p>
          <a:p>
            <a:pPr marL="914400" lvl="1" indent="-514350"/>
            <a:r>
              <a:rPr lang="en-PH" sz="2600" dirty="0" smtClean="0"/>
              <a:t>Not all concerns are common so some issues may not be catered. </a:t>
            </a:r>
          </a:p>
          <a:p>
            <a:pPr marL="514350" indent="-514350"/>
            <a:r>
              <a:rPr lang="en-PH" sz="3000" dirty="0" smtClean="0"/>
              <a:t>Group Guidance is not Group Counselling</a:t>
            </a:r>
          </a:p>
          <a:p>
            <a:pPr marL="914400" lvl="1" indent="-514350"/>
            <a:r>
              <a:rPr lang="en-PH" sz="2600" dirty="0" smtClean="0"/>
              <a:t>It will only give information and facilitate its use</a:t>
            </a:r>
            <a:endParaRPr lang="en-PH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15444" y="1905000"/>
            <a:ext cx="32131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en-PH" b="1" dirty="0" smtClean="0"/>
              <a:t>Homeroom Guidance/Classroom Guidance Activities 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5562600"/>
          </a:xfrm>
        </p:spPr>
        <p:txBody>
          <a:bodyPr>
            <a:normAutofit/>
          </a:bodyPr>
          <a:lstStyle/>
          <a:p>
            <a:pPr marL="514350" indent="-514350"/>
            <a:r>
              <a:rPr lang="en-PH" sz="3000" dirty="0" smtClean="0"/>
              <a:t>Must be properly formulated (30 </a:t>
            </a:r>
            <a:r>
              <a:rPr lang="en-PH" sz="3000" dirty="0" err="1" smtClean="0"/>
              <a:t>mins</a:t>
            </a:r>
            <a:r>
              <a:rPr lang="en-PH" sz="3000" dirty="0" smtClean="0"/>
              <a:t> – 1 hour)</a:t>
            </a:r>
          </a:p>
          <a:p>
            <a:pPr marL="514350" indent="-514350"/>
            <a:r>
              <a:rPr lang="en-PH" sz="3000" dirty="0" smtClean="0"/>
              <a:t>1970: Homeroom Guidance as part of the curr</a:t>
            </a:r>
            <a:r>
              <a:rPr lang="en-PH" sz="3000" dirty="0" smtClean="0"/>
              <a:t>iculum</a:t>
            </a:r>
          </a:p>
          <a:p>
            <a:pPr marL="914400" lvl="1" indent="-514350"/>
            <a:r>
              <a:rPr lang="en-PH" sz="2600" dirty="0" smtClean="0"/>
              <a:t>Not all are properly trained. Guidance counsellor should be convinced of the validity of the program. </a:t>
            </a:r>
            <a:endParaRPr lang="en-PH" sz="2600" dirty="0" smtClean="0"/>
          </a:p>
          <a:p>
            <a:pPr marL="514350" indent="-514350"/>
            <a:r>
              <a:rPr lang="en-PH" sz="3000" dirty="0" smtClean="0"/>
              <a:t>Student as doers during sessions that are relevant and regular </a:t>
            </a:r>
          </a:p>
          <a:p>
            <a:pPr marL="514350" indent="-514350"/>
            <a:r>
              <a:rPr lang="en-PH" sz="3000" dirty="0" smtClean="0"/>
              <a:t>Intended sessions</a:t>
            </a:r>
          </a:p>
          <a:p>
            <a:pPr marL="914400" lvl="1" indent="-514350"/>
            <a:r>
              <a:rPr lang="en-PH" sz="2500" dirty="0" smtClean="0"/>
              <a:t>Self awareness and understanding, social awareness and other orientation, career awareness and planning, leadership and </a:t>
            </a:r>
            <a:r>
              <a:rPr lang="en-PH" sz="2500" dirty="0" smtClean="0"/>
              <a:t>citizenship.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en-PH" b="1" dirty="0" smtClean="0"/>
              <a:t>Seminars, Symposia and Conferences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PH" sz="3000" dirty="0" smtClean="0"/>
              <a:t>Anything educational-academic, social-personal or occupational/vocational. </a:t>
            </a:r>
          </a:p>
          <a:p>
            <a:pPr marL="514350" indent="-514350"/>
            <a:r>
              <a:rPr lang="en-PH" sz="2800" b="1" dirty="0" smtClean="0"/>
              <a:t> Students: </a:t>
            </a:r>
          </a:p>
          <a:p>
            <a:pPr marL="514350" indent="-514350">
              <a:buNone/>
            </a:pPr>
            <a:r>
              <a:rPr lang="en-PH" sz="2500" dirty="0" smtClean="0"/>
              <a:t>	Orientation to the school, guidance services, career orientation, career placement seminar, </a:t>
            </a:r>
          </a:p>
          <a:p>
            <a:pPr marL="514350" indent="-514350"/>
            <a:r>
              <a:rPr lang="en-PH" sz="2800" b="1" dirty="0" smtClean="0"/>
              <a:t>Parents</a:t>
            </a:r>
            <a:r>
              <a:rPr lang="en-PH" sz="2800" dirty="0" smtClean="0"/>
              <a:t>: </a:t>
            </a:r>
          </a:p>
          <a:p>
            <a:pPr marL="514350" indent="-514350">
              <a:buNone/>
            </a:pPr>
            <a:r>
              <a:rPr lang="en-PH" sz="2500" dirty="0" smtClean="0"/>
              <a:t>	Orientation to the school and guidance services, topics to enhance parenting skills</a:t>
            </a:r>
          </a:p>
          <a:p>
            <a:pPr marL="514350" indent="-514350">
              <a:buNone/>
            </a:pPr>
            <a:r>
              <a:rPr lang="en-PH" sz="2500" dirty="0" smtClean="0"/>
              <a:t> (</a:t>
            </a:r>
            <a:r>
              <a:rPr lang="en-PH" sz="2000" dirty="0" smtClean="0"/>
              <a:t>effective parenting, understanding children, and family dynamics</a:t>
            </a:r>
            <a:r>
              <a:rPr lang="en-PH" sz="2500" dirty="0" smtClean="0"/>
              <a:t>)</a:t>
            </a:r>
          </a:p>
          <a:p>
            <a:pPr marL="514350" indent="-514350"/>
            <a:r>
              <a:rPr lang="en-PH" sz="2800" b="1" dirty="0" smtClean="0"/>
              <a:t>Teachers: </a:t>
            </a:r>
          </a:p>
          <a:p>
            <a:pPr marL="514350" indent="-514350">
              <a:buNone/>
            </a:pPr>
            <a:r>
              <a:rPr lang="en-PH" sz="2500" dirty="0" smtClean="0"/>
              <a:t>	Orientation to the school set-up and guidance services,  personality development, effective teaching, etc. </a:t>
            </a:r>
          </a:p>
          <a:p>
            <a:pPr marL="514350" indent="-514350">
              <a:buNone/>
            </a:pPr>
            <a:endParaRPr lang="en-PH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PH" dirty="0" smtClean="0">
                <a:solidFill>
                  <a:srgbClr val="3366FF"/>
                </a:solidFill>
              </a:rPr>
              <a:t>Persons Involved:</a:t>
            </a:r>
            <a:endParaRPr lang="en-PH" dirty="0">
              <a:solidFill>
                <a:srgbClr val="33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en-PH" dirty="0" smtClean="0">
                <a:solidFill>
                  <a:srgbClr val="FFFF00"/>
                </a:solidFill>
              </a:rPr>
              <a:t>Guidance </a:t>
            </a:r>
            <a:r>
              <a:rPr lang="en-PH" dirty="0" err="1" smtClean="0">
                <a:solidFill>
                  <a:srgbClr val="FFFF00"/>
                </a:solidFill>
              </a:rPr>
              <a:t>Counselor</a:t>
            </a:r>
            <a:r>
              <a:rPr lang="en-PH" dirty="0" smtClean="0">
                <a:solidFill>
                  <a:srgbClr val="FFFF00"/>
                </a:solidFill>
              </a:rPr>
              <a:t> (Head)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PH" dirty="0" smtClean="0">
                <a:solidFill>
                  <a:srgbClr val="FFFF00"/>
                </a:solidFill>
              </a:rPr>
              <a:t>Librarian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PH" dirty="0" smtClean="0">
                <a:solidFill>
                  <a:srgbClr val="FFFF00"/>
                </a:solidFill>
              </a:rPr>
              <a:t>Teachers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en-PH" dirty="0" smtClean="0">
                <a:solidFill>
                  <a:srgbClr val="FFFF00"/>
                </a:solidFill>
              </a:rPr>
              <a:t>Clinic </a:t>
            </a:r>
            <a:r>
              <a:rPr lang="en-PH" dirty="0" smtClean="0">
                <a:solidFill>
                  <a:srgbClr val="FFFF00"/>
                </a:solidFill>
              </a:rPr>
              <a:t>Staff </a:t>
            </a:r>
            <a:r>
              <a:rPr lang="en-PH" dirty="0" smtClean="0">
                <a:solidFill>
                  <a:srgbClr val="FFFF00"/>
                </a:solidFill>
              </a:rPr>
              <a:t>(Health information)</a:t>
            </a:r>
            <a:endParaRPr lang="en-PH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4343400"/>
            <a:ext cx="60960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3097160"/>
            <a:ext cx="3663453" cy="3733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u="sng" dirty="0" smtClean="0"/>
              <a:t>Ethical Information</a:t>
            </a:r>
            <a:endParaRPr lang="en-PH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PH" b="1" dirty="0" smtClean="0"/>
              <a:t>Age appropriate and updated</a:t>
            </a:r>
          </a:p>
          <a:p>
            <a:pPr marL="514350" indent="-514350">
              <a:buFont typeface="+mj-lt"/>
              <a:buAutoNum type="arabicPeriod"/>
            </a:pPr>
            <a:r>
              <a:rPr lang="en-PH" b="1" dirty="0" smtClean="0"/>
              <a:t>Objective, comprehensive and realistic</a:t>
            </a:r>
          </a:p>
          <a:p>
            <a:pPr marL="514350" indent="-514350">
              <a:buFont typeface="+mj-lt"/>
              <a:buAutoNum type="arabicPeriod"/>
            </a:pPr>
            <a:r>
              <a:rPr lang="en-PH" b="1" dirty="0" smtClean="0"/>
              <a:t>If not self-explanatory </a:t>
            </a:r>
          </a:p>
          <a:p>
            <a:pPr marL="0" indent="0">
              <a:buNone/>
            </a:pPr>
            <a:r>
              <a:rPr lang="en-PH" b="1" dirty="0" smtClean="0"/>
              <a:t>it must be explained </a:t>
            </a:r>
          </a:p>
          <a:p>
            <a:pPr marL="0" indent="0">
              <a:buNone/>
            </a:pPr>
            <a:r>
              <a:rPr lang="en-PH" b="1" dirty="0" smtClean="0"/>
              <a:t>with limitations,advantages</a:t>
            </a:r>
          </a:p>
          <a:p>
            <a:pPr marL="0" indent="0">
              <a:buNone/>
            </a:pPr>
            <a:r>
              <a:rPr lang="en-PH" b="1" dirty="0" smtClean="0"/>
              <a:t> and consequences. </a:t>
            </a:r>
            <a:endParaRPr lang="en-P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Philippine Setting Concerns and Considerations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006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PH" b="1" dirty="0" smtClean="0"/>
              <a:t>Awareness for everyone </a:t>
            </a:r>
            <a:endParaRPr lang="en-PH" b="1" dirty="0"/>
          </a:p>
          <a:p>
            <a:pPr marL="0" indent="0">
              <a:buNone/>
            </a:pPr>
            <a:r>
              <a:rPr lang="en-PH" b="1" dirty="0" smtClean="0"/>
              <a:t>	not just a select few</a:t>
            </a:r>
          </a:p>
          <a:p>
            <a:pPr marL="514350" lvl="1" indent="-514350">
              <a:buNone/>
            </a:pPr>
            <a:r>
              <a:rPr lang="en-PH" dirty="0" smtClean="0"/>
              <a:t>Ex: Careers – can be taken up in lower </a:t>
            </a:r>
          </a:p>
          <a:p>
            <a:pPr marL="514350" lvl="1" indent="-514350">
              <a:buNone/>
            </a:pPr>
            <a:r>
              <a:rPr lang="en-PH" dirty="0" smtClean="0"/>
              <a:t>levels depending on the approach</a:t>
            </a:r>
          </a:p>
          <a:p>
            <a:pPr marL="0" indent="0">
              <a:buNone/>
            </a:pPr>
            <a:r>
              <a:rPr lang="en-PH" b="1" dirty="0" smtClean="0"/>
              <a:t>2. Printed materials are expensive</a:t>
            </a:r>
            <a:endParaRPr lang="en-PH" b="1" dirty="0"/>
          </a:p>
          <a:p>
            <a:pPr marL="0" indent="0">
              <a:buNone/>
            </a:pPr>
            <a:r>
              <a:rPr lang="en-PH" b="1" dirty="0" smtClean="0"/>
              <a:t>3. Availability of Materials </a:t>
            </a:r>
            <a:r>
              <a:rPr lang="en-PH" dirty="0" smtClean="0"/>
              <a:t>– Requires time and money. </a:t>
            </a:r>
          </a:p>
          <a:p>
            <a:pPr marL="0" indent="0">
              <a:buNone/>
            </a:pPr>
            <a:r>
              <a:rPr lang="en-PH" b="1" dirty="0" smtClean="0"/>
              <a:t>4. No central agency for Counselling in the Philippines</a:t>
            </a:r>
          </a:p>
          <a:p>
            <a:pPr marL="514350" indent="-514350">
              <a:buNone/>
            </a:pPr>
            <a:endParaRPr lang="en-PH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2300" y="0"/>
            <a:ext cx="2171700" cy="3746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Philippine Setting Concerns and Considerations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514350" indent="-514350">
              <a:buNone/>
            </a:pPr>
            <a:r>
              <a:rPr lang="en-PH" b="1" dirty="0"/>
              <a:t>5</a:t>
            </a:r>
            <a:r>
              <a:rPr lang="en-PH" b="1" dirty="0" smtClean="0"/>
              <a:t>. </a:t>
            </a:r>
            <a:r>
              <a:rPr lang="en-PH" b="1" dirty="0" err="1" smtClean="0"/>
              <a:t>Counselors</a:t>
            </a:r>
            <a:r>
              <a:rPr lang="en-PH" b="1" dirty="0" smtClean="0"/>
              <a:t> do not collect enough information</a:t>
            </a:r>
          </a:p>
          <a:p>
            <a:pPr marL="514350" indent="-514350">
              <a:buNone/>
            </a:pPr>
            <a:r>
              <a:rPr lang="en-PH" dirty="0" smtClean="0"/>
              <a:t>	</a:t>
            </a:r>
            <a:r>
              <a:rPr lang="en-PH" sz="2500" dirty="0" smtClean="0"/>
              <a:t>a. Little value</a:t>
            </a:r>
          </a:p>
          <a:p>
            <a:pPr marL="514350" indent="-514350">
              <a:buNone/>
            </a:pPr>
            <a:r>
              <a:rPr lang="en-PH" sz="2500" dirty="0" smtClean="0"/>
              <a:t>	b. No time </a:t>
            </a:r>
          </a:p>
          <a:p>
            <a:pPr marL="514350" indent="-514350">
              <a:buNone/>
            </a:pPr>
            <a:r>
              <a:rPr lang="en-PH" sz="2500" dirty="0" smtClean="0"/>
              <a:t>	c. Limited knowledge where to look</a:t>
            </a:r>
          </a:p>
          <a:p>
            <a:pPr marL="514350" indent="-514350">
              <a:buNone/>
            </a:pPr>
            <a:r>
              <a:rPr lang="en-PH" sz="2500" dirty="0" smtClean="0"/>
              <a:t>	d. Lost in accessible areas. </a:t>
            </a:r>
          </a:p>
          <a:p>
            <a:pPr marL="514350" lvl="1" indent="-514350">
              <a:buNone/>
            </a:pPr>
            <a:r>
              <a:rPr lang="en-PH" sz="3200" b="1" dirty="0" smtClean="0"/>
              <a:t>6. Least available reading material: </a:t>
            </a:r>
          </a:p>
          <a:p>
            <a:pPr marL="514350" lvl="1" indent="-514350">
              <a:buNone/>
            </a:pPr>
            <a:r>
              <a:rPr lang="en-PH" dirty="0"/>
              <a:t>	</a:t>
            </a:r>
            <a:r>
              <a:rPr lang="en-PH" dirty="0" smtClean="0"/>
              <a:t>- </a:t>
            </a:r>
            <a:r>
              <a:rPr lang="en-PH" sz="2500" dirty="0" smtClean="0"/>
              <a:t>Personal-social (Available in market but expensive)</a:t>
            </a:r>
          </a:p>
          <a:p>
            <a:pPr marL="514350" indent="-514350">
              <a:buNone/>
            </a:pPr>
            <a:endParaRPr lang="en-PH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3760"/>
            <a:ext cx="9147508" cy="6854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2400" y="-18940"/>
            <a:ext cx="5257800" cy="68809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43600" y="411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763000" cy="1295400"/>
          </a:xfrm>
          <a:solidFill>
            <a:srgbClr val="F6F89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1. Based on the video, what kinds of support are given by the guidance counselor?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Subtitle 5"/>
          <p:cNvSpPr txBox="1">
            <a:spLocks/>
          </p:cNvSpPr>
          <p:nvPr/>
        </p:nvSpPr>
        <p:spPr>
          <a:xfrm>
            <a:off x="0" y="1143000"/>
            <a:ext cx="8763000" cy="1295400"/>
          </a:xfrm>
          <a:prstGeom prst="rect">
            <a:avLst/>
          </a:prstGeom>
          <a:solidFill>
            <a:srgbClr val="F6F89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What are the two types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counseling mentioned in the video?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ubtitle 5"/>
          <p:cNvSpPr txBox="1">
            <a:spLocks/>
          </p:cNvSpPr>
          <p:nvPr/>
        </p:nvSpPr>
        <p:spPr>
          <a:xfrm>
            <a:off x="0" y="2286000"/>
            <a:ext cx="8763000" cy="1295400"/>
          </a:xfrm>
          <a:prstGeom prst="rect">
            <a:avLst/>
          </a:prstGeom>
          <a:solidFill>
            <a:srgbClr val="F6F89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Aside from students, who else are helped by the counselor in the film?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Subtitle 5"/>
          <p:cNvSpPr txBox="1">
            <a:spLocks/>
          </p:cNvSpPr>
          <p:nvPr/>
        </p:nvSpPr>
        <p:spPr>
          <a:xfrm>
            <a:off x="0" y="3505200"/>
            <a:ext cx="8763000" cy="1295400"/>
          </a:xfrm>
          <a:prstGeom prst="rect">
            <a:avLst/>
          </a:prstGeom>
          <a:solidFill>
            <a:srgbClr val="F6F89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What is the school counselors’ main goal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according to the video?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ubtitle 5"/>
          <p:cNvSpPr txBox="1">
            <a:spLocks/>
          </p:cNvSpPr>
          <p:nvPr/>
        </p:nvSpPr>
        <p:spPr>
          <a:xfrm>
            <a:off x="0" y="4800600"/>
            <a:ext cx="8763000" cy="1905000"/>
          </a:xfrm>
          <a:prstGeom prst="rect">
            <a:avLst/>
          </a:prstGeom>
          <a:solidFill>
            <a:srgbClr val="F6F89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Why do you think did the Holly Grave Elementary school give an award to Margaret-Ray Nobles? What  could be her personality as a counselor?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67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Philippine Setting Concerns and Considerations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514350" indent="-514350">
              <a:buNone/>
            </a:pPr>
            <a:r>
              <a:rPr lang="en-PH" b="1" dirty="0" smtClean="0"/>
              <a:t>7. Job information is accessible via internet and mass media (job fairs)</a:t>
            </a:r>
          </a:p>
          <a:p>
            <a:pPr marL="514350" indent="-514350">
              <a:buNone/>
            </a:pPr>
            <a:r>
              <a:rPr lang="en-PH" b="1" dirty="0"/>
              <a:t>8</a:t>
            </a:r>
            <a:r>
              <a:rPr lang="en-PH" sz="3200" b="1" dirty="0" smtClean="0"/>
              <a:t>. Before: </a:t>
            </a:r>
            <a:r>
              <a:rPr lang="en-PH" sz="3200" dirty="0" smtClean="0"/>
              <a:t>National Manpower and Youth Council (NYMC)</a:t>
            </a:r>
          </a:p>
          <a:p>
            <a:pPr marL="514350" indent="-514350">
              <a:buNone/>
            </a:pPr>
            <a:r>
              <a:rPr lang="en-PH" b="1" dirty="0"/>
              <a:t>	</a:t>
            </a:r>
            <a:r>
              <a:rPr lang="en-PH" b="1" dirty="0" smtClean="0"/>
              <a:t>Now: </a:t>
            </a:r>
            <a:r>
              <a:rPr lang="en-PH" dirty="0" smtClean="0"/>
              <a:t>TESDA – Goes to different schools. </a:t>
            </a:r>
          </a:p>
          <a:p>
            <a:pPr marL="514350" indent="-514350">
              <a:buNone/>
            </a:pPr>
            <a:r>
              <a:rPr lang="en-PH" b="1" dirty="0" smtClean="0"/>
              <a:t>9. </a:t>
            </a:r>
            <a:r>
              <a:rPr lang="en-PH" b="1" dirty="0" err="1" smtClean="0"/>
              <a:t>Museo</a:t>
            </a:r>
            <a:r>
              <a:rPr lang="en-PH" b="1" dirty="0" smtClean="0"/>
              <a:t> </a:t>
            </a:r>
            <a:r>
              <a:rPr lang="en-PH" b="1" dirty="0" err="1" smtClean="0"/>
              <a:t>Pambata</a:t>
            </a:r>
            <a:r>
              <a:rPr lang="en-PH" dirty="0" smtClean="0"/>
              <a:t> – “</a:t>
            </a:r>
            <a:r>
              <a:rPr lang="en-PH" dirty="0" err="1" smtClean="0"/>
              <a:t>Paglaki</a:t>
            </a:r>
            <a:r>
              <a:rPr lang="en-PH" dirty="0" smtClean="0"/>
              <a:t> </a:t>
            </a:r>
            <a:r>
              <a:rPr lang="en-PH" dirty="0" err="1" smtClean="0"/>
              <a:t>ko</a:t>
            </a:r>
            <a:r>
              <a:rPr lang="en-PH" dirty="0" smtClean="0"/>
              <a:t>, gusto </a:t>
            </a:r>
            <a:r>
              <a:rPr lang="en-PH" dirty="0" err="1" smtClean="0"/>
              <a:t>ko</a:t>
            </a:r>
            <a:r>
              <a:rPr lang="en-PH" dirty="0" smtClean="0"/>
              <a:t>”</a:t>
            </a:r>
          </a:p>
          <a:p>
            <a:pPr marL="514350" indent="-514350">
              <a:buNone/>
            </a:pPr>
            <a:r>
              <a:rPr lang="en-PH" b="1" dirty="0"/>
              <a:t>	</a:t>
            </a:r>
            <a:r>
              <a:rPr lang="en-PH" b="1" dirty="0" smtClean="0"/>
              <a:t>	</a:t>
            </a:r>
            <a:r>
              <a:rPr lang="en-PH" i="1" dirty="0" smtClean="0"/>
              <a:t>“When I grow up, I want to be…”</a:t>
            </a:r>
            <a:endParaRPr lang="en-PH" b="1" dirty="0" smtClean="0"/>
          </a:p>
          <a:p>
            <a:pPr marL="514350" indent="-514350">
              <a:buNone/>
            </a:pPr>
            <a:endParaRPr lang="en-PH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2443" t="3471"/>
          <a:stretch/>
        </p:blipFill>
        <p:spPr>
          <a:xfrm>
            <a:off x="1453682" y="451212"/>
            <a:ext cx="6318717" cy="619025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Counselling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PH" dirty="0" smtClean="0"/>
              <a:t>Helping process of collecting information, exploring options and making appropriate decisions</a:t>
            </a:r>
          </a:p>
          <a:p>
            <a:pPr algn="just"/>
            <a:r>
              <a:rPr lang="en-PH" dirty="0" smtClean="0"/>
              <a:t>Counselling and psychotherapy are the same</a:t>
            </a:r>
          </a:p>
          <a:p>
            <a:pPr algn="just">
              <a:buNone/>
            </a:pPr>
            <a:endParaRPr lang="en-P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2443" t="3471"/>
          <a:stretch/>
        </p:blipFill>
        <p:spPr>
          <a:xfrm>
            <a:off x="3124200" y="3886200"/>
            <a:ext cx="2812447" cy="275527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6" y="11118"/>
            <a:ext cx="9127529" cy="68468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52400"/>
            <a:ext cx="7772400" cy="647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b="1" dirty="0" smtClean="0"/>
              <a:t>Types of</a:t>
            </a:r>
            <a:br>
              <a:rPr lang="en-PH" b="1" dirty="0" smtClean="0"/>
            </a:br>
            <a:r>
              <a:rPr lang="en-PH" b="1" dirty="0" smtClean="0"/>
              <a:t> Counselling</a:t>
            </a:r>
            <a:endParaRPr lang="en-PH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PH" dirty="0" smtClean="0">
                <a:solidFill>
                  <a:srgbClr val="FFFF00"/>
                </a:solidFill>
              </a:rPr>
              <a:t>Individual Counselling</a:t>
            </a:r>
            <a:endParaRPr lang="en-PH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PH" b="1" dirty="0" smtClean="0">
                <a:solidFill>
                  <a:srgbClr val="CCFFCC"/>
                </a:solidFill>
              </a:rPr>
              <a:t>Topics</a:t>
            </a:r>
            <a:r>
              <a:rPr lang="en-PH" dirty="0" smtClean="0"/>
              <a:t>: Goals, relationships and self-development</a:t>
            </a:r>
          </a:p>
          <a:p>
            <a:pPr algn="just"/>
            <a:r>
              <a:rPr lang="en-PH" b="1" dirty="0" smtClean="0">
                <a:solidFill>
                  <a:srgbClr val="CCFFCC"/>
                </a:solidFill>
              </a:rPr>
              <a:t>Considerations</a:t>
            </a:r>
            <a:r>
              <a:rPr lang="en-PH" dirty="0" smtClean="0"/>
              <a:t>: </a:t>
            </a:r>
          </a:p>
          <a:p>
            <a:pPr marL="0" indent="0" algn="just">
              <a:buNone/>
            </a:pPr>
            <a:r>
              <a:rPr lang="en-PH" dirty="0" smtClean="0"/>
              <a:t>Behavioural maturity and cognitive development</a:t>
            </a:r>
          </a:p>
          <a:p>
            <a:pPr lvl="1" algn="just"/>
            <a:r>
              <a:rPr lang="en-PH" dirty="0" smtClean="0"/>
              <a:t>Play therapy and modelling techniques: Important for Elementary students</a:t>
            </a:r>
          </a:p>
          <a:p>
            <a:pPr algn="just"/>
            <a:r>
              <a:rPr lang="en-PH" b="1" dirty="0" smtClean="0">
                <a:solidFill>
                  <a:srgbClr val="CCFFCC"/>
                </a:solidFill>
              </a:rPr>
              <a:t>Limitation</a:t>
            </a:r>
            <a:r>
              <a:rPr lang="en-PH" dirty="0" smtClean="0"/>
              <a:t>: Time Consuming</a:t>
            </a:r>
          </a:p>
          <a:p>
            <a:pPr algn="just">
              <a:buNone/>
            </a:pPr>
            <a:endParaRPr lang="en-P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470400"/>
            <a:ext cx="3429000" cy="2387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43000" y="0"/>
            <a:ext cx="8229600" cy="1981200"/>
          </a:xfrm>
        </p:spPr>
        <p:txBody>
          <a:bodyPr>
            <a:normAutofit/>
          </a:bodyPr>
          <a:lstStyle/>
          <a:p>
            <a:r>
              <a:rPr lang="en-PH" dirty="0" smtClean="0">
                <a:solidFill>
                  <a:srgbClr val="FFFF00"/>
                </a:solidFill>
              </a:rPr>
              <a:t>Group </a:t>
            </a:r>
            <a:br>
              <a:rPr lang="en-PH" dirty="0" smtClean="0">
                <a:solidFill>
                  <a:srgbClr val="FFFF00"/>
                </a:solidFill>
              </a:rPr>
            </a:br>
            <a:r>
              <a:rPr lang="en-PH" dirty="0" smtClean="0">
                <a:solidFill>
                  <a:srgbClr val="FFFF00"/>
                </a:solidFill>
              </a:rPr>
              <a:t>Counselling</a:t>
            </a:r>
            <a:endParaRPr lang="en-PH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86800" cy="5105400"/>
          </a:xfrm>
        </p:spPr>
        <p:txBody>
          <a:bodyPr/>
          <a:lstStyle/>
          <a:p>
            <a:pPr algn="just"/>
            <a:r>
              <a:rPr lang="en-PH" sz="2500" b="1" dirty="0" smtClean="0"/>
              <a:t>Group work </a:t>
            </a:r>
            <a:r>
              <a:rPr lang="en-PH" sz="2500" dirty="0" smtClean="0"/>
              <a:t>(earliest form) </a:t>
            </a:r>
            <a:r>
              <a:rPr lang="en-PH" sz="2500" b="1" dirty="0" smtClean="0"/>
              <a:t>= Group Guidance</a:t>
            </a:r>
            <a:endParaRPr lang="en-PH" sz="2500" dirty="0" smtClean="0"/>
          </a:p>
          <a:p>
            <a:pPr algn="just"/>
            <a:r>
              <a:rPr lang="en-PH" b="1" dirty="0" smtClean="0"/>
              <a:t>Allen (1931)</a:t>
            </a:r>
            <a:r>
              <a:rPr lang="en-PH" dirty="0" smtClean="0"/>
              <a:t>: </a:t>
            </a:r>
          </a:p>
          <a:p>
            <a:pPr lvl="1" algn="just"/>
            <a:r>
              <a:rPr lang="en-PH" sz="2700" dirty="0" smtClean="0"/>
              <a:t>Group counselling as group guidance of today</a:t>
            </a:r>
          </a:p>
          <a:p>
            <a:pPr algn="just"/>
            <a:r>
              <a:rPr lang="en-PH" b="1" dirty="0" smtClean="0"/>
              <a:t>Composition</a:t>
            </a:r>
            <a:r>
              <a:rPr lang="en-PH" dirty="0" smtClean="0"/>
              <a:t>: Few students meeting regularly </a:t>
            </a:r>
          </a:p>
          <a:p>
            <a:pPr lvl="1" algn="just"/>
            <a:r>
              <a:rPr lang="en-PH" dirty="0" smtClean="0"/>
              <a:t>Support group (similar needs)/ confidential concerns</a:t>
            </a:r>
          </a:p>
          <a:p>
            <a:pPr algn="just"/>
            <a:r>
              <a:rPr lang="en-PH" b="1" dirty="0" smtClean="0"/>
              <a:t>Use: </a:t>
            </a:r>
            <a:r>
              <a:rPr lang="en-PH" dirty="0" smtClean="0"/>
              <a:t>Preventive, developmental and remedial</a:t>
            </a:r>
          </a:p>
          <a:p>
            <a:pPr algn="just"/>
            <a:r>
              <a:rPr lang="en-PH" b="1" dirty="0" smtClean="0"/>
              <a:t>Limitation: </a:t>
            </a:r>
            <a:r>
              <a:rPr lang="en-PH" dirty="0" smtClean="0"/>
              <a:t>Scheduling of students/may affect multiple class schedules</a:t>
            </a:r>
            <a:endParaRPr lang="en-PH" b="1" dirty="0" smtClean="0"/>
          </a:p>
          <a:p>
            <a:pPr lvl="1" algn="just">
              <a:buNone/>
            </a:pPr>
            <a:endParaRPr lang="en-PH" dirty="0" smtClean="0"/>
          </a:p>
          <a:p>
            <a:pPr algn="just">
              <a:buNone/>
            </a:pPr>
            <a:endParaRPr lang="en-P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0"/>
            <a:ext cx="43434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Student Counselling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PH" b="1" dirty="0" smtClean="0"/>
              <a:t>Primary purpose in schools</a:t>
            </a:r>
          </a:p>
          <a:p>
            <a:pPr lvl="1" algn="just"/>
            <a:r>
              <a:rPr lang="en-PH" sz="3000" dirty="0" smtClean="0"/>
              <a:t>Students are referred on case to case basis</a:t>
            </a:r>
          </a:p>
          <a:p>
            <a:pPr lvl="1" algn="just"/>
            <a:r>
              <a:rPr lang="en-PH" sz="3000" dirty="0" smtClean="0"/>
              <a:t>Relies on other mental-health professionals, public service agencies and private practitioners. </a:t>
            </a:r>
          </a:p>
          <a:p>
            <a:pPr algn="just"/>
            <a:r>
              <a:rPr lang="en-PH" b="1" dirty="0" smtClean="0"/>
              <a:t>Limitation</a:t>
            </a:r>
            <a:r>
              <a:rPr lang="en-PH" dirty="0" smtClean="0"/>
              <a:t>: Brief</a:t>
            </a:r>
          </a:p>
          <a:p>
            <a:pPr algn="just"/>
            <a:endParaRPr lang="en-PH" dirty="0" smtClean="0"/>
          </a:p>
          <a:p>
            <a:pPr algn="just">
              <a:buNone/>
            </a:pPr>
            <a:endParaRPr lang="en-P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3898328"/>
            <a:ext cx="4876799" cy="292664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600"/>
            <a:ext cx="9144000" cy="6704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2925762"/>
          </a:xfrm>
        </p:spPr>
        <p:txBody>
          <a:bodyPr>
            <a:normAutofit/>
          </a:bodyPr>
          <a:lstStyle/>
          <a:p>
            <a:r>
              <a:rPr lang="en-PH" b="1" dirty="0" smtClean="0">
                <a:solidFill>
                  <a:srgbClr val="000090"/>
                </a:solidFill>
              </a:rPr>
              <a:t>What is your own Counselling experience?</a:t>
            </a:r>
            <a:endParaRPr lang="en-PH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3295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Parent and Teacher Counselling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PH" b="1" dirty="0" smtClean="0"/>
              <a:t>Not a primary purpose in schools</a:t>
            </a:r>
          </a:p>
          <a:p>
            <a:pPr lvl="1" algn="just"/>
            <a:r>
              <a:rPr lang="en-PH" sz="3000" dirty="0" smtClean="0"/>
              <a:t>May deal with more </a:t>
            </a:r>
            <a:r>
              <a:rPr lang="en-PH" sz="3000" smtClean="0"/>
              <a:t>touchy situations</a:t>
            </a:r>
          </a:p>
          <a:p>
            <a:pPr lvl="1" algn="just">
              <a:buNone/>
            </a:pPr>
            <a:endParaRPr lang="en-PH" sz="3000" dirty="0" smtClean="0"/>
          </a:p>
          <a:p>
            <a:pPr algn="just"/>
            <a:r>
              <a:rPr lang="en-PH" b="1" dirty="0" smtClean="0"/>
              <a:t>A combination of counselling and consulting</a:t>
            </a:r>
            <a:endParaRPr lang="en-PH" dirty="0" smtClean="0"/>
          </a:p>
          <a:p>
            <a:pPr algn="just">
              <a:buNone/>
            </a:pPr>
            <a:endParaRPr lang="en-P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4267200"/>
            <a:ext cx="67818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600"/>
            <a:ext cx="9144000" cy="6704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2925762"/>
          </a:xfrm>
        </p:spPr>
        <p:txBody>
          <a:bodyPr>
            <a:normAutofit/>
          </a:bodyPr>
          <a:lstStyle/>
          <a:p>
            <a:r>
              <a:rPr lang="en-PH" b="1" dirty="0" smtClean="0">
                <a:solidFill>
                  <a:srgbClr val="000090"/>
                </a:solidFill>
              </a:rPr>
              <a:t>ROLE PLAY </a:t>
            </a:r>
            <a:endParaRPr lang="en-PH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6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4054079" cy="571500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10000" y="1524000"/>
            <a:ext cx="5181600" cy="556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PH" b="1" dirty="0" smtClean="0">
                <a:solidFill>
                  <a:schemeClr val="bg1"/>
                </a:solidFill>
              </a:rPr>
              <a:t>Descriptive materials and media</a:t>
            </a:r>
            <a:r>
              <a:rPr lang="en-PH" dirty="0" smtClean="0">
                <a:solidFill>
                  <a:schemeClr val="bg1"/>
                </a:solidFill>
              </a:rPr>
              <a:t> that are</a:t>
            </a:r>
          </a:p>
          <a:p>
            <a:pPr algn="ctr"/>
            <a:r>
              <a:rPr lang="en-PH" dirty="0" smtClean="0">
                <a:solidFill>
                  <a:schemeClr val="bg1"/>
                </a:solidFill>
              </a:rPr>
              <a:t>accumulated, </a:t>
            </a:r>
            <a:endParaRPr lang="en-PH" dirty="0">
              <a:solidFill>
                <a:schemeClr val="bg1"/>
              </a:solidFill>
            </a:endParaRPr>
          </a:p>
          <a:p>
            <a:pPr algn="ctr"/>
            <a:r>
              <a:rPr lang="en-PH" dirty="0" smtClean="0">
                <a:solidFill>
                  <a:schemeClr val="bg1"/>
                </a:solidFill>
              </a:rPr>
              <a:t>organized </a:t>
            </a:r>
          </a:p>
          <a:p>
            <a:pPr algn="ctr"/>
            <a:r>
              <a:rPr lang="en-PH" dirty="0" smtClean="0">
                <a:solidFill>
                  <a:schemeClr val="bg1"/>
                </a:solidFill>
              </a:rPr>
              <a:t>and disseminated</a:t>
            </a:r>
          </a:p>
          <a:p>
            <a:pPr marL="0" indent="0" algn="ctr">
              <a:buNone/>
            </a:pPr>
            <a:r>
              <a:rPr lang="en-PH" dirty="0">
                <a:solidFill>
                  <a:schemeClr val="bg1"/>
                </a:solidFill>
              </a:rPr>
              <a:t> </a:t>
            </a:r>
            <a:r>
              <a:rPr lang="en-PH" dirty="0" smtClean="0">
                <a:solidFill>
                  <a:schemeClr val="bg1"/>
                </a:solidFill>
              </a:rPr>
              <a:t> through individual advising or counselling or through planned group activities </a:t>
            </a:r>
            <a:r>
              <a:rPr lang="en-PH" sz="2400" dirty="0" smtClean="0">
                <a:solidFill>
                  <a:schemeClr val="bg1"/>
                </a:solidFill>
              </a:rPr>
              <a:t>(Gibson &amp; </a:t>
            </a:r>
            <a:r>
              <a:rPr lang="en-PH" sz="2400" dirty="0" smtClean="0">
                <a:solidFill>
                  <a:srgbClr val="FFFFFF"/>
                </a:solidFill>
              </a:rPr>
              <a:t>Mitchell, 1995)</a:t>
            </a:r>
            <a:endParaRPr lang="en-PH" sz="2400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657600" y="152400"/>
            <a:ext cx="5715000" cy="1143000"/>
          </a:xfrm>
        </p:spPr>
        <p:txBody>
          <a:bodyPr/>
          <a:lstStyle/>
          <a:p>
            <a:r>
              <a:rPr lang="en-PH" dirty="0" smtClean="0">
                <a:solidFill>
                  <a:srgbClr val="FFFF00"/>
                </a:solidFill>
              </a:rPr>
              <a:t>Information Services</a:t>
            </a:r>
            <a:endParaRPr lang="en-PH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600"/>
            <a:ext cx="9144000" cy="6704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2925762"/>
          </a:xfrm>
        </p:spPr>
        <p:txBody>
          <a:bodyPr>
            <a:normAutofit/>
          </a:bodyPr>
          <a:lstStyle/>
          <a:p>
            <a:r>
              <a:rPr lang="en-PH" b="1" dirty="0" smtClean="0">
                <a:solidFill>
                  <a:srgbClr val="000090"/>
                </a:solidFill>
              </a:rPr>
              <a:t>Sources: </a:t>
            </a:r>
            <a:endParaRPr lang="en-PH" b="1" dirty="0">
              <a:solidFill>
                <a:srgbClr val="00009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3276600"/>
            <a:ext cx="746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Villar</a:t>
            </a:r>
            <a:r>
              <a:rPr lang="en-US" dirty="0"/>
              <a:t>, I. (2007). </a:t>
            </a:r>
            <a:r>
              <a:rPr lang="en-US" i="1" dirty="0"/>
              <a:t>Implementing a comprehensive guidance and </a:t>
            </a:r>
            <a:r>
              <a:rPr lang="en-US" i="1" dirty="0" smtClean="0"/>
              <a:t>counseling	 </a:t>
            </a:r>
            <a:r>
              <a:rPr lang="en-US" i="1" dirty="0"/>
              <a:t>program in </a:t>
            </a:r>
            <a:r>
              <a:rPr lang="en-US" i="1" dirty="0" smtClean="0"/>
              <a:t>the </a:t>
            </a:r>
            <a:r>
              <a:rPr lang="en-US" i="1" dirty="0" err="1"/>
              <a:t>philippinnes</a:t>
            </a:r>
            <a:r>
              <a:rPr lang="en-US" i="1" dirty="0"/>
              <a:t>. </a:t>
            </a:r>
            <a:r>
              <a:rPr lang="en-US" dirty="0"/>
              <a:t>Makati City: Aligned Transformations </a:t>
            </a:r>
            <a:r>
              <a:rPr lang="en-US" dirty="0" smtClean="0"/>
              <a:t>	Publications</a:t>
            </a:r>
            <a:r>
              <a:rPr lang="en-US" dirty="0"/>
              <a:t>. </a:t>
            </a:r>
            <a:endParaRPr lang="en-US" dirty="0"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4419600"/>
            <a:ext cx="746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Schmidt, J. </a:t>
            </a:r>
            <a:r>
              <a:rPr lang="en-US" dirty="0"/>
              <a:t>(</a:t>
            </a:r>
            <a:r>
              <a:rPr lang="en-US" dirty="0" smtClean="0"/>
              <a:t>2008)</a:t>
            </a:r>
            <a:r>
              <a:rPr lang="en-US" dirty="0"/>
              <a:t>. </a:t>
            </a:r>
            <a:r>
              <a:rPr lang="en-US" i="1" dirty="0" smtClean="0"/>
              <a:t>Counseling in schools. </a:t>
            </a:r>
            <a:r>
              <a:rPr lang="en-US" dirty="0" smtClean="0"/>
              <a:t>(5</a:t>
            </a:r>
            <a:r>
              <a:rPr lang="en-US" baseline="30000" dirty="0" smtClean="0"/>
              <a:t>th</a:t>
            </a:r>
            <a:r>
              <a:rPr lang="en-US" dirty="0" smtClean="0"/>
              <a:t> ed., pp. 103-111).		 Boston: Pearson Education.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473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b="1" dirty="0" smtClean="0">
                <a:solidFill>
                  <a:srgbClr val="800000"/>
                </a:solidFill>
              </a:rPr>
              <a:t>Purpose of </a:t>
            </a:r>
            <a:br>
              <a:rPr lang="en-PH" b="1" dirty="0" smtClean="0">
                <a:solidFill>
                  <a:srgbClr val="800000"/>
                </a:solidFill>
              </a:rPr>
            </a:br>
            <a:r>
              <a:rPr lang="en-PH" b="1" dirty="0" smtClean="0">
                <a:solidFill>
                  <a:srgbClr val="800000"/>
                </a:solidFill>
              </a:rPr>
              <a:t>Information Services</a:t>
            </a:r>
            <a:endParaRPr lang="en-PH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" y="1600200"/>
            <a:ext cx="5838055" cy="4525963"/>
          </a:xfrm>
        </p:spPr>
        <p:txBody>
          <a:bodyPr/>
          <a:lstStyle/>
          <a:p>
            <a:r>
              <a:rPr lang="en-PH" dirty="0" smtClean="0"/>
              <a:t>CLIENTS: </a:t>
            </a:r>
          </a:p>
          <a:p>
            <a:pPr marL="0" indent="0">
              <a:buNone/>
            </a:pPr>
            <a:r>
              <a:rPr lang="en-PH" dirty="0" smtClean="0">
                <a:solidFill>
                  <a:srgbClr val="660066"/>
                </a:solidFill>
              </a:rPr>
              <a:t>to make informed judgements for personal, social life, educational and academic settings for work and career.</a:t>
            </a:r>
          </a:p>
          <a:p>
            <a:pPr>
              <a:buNone/>
            </a:pPr>
            <a:r>
              <a:rPr lang="en-PH" dirty="0" smtClean="0"/>
              <a:t> </a:t>
            </a:r>
            <a:endParaRPr lang="en-PH" dirty="0"/>
          </a:p>
          <a:p>
            <a:r>
              <a:rPr lang="en-PH" dirty="0" smtClean="0"/>
              <a:t>COUNSELLORS: </a:t>
            </a:r>
          </a:p>
          <a:p>
            <a:pPr marL="0" indent="0">
              <a:buNone/>
            </a:pPr>
            <a:r>
              <a:rPr lang="en-PH" dirty="0" smtClean="0">
                <a:solidFill>
                  <a:srgbClr val="660066"/>
                </a:solidFill>
              </a:rPr>
              <a:t>to update their own knowledge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1524000"/>
            <a:ext cx="3457057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Qualities of a Good </a:t>
            </a:r>
            <a:br>
              <a:rPr lang="en-P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en-PH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Information Service</a:t>
            </a:r>
            <a:endParaRPr lang="en-PH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4876800" cy="5715000"/>
          </a:xfrm>
        </p:spPr>
        <p:txBody>
          <a:bodyPr>
            <a:normAutofit/>
          </a:bodyPr>
          <a:lstStyle/>
          <a:p>
            <a:r>
              <a:rPr lang="en-PH" dirty="0" smtClean="0">
                <a:solidFill>
                  <a:srgbClr val="660066"/>
                </a:solidFill>
              </a:rPr>
              <a:t>Information is gathered and made available</a:t>
            </a:r>
          </a:p>
          <a:p>
            <a:r>
              <a:rPr lang="en-PH" dirty="0" smtClean="0">
                <a:solidFill>
                  <a:srgbClr val="660066"/>
                </a:solidFill>
              </a:rPr>
              <a:t>Information service is comprehensive, systematic, updated and relevant.</a:t>
            </a:r>
          </a:p>
          <a:p>
            <a:pPr lvl="1"/>
            <a:r>
              <a:rPr lang="en-PH" dirty="0" smtClean="0">
                <a:solidFill>
                  <a:srgbClr val="660066"/>
                </a:solidFill>
              </a:rPr>
              <a:t>Time for face-to-face counselling can be cut in half. </a:t>
            </a:r>
            <a:endParaRPr lang="en-PH" dirty="0">
              <a:solidFill>
                <a:srgbClr val="66006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2238" y="1600200"/>
            <a:ext cx="3751762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0" y="0"/>
            <a:ext cx="908545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PH" b="1" dirty="0" smtClean="0">
                <a:solidFill>
                  <a:srgbClr val="CCFFCC"/>
                </a:solidFill>
              </a:rPr>
              <a:t>Target Audience</a:t>
            </a:r>
            <a:endParaRPr lang="en-PH" b="1" dirty="0">
              <a:solidFill>
                <a:srgbClr val="CCFF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PH" dirty="0" smtClean="0"/>
              <a:t>Students</a:t>
            </a:r>
          </a:p>
          <a:p>
            <a:pPr marL="514350" indent="-514350">
              <a:buAutoNum type="arabicPeriod"/>
            </a:pPr>
            <a:r>
              <a:rPr lang="en-PH" dirty="0" smtClean="0"/>
              <a:t>Faculty</a:t>
            </a:r>
          </a:p>
          <a:p>
            <a:pPr marL="514350" indent="-514350">
              <a:buAutoNum type="arabicPeriod"/>
            </a:pPr>
            <a:r>
              <a:rPr lang="en-PH" dirty="0" smtClean="0"/>
              <a:t>Parents</a:t>
            </a:r>
          </a:p>
          <a:p>
            <a:pPr marL="514350" indent="-514350">
              <a:buAutoNum type="arabicPeriod"/>
            </a:pPr>
            <a:r>
              <a:rPr lang="en-PH" dirty="0" smtClean="0"/>
              <a:t>Administrators </a:t>
            </a:r>
          </a:p>
          <a:p>
            <a:pPr marL="514350" indent="-514350">
              <a:buAutoNum type="arabicPeriod"/>
            </a:pPr>
            <a:r>
              <a:rPr lang="en-PH" dirty="0" smtClean="0"/>
              <a:t>Support and maintenance staff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52400"/>
            <a:ext cx="7772400" cy="1470025"/>
          </a:xfrm>
        </p:spPr>
        <p:txBody>
          <a:bodyPr/>
          <a:lstStyle/>
          <a:p>
            <a:r>
              <a:rPr lang="en-PH" dirty="0" smtClean="0"/>
              <a:t>Kinds of Information and </a:t>
            </a:r>
            <a:br>
              <a:rPr lang="en-PH" dirty="0" smtClean="0"/>
            </a:br>
            <a:r>
              <a:rPr lang="en-PH" dirty="0" smtClean="0"/>
              <a:t>Methods of Dissemination </a:t>
            </a:r>
            <a:endParaRPr lang="en-PH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6106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152400"/>
            <a:ext cx="6172200" cy="2857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81000"/>
            <a:ext cx="8229600" cy="1401762"/>
          </a:xfrm>
        </p:spPr>
        <p:txBody>
          <a:bodyPr>
            <a:normAutofit/>
          </a:bodyPr>
          <a:lstStyle/>
          <a:p>
            <a:r>
              <a:rPr lang="en-PH" b="1" dirty="0" smtClean="0"/>
              <a:t>Personal-Social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895600"/>
            <a:ext cx="8305800" cy="38862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PH" b="1" dirty="0" smtClean="0">
                <a:solidFill>
                  <a:srgbClr val="FFFF00"/>
                </a:solidFill>
              </a:rPr>
              <a:t>- </a:t>
            </a:r>
            <a:r>
              <a:rPr lang="en-PH" dirty="0" smtClean="0">
                <a:solidFill>
                  <a:srgbClr val="FFFF00"/>
                </a:solidFill>
              </a:rPr>
              <a:t>How one can improve oneself and relationship with others.</a:t>
            </a:r>
          </a:p>
          <a:p>
            <a:r>
              <a:rPr lang="en-PH" sz="3000" dirty="0" smtClean="0">
                <a:solidFill>
                  <a:srgbClr val="CCFFCC"/>
                </a:solidFill>
              </a:rPr>
              <a:t>Example</a:t>
            </a:r>
            <a:r>
              <a:rPr lang="en-PH" sz="3000" dirty="0" smtClean="0"/>
              <a:t>: Building self-confidence, Stress and anger management, boy-girl relationships, etc</a:t>
            </a:r>
            <a:r>
              <a:rPr lang="en-PH" dirty="0" smtClean="0"/>
              <a:t>.</a:t>
            </a:r>
            <a:endParaRPr lang="en-PH" dirty="0"/>
          </a:p>
          <a:p>
            <a:r>
              <a:rPr lang="en-PH" sz="3000" dirty="0" smtClean="0">
                <a:solidFill>
                  <a:srgbClr val="CCFFCC"/>
                </a:solidFill>
              </a:rPr>
              <a:t>Dissemination</a:t>
            </a:r>
            <a:r>
              <a:rPr lang="en-PH" sz="3000" dirty="0" smtClean="0"/>
              <a:t>: Workshops, films, lectures, panel discussion, seminars, dialogues and guest speakers.</a:t>
            </a:r>
            <a:endParaRPr lang="en-PH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b="15396"/>
          <a:stretch/>
        </p:blipFill>
        <p:spPr>
          <a:xfrm>
            <a:off x="1295400" y="152400"/>
            <a:ext cx="6629400" cy="27721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08312"/>
          </a:xfrm>
        </p:spPr>
        <p:txBody>
          <a:bodyPr>
            <a:normAutofit/>
          </a:bodyPr>
          <a:lstStyle/>
          <a:p>
            <a:r>
              <a:rPr lang="en-PH" b="1" dirty="0" smtClean="0"/>
              <a:t>Academic-Educational</a:t>
            </a:r>
            <a:endParaRPr lang="en-P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819400"/>
            <a:ext cx="8229600" cy="4525963"/>
          </a:xfrm>
        </p:spPr>
        <p:txBody>
          <a:bodyPr/>
          <a:lstStyle/>
          <a:p>
            <a:pPr marL="514350" indent="-514350" algn="ctr">
              <a:buNone/>
            </a:pPr>
            <a:r>
              <a:rPr lang="en-PH" dirty="0" smtClean="0">
                <a:solidFill>
                  <a:srgbClr val="FFFF00"/>
                </a:solidFill>
              </a:rPr>
              <a:t>- Educational setting where one is in or might consider.</a:t>
            </a:r>
          </a:p>
          <a:p>
            <a:r>
              <a:rPr lang="en-PH" sz="3000" dirty="0" smtClean="0">
                <a:solidFill>
                  <a:srgbClr val="CCFFCC"/>
                </a:solidFill>
              </a:rPr>
              <a:t>Example</a:t>
            </a:r>
            <a:r>
              <a:rPr lang="en-PH" sz="3000" dirty="0" smtClean="0"/>
              <a:t>: co-curricular/extra curricular activities, available courses, entrance requirements, academic calendar</a:t>
            </a:r>
            <a:r>
              <a:rPr lang="en-PH" dirty="0" smtClean="0"/>
              <a:t>, etc. </a:t>
            </a:r>
            <a:endParaRPr lang="en-PH" dirty="0"/>
          </a:p>
          <a:p>
            <a:r>
              <a:rPr lang="en-PH" sz="3000" dirty="0" smtClean="0">
                <a:solidFill>
                  <a:srgbClr val="CCFFCC"/>
                </a:solidFill>
              </a:rPr>
              <a:t>Dissemination</a:t>
            </a:r>
            <a:r>
              <a:rPr lang="en-PH" sz="3000" dirty="0" smtClean="0"/>
              <a:t>:  Resource speakers, brochures, websites, class visited tours, and interviews. </a:t>
            </a:r>
            <a:endParaRPr lang="en-PH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750</Words>
  <Application>Microsoft Office PowerPoint</Application>
  <PresentationFormat>On-screen Show (4:3)</PresentationFormat>
  <Paragraphs>138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Information  and  Counselling Services</vt:lpstr>
      <vt:lpstr>Slide 2</vt:lpstr>
      <vt:lpstr>Information Services</vt:lpstr>
      <vt:lpstr>Purpose of  Information Services</vt:lpstr>
      <vt:lpstr>Qualities of a Good  Information Service</vt:lpstr>
      <vt:lpstr>Target Audience</vt:lpstr>
      <vt:lpstr>Kinds of Information and  Methods of Dissemination </vt:lpstr>
      <vt:lpstr>Personal-Social</vt:lpstr>
      <vt:lpstr>Academic-Educational</vt:lpstr>
      <vt:lpstr>Vocational-Occupational</vt:lpstr>
      <vt:lpstr>Major Sources for Dissemination</vt:lpstr>
      <vt:lpstr>Printed Information Material</vt:lpstr>
      <vt:lpstr>Small Group  Guidance activities</vt:lpstr>
      <vt:lpstr>Homeroom Guidance/Classroom Guidance Activities </vt:lpstr>
      <vt:lpstr>Seminars, Symposia and Conferences</vt:lpstr>
      <vt:lpstr>Persons Involved:</vt:lpstr>
      <vt:lpstr>Ethical Information</vt:lpstr>
      <vt:lpstr>Philippine Setting Concerns and Considerations</vt:lpstr>
      <vt:lpstr>Philippine Setting Concerns and Considerations</vt:lpstr>
      <vt:lpstr>Philippine Setting Concerns and Considerations</vt:lpstr>
      <vt:lpstr>Slide 21</vt:lpstr>
      <vt:lpstr>Counselling</vt:lpstr>
      <vt:lpstr>Types of  Counselling</vt:lpstr>
      <vt:lpstr>Individual Counselling</vt:lpstr>
      <vt:lpstr>Group  Counselling</vt:lpstr>
      <vt:lpstr>Student Counselling</vt:lpstr>
      <vt:lpstr>What is your own Counselling experience?</vt:lpstr>
      <vt:lpstr>Parent and Teacher Counselling</vt:lpstr>
      <vt:lpstr>ROLE PLAY </vt:lpstr>
      <vt:lpstr>Sources: 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and Counselling Services</dc:title>
  <dc:creator>kmdy</dc:creator>
  <cp:lastModifiedBy>s10</cp:lastModifiedBy>
  <cp:revision>51</cp:revision>
  <dcterms:created xsi:type="dcterms:W3CDTF">2013-08-12T13:52:44Z</dcterms:created>
  <dcterms:modified xsi:type="dcterms:W3CDTF">2013-08-19T15:26:48Z</dcterms:modified>
</cp:coreProperties>
</file>