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59" r:id="rId14"/>
    <p:sldId id="260" r:id="rId15"/>
    <p:sldId id="261" r:id="rId16"/>
    <p:sldId id="262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7819" autoAdjust="0"/>
    <p:restoredTop sz="94660"/>
  </p:normalViewPr>
  <p:slideViewPr>
    <p:cSldViewPr snapToGrid="0">
      <p:cViewPr varScale="1">
        <p:scale>
          <a:sx n="62" d="100"/>
          <a:sy n="62" d="100"/>
        </p:scale>
        <p:origin x="5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4220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274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7146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718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731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7348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668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2634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0811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9269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84828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6034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2462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95200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6589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9760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9953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F538B-8B41-48ED-8BBB-A7AAD853B48E}" type="datetimeFigureOut">
              <a:rPr lang="en-PH" smtClean="0"/>
              <a:t>9/17/2013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EC780-83D8-4F28-A00F-AD374B296C45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310036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39240" y="2462208"/>
            <a:ext cx="8963696" cy="1841679"/>
          </a:xfrm>
        </p:spPr>
        <p:txBody>
          <a:bodyPr/>
          <a:lstStyle/>
          <a:p>
            <a:r>
              <a:rPr lang="en-PH" sz="6000" b="1" dirty="0" smtClean="0"/>
              <a:t>The Professional </a:t>
            </a:r>
            <a:r>
              <a:rPr lang="en-PH" sz="6000" b="1" dirty="0" err="1" smtClean="0"/>
              <a:t>Counselor</a:t>
            </a:r>
            <a:endParaRPr lang="en-PH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24085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400" b="1" dirty="0"/>
              <a:t>Guidance Counsellor (5 C’s)</a:t>
            </a:r>
            <a:endParaRPr lang="en-PH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56568"/>
            <a:ext cx="10910665" cy="43858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PH" sz="3200" dirty="0"/>
              <a:t>Specific tasks:</a:t>
            </a:r>
          </a:p>
          <a:p>
            <a:pPr marL="0" indent="0">
              <a:buNone/>
            </a:pPr>
            <a:r>
              <a:rPr lang="en-PH" sz="3200" dirty="0" smtClean="0"/>
              <a:t>	-Scheduling</a:t>
            </a:r>
            <a:endParaRPr lang="en-PH" sz="3200" dirty="0"/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organizing guidance </a:t>
            </a:r>
            <a:r>
              <a:rPr lang="en-PH" sz="3200" dirty="0" smtClean="0"/>
              <a:t>activities </a:t>
            </a:r>
            <a:endParaRPr lang="en-PH" sz="3200" dirty="0"/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coordinates </a:t>
            </a:r>
            <a:r>
              <a:rPr lang="en-PH" sz="3200" dirty="0" smtClean="0"/>
              <a:t>programs </a:t>
            </a:r>
            <a:endParaRPr lang="en-PH" sz="3200" dirty="0"/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administer and interpret </a:t>
            </a:r>
            <a:r>
              <a:rPr lang="en-PH" sz="3200" dirty="0" smtClean="0"/>
              <a:t>tests </a:t>
            </a:r>
            <a:endParaRPr lang="en-PH" sz="3200" dirty="0"/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gathering client </a:t>
            </a:r>
            <a:r>
              <a:rPr lang="en-PH" sz="3200" dirty="0" smtClean="0"/>
              <a:t>data </a:t>
            </a:r>
            <a:endParaRPr lang="en-PH" sz="3200" dirty="0"/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evaluating </a:t>
            </a:r>
            <a:r>
              <a:rPr lang="en-PH" sz="3200" dirty="0" smtClean="0"/>
              <a:t>needs</a:t>
            </a:r>
            <a:endParaRPr lang="en-PH" sz="3200" dirty="0"/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holds </a:t>
            </a:r>
            <a:r>
              <a:rPr lang="en-PH" sz="3200" dirty="0" smtClean="0"/>
              <a:t>consultations</a:t>
            </a:r>
            <a:endParaRPr lang="en-PH" sz="3200" dirty="0"/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collects and disseminate information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04789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400" b="1" dirty="0" err="1" smtClean="0"/>
              <a:t>Psychometrist</a:t>
            </a:r>
            <a:endParaRPr lang="en-PH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56568"/>
            <a:ext cx="10910665" cy="4385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3200" b="1" dirty="0"/>
              <a:t>C. </a:t>
            </a:r>
            <a:r>
              <a:rPr lang="en-PH" sz="3200" b="1" dirty="0" err="1"/>
              <a:t>Psychometrist</a:t>
            </a:r>
            <a:r>
              <a:rPr lang="en-PH" sz="3200" b="1" dirty="0"/>
              <a:t>- </a:t>
            </a:r>
            <a:r>
              <a:rPr lang="en-PH" sz="3200" dirty="0"/>
              <a:t>in charge of the testing program</a:t>
            </a:r>
          </a:p>
          <a:p>
            <a:pPr marL="0" indent="0">
              <a:buNone/>
            </a:pPr>
            <a:r>
              <a:rPr lang="en-PH" sz="3200" dirty="0" smtClean="0"/>
              <a:t>	Specific </a:t>
            </a:r>
            <a:r>
              <a:rPr lang="en-PH" sz="3200" dirty="0"/>
              <a:t>tasks: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identifies and selects tests to be administered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schedules and administers tests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furnishes counsellors with results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makes summary reports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secures test materials and results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005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400" b="1" dirty="0" smtClean="0"/>
              <a:t>Researcher</a:t>
            </a:r>
            <a:endParaRPr lang="en-PH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56568"/>
            <a:ext cx="10910665" cy="43858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3200" b="1" dirty="0" smtClean="0"/>
              <a:t>D. </a:t>
            </a:r>
            <a:r>
              <a:rPr lang="en-PH" sz="3200" b="1" dirty="0"/>
              <a:t>Researcher- </a:t>
            </a:r>
            <a:r>
              <a:rPr lang="en-PH" sz="3200" dirty="0"/>
              <a:t>decides the best methodology for </a:t>
            </a:r>
            <a:r>
              <a:rPr lang="en-PH" sz="3200" dirty="0" smtClean="0"/>
              <a:t>	gathering</a:t>
            </a:r>
            <a:r>
              <a:rPr lang="en-PH" sz="3200" dirty="0"/>
              <a:t>, organizing and reporting data</a:t>
            </a:r>
          </a:p>
          <a:p>
            <a:pPr marL="0" indent="0">
              <a:buNone/>
            </a:pPr>
            <a:r>
              <a:rPr lang="en-PH" sz="3200" dirty="0" smtClean="0"/>
              <a:t>	Specific tasks:</a:t>
            </a:r>
            <a:endParaRPr lang="en-PH" sz="3200" dirty="0"/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suggests areas that need researching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plans research agenda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calendars research activities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gathers and organizes data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makes a systematic presentation of results, </a:t>
            </a:r>
            <a:r>
              <a:rPr lang="en-PH" sz="3200" dirty="0" smtClean="0"/>
              <a:t>		conclusions </a:t>
            </a:r>
            <a:r>
              <a:rPr lang="en-PH" sz="3200" dirty="0"/>
              <a:t>and recommendation</a:t>
            </a:r>
          </a:p>
          <a:p>
            <a:pPr marL="0" indent="0">
              <a:buNone/>
            </a:pP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37916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335" y="753228"/>
            <a:ext cx="10010847" cy="1080938"/>
          </a:xfrm>
        </p:spPr>
        <p:txBody>
          <a:bodyPr>
            <a:noAutofit/>
          </a:bodyPr>
          <a:lstStyle/>
          <a:p>
            <a:r>
              <a:rPr lang="en-PH" sz="4400" b="1" dirty="0" smtClean="0"/>
              <a:t>Academic preparation/training and Professional Growth</a:t>
            </a:r>
            <a:endParaRPr lang="en-PH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6" y="2215166"/>
            <a:ext cx="11668258" cy="43401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3200" dirty="0" smtClean="0"/>
              <a:t>1. </a:t>
            </a:r>
            <a:r>
              <a:rPr lang="en-PH" sz="3200" b="1" i="1" dirty="0" smtClean="0"/>
              <a:t>RA 9258</a:t>
            </a:r>
            <a:r>
              <a:rPr lang="en-PH" sz="3200" i="1" dirty="0" smtClean="0"/>
              <a:t>- </a:t>
            </a:r>
            <a:r>
              <a:rPr lang="en-PH" sz="3200" dirty="0" smtClean="0"/>
              <a:t>Masters degree in Guidance and </a:t>
            </a:r>
            <a:r>
              <a:rPr lang="en-PH" sz="3200" dirty="0" err="1" smtClean="0"/>
              <a:t>Counseling</a:t>
            </a:r>
            <a:endParaRPr lang="en-PH" sz="3200" dirty="0" smtClean="0"/>
          </a:p>
          <a:p>
            <a:pPr marL="0" indent="0">
              <a:buNone/>
            </a:pPr>
            <a:r>
              <a:rPr lang="en-PH" sz="3200" dirty="0" smtClean="0"/>
              <a:t>2. According to the </a:t>
            </a:r>
            <a:r>
              <a:rPr lang="en-PH" sz="3200" b="1" i="1" dirty="0" smtClean="0"/>
              <a:t>American School </a:t>
            </a:r>
            <a:r>
              <a:rPr lang="en-PH" sz="3200" b="1" i="1" dirty="0" err="1" smtClean="0"/>
              <a:t>Counselor</a:t>
            </a:r>
            <a:r>
              <a:rPr lang="en-PH" sz="3200" b="1" i="1" dirty="0" smtClean="0"/>
              <a:t> Association</a:t>
            </a:r>
            <a:r>
              <a:rPr lang="en-PH" sz="3200" i="1" dirty="0" smtClean="0"/>
              <a:t>     </a:t>
            </a:r>
            <a:r>
              <a:rPr lang="en-PH" sz="3200" dirty="0" smtClean="0"/>
              <a:t>	(1990) and </a:t>
            </a:r>
            <a:r>
              <a:rPr lang="en-PH" sz="3200" b="1" i="1" dirty="0" smtClean="0"/>
              <a:t>Gibson and Mitchell</a:t>
            </a:r>
            <a:r>
              <a:rPr lang="en-PH" sz="3200" dirty="0" smtClean="0"/>
              <a:t> (1999)</a:t>
            </a:r>
          </a:p>
          <a:p>
            <a:pPr marL="457200" lvl="1" indent="0">
              <a:buNone/>
            </a:pPr>
            <a:r>
              <a:rPr lang="en-PH" sz="3200" dirty="0" smtClean="0"/>
              <a:t>a. Thorough </a:t>
            </a:r>
            <a:r>
              <a:rPr lang="en-PH" sz="3200" dirty="0"/>
              <a:t>familiarity with:</a:t>
            </a:r>
          </a:p>
          <a:p>
            <a:pPr lvl="2"/>
            <a:r>
              <a:rPr lang="en-PH" sz="3200" dirty="0"/>
              <a:t>Human growth and development theories and concepts</a:t>
            </a:r>
          </a:p>
          <a:p>
            <a:pPr lvl="2"/>
            <a:r>
              <a:rPr lang="en-PH" sz="3200" dirty="0"/>
              <a:t>Family background theories</a:t>
            </a:r>
          </a:p>
          <a:p>
            <a:pPr lvl="2"/>
            <a:r>
              <a:rPr lang="en-PH" sz="3200" dirty="0" smtClean="0"/>
              <a:t>Socio-cultural </a:t>
            </a:r>
            <a:r>
              <a:rPr lang="en-PH" sz="3200" dirty="0"/>
              <a:t>factors affecting families and individuals</a:t>
            </a:r>
          </a:p>
          <a:p>
            <a:pPr lvl="2"/>
            <a:r>
              <a:rPr lang="en-PH" sz="3200" dirty="0"/>
              <a:t>Learning theories</a:t>
            </a:r>
          </a:p>
          <a:p>
            <a:pPr lvl="2"/>
            <a:r>
              <a:rPr lang="en-PH" sz="3200" dirty="0"/>
              <a:t>Motivational theories</a:t>
            </a:r>
          </a:p>
          <a:p>
            <a:pPr marL="0" indent="0">
              <a:buNone/>
            </a:pP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52094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4400" b="1" dirty="0" smtClean="0"/>
              <a:t>Academic preparation/training and Professional Growth</a:t>
            </a:r>
            <a:endParaRPr lang="en-PH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3" y="2336872"/>
            <a:ext cx="11526592" cy="4218473"/>
          </a:xfrm>
        </p:spPr>
        <p:txBody>
          <a:bodyPr/>
          <a:lstStyle/>
          <a:p>
            <a:pPr marL="0" lvl="0" indent="0">
              <a:buNone/>
            </a:pPr>
            <a:r>
              <a:rPr lang="en-PH" sz="3200" dirty="0" smtClean="0"/>
              <a:t>b. Appropriate </a:t>
            </a:r>
            <a:r>
              <a:rPr lang="en-PH" sz="3200" dirty="0"/>
              <a:t>understanding and awareness of the concepts </a:t>
            </a:r>
            <a:r>
              <a:rPr lang="en-PH" sz="3200" dirty="0" smtClean="0"/>
              <a:t>	that </a:t>
            </a:r>
            <a:r>
              <a:rPr lang="en-PH" sz="3200" dirty="0"/>
              <a:t>guide professional practice, such as:</a:t>
            </a:r>
          </a:p>
          <a:p>
            <a:pPr lvl="1"/>
            <a:r>
              <a:rPr lang="en-PH" sz="3200" dirty="0"/>
              <a:t>Individual and group counselling theories and concepts</a:t>
            </a:r>
          </a:p>
          <a:p>
            <a:pPr lvl="1"/>
            <a:r>
              <a:rPr lang="en-PH" sz="3200" dirty="0"/>
              <a:t>Family counselling theories and concepts</a:t>
            </a:r>
          </a:p>
          <a:p>
            <a:pPr lvl="1"/>
            <a:r>
              <a:rPr lang="en-PH" sz="3200" dirty="0"/>
              <a:t>Career development </a:t>
            </a:r>
            <a:r>
              <a:rPr lang="en-PH" sz="3200" dirty="0" smtClean="0"/>
              <a:t>and decision-making theories</a:t>
            </a:r>
            <a:endParaRPr lang="en-PH" sz="3200" dirty="0"/>
          </a:p>
          <a:p>
            <a:pPr lvl="1"/>
            <a:r>
              <a:rPr lang="en-PH" sz="3200" dirty="0" smtClean="0"/>
              <a:t>Consultation </a:t>
            </a:r>
            <a:r>
              <a:rPr lang="en-PH" sz="3200" dirty="0"/>
              <a:t>theories and </a:t>
            </a:r>
            <a:r>
              <a:rPr lang="en-PH" sz="3200" dirty="0" smtClean="0"/>
              <a:t>techniques</a:t>
            </a:r>
            <a:endParaRPr lang="en-PH" sz="3200" dirty="0"/>
          </a:p>
          <a:p>
            <a:pPr lvl="1"/>
            <a:r>
              <a:rPr lang="en-PH" sz="3200" dirty="0"/>
              <a:t>Program development models and theories</a:t>
            </a:r>
          </a:p>
          <a:p>
            <a:pPr lvl="1"/>
            <a:r>
              <a:rPr lang="en-PH" sz="3200" dirty="0"/>
              <a:t>Evaluation theories and procedures</a:t>
            </a:r>
          </a:p>
          <a:p>
            <a:endParaRPr lang="en-PH" b="1" dirty="0"/>
          </a:p>
        </p:txBody>
      </p:sp>
    </p:spTree>
    <p:extLst>
      <p:ext uri="{BB962C8B-B14F-4D97-AF65-F5344CB8AC3E}">
        <p14:creationId xmlns:p14="http://schemas.microsoft.com/office/powerpoint/2010/main" val="37529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4400" b="1" dirty="0"/>
              <a:t>Academic preparation/training and Professional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2272477"/>
            <a:ext cx="11578108" cy="421847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PH" sz="3200" dirty="0" smtClean="0"/>
              <a:t>c. A </a:t>
            </a:r>
            <a:r>
              <a:rPr lang="en-PH" sz="3200" dirty="0"/>
              <a:t>working knowledge of the fundamental principles and </a:t>
            </a:r>
            <a:r>
              <a:rPr lang="en-PH" sz="3200" dirty="0" smtClean="0"/>
              <a:t>	methods </a:t>
            </a:r>
            <a:r>
              <a:rPr lang="en-PH" sz="3200" dirty="0"/>
              <a:t>of modern </a:t>
            </a:r>
            <a:r>
              <a:rPr lang="en-PH" sz="3200" dirty="0" smtClean="0"/>
              <a:t>psychology</a:t>
            </a:r>
            <a:endParaRPr lang="en-PH" sz="3200" dirty="0"/>
          </a:p>
          <a:p>
            <a:pPr marL="0" lvl="0" indent="0">
              <a:buNone/>
            </a:pPr>
            <a:r>
              <a:rPr lang="en-PH" sz="3200" dirty="0" smtClean="0"/>
              <a:t>d. Sufficient </a:t>
            </a:r>
            <a:r>
              <a:rPr lang="en-PH" sz="3200" dirty="0"/>
              <a:t>human experience leading to an understanding </a:t>
            </a:r>
            <a:r>
              <a:rPr lang="en-PH" sz="3200" dirty="0" smtClean="0"/>
              <a:t>	of people’s</a:t>
            </a:r>
            <a:endParaRPr lang="en-PH" sz="3200" dirty="0"/>
          </a:p>
          <a:p>
            <a:pPr lvl="1"/>
            <a:r>
              <a:rPr lang="en-PH" sz="3200" dirty="0"/>
              <a:t>Goals/ambitions/motives</a:t>
            </a:r>
          </a:p>
          <a:p>
            <a:pPr lvl="1"/>
            <a:r>
              <a:rPr lang="en-PH" sz="3200" dirty="0"/>
              <a:t>Interests/preferences</a:t>
            </a:r>
          </a:p>
          <a:p>
            <a:pPr lvl="1"/>
            <a:r>
              <a:rPr lang="en-PH" sz="3200" dirty="0"/>
              <a:t>Fears/needs</a:t>
            </a:r>
          </a:p>
          <a:p>
            <a:pPr lvl="1"/>
            <a:r>
              <a:rPr lang="en-PH" sz="3200" dirty="0"/>
              <a:t>Symptoms of the absence or presence of important character elements</a:t>
            </a:r>
            <a:endParaRPr lang="en-PH" sz="3200" b="1" dirty="0"/>
          </a:p>
        </p:txBody>
      </p:sp>
    </p:spTree>
    <p:extLst>
      <p:ext uri="{BB962C8B-B14F-4D97-AF65-F5344CB8AC3E}">
        <p14:creationId xmlns:p14="http://schemas.microsoft.com/office/powerpoint/2010/main" val="112779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4400" b="1" dirty="0"/>
              <a:t>Academic preparation/training and Professional Growth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75" y="2266039"/>
            <a:ext cx="11348546" cy="42828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PH" sz="3200" dirty="0" smtClean="0"/>
              <a:t>e. Sufficient </a:t>
            </a:r>
            <a:r>
              <a:rPr lang="en-PH" sz="3200" dirty="0"/>
              <a:t>awareness of oneself- strengths and limitations, </a:t>
            </a:r>
            <a:r>
              <a:rPr lang="en-PH" sz="3200" dirty="0" smtClean="0"/>
              <a:t>	values </a:t>
            </a:r>
            <a:r>
              <a:rPr lang="en-PH" sz="3200" dirty="0"/>
              <a:t>and </a:t>
            </a:r>
            <a:r>
              <a:rPr lang="en-PH" sz="3200" dirty="0" smtClean="0"/>
              <a:t>fears</a:t>
            </a:r>
            <a:endParaRPr lang="en-PH" sz="3200" dirty="0"/>
          </a:p>
          <a:p>
            <a:pPr marL="0" lvl="0" indent="0">
              <a:buNone/>
            </a:pPr>
            <a:r>
              <a:rPr lang="en-PH" sz="3200" dirty="0" smtClean="0"/>
              <a:t>f. Regular </a:t>
            </a:r>
            <a:r>
              <a:rPr lang="en-PH" sz="3200" dirty="0"/>
              <a:t>pursuit of personal and professional </a:t>
            </a:r>
            <a:r>
              <a:rPr lang="en-PH" sz="3200" dirty="0" smtClean="0"/>
              <a:t>growth</a:t>
            </a:r>
            <a:endParaRPr lang="en-PH" sz="3200" dirty="0"/>
          </a:p>
          <a:p>
            <a:pPr marL="0" lvl="0" indent="0">
              <a:buNone/>
            </a:pPr>
            <a:r>
              <a:rPr lang="en-PH" sz="3200" dirty="0" smtClean="0"/>
              <a:t>g. Constant </a:t>
            </a:r>
            <a:r>
              <a:rPr lang="en-PH" sz="3200" dirty="0"/>
              <a:t>updating and upgrading of skills and </a:t>
            </a:r>
            <a:r>
              <a:rPr lang="en-PH" sz="3200" dirty="0" smtClean="0"/>
              <a:t>knowledge</a:t>
            </a:r>
            <a:endParaRPr lang="en-PH" sz="3200" dirty="0"/>
          </a:p>
          <a:p>
            <a:pPr marL="0" lvl="0" indent="0">
              <a:buNone/>
            </a:pPr>
            <a:r>
              <a:rPr lang="en-PH" sz="3200" dirty="0" smtClean="0"/>
              <a:t>h. Working </a:t>
            </a:r>
            <a:r>
              <a:rPr lang="en-PH" sz="3200" dirty="0"/>
              <a:t>knowledge and application of professional </a:t>
            </a:r>
            <a:r>
              <a:rPr lang="en-PH" sz="3200" dirty="0" smtClean="0"/>
              <a:t>ethics</a:t>
            </a:r>
          </a:p>
          <a:p>
            <a:pPr marL="0" lvl="0" indent="0">
              <a:buNone/>
            </a:pPr>
            <a:r>
              <a:rPr lang="en-PH" sz="3200" dirty="0" err="1"/>
              <a:t>i</a:t>
            </a:r>
            <a:r>
              <a:rPr lang="en-PH" sz="3200" dirty="0"/>
              <a:t>. Awareness of and contribution to the advancement of 	counselling through research</a:t>
            </a:r>
          </a:p>
          <a:p>
            <a:pPr marL="0" lvl="0" indent="0">
              <a:buNone/>
            </a:pPr>
            <a:r>
              <a:rPr lang="en-PH" sz="3200" dirty="0"/>
              <a:t>j. Active participation in professional organization</a:t>
            </a:r>
          </a:p>
          <a:p>
            <a:pPr marL="0" lvl="0" indent="0">
              <a:buNone/>
            </a:pPr>
            <a:endParaRPr lang="en-PH" sz="3000" dirty="0"/>
          </a:p>
        </p:txBody>
      </p:sp>
    </p:spTree>
    <p:extLst>
      <p:ext uri="{BB962C8B-B14F-4D97-AF65-F5344CB8AC3E}">
        <p14:creationId xmlns:p14="http://schemas.microsoft.com/office/powerpoint/2010/main" val="186988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4400" b="1" dirty="0" smtClean="0"/>
              <a:t>Second Activity: Guidance Program</a:t>
            </a:r>
            <a:endParaRPr lang="en-PH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75" y="2266039"/>
            <a:ext cx="11348546" cy="4282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PH" sz="3200" dirty="0"/>
              <a:t>1. Write a program based on the functions, </a:t>
            </a:r>
          </a:p>
          <a:p>
            <a:pPr marL="0" indent="0">
              <a:buNone/>
            </a:pPr>
            <a:r>
              <a:rPr lang="en-PH" sz="3200" dirty="0" smtClean="0"/>
              <a:t>	roles </a:t>
            </a:r>
            <a:r>
              <a:rPr lang="en-PH" sz="3200" dirty="0"/>
              <a:t>and qualifications of the Guidance </a:t>
            </a:r>
          </a:p>
          <a:p>
            <a:pPr marL="0" indent="0">
              <a:buNone/>
            </a:pPr>
            <a:r>
              <a:rPr lang="en-PH" sz="3200" dirty="0" smtClean="0"/>
              <a:t>	Personnel </a:t>
            </a:r>
            <a:r>
              <a:rPr lang="en-PH" sz="3200" dirty="0"/>
              <a:t>according to specific communities. </a:t>
            </a:r>
          </a:p>
          <a:p>
            <a:endParaRPr lang="en-PH" sz="3200" dirty="0"/>
          </a:p>
          <a:p>
            <a:pPr marL="0" indent="0">
              <a:buNone/>
            </a:pPr>
            <a:r>
              <a:rPr lang="en-PH" sz="3200" dirty="0"/>
              <a:t>2. Encode your program into your computer </a:t>
            </a:r>
          </a:p>
          <a:p>
            <a:pPr marL="0" indent="0">
              <a:buNone/>
            </a:pPr>
            <a:r>
              <a:rPr lang="en-PH" sz="3200" dirty="0" smtClean="0"/>
              <a:t>	and </a:t>
            </a:r>
            <a:r>
              <a:rPr lang="en-PH" sz="3200" dirty="0"/>
              <a:t>report it to the whole class.</a:t>
            </a:r>
          </a:p>
          <a:p>
            <a:pPr marL="0" lvl="0" indent="0">
              <a:buNone/>
            </a:pPr>
            <a:endParaRPr lang="en-PH" sz="3000" dirty="0"/>
          </a:p>
        </p:txBody>
      </p:sp>
    </p:spTree>
    <p:extLst>
      <p:ext uri="{BB962C8B-B14F-4D97-AF65-F5344CB8AC3E}">
        <p14:creationId xmlns:p14="http://schemas.microsoft.com/office/powerpoint/2010/main" val="136085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4400" b="1" dirty="0" smtClean="0"/>
              <a:t>Second Activity: Guidance Program</a:t>
            </a:r>
            <a:endParaRPr lang="en-PH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94560"/>
            <a:ext cx="11645721" cy="445008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PH" sz="4200" dirty="0"/>
              <a:t>3. Please identify which functions apply</a:t>
            </a:r>
            <a:r>
              <a:rPr lang="en-PH" sz="4200" dirty="0" smtClean="0"/>
              <a:t>. Please </a:t>
            </a:r>
            <a:r>
              <a:rPr lang="en-PH" sz="4200" dirty="0"/>
              <a:t>be specific.</a:t>
            </a:r>
          </a:p>
          <a:p>
            <a:pPr marL="0" indent="0">
              <a:buNone/>
            </a:pPr>
            <a:r>
              <a:rPr lang="en-PH" sz="4400" dirty="0" smtClean="0"/>
              <a:t>	Individual </a:t>
            </a:r>
            <a:r>
              <a:rPr lang="en-PH" sz="4400" dirty="0"/>
              <a:t>counselling</a:t>
            </a:r>
          </a:p>
          <a:p>
            <a:pPr marL="0" indent="0">
              <a:buNone/>
            </a:pPr>
            <a:r>
              <a:rPr lang="en-PH" sz="4400" dirty="0" smtClean="0"/>
              <a:t>	Client </a:t>
            </a:r>
            <a:r>
              <a:rPr lang="en-PH" sz="4400" dirty="0"/>
              <a:t>assessment (specify tests) </a:t>
            </a:r>
          </a:p>
          <a:p>
            <a:pPr marL="0" indent="0">
              <a:buNone/>
            </a:pPr>
            <a:r>
              <a:rPr lang="en-PH" sz="4400" dirty="0" smtClean="0"/>
              <a:t>	Evaluation </a:t>
            </a:r>
            <a:r>
              <a:rPr lang="en-PH" sz="4400" dirty="0"/>
              <a:t>of Guidance</a:t>
            </a:r>
          </a:p>
          <a:p>
            <a:pPr marL="0" indent="0">
              <a:buNone/>
            </a:pPr>
            <a:r>
              <a:rPr lang="en-PH" sz="4400" dirty="0" smtClean="0"/>
              <a:t>	Career </a:t>
            </a:r>
            <a:r>
              <a:rPr lang="en-PH" sz="4400" dirty="0"/>
              <a:t>Education</a:t>
            </a:r>
          </a:p>
          <a:p>
            <a:pPr marL="0" indent="0">
              <a:buNone/>
            </a:pPr>
            <a:r>
              <a:rPr lang="en-PH" sz="4400" dirty="0" smtClean="0"/>
              <a:t>	Group </a:t>
            </a:r>
            <a:r>
              <a:rPr lang="en-PH" sz="4400" dirty="0"/>
              <a:t>Counselling</a:t>
            </a:r>
          </a:p>
          <a:p>
            <a:pPr marL="0" indent="0">
              <a:buNone/>
            </a:pPr>
            <a:r>
              <a:rPr lang="en-PH" sz="4400" dirty="0" smtClean="0"/>
              <a:t>	Referral </a:t>
            </a:r>
            <a:r>
              <a:rPr lang="en-PH" sz="4400" dirty="0"/>
              <a:t>services</a:t>
            </a:r>
          </a:p>
          <a:p>
            <a:pPr marL="0" indent="0">
              <a:buNone/>
            </a:pPr>
            <a:r>
              <a:rPr lang="en-PH" sz="4400" dirty="0" smtClean="0"/>
              <a:t>	Research </a:t>
            </a:r>
            <a:r>
              <a:rPr lang="en-PH" sz="4400" dirty="0"/>
              <a:t>(on what? Methodology?)</a:t>
            </a:r>
          </a:p>
          <a:p>
            <a:pPr marL="0" indent="0">
              <a:buNone/>
            </a:pPr>
            <a:r>
              <a:rPr lang="en-PH" sz="4400" dirty="0" smtClean="0"/>
              <a:t>	Discipline </a:t>
            </a:r>
            <a:r>
              <a:rPr lang="en-PH" sz="4400" dirty="0"/>
              <a:t>(sanctions?)</a:t>
            </a:r>
          </a:p>
          <a:p>
            <a:endParaRPr lang="en-PH" sz="4200" dirty="0"/>
          </a:p>
          <a:p>
            <a:pPr marL="0" lvl="0" indent="0">
              <a:buNone/>
            </a:pPr>
            <a:endParaRPr lang="en-PH" sz="3000" dirty="0"/>
          </a:p>
        </p:txBody>
      </p:sp>
    </p:spTree>
    <p:extLst>
      <p:ext uri="{BB962C8B-B14F-4D97-AF65-F5344CB8AC3E}">
        <p14:creationId xmlns:p14="http://schemas.microsoft.com/office/powerpoint/2010/main" val="127567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4400" b="1" dirty="0" smtClean="0"/>
              <a:t>Second Activity: Guidance Program</a:t>
            </a:r>
            <a:endParaRPr lang="en-PH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94560"/>
            <a:ext cx="11645721" cy="44500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3600" dirty="0" smtClean="0"/>
              <a:t>	Guidance </a:t>
            </a:r>
            <a:r>
              <a:rPr lang="en-PH" sz="3600" dirty="0"/>
              <a:t>Programs (seminars, training, </a:t>
            </a:r>
          </a:p>
          <a:p>
            <a:pPr marL="0" indent="0">
              <a:buNone/>
            </a:pPr>
            <a:r>
              <a:rPr lang="en-PH" sz="3600" dirty="0"/>
              <a:t>       </a:t>
            </a:r>
            <a:r>
              <a:rPr lang="en-PH" sz="3600" dirty="0" smtClean="0"/>
              <a:t>	fieldtrip</a:t>
            </a:r>
            <a:r>
              <a:rPr lang="en-PH" sz="3600" dirty="0"/>
              <a:t>, retreat  *please include topic of </a:t>
            </a:r>
            <a:r>
              <a:rPr lang="en-PH" sz="3600" dirty="0" smtClean="0"/>
              <a:t>			event</a:t>
            </a:r>
            <a:r>
              <a:rPr lang="en-PH" sz="3600" dirty="0"/>
              <a:t>)</a:t>
            </a:r>
          </a:p>
          <a:p>
            <a:pPr marL="0" indent="0">
              <a:buNone/>
            </a:pPr>
            <a:r>
              <a:rPr lang="en-PH" sz="3600" dirty="0" smtClean="0"/>
              <a:t>	Coordination </a:t>
            </a:r>
            <a:r>
              <a:rPr lang="en-PH" sz="3600" dirty="0"/>
              <a:t>(with whom? For what?)</a:t>
            </a:r>
          </a:p>
          <a:p>
            <a:pPr marL="0" indent="0">
              <a:buNone/>
            </a:pPr>
            <a:r>
              <a:rPr lang="en-PH" sz="3600" dirty="0" smtClean="0"/>
              <a:t>	Orientation </a:t>
            </a:r>
            <a:r>
              <a:rPr lang="en-PH" sz="3600" dirty="0"/>
              <a:t>(on what?)</a:t>
            </a:r>
          </a:p>
          <a:p>
            <a:pPr marL="0" indent="0">
              <a:buNone/>
            </a:pPr>
            <a:r>
              <a:rPr lang="en-PH" sz="3600" dirty="0"/>
              <a:t> </a:t>
            </a:r>
          </a:p>
          <a:p>
            <a:pPr marL="0" indent="0">
              <a:buNone/>
            </a:pPr>
            <a:r>
              <a:rPr lang="en-PH" sz="3600" dirty="0" smtClean="0"/>
              <a:t>4</a:t>
            </a:r>
            <a:r>
              <a:rPr lang="en-PH" sz="3600" dirty="0"/>
              <a:t>.  Include the qualifications or the kind of the </a:t>
            </a:r>
          </a:p>
          <a:p>
            <a:pPr marL="0" indent="0">
              <a:buNone/>
            </a:pPr>
            <a:r>
              <a:rPr lang="en-PH" sz="3600" dirty="0" smtClean="0"/>
              <a:t>	Guidance </a:t>
            </a:r>
            <a:r>
              <a:rPr lang="en-PH" sz="3600" dirty="0"/>
              <a:t>Personnel should have.</a:t>
            </a:r>
          </a:p>
          <a:p>
            <a:pPr marL="0" lvl="0" indent="0">
              <a:buNone/>
            </a:pPr>
            <a:endParaRPr lang="en-PH" sz="3000" dirty="0"/>
          </a:p>
        </p:txBody>
      </p:sp>
    </p:spTree>
    <p:extLst>
      <p:ext uri="{BB962C8B-B14F-4D97-AF65-F5344CB8AC3E}">
        <p14:creationId xmlns:p14="http://schemas.microsoft.com/office/powerpoint/2010/main" val="242619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800" b="1" dirty="0" smtClean="0"/>
              <a:t>The Professional </a:t>
            </a:r>
            <a:r>
              <a:rPr lang="en-PH" sz="4800" b="1" dirty="0" err="1" smtClean="0"/>
              <a:t>Counselor</a:t>
            </a:r>
            <a:r>
              <a:rPr lang="en-PH" sz="4800" b="1" dirty="0" smtClean="0"/>
              <a:t>:</a:t>
            </a:r>
            <a:endParaRPr lang="en-PH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PH" sz="4800" dirty="0" smtClean="0"/>
              <a:t>Academic preparation/training</a:t>
            </a:r>
          </a:p>
          <a:p>
            <a:pPr marL="457200" indent="-457200">
              <a:buAutoNum type="arabicPeriod"/>
            </a:pPr>
            <a:r>
              <a:rPr lang="en-PH" sz="4800" dirty="0" smtClean="0"/>
              <a:t>Professional growth</a:t>
            </a:r>
          </a:p>
          <a:p>
            <a:pPr marL="457200" indent="-457200">
              <a:buAutoNum type="arabicPeriod"/>
            </a:pPr>
            <a:r>
              <a:rPr lang="en-PH" sz="4800" dirty="0" smtClean="0"/>
              <a:t>Personal qualities</a:t>
            </a:r>
          </a:p>
          <a:p>
            <a:pPr marL="457200" indent="-457200">
              <a:buAutoNum type="arabicPeriod"/>
            </a:pPr>
            <a:r>
              <a:rPr lang="en-PH" sz="4800" dirty="0" smtClean="0"/>
              <a:t>Roles and functions</a:t>
            </a:r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23798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PH" sz="4400" b="1" dirty="0" smtClean="0"/>
              <a:t>Second Activity: Guidance Program</a:t>
            </a:r>
            <a:endParaRPr lang="en-PH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94560"/>
            <a:ext cx="11645721" cy="44500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PH" sz="3600" dirty="0" smtClean="0"/>
              <a:t>5</a:t>
            </a:r>
            <a:r>
              <a:rPr lang="en-PH" sz="3600" dirty="0"/>
              <a:t>.  Choose from the following </a:t>
            </a:r>
            <a:r>
              <a:rPr lang="en-PH" sz="3600" b="1" i="1" dirty="0"/>
              <a:t>controversial</a:t>
            </a:r>
            <a:r>
              <a:rPr lang="en-PH" sz="3600" dirty="0"/>
              <a:t> communities:</a:t>
            </a:r>
          </a:p>
          <a:p>
            <a:pPr marL="0" indent="0">
              <a:buNone/>
            </a:pPr>
            <a:r>
              <a:rPr lang="en-PH" sz="3600" dirty="0" smtClean="0"/>
              <a:t>	a</a:t>
            </a:r>
            <a:r>
              <a:rPr lang="en-PH" sz="3600" dirty="0"/>
              <a:t>. showbiz (age bracket?)	</a:t>
            </a:r>
          </a:p>
          <a:p>
            <a:pPr marL="0" indent="0">
              <a:buNone/>
            </a:pPr>
            <a:r>
              <a:rPr lang="en-PH" sz="3600" dirty="0" smtClean="0"/>
              <a:t>	b</a:t>
            </a:r>
            <a:r>
              <a:rPr lang="en-PH" sz="3600" dirty="0"/>
              <a:t>. politics (congress or municipality?)	</a:t>
            </a:r>
          </a:p>
          <a:p>
            <a:pPr marL="0" indent="0">
              <a:buNone/>
            </a:pPr>
            <a:r>
              <a:rPr lang="en-PH" sz="3600" dirty="0" smtClean="0"/>
              <a:t>	c</a:t>
            </a:r>
            <a:r>
              <a:rPr lang="en-PH" sz="3600" dirty="0"/>
              <a:t>. religious group (which group?)  	</a:t>
            </a:r>
          </a:p>
          <a:p>
            <a:pPr marL="0" indent="0">
              <a:buNone/>
            </a:pPr>
            <a:r>
              <a:rPr lang="en-PH" sz="3600" dirty="0" smtClean="0"/>
              <a:t>	d</a:t>
            </a:r>
            <a:r>
              <a:rPr lang="en-PH" sz="3600" dirty="0"/>
              <a:t>. juvenile prison (Severe or moderate offenses?)</a:t>
            </a:r>
          </a:p>
          <a:p>
            <a:pPr marL="0" indent="0">
              <a:buNone/>
            </a:pPr>
            <a:r>
              <a:rPr lang="en-PH" sz="3600" dirty="0" smtClean="0"/>
              <a:t>	e</a:t>
            </a:r>
            <a:r>
              <a:rPr lang="en-PH" sz="3600" dirty="0"/>
              <a:t>. relocation site communities (location, </a:t>
            </a:r>
            <a:r>
              <a:rPr lang="en-PH" sz="3600" dirty="0" smtClean="0"/>
              <a:t>					characteristics of </a:t>
            </a:r>
            <a:r>
              <a:rPr lang="en-PH" sz="3600" dirty="0"/>
              <a:t>relocated population)</a:t>
            </a:r>
          </a:p>
          <a:p>
            <a:pPr marL="0" indent="0">
              <a:buNone/>
            </a:pPr>
            <a:r>
              <a:rPr lang="en-PH" sz="3600" dirty="0" smtClean="0"/>
              <a:t>	f</a:t>
            </a:r>
            <a:r>
              <a:rPr lang="en-PH" sz="3600" dirty="0"/>
              <a:t>. SPED (which disorder? Mild, moderate, severe?)</a:t>
            </a:r>
          </a:p>
          <a:p>
            <a:pPr marL="0" lvl="0" indent="0">
              <a:buNone/>
            </a:pPr>
            <a:endParaRPr lang="en-PH" sz="3000" dirty="0"/>
          </a:p>
        </p:txBody>
      </p:sp>
    </p:spTree>
    <p:extLst>
      <p:ext uri="{BB962C8B-B14F-4D97-AF65-F5344CB8AC3E}">
        <p14:creationId xmlns:p14="http://schemas.microsoft.com/office/powerpoint/2010/main" val="63100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400" b="1" dirty="0" smtClean="0"/>
              <a:t>First Activity:</a:t>
            </a:r>
            <a:endParaRPr lang="en-PH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259599"/>
            <a:ext cx="11629623" cy="43472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PH" sz="3600" dirty="0"/>
              <a:t>Where?</a:t>
            </a:r>
            <a:br>
              <a:rPr lang="en-PH" sz="3600" dirty="0"/>
            </a:br>
            <a:r>
              <a:rPr lang="en-PH" sz="3600" dirty="0"/>
              <a:t>When? (year or date)</a:t>
            </a:r>
            <a:br>
              <a:rPr lang="en-PH" sz="3600" dirty="0"/>
            </a:br>
            <a:r>
              <a:rPr lang="en-PH" sz="3600" dirty="0"/>
              <a:t>Problem/ issue</a:t>
            </a:r>
            <a:br>
              <a:rPr lang="en-PH" sz="3600" dirty="0"/>
            </a:br>
            <a:r>
              <a:rPr lang="en-PH" sz="3600" dirty="0"/>
              <a:t>Who gave the counsel? or relation?</a:t>
            </a:r>
            <a:br>
              <a:rPr lang="en-PH" sz="3600" dirty="0"/>
            </a:br>
            <a:r>
              <a:rPr lang="en-PH" sz="3600" dirty="0"/>
              <a:t>Advice given/ action done</a:t>
            </a:r>
            <a:br>
              <a:rPr lang="en-PH" sz="3600" dirty="0"/>
            </a:br>
            <a:r>
              <a:rPr lang="en-PH" sz="3600" dirty="0"/>
              <a:t>Qualities/ traits of </a:t>
            </a:r>
            <a:r>
              <a:rPr lang="en-PH" sz="3600" dirty="0" err="1" smtClean="0"/>
              <a:t>counselor</a:t>
            </a:r>
            <a:r>
              <a:rPr lang="en-PH" sz="3600" dirty="0"/>
              <a:t/>
            </a:r>
            <a:br>
              <a:rPr lang="en-PH" sz="3600" dirty="0"/>
            </a:br>
            <a:r>
              <a:rPr lang="en-PH" sz="3600" dirty="0"/>
              <a:t>Other than traits, what made </a:t>
            </a:r>
            <a:r>
              <a:rPr lang="en-PH" sz="3600" dirty="0" smtClean="0"/>
              <a:t>him</a:t>
            </a:r>
            <a:r>
              <a:rPr lang="en-PH" sz="3600" dirty="0"/>
              <a:t>/ her credible/ not </a:t>
            </a:r>
            <a:r>
              <a:rPr lang="en-PH" sz="3600" dirty="0" smtClean="0"/>
              <a:t>	credible</a:t>
            </a:r>
            <a:r>
              <a:rPr lang="en-PH" sz="3600" dirty="0"/>
              <a:t>?</a:t>
            </a:r>
            <a:br>
              <a:rPr lang="en-PH" sz="3600" dirty="0"/>
            </a:br>
            <a:endParaRPr lang="en-PH" sz="3600" dirty="0"/>
          </a:p>
        </p:txBody>
      </p:sp>
    </p:spTree>
    <p:extLst>
      <p:ext uri="{BB962C8B-B14F-4D97-AF65-F5344CB8AC3E}">
        <p14:creationId xmlns:p14="http://schemas.microsoft.com/office/powerpoint/2010/main" val="277960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537607"/>
            <a:ext cx="8144134" cy="2239342"/>
          </a:xfrm>
        </p:spPr>
        <p:txBody>
          <a:bodyPr/>
          <a:lstStyle/>
          <a:p>
            <a:r>
              <a:rPr lang="en-PH" sz="4800" b="1" dirty="0" smtClean="0"/>
              <a:t>Roles </a:t>
            </a:r>
            <a:r>
              <a:rPr lang="en-PH" sz="4800" b="1" dirty="0"/>
              <a:t>and </a:t>
            </a:r>
            <a:r>
              <a:rPr lang="en-PH" sz="4800" b="1" dirty="0" smtClean="0"/>
              <a:t>Functions</a:t>
            </a:r>
            <a:r>
              <a:rPr lang="en-PH" sz="4800" dirty="0"/>
              <a:t> </a:t>
            </a:r>
            <a:r>
              <a:rPr lang="en-PH" sz="4800" b="1" dirty="0" smtClean="0"/>
              <a:t>of</a:t>
            </a:r>
            <a:r>
              <a:rPr lang="en-PH" sz="4800" dirty="0"/>
              <a:t/>
            </a:r>
            <a:br>
              <a:rPr lang="en-PH" sz="4800" dirty="0"/>
            </a:br>
            <a:r>
              <a:rPr lang="en-PH" sz="4800" b="1" dirty="0"/>
              <a:t>Guidance Personnel</a:t>
            </a:r>
            <a:r>
              <a:rPr lang="en-PH" sz="4800" dirty="0"/>
              <a:t/>
            </a:r>
            <a:br>
              <a:rPr lang="en-PH" sz="4800" dirty="0"/>
            </a:br>
            <a:endParaRPr lang="en-PH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33337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400" b="1" dirty="0"/>
              <a:t>The Guidance Director/Coordinator</a:t>
            </a:r>
            <a:endParaRPr lang="en-PH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10910665" cy="4385899"/>
          </a:xfrm>
        </p:spPr>
        <p:txBody>
          <a:bodyPr/>
          <a:lstStyle/>
          <a:p>
            <a:r>
              <a:rPr lang="en-PH" sz="3200" b="1" i="1" dirty="0"/>
              <a:t>Manager</a:t>
            </a:r>
            <a:r>
              <a:rPr lang="en-PH" sz="3200" dirty="0"/>
              <a:t>- ensuring provision and proper functioning of all Guidance Personnel, budget, activities and facilities</a:t>
            </a:r>
          </a:p>
          <a:p>
            <a:r>
              <a:rPr lang="en-PH" sz="3200" b="1" i="1" dirty="0"/>
              <a:t>Developer</a:t>
            </a:r>
            <a:r>
              <a:rPr lang="en-PH" sz="3200" dirty="0"/>
              <a:t>-assesses needs for program planning, research, evaluation, improvement and establishment of accountability</a:t>
            </a:r>
          </a:p>
          <a:p>
            <a:r>
              <a:rPr lang="en-PH" sz="3200" b="1" i="1" dirty="0"/>
              <a:t>Leader</a:t>
            </a:r>
            <a:r>
              <a:rPr lang="en-PH" sz="3200" dirty="0"/>
              <a:t>- provides direction and motivation for personnel and program improvement</a:t>
            </a:r>
          </a:p>
          <a:p>
            <a:r>
              <a:rPr lang="en-PH" sz="3200" b="1" i="1" dirty="0"/>
              <a:t>Skills:</a:t>
            </a:r>
            <a:r>
              <a:rPr lang="en-PH" sz="3200" dirty="0"/>
              <a:t> planning, budgeting, organizing, controlling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44239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400" b="1" dirty="0"/>
              <a:t>The Guidance Director/Coordinator</a:t>
            </a:r>
            <a:endParaRPr lang="en-PH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10910665" cy="4385899"/>
          </a:xfrm>
        </p:spPr>
        <p:txBody>
          <a:bodyPr/>
          <a:lstStyle/>
          <a:p>
            <a:pPr marL="0" indent="0">
              <a:buNone/>
            </a:pPr>
            <a:r>
              <a:rPr lang="en-PH" sz="3200" dirty="0"/>
              <a:t>Specific Tasks:</a:t>
            </a:r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planning and preparing program with staff</a:t>
            </a:r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planning and controlling budget</a:t>
            </a:r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recruitment, selection, assignment and evaluation </a:t>
            </a:r>
            <a:r>
              <a:rPr lang="en-PH" sz="3200" dirty="0" smtClean="0"/>
              <a:t>		of </a:t>
            </a:r>
            <a:r>
              <a:rPr lang="en-PH" sz="3200" dirty="0"/>
              <a:t>personnel</a:t>
            </a:r>
          </a:p>
          <a:p>
            <a:pPr marL="0" indent="0">
              <a:buNone/>
            </a:pPr>
            <a:r>
              <a:rPr lang="en-PH" sz="3200" dirty="0" smtClean="0"/>
              <a:t>	-</a:t>
            </a:r>
            <a:r>
              <a:rPr lang="en-PH" sz="3200" dirty="0"/>
              <a:t>ensuring proper implementation and evaluation of </a:t>
            </a:r>
            <a:r>
              <a:rPr lang="en-PH" sz="3200" dirty="0" smtClean="0"/>
              <a:t>		all </a:t>
            </a:r>
            <a:r>
              <a:rPr lang="en-PH" sz="3200" dirty="0"/>
              <a:t>Guidance services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46253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400" b="1" dirty="0"/>
              <a:t>The Guidance Director/Coordinator</a:t>
            </a:r>
            <a:endParaRPr lang="en-PH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10910665" cy="4385899"/>
          </a:xfrm>
        </p:spPr>
        <p:txBody>
          <a:bodyPr/>
          <a:lstStyle/>
          <a:p>
            <a:pPr marL="0" indent="0">
              <a:buNone/>
            </a:pPr>
            <a:r>
              <a:rPr lang="en-PH" sz="3200" dirty="0"/>
              <a:t>-coordinating with the school community for proper </a:t>
            </a:r>
            <a:r>
              <a:rPr lang="en-PH" sz="3200" dirty="0" smtClean="0"/>
              <a:t>	support </a:t>
            </a:r>
            <a:r>
              <a:rPr lang="en-PH" sz="3200" dirty="0"/>
              <a:t>and understanding of Guidance activities and </a:t>
            </a:r>
            <a:r>
              <a:rPr lang="en-PH" sz="3200" dirty="0" smtClean="0"/>
              <a:t>	services</a:t>
            </a:r>
            <a:endParaRPr lang="en-PH" sz="3200" dirty="0"/>
          </a:p>
          <a:p>
            <a:pPr marL="0" indent="0">
              <a:buNone/>
            </a:pPr>
            <a:r>
              <a:rPr lang="en-PH" sz="3200" dirty="0"/>
              <a:t>-ascertaining that ethical standards are observed by the </a:t>
            </a:r>
            <a:r>
              <a:rPr lang="en-PH" sz="3200" dirty="0" smtClean="0"/>
              <a:t>	Guidance </a:t>
            </a:r>
            <a:r>
              <a:rPr lang="en-PH" sz="3200" dirty="0"/>
              <a:t>personnel and in the extension of services, </a:t>
            </a:r>
            <a:r>
              <a:rPr lang="en-PH" sz="3200" dirty="0" smtClean="0"/>
              <a:t>	programs </a:t>
            </a:r>
            <a:r>
              <a:rPr lang="en-PH" sz="3200" dirty="0"/>
              <a:t>and activities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02155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400" b="1" dirty="0"/>
              <a:t>Guidance Counsellor (5 C’s)</a:t>
            </a:r>
            <a:endParaRPr lang="en-PH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56568"/>
            <a:ext cx="10910665" cy="43858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3200" b="1" i="1" dirty="0" smtClean="0"/>
              <a:t>Counsellor</a:t>
            </a:r>
            <a:r>
              <a:rPr lang="en-PH" sz="3200" dirty="0" smtClean="0"/>
              <a:t>-aims </a:t>
            </a:r>
            <a:r>
              <a:rPr lang="en-PH" sz="3200" dirty="0"/>
              <a:t>to help people </a:t>
            </a:r>
            <a:r>
              <a:rPr lang="en-PH" sz="3200" b="1" i="1" dirty="0"/>
              <a:t>overcome</a:t>
            </a:r>
            <a:r>
              <a:rPr lang="en-PH" sz="3200" dirty="0"/>
              <a:t> obstacles to </a:t>
            </a:r>
            <a:r>
              <a:rPr lang="en-PH" sz="3200" dirty="0" smtClean="0"/>
              <a:t>	personal </a:t>
            </a:r>
            <a:r>
              <a:rPr lang="en-PH" sz="3200" dirty="0"/>
              <a:t>and education/ professional growth and </a:t>
            </a:r>
            <a:r>
              <a:rPr lang="en-PH" sz="3200" dirty="0" smtClean="0"/>
              <a:t>	</a:t>
            </a:r>
            <a:r>
              <a:rPr lang="en-PH" sz="3200" b="1" i="1" dirty="0" smtClean="0"/>
              <a:t>move</a:t>
            </a:r>
            <a:r>
              <a:rPr lang="en-PH" sz="3200" dirty="0" smtClean="0"/>
              <a:t> </a:t>
            </a:r>
            <a:r>
              <a:rPr lang="en-PH" sz="3200" dirty="0"/>
              <a:t>towards maximum development of potential</a:t>
            </a:r>
          </a:p>
          <a:p>
            <a:pPr marL="0" indent="0">
              <a:buNone/>
            </a:pPr>
            <a:r>
              <a:rPr lang="en-PH" sz="3200" dirty="0"/>
              <a:t>	</a:t>
            </a:r>
            <a:r>
              <a:rPr lang="en-PH" sz="3200" dirty="0" smtClean="0"/>
              <a:t>	- establishing </a:t>
            </a:r>
            <a:r>
              <a:rPr lang="en-PH" sz="3200" b="1" i="1" dirty="0"/>
              <a:t>warm, trusting and confidential</a:t>
            </a:r>
            <a:r>
              <a:rPr lang="en-PH" sz="3200" dirty="0"/>
              <a:t> </a:t>
            </a:r>
            <a:r>
              <a:rPr lang="en-PH" sz="3200" dirty="0" smtClean="0"/>
              <a:t>		working </a:t>
            </a:r>
            <a:r>
              <a:rPr lang="en-PH" sz="3200" dirty="0"/>
              <a:t>relationship with clients</a:t>
            </a:r>
          </a:p>
          <a:p>
            <a:pPr marL="0" indent="0">
              <a:buNone/>
            </a:pPr>
            <a:r>
              <a:rPr lang="en-PH" sz="3200" b="1" i="1" dirty="0" smtClean="0"/>
              <a:t>Coordinator-</a:t>
            </a:r>
            <a:r>
              <a:rPr lang="en-PH" sz="3200" dirty="0" smtClean="0"/>
              <a:t> </a:t>
            </a:r>
            <a:r>
              <a:rPr lang="en-PH" sz="3200" b="1" i="1" dirty="0"/>
              <a:t>identifies</a:t>
            </a:r>
            <a:r>
              <a:rPr lang="en-PH" sz="3200" dirty="0"/>
              <a:t> tasks that that should be done </a:t>
            </a:r>
            <a:r>
              <a:rPr lang="en-PH" sz="3200" dirty="0" smtClean="0"/>
              <a:t>	and </a:t>
            </a:r>
            <a:r>
              <a:rPr lang="en-PH" sz="3200" dirty="0"/>
              <a:t>organize everything to facilitate the </a:t>
            </a:r>
            <a:r>
              <a:rPr lang="en-PH" sz="3200" dirty="0" smtClean="0"/>
              <a:t>	performance </a:t>
            </a:r>
            <a:r>
              <a:rPr lang="en-PH" sz="3200" dirty="0"/>
              <a:t>of such tasks </a:t>
            </a:r>
          </a:p>
          <a:p>
            <a:pPr marL="0" indent="0">
              <a:buNone/>
            </a:pPr>
            <a:r>
              <a:rPr lang="en-PH" sz="3200" dirty="0" smtClean="0"/>
              <a:t>		-</a:t>
            </a:r>
            <a:r>
              <a:rPr lang="en-PH" sz="3200" dirty="0"/>
              <a:t>acts as a liaison between clientele and the </a:t>
            </a:r>
            <a:r>
              <a:rPr lang="en-PH" sz="3200" dirty="0" smtClean="0"/>
              <a:t>			resource </a:t>
            </a:r>
            <a:r>
              <a:rPr lang="en-PH" sz="3200" dirty="0"/>
              <a:t>person or agency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74012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PH" sz="4400" b="1" dirty="0"/>
              <a:t>Guidance Counsellor (5 C’s)</a:t>
            </a:r>
            <a:endParaRPr lang="en-PH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156568"/>
            <a:ext cx="10910665" cy="43858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PH" sz="3200" b="1" i="1" dirty="0" smtClean="0"/>
              <a:t>Conductor</a:t>
            </a:r>
            <a:r>
              <a:rPr lang="en-PH" sz="3200" dirty="0" smtClean="0"/>
              <a:t>- </a:t>
            </a:r>
            <a:r>
              <a:rPr lang="en-PH" sz="3200" b="1" i="1" dirty="0"/>
              <a:t>plan</a:t>
            </a:r>
            <a:r>
              <a:rPr lang="en-PH" sz="3200" dirty="0"/>
              <a:t> and directly </a:t>
            </a:r>
            <a:r>
              <a:rPr lang="en-PH" sz="3200" b="1" i="1" dirty="0"/>
              <a:t>conduct</a:t>
            </a:r>
            <a:r>
              <a:rPr lang="en-PH" sz="3200" dirty="0"/>
              <a:t> certain activities </a:t>
            </a:r>
            <a:r>
              <a:rPr lang="en-PH" sz="3200" dirty="0" smtClean="0"/>
              <a:t>	that </a:t>
            </a:r>
            <a:r>
              <a:rPr lang="en-PH" sz="3200" dirty="0"/>
              <a:t>may promote client’s positive movement in life </a:t>
            </a:r>
          </a:p>
          <a:p>
            <a:pPr marL="0" indent="0">
              <a:buNone/>
            </a:pPr>
            <a:r>
              <a:rPr lang="en-PH" sz="3200" b="1" i="1" dirty="0" smtClean="0"/>
              <a:t>Change </a:t>
            </a:r>
            <a:r>
              <a:rPr lang="en-PH" sz="3200" b="1" i="1" dirty="0"/>
              <a:t>Agent-</a:t>
            </a:r>
            <a:r>
              <a:rPr lang="en-PH" sz="3200" dirty="0"/>
              <a:t> must be involved in organizational change, </a:t>
            </a:r>
            <a:r>
              <a:rPr lang="en-PH" sz="3200" dirty="0" smtClean="0"/>
              <a:t>	acts </a:t>
            </a:r>
            <a:r>
              <a:rPr lang="en-PH" sz="3200" dirty="0"/>
              <a:t>as a </a:t>
            </a:r>
            <a:r>
              <a:rPr lang="en-PH" sz="3200" b="1" i="1" dirty="0" err="1"/>
              <a:t>catalyzer</a:t>
            </a:r>
            <a:r>
              <a:rPr lang="en-PH" sz="3200" b="1" i="1" dirty="0"/>
              <a:t>, process helper, solution giver, </a:t>
            </a:r>
            <a:r>
              <a:rPr lang="en-PH" sz="3200" b="1" i="1" dirty="0" smtClean="0"/>
              <a:t>	resource </a:t>
            </a:r>
            <a:r>
              <a:rPr lang="en-PH" sz="3200" b="1" i="1" dirty="0"/>
              <a:t>linker and stabilizer</a:t>
            </a:r>
            <a:endParaRPr lang="en-PH" sz="3200" dirty="0"/>
          </a:p>
          <a:p>
            <a:pPr marL="0" indent="0">
              <a:buNone/>
            </a:pPr>
            <a:r>
              <a:rPr lang="en-PH" sz="3200" b="1" i="1" dirty="0" smtClean="0"/>
              <a:t>Consultant</a:t>
            </a:r>
            <a:r>
              <a:rPr lang="en-PH" sz="3200" dirty="0" smtClean="0"/>
              <a:t>- </a:t>
            </a:r>
            <a:r>
              <a:rPr lang="en-PH" sz="3200" dirty="0"/>
              <a:t>-</a:t>
            </a:r>
            <a:r>
              <a:rPr lang="en-PH" sz="3200" b="1" i="1" dirty="0"/>
              <a:t>acts</a:t>
            </a:r>
            <a:r>
              <a:rPr lang="en-PH" sz="3200" dirty="0"/>
              <a:t> as objective party, suggesting helpful </a:t>
            </a:r>
            <a:r>
              <a:rPr lang="en-PH" sz="3200" dirty="0" smtClean="0"/>
              <a:t>	interventions</a:t>
            </a:r>
            <a:r>
              <a:rPr lang="en-PH" sz="3200" dirty="0"/>
              <a:t>, </a:t>
            </a:r>
            <a:r>
              <a:rPr lang="en-PH" sz="3200" b="1" i="1" dirty="0"/>
              <a:t>assists</a:t>
            </a:r>
            <a:r>
              <a:rPr lang="en-PH" sz="3200" dirty="0"/>
              <a:t> in assessing problems</a:t>
            </a:r>
          </a:p>
          <a:p>
            <a:pPr marL="457200" lvl="1" indent="0">
              <a:buNone/>
            </a:pPr>
            <a:r>
              <a:rPr lang="en-PH" sz="2800" dirty="0" smtClean="0"/>
              <a:t>		-</a:t>
            </a:r>
            <a:r>
              <a:rPr lang="en-PH" sz="2800" dirty="0"/>
              <a:t>skills are </a:t>
            </a:r>
            <a:r>
              <a:rPr lang="en-PH" sz="2800" b="1" i="1" dirty="0"/>
              <a:t>recognizing needs, </a:t>
            </a:r>
            <a:r>
              <a:rPr lang="en-PH" sz="2800" b="1" i="1" dirty="0" err="1"/>
              <a:t>analyzing</a:t>
            </a:r>
            <a:r>
              <a:rPr lang="en-PH" sz="2800" b="1" i="1" dirty="0"/>
              <a:t> problems, </a:t>
            </a:r>
            <a:r>
              <a:rPr lang="en-PH" sz="2800" b="1" i="1" dirty="0" smtClean="0"/>
              <a:t>		setting </a:t>
            </a:r>
            <a:r>
              <a:rPr lang="en-PH" sz="2800" b="1" i="1" dirty="0"/>
              <a:t>goals, obtaining needed resources and </a:t>
            </a:r>
            <a:r>
              <a:rPr lang="en-PH" sz="2800" b="1" i="1" dirty="0" smtClean="0"/>
              <a:t>			generating </a:t>
            </a:r>
            <a:r>
              <a:rPr lang="en-PH" sz="2800" b="1" i="1" dirty="0"/>
              <a:t>and evaluating solutions</a:t>
            </a:r>
            <a:endParaRPr lang="en-PH" sz="2800" dirty="0"/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55574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224</TotalTime>
  <Words>268</Words>
  <Application>Microsoft Office PowerPoint</Application>
  <PresentationFormat>Widescreen</PresentationFormat>
  <Paragraphs>123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Trebuchet MS</vt:lpstr>
      <vt:lpstr>Berlin</vt:lpstr>
      <vt:lpstr>The Professional Counselor</vt:lpstr>
      <vt:lpstr>The Professional Counselor:</vt:lpstr>
      <vt:lpstr>First Activity:</vt:lpstr>
      <vt:lpstr>Roles and Functions of Guidance Personnel </vt:lpstr>
      <vt:lpstr>The Guidance Director/Coordinator</vt:lpstr>
      <vt:lpstr>The Guidance Director/Coordinator</vt:lpstr>
      <vt:lpstr>The Guidance Director/Coordinator</vt:lpstr>
      <vt:lpstr>Guidance Counsellor (5 C’s)</vt:lpstr>
      <vt:lpstr>Guidance Counsellor (5 C’s)</vt:lpstr>
      <vt:lpstr>Guidance Counsellor (5 C’s)</vt:lpstr>
      <vt:lpstr>Psychometrist</vt:lpstr>
      <vt:lpstr>Researcher</vt:lpstr>
      <vt:lpstr>Academic preparation/training and Professional Growth</vt:lpstr>
      <vt:lpstr>Academic preparation/training and Professional Growth</vt:lpstr>
      <vt:lpstr>Academic preparation/training and Professional Growth</vt:lpstr>
      <vt:lpstr>Academic preparation/training and Professional Growth</vt:lpstr>
      <vt:lpstr>Second Activity: Guidance Program</vt:lpstr>
      <vt:lpstr>Second Activity: Guidance Program</vt:lpstr>
      <vt:lpstr>Second Activity: Guidance Program</vt:lpstr>
      <vt:lpstr>Second Activity: Guidance Program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Professional Counselor</dc:title>
  <dc:creator>Kathrine Atienza</dc:creator>
  <cp:lastModifiedBy>Kathrine Atienza</cp:lastModifiedBy>
  <cp:revision>21</cp:revision>
  <dcterms:created xsi:type="dcterms:W3CDTF">2013-09-15T10:20:37Z</dcterms:created>
  <dcterms:modified xsi:type="dcterms:W3CDTF">2013-09-17T12:06:38Z</dcterms:modified>
</cp:coreProperties>
</file>