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5616DD-4EBF-4624-A948-DD9B5040F8F4}" type="datetimeFigureOut">
              <a:rPr lang="en-GB" smtClean="0"/>
              <a:t>22/05/2014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B4CD8-EB6C-4819-8FFA-95604E01E1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182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4CD8-EB6C-4819-8FFA-95604E01E1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159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0E1D6-D4B5-4428-B75B-E703B32EE156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D0925-79B3-43E4-AEEB-E760175A245E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4B46-EF9C-429E-BE88-38F12634E215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3FA08-926A-45FB-AB31-2B7665A86D14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9A301-5239-419D-A063-D0B1A506499F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976F9-E039-4929-9833-ED25C3229727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E4FA8-ABE9-4E2F-B313-95946D3CC5C3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46D2-F70E-4834-8CDE-7F521931F8B7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9730-1BBA-4683-9A3B-39067B1DA394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C93E5-36F1-45AC-B6FF-0AB9F4059BF7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F338-66FA-4E81-8E26-3E0084F366C7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07E2A-C561-489D-B827-E2123A3E56A2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B0285-713A-492D-B335-897089816893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7F56-8EE1-41F8-BEA4-3590AE2CA4DB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A19A9-E195-440C-88E1-C85E01131AC0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E9BA2-A0C5-42CE-ADF1-3087B6C6F296}" type="datetime1">
              <a:rPr lang="en-US" smtClean="0"/>
              <a:t>5/22/2014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3DC57-65BF-4333-BE5F-23160FA106A7}" type="datetime1">
              <a:rPr lang="en-US" smtClean="0"/>
              <a:t>5/22/2014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fm.a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fm.a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764407"/>
            <a:ext cx="7766936" cy="1944708"/>
          </a:xfrm>
        </p:spPr>
        <p:txBody>
          <a:bodyPr/>
          <a:lstStyle/>
          <a:p>
            <a:pPr algn="ctr"/>
            <a:r>
              <a:rPr lang="id-ID" sz="2800" dirty="0" smtClean="0"/>
              <a:t>The Usefulnes of an Accounting Information System for Effective Organizational Performance</a:t>
            </a:r>
            <a:br>
              <a:rPr lang="id-ID" sz="2800" dirty="0" smtClean="0"/>
            </a:br>
            <a:r>
              <a:rPr lang="id-ID" sz="2800" dirty="0" smtClean="0"/>
              <a:t>Siamak Nejadhosseini Soudani, 2012 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2400" dirty="0" smtClean="0"/>
              <a:t>Tutor; Dr. Istianingsih</a:t>
            </a:r>
          </a:p>
          <a:p>
            <a:pPr algn="ctr"/>
            <a:r>
              <a:rPr lang="id-ID" sz="2400" dirty="0" smtClean="0"/>
              <a:t>Re-write by; Gilbert Rely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3318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69194"/>
          </a:xfrm>
        </p:spPr>
        <p:txBody>
          <a:bodyPr>
            <a:normAutofit fontScale="90000"/>
          </a:bodyPr>
          <a:lstStyle/>
          <a:p>
            <a:r>
              <a:rPr lang="id-ID" dirty="0"/>
              <a:t>DISKUSI DAN SIMPULAN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49251"/>
            <a:ext cx="8994700" cy="4792111"/>
          </a:xfrm>
        </p:spPr>
        <p:txBody>
          <a:bodyPr>
            <a:normAutofit lnSpcReduction="10000"/>
          </a:bodyPr>
          <a:lstStyle/>
          <a:p>
            <a:r>
              <a:rPr lang="id-ID" dirty="0" smtClean="0"/>
              <a:t>M</a:t>
            </a:r>
            <a:r>
              <a:rPr lang="en-GB" dirty="0" err="1" smtClean="0"/>
              <a:t>engukur</a:t>
            </a:r>
            <a:r>
              <a:rPr lang="en-GB" dirty="0" smtClean="0"/>
              <a:t> </a:t>
            </a:r>
            <a:r>
              <a:rPr lang="en-GB" dirty="0" err="1"/>
              <a:t>pertanyaan</a:t>
            </a:r>
            <a:r>
              <a:rPr lang="en-GB" dirty="0"/>
              <a:t> </a:t>
            </a:r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berdasarkan</a:t>
            </a:r>
            <a:r>
              <a:rPr lang="en-GB" dirty="0"/>
              <a:t> </a:t>
            </a:r>
            <a:r>
              <a:rPr lang="en-GB" dirty="0" err="1"/>
              <a:t>pendapat</a:t>
            </a:r>
            <a:r>
              <a:rPr lang="en-GB" dirty="0"/>
              <a:t> </a:t>
            </a:r>
            <a:r>
              <a:rPr lang="en-GB" dirty="0" err="1"/>
              <a:t>responden</a:t>
            </a:r>
            <a:r>
              <a:rPr lang="en-GB" dirty="0"/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 </a:t>
            </a:r>
            <a:r>
              <a:rPr lang="id-ID" dirty="0" smtClean="0"/>
              <a:t>	 1.   </a:t>
            </a:r>
            <a:r>
              <a:rPr lang="en-GB" dirty="0" smtClean="0"/>
              <a:t>AIS </a:t>
            </a:r>
            <a:r>
              <a:rPr lang="en-GB" dirty="0" err="1"/>
              <a:t>menjadi</a:t>
            </a:r>
            <a:r>
              <a:rPr lang="en-GB" dirty="0"/>
              <a:t> </a:t>
            </a:r>
            <a:r>
              <a:rPr lang="en-GB" dirty="0" err="1"/>
              <a:t>variabel</a:t>
            </a:r>
            <a:r>
              <a:rPr lang="en-GB" dirty="0"/>
              <a:t> yang paling </a:t>
            </a:r>
            <a:r>
              <a:rPr lang="en-GB" dirty="0" err="1"/>
              <a:t>mempengaruhi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. </a:t>
            </a:r>
          </a:p>
          <a:p>
            <a:pPr lvl="0"/>
            <a:r>
              <a:rPr lang="id-ID" dirty="0" smtClean="0"/>
              <a:t>  2.    </a:t>
            </a:r>
            <a:r>
              <a:rPr lang="en-GB" dirty="0" smtClean="0"/>
              <a:t>AIS </a:t>
            </a:r>
            <a:r>
              <a:rPr lang="id-ID" dirty="0"/>
              <a:t>merupakan </a:t>
            </a:r>
            <a:r>
              <a:rPr lang="en-GB" dirty="0" err="1"/>
              <a:t>faktor</a:t>
            </a:r>
            <a:r>
              <a:rPr lang="en-GB" dirty="0"/>
              <a:t> yang paling </a:t>
            </a:r>
            <a:r>
              <a:rPr lang="en-GB" dirty="0" err="1"/>
              <a:t>penting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perusahaan-perusahaan</a:t>
            </a:r>
            <a:r>
              <a:rPr lang="en-GB" dirty="0"/>
              <a:t> </a:t>
            </a:r>
            <a:endParaRPr lang="id-ID" dirty="0" smtClean="0"/>
          </a:p>
          <a:p>
            <a:pPr marL="0" lvl="0" indent="0">
              <a:buNone/>
            </a:pPr>
            <a:r>
              <a:rPr lang="id-ID" dirty="0"/>
              <a:t> </a:t>
            </a:r>
            <a:r>
              <a:rPr lang="id-ID" dirty="0" smtClean="0"/>
              <a:t>             </a:t>
            </a:r>
            <a:r>
              <a:rPr lang="en-GB" dirty="0" smtClean="0"/>
              <a:t>yang </a:t>
            </a:r>
            <a:r>
              <a:rPr lang="en-GB" dirty="0" err="1"/>
              <a:t>terdaftar</a:t>
            </a:r>
            <a:r>
              <a:rPr lang="en-GB" dirty="0"/>
              <a:t> di DFM. </a:t>
            </a:r>
          </a:p>
          <a:p>
            <a:pPr lvl="0"/>
            <a:r>
              <a:rPr lang="id-ID" dirty="0" smtClean="0"/>
              <a:t>  3.    K</a:t>
            </a:r>
            <a:r>
              <a:rPr lang="en-GB" dirty="0" err="1"/>
              <a:t>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berpengaruh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endParaRPr lang="id-ID" dirty="0" smtClean="0"/>
          </a:p>
          <a:p>
            <a:pPr lvl="0"/>
            <a:r>
              <a:rPr lang="id-ID" dirty="0"/>
              <a:t> </a:t>
            </a:r>
            <a:r>
              <a:rPr lang="id-ID" dirty="0" smtClean="0"/>
              <a:t>        </a:t>
            </a:r>
            <a:r>
              <a:rPr lang="en-GB" dirty="0" err="1" smtClean="0"/>
              <a:t>organisas</a:t>
            </a:r>
            <a:r>
              <a:rPr lang="id-ID" dirty="0" smtClean="0"/>
              <a:t>i </a:t>
            </a:r>
            <a:r>
              <a:rPr lang="id-ID" dirty="0"/>
              <a:t>dan</a:t>
            </a:r>
            <a:r>
              <a:rPr lang="en-GB" dirty="0"/>
              <a:t> </a:t>
            </a:r>
            <a:r>
              <a:rPr lang="en-GB" dirty="0" err="1"/>
              <a:t>efektif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membangun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</a:p>
          <a:p>
            <a:pPr lvl="0" algn="just"/>
            <a:r>
              <a:rPr lang="id-ID" dirty="0" smtClean="0"/>
              <a:t>  4.    </a:t>
            </a:r>
            <a:r>
              <a:rPr lang="en-GB" dirty="0" smtClean="0"/>
              <a:t>AIS </a:t>
            </a:r>
            <a:r>
              <a:rPr lang="en-GB" dirty="0" err="1"/>
              <a:t>ditemukan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faktor</a:t>
            </a:r>
            <a:r>
              <a:rPr lang="en-GB" dirty="0"/>
              <a:t> </a:t>
            </a:r>
            <a:r>
              <a:rPr lang="en-GB" dirty="0" err="1"/>
              <a:t>penting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membangun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id-ID" dirty="0" smtClean="0"/>
              <a:t>			</a:t>
            </a:r>
            <a:r>
              <a:rPr lang="en-GB" dirty="0" err="1" smtClean="0"/>
              <a:t>melalui</a:t>
            </a:r>
            <a:r>
              <a:rPr lang="en-GB" dirty="0" smtClean="0"/>
              <a:t> </a:t>
            </a:r>
            <a:r>
              <a:rPr lang="en-GB" dirty="0" err="1"/>
              <a:t>pengumpulan</a:t>
            </a:r>
            <a:r>
              <a:rPr lang="en-GB" dirty="0"/>
              <a:t>, </a:t>
            </a:r>
            <a:r>
              <a:rPr lang="en-GB" dirty="0" err="1"/>
              <a:t>penyimpanan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pengolahan</a:t>
            </a:r>
            <a:r>
              <a:rPr lang="en-GB" dirty="0"/>
              <a:t> data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id-ID" dirty="0" smtClean="0"/>
              <a:t>			</a:t>
            </a:r>
            <a:r>
              <a:rPr lang="en-GB" dirty="0" err="1" smtClean="0"/>
              <a:t>akuntansi</a:t>
            </a:r>
            <a:r>
              <a:rPr lang="en-GB" dirty="0" smtClean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dievaluasi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dampaknya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peningkatan</a:t>
            </a:r>
            <a:r>
              <a:rPr lang="en-GB" dirty="0"/>
              <a:t> proses </a:t>
            </a:r>
            <a:r>
              <a:rPr lang="id-ID" dirty="0" smtClean="0"/>
              <a:t>			</a:t>
            </a:r>
            <a:r>
              <a:rPr lang="en-GB" dirty="0" err="1" smtClean="0"/>
              <a:t>pengambilan</a:t>
            </a:r>
            <a:r>
              <a:rPr lang="en-GB" dirty="0" smtClean="0"/>
              <a:t> </a:t>
            </a:r>
            <a:r>
              <a:rPr lang="en-GB" dirty="0" err="1"/>
              <a:t>keputusan</a:t>
            </a:r>
            <a:r>
              <a:rPr lang="en-GB" dirty="0"/>
              <a:t>, </a:t>
            </a:r>
            <a:r>
              <a:rPr lang="en-GB" dirty="0" err="1"/>
              <a:t>kualitas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akuntansi</a:t>
            </a:r>
            <a:r>
              <a:rPr lang="en-GB" dirty="0"/>
              <a:t>, </a:t>
            </a:r>
            <a:r>
              <a:rPr lang="en-GB" dirty="0" err="1"/>
              <a:t>evaluasi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, </a:t>
            </a:r>
            <a:r>
              <a:rPr lang="id-ID" dirty="0" smtClean="0"/>
              <a:t>			</a:t>
            </a:r>
            <a:r>
              <a:rPr lang="en-GB" dirty="0" err="1" smtClean="0"/>
              <a:t>pengendalian</a:t>
            </a:r>
            <a:r>
              <a:rPr lang="en-GB" dirty="0" smtClean="0"/>
              <a:t> </a:t>
            </a:r>
            <a:r>
              <a:rPr lang="en-GB" dirty="0"/>
              <a:t>internal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memfasilitasi</a:t>
            </a:r>
            <a:r>
              <a:rPr lang="en-GB" dirty="0"/>
              <a:t> </a:t>
            </a:r>
            <a:r>
              <a:rPr lang="en-GB" dirty="0" err="1"/>
              <a:t>transaksi</a:t>
            </a:r>
            <a:r>
              <a:rPr lang="en-GB" dirty="0"/>
              <a:t> </a:t>
            </a:r>
            <a:r>
              <a:rPr lang="en-GB" dirty="0" err="1"/>
              <a:t>perusahaan</a:t>
            </a:r>
            <a:r>
              <a:rPr lang="en-GB" dirty="0"/>
              <a:t>. </a:t>
            </a:r>
          </a:p>
          <a:p>
            <a:pPr lvl="0"/>
            <a:r>
              <a:rPr lang="id-ID" dirty="0" smtClean="0"/>
              <a:t>  5.   T</a:t>
            </a:r>
            <a:r>
              <a:rPr lang="en-GB" dirty="0" err="1"/>
              <a:t>idak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id-ID" dirty="0"/>
              <a:t>,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beberapa</a:t>
            </a:r>
            <a:r>
              <a:rPr lang="en-GB" dirty="0"/>
              <a:t> </a:t>
            </a:r>
            <a:r>
              <a:rPr lang="id-ID" dirty="0" smtClean="0"/>
              <a:t>                 		</a:t>
            </a:r>
            <a:r>
              <a:rPr lang="en-GB" dirty="0" err="1" smtClean="0"/>
              <a:t>hambatan</a:t>
            </a:r>
            <a:r>
              <a:rPr lang="en-GB" dirty="0" smtClean="0"/>
              <a:t> </a:t>
            </a:r>
            <a:r>
              <a:rPr lang="en-GB" dirty="0"/>
              <a:t>yang </a:t>
            </a:r>
            <a:r>
              <a:rPr lang="en-GB" dirty="0" err="1"/>
              <a:t>menyebabkan</a:t>
            </a:r>
            <a:r>
              <a:rPr lang="en-GB" dirty="0"/>
              <a:t> </a:t>
            </a:r>
            <a:r>
              <a:rPr lang="en-GB" dirty="0" err="1"/>
              <a:t>pelaksanaan</a:t>
            </a:r>
            <a:r>
              <a:rPr lang="en-GB" dirty="0"/>
              <a:t> AIS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id-ID" dirty="0" smtClean="0"/>
              <a:t>			</a:t>
            </a:r>
            <a:r>
              <a:rPr lang="en-GB" dirty="0" err="1" smtClean="0"/>
              <a:t>pada</a:t>
            </a:r>
            <a:r>
              <a:rPr lang="en-GB" dirty="0" smtClean="0"/>
              <a:t> </a:t>
            </a:r>
            <a:r>
              <a:rPr lang="en-GB" dirty="0" err="1"/>
              <a:t>perusahaan</a:t>
            </a:r>
            <a:r>
              <a:rPr lang="en-GB" dirty="0"/>
              <a:t> yang </a:t>
            </a:r>
            <a:r>
              <a:rPr lang="en-GB" dirty="0" err="1"/>
              <a:t>terdaftar</a:t>
            </a:r>
            <a:r>
              <a:rPr lang="en-GB" dirty="0"/>
              <a:t> di DFM.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830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56315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BATASAN PENELITIAN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146220"/>
            <a:ext cx="8865911" cy="546064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/>
              <a:t> </a:t>
            </a:r>
            <a:endParaRPr lang="en-GB" sz="2400" dirty="0"/>
          </a:p>
          <a:p>
            <a:pPr lvl="0" algn="just">
              <a:buFont typeface="+mj-lt"/>
              <a:buAutoNum type="arabicPeriod"/>
            </a:pPr>
            <a:r>
              <a:rPr lang="en-GB" sz="2400" dirty="0" err="1"/>
              <a:t>Penggunaan</a:t>
            </a:r>
            <a:r>
              <a:rPr lang="en-GB" sz="2400" dirty="0"/>
              <a:t> </a:t>
            </a:r>
            <a:r>
              <a:rPr lang="en-GB" sz="2400" dirty="0" err="1"/>
              <a:t>kuesioner</a:t>
            </a:r>
            <a:r>
              <a:rPr lang="en-GB" sz="2400" dirty="0"/>
              <a:t> </a:t>
            </a:r>
            <a:r>
              <a:rPr lang="en-GB" sz="2400" dirty="0" err="1"/>
              <a:t>untuk</a:t>
            </a:r>
            <a:r>
              <a:rPr lang="en-GB" sz="2400" dirty="0"/>
              <a:t> </a:t>
            </a:r>
            <a:r>
              <a:rPr lang="en-GB" sz="2400" dirty="0" err="1"/>
              <a:t>mengumpulkan</a:t>
            </a:r>
            <a:r>
              <a:rPr lang="en-GB" sz="2400" dirty="0"/>
              <a:t> data </a:t>
            </a:r>
            <a:r>
              <a:rPr lang="en-GB" sz="2400" dirty="0" err="1"/>
              <a:t>selalu</a:t>
            </a:r>
            <a:r>
              <a:rPr lang="en-GB" sz="2400" dirty="0"/>
              <a:t> </a:t>
            </a:r>
            <a:r>
              <a:rPr lang="en-GB" sz="2400" dirty="0" err="1"/>
              <a:t>memiliki</a:t>
            </a:r>
            <a:r>
              <a:rPr lang="en-GB" sz="2400" dirty="0"/>
              <a:t> </a:t>
            </a:r>
            <a:r>
              <a:rPr lang="en-GB" sz="2400" dirty="0" err="1"/>
              <a:t>keterbatasan</a:t>
            </a:r>
            <a:r>
              <a:rPr lang="en-GB" sz="2400" dirty="0"/>
              <a:t>, </a:t>
            </a:r>
            <a:r>
              <a:rPr lang="en-GB" sz="2400" dirty="0" err="1"/>
              <a:t>karena</a:t>
            </a:r>
            <a:r>
              <a:rPr lang="en-GB" sz="2400" dirty="0"/>
              <a:t> </a:t>
            </a:r>
            <a:r>
              <a:rPr lang="en-GB" sz="2400" dirty="0" err="1"/>
              <a:t>respon</a:t>
            </a:r>
            <a:r>
              <a:rPr lang="en-GB" sz="2400" dirty="0"/>
              <a:t> </a:t>
            </a:r>
            <a:r>
              <a:rPr lang="en-GB" sz="2400" dirty="0" err="1"/>
              <a:t>bisa</a:t>
            </a:r>
            <a:r>
              <a:rPr lang="en-GB" sz="2400" dirty="0"/>
              <a:t> bias </a:t>
            </a:r>
            <a:r>
              <a:rPr lang="en-GB" sz="2400" dirty="0" err="1"/>
              <a:t>karena</a:t>
            </a:r>
            <a:r>
              <a:rPr lang="en-GB" sz="2400" dirty="0"/>
              <a:t> </a:t>
            </a:r>
            <a:r>
              <a:rPr lang="en-GB" sz="2400" dirty="0" err="1"/>
              <a:t>metode</a:t>
            </a:r>
            <a:r>
              <a:rPr lang="en-GB" sz="2400" dirty="0"/>
              <a:t> yang </a:t>
            </a:r>
            <a:r>
              <a:rPr lang="en-GB" sz="2400" dirty="0" err="1"/>
              <a:t>umum</a:t>
            </a:r>
            <a:r>
              <a:rPr lang="en-GB" sz="2400" dirty="0"/>
              <a:t> </a:t>
            </a:r>
            <a:r>
              <a:rPr lang="en-GB" sz="2400" dirty="0" err="1"/>
              <a:t>digunakan</a:t>
            </a:r>
            <a:r>
              <a:rPr lang="en-GB" sz="2400" dirty="0"/>
              <a:t> </a:t>
            </a:r>
            <a:r>
              <a:rPr lang="en-GB" sz="2400" dirty="0" err="1"/>
              <a:t>untuk</a:t>
            </a:r>
            <a:r>
              <a:rPr lang="en-GB" sz="2400" dirty="0"/>
              <a:t> </a:t>
            </a:r>
            <a:r>
              <a:rPr lang="en-GB" sz="2400" dirty="0" err="1"/>
              <a:t>koleksi</a:t>
            </a:r>
            <a:r>
              <a:rPr lang="en-GB" sz="2400" dirty="0"/>
              <a:t> </a:t>
            </a:r>
            <a:r>
              <a:rPr lang="en-GB" sz="2400" dirty="0" err="1"/>
              <a:t>semua</a:t>
            </a:r>
            <a:r>
              <a:rPr lang="en-GB" sz="2400" dirty="0"/>
              <a:t> data</a:t>
            </a:r>
            <a:r>
              <a:rPr lang="id-ID" sz="2400" dirty="0"/>
              <a:t>, k</a:t>
            </a:r>
            <a:r>
              <a:rPr lang="en-GB" sz="2400" dirty="0" err="1"/>
              <a:t>etika</a:t>
            </a:r>
            <a:r>
              <a:rPr lang="en-GB" sz="2400" dirty="0"/>
              <a:t> </a:t>
            </a:r>
            <a:r>
              <a:rPr lang="en-GB" sz="2400" dirty="0" err="1"/>
              <a:t>merancang</a:t>
            </a:r>
            <a:r>
              <a:rPr lang="en-GB" sz="2400" dirty="0"/>
              <a:t> </a:t>
            </a:r>
            <a:r>
              <a:rPr lang="en-GB" sz="2400" dirty="0" err="1"/>
              <a:t>kuesioner</a:t>
            </a:r>
            <a:r>
              <a:rPr lang="en-GB" sz="2400" dirty="0"/>
              <a:t> </a:t>
            </a:r>
            <a:r>
              <a:rPr lang="en-GB" sz="2400" dirty="0" err="1" smtClean="0"/>
              <a:t>dan</a:t>
            </a:r>
            <a:r>
              <a:rPr lang="en-GB" sz="2400" dirty="0" smtClean="0"/>
              <a:t> </a:t>
            </a:r>
            <a:r>
              <a:rPr lang="en-GB" sz="2400" dirty="0" err="1"/>
              <a:t>kritik</a:t>
            </a:r>
            <a:r>
              <a:rPr lang="en-GB" sz="2400" dirty="0"/>
              <a:t> </a:t>
            </a:r>
            <a:r>
              <a:rPr lang="en-GB" sz="2400" dirty="0" err="1"/>
              <a:t>terhadap</a:t>
            </a:r>
            <a:r>
              <a:rPr lang="en-GB" sz="2400" dirty="0"/>
              <a:t> </a:t>
            </a:r>
            <a:r>
              <a:rPr lang="en-GB" sz="2400" dirty="0" err="1"/>
              <a:t>metode</a:t>
            </a:r>
            <a:r>
              <a:rPr lang="en-GB" sz="2400" dirty="0"/>
              <a:t> </a:t>
            </a:r>
            <a:r>
              <a:rPr lang="en-GB" sz="2400" dirty="0" err="1"/>
              <a:t>survei</a:t>
            </a:r>
            <a:r>
              <a:rPr lang="en-GB" sz="2400" dirty="0"/>
              <a:t> </a:t>
            </a:r>
            <a:r>
              <a:rPr lang="en-GB" sz="2400" dirty="0" err="1"/>
              <a:t>tidak</a:t>
            </a:r>
            <a:r>
              <a:rPr lang="en-GB" sz="2400" dirty="0"/>
              <a:t> </a:t>
            </a:r>
            <a:r>
              <a:rPr lang="en-GB" sz="2400" dirty="0" err="1"/>
              <a:t>pernah</a:t>
            </a:r>
            <a:r>
              <a:rPr lang="en-GB" sz="2400" dirty="0"/>
              <a:t> </a:t>
            </a:r>
            <a:r>
              <a:rPr lang="en-GB" sz="2400" dirty="0" err="1"/>
              <a:t>bisa</a:t>
            </a:r>
            <a:r>
              <a:rPr lang="en-GB" sz="2400" dirty="0"/>
              <a:t> </a:t>
            </a:r>
            <a:r>
              <a:rPr lang="en-GB" sz="2400" dirty="0" err="1"/>
              <a:t>benar-benar</a:t>
            </a:r>
            <a:r>
              <a:rPr lang="en-GB" sz="2400" dirty="0"/>
              <a:t> </a:t>
            </a:r>
            <a:r>
              <a:rPr lang="en-GB" sz="2400" dirty="0" err="1"/>
              <a:t>diabaikan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harus</a:t>
            </a:r>
            <a:r>
              <a:rPr lang="en-GB" sz="2400" dirty="0"/>
              <a:t> </a:t>
            </a:r>
            <a:r>
              <a:rPr lang="en-GB" sz="2400" dirty="0" err="1"/>
              <a:t>diperhitungkan</a:t>
            </a:r>
            <a:r>
              <a:rPr lang="en-GB" sz="2400" dirty="0"/>
              <a:t>. </a:t>
            </a:r>
          </a:p>
          <a:p>
            <a:pPr lvl="0" algn="just">
              <a:buFont typeface="+mj-lt"/>
              <a:buAutoNum type="arabicPeriod" startAt="2"/>
            </a:pPr>
            <a:r>
              <a:rPr lang="id-ID" sz="2400" dirty="0" smtClean="0"/>
              <a:t>Memberikan </a:t>
            </a:r>
            <a:r>
              <a:rPr lang="en-GB" sz="2400" dirty="0" err="1"/>
              <a:t>hasil</a:t>
            </a:r>
            <a:r>
              <a:rPr lang="en-GB" sz="2400" dirty="0"/>
              <a:t> yang </a:t>
            </a:r>
            <a:r>
              <a:rPr lang="en-GB" sz="2400" dirty="0" err="1"/>
              <a:t>bermanfaat</a:t>
            </a:r>
            <a:r>
              <a:rPr lang="en-GB" sz="2400" dirty="0"/>
              <a:t> </a:t>
            </a:r>
            <a:r>
              <a:rPr lang="en-GB" sz="2400" dirty="0" err="1"/>
              <a:t>dalam</a:t>
            </a:r>
            <a:r>
              <a:rPr lang="en-GB" sz="2400" dirty="0"/>
              <a:t> </a:t>
            </a:r>
            <a:r>
              <a:rPr lang="en-GB" sz="2400" dirty="0" err="1"/>
              <a:t>membuka</a:t>
            </a:r>
            <a:r>
              <a:rPr lang="en-GB" sz="2400" dirty="0"/>
              <a:t> </a:t>
            </a:r>
            <a:r>
              <a:rPr lang="en-GB" sz="2400" dirty="0" err="1"/>
              <a:t>jalan</a:t>
            </a:r>
            <a:r>
              <a:rPr lang="en-GB" sz="2400" dirty="0"/>
              <a:t> </a:t>
            </a:r>
            <a:r>
              <a:rPr lang="en-GB" sz="2400" dirty="0" err="1"/>
              <a:t>untuk</a:t>
            </a:r>
            <a:r>
              <a:rPr lang="en-GB" sz="2400" dirty="0"/>
              <a:t> </a:t>
            </a:r>
            <a:r>
              <a:rPr lang="en-GB" sz="2400" dirty="0" err="1"/>
              <a:t>penelitian</a:t>
            </a:r>
            <a:r>
              <a:rPr lang="en-GB" sz="2400" dirty="0"/>
              <a:t> </a:t>
            </a:r>
            <a:r>
              <a:rPr lang="en-GB" sz="2400" dirty="0" err="1"/>
              <a:t>masa</a:t>
            </a:r>
            <a:r>
              <a:rPr lang="en-GB" sz="2400" dirty="0"/>
              <a:t> </a:t>
            </a:r>
            <a:r>
              <a:rPr lang="en-GB" sz="2400" dirty="0" err="1"/>
              <a:t>depan</a:t>
            </a:r>
            <a:r>
              <a:rPr lang="id-ID" sz="2400" dirty="0"/>
              <a:t>. </a:t>
            </a:r>
            <a:endParaRPr lang="en-GB" sz="2400" dirty="0"/>
          </a:p>
          <a:p>
            <a:pPr lvl="0" algn="just">
              <a:buFont typeface="+mj-lt"/>
              <a:buAutoNum type="arabicPeriod" startAt="3"/>
            </a:pPr>
            <a:r>
              <a:rPr lang="id-ID" sz="2400" dirty="0"/>
              <a:t>M</a:t>
            </a:r>
            <a:r>
              <a:rPr lang="en-GB" sz="2400" dirty="0" err="1"/>
              <a:t>emberikan</a:t>
            </a:r>
            <a:r>
              <a:rPr lang="en-GB" sz="2400" dirty="0"/>
              <a:t> </a:t>
            </a:r>
            <a:r>
              <a:rPr lang="en-GB" sz="2400" dirty="0" err="1"/>
              <a:t>bukti</a:t>
            </a:r>
            <a:r>
              <a:rPr lang="en-GB" sz="2400" dirty="0"/>
              <a:t> yang </a:t>
            </a:r>
            <a:r>
              <a:rPr lang="en-GB" sz="2400" dirty="0" err="1"/>
              <a:t>mendukung</a:t>
            </a:r>
            <a:r>
              <a:rPr lang="en-GB" sz="2400" dirty="0"/>
              <a:t> </a:t>
            </a:r>
            <a:r>
              <a:rPr lang="en-GB" sz="2400" dirty="0" err="1"/>
              <a:t>untuk</a:t>
            </a:r>
            <a:r>
              <a:rPr lang="en-GB" sz="2400" dirty="0"/>
              <a:t> </a:t>
            </a:r>
            <a:r>
              <a:rPr lang="en-GB" sz="2400" dirty="0" err="1"/>
              <a:t>pelaksanaan</a:t>
            </a:r>
            <a:r>
              <a:rPr lang="en-GB" sz="2400" dirty="0"/>
              <a:t> AIS</a:t>
            </a:r>
            <a:r>
              <a:rPr lang="id-ID" sz="2400" dirty="0"/>
              <a:t>,</a:t>
            </a:r>
            <a:r>
              <a:rPr lang="en-GB" sz="2400" dirty="0"/>
              <a:t> </a:t>
            </a:r>
            <a:r>
              <a:rPr lang="en-GB" sz="2400" dirty="0" err="1"/>
              <a:t>jalan</a:t>
            </a:r>
            <a:r>
              <a:rPr lang="en-GB" sz="2400" dirty="0"/>
              <a:t> </a:t>
            </a:r>
            <a:r>
              <a:rPr lang="en-GB" sz="2400" dirty="0" err="1"/>
              <a:t>untuk</a:t>
            </a:r>
            <a:r>
              <a:rPr lang="en-GB" sz="2400" dirty="0"/>
              <a:t> </a:t>
            </a:r>
            <a:r>
              <a:rPr lang="en-GB" sz="2400" dirty="0" err="1"/>
              <a:t>penelitian</a:t>
            </a:r>
            <a:r>
              <a:rPr lang="en-GB" sz="2400" dirty="0"/>
              <a:t> </a:t>
            </a:r>
            <a:r>
              <a:rPr lang="en-GB" sz="2400" dirty="0" err="1"/>
              <a:t>masa</a:t>
            </a:r>
            <a:r>
              <a:rPr lang="en-GB" sz="2400" dirty="0"/>
              <a:t> </a:t>
            </a:r>
            <a:r>
              <a:rPr lang="en-GB" sz="2400" dirty="0" err="1"/>
              <a:t>depan</a:t>
            </a:r>
            <a:r>
              <a:rPr lang="en-GB" sz="2400" dirty="0"/>
              <a:t> </a:t>
            </a:r>
            <a:r>
              <a:rPr lang="en-GB" sz="2400" dirty="0" err="1"/>
              <a:t>bisa</a:t>
            </a:r>
            <a:r>
              <a:rPr lang="en-GB" sz="2400" dirty="0"/>
              <a:t> </a:t>
            </a:r>
            <a:r>
              <a:rPr lang="en-GB" sz="2400" dirty="0" err="1"/>
              <a:t>menjadi</a:t>
            </a:r>
            <a:r>
              <a:rPr lang="en-GB" sz="2400" dirty="0"/>
              <a:t> </a:t>
            </a:r>
            <a:r>
              <a:rPr lang="en-GB" sz="2400" dirty="0" err="1"/>
              <a:t>pengaruh</a:t>
            </a:r>
            <a:r>
              <a:rPr lang="en-GB" sz="2400" dirty="0"/>
              <a:t> </a:t>
            </a:r>
            <a:r>
              <a:rPr lang="en-GB" sz="2400" dirty="0" err="1"/>
              <a:t>partisipasi</a:t>
            </a:r>
            <a:r>
              <a:rPr lang="en-GB" sz="2400" dirty="0"/>
              <a:t> </a:t>
            </a:r>
            <a:r>
              <a:rPr lang="en-GB" sz="2400" dirty="0" err="1"/>
              <a:t>pengguna</a:t>
            </a:r>
            <a:r>
              <a:rPr lang="en-GB" sz="2400" dirty="0"/>
              <a:t> </a:t>
            </a:r>
            <a:r>
              <a:rPr lang="en-GB" sz="2400" dirty="0" err="1"/>
              <a:t>pada</a:t>
            </a:r>
            <a:r>
              <a:rPr lang="en-GB" sz="2400" dirty="0"/>
              <a:t> </a:t>
            </a:r>
            <a:r>
              <a:rPr lang="en-GB" sz="2400" dirty="0" err="1"/>
              <a:t>menerapkan</a:t>
            </a:r>
            <a:r>
              <a:rPr lang="en-GB" sz="2400" dirty="0"/>
              <a:t> AIS, </a:t>
            </a:r>
            <a:r>
              <a:rPr lang="en-GB" sz="2400" dirty="0" err="1"/>
              <a:t>analisis</a:t>
            </a:r>
            <a:r>
              <a:rPr lang="en-GB" sz="2400" dirty="0"/>
              <a:t> </a:t>
            </a:r>
            <a:r>
              <a:rPr lang="en-GB" sz="2400" dirty="0" err="1"/>
              <a:t>efektivitas</a:t>
            </a:r>
            <a:r>
              <a:rPr lang="en-GB" sz="2400" dirty="0"/>
              <a:t> AIS </a:t>
            </a:r>
            <a:r>
              <a:rPr lang="en-GB" sz="2400" dirty="0" err="1"/>
              <a:t>pada</a:t>
            </a:r>
            <a:r>
              <a:rPr lang="en-GB" sz="2400" dirty="0"/>
              <a:t> </a:t>
            </a:r>
            <a:r>
              <a:rPr lang="en-GB" sz="2400" dirty="0" err="1"/>
              <a:t>kinerja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</a:t>
            </a:r>
            <a:r>
              <a:rPr lang="en-GB" sz="2400" dirty="0" err="1"/>
              <a:t>produktivitas</a:t>
            </a:r>
            <a:r>
              <a:rPr lang="id-ID" sz="2400" dirty="0"/>
              <a:t>,</a:t>
            </a:r>
            <a:r>
              <a:rPr lang="en-GB" sz="2400" dirty="0"/>
              <a:t> </a:t>
            </a:r>
            <a:r>
              <a:rPr lang="en-GB" sz="2400" dirty="0" err="1"/>
              <a:t>dan</a:t>
            </a:r>
            <a:r>
              <a:rPr lang="en-GB" sz="2400" dirty="0"/>
              <a:t> lain-lain</a:t>
            </a:r>
            <a:r>
              <a:rPr lang="id-ID" sz="2400" dirty="0" smtClean="0"/>
              <a:t>.</a:t>
            </a:r>
            <a:r>
              <a:rPr lang="en-GB" sz="2400" dirty="0"/>
              <a:t> 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716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732" y="296215"/>
            <a:ext cx="9105363" cy="588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040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765" y="373487"/>
            <a:ext cx="8703905" cy="60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19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914" y="399245"/>
            <a:ext cx="8847786" cy="58083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7423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56" y="206062"/>
            <a:ext cx="9118243" cy="595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64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50" y="347730"/>
            <a:ext cx="9079605" cy="584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3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97983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ABSTRAK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07583"/>
            <a:ext cx="9110610" cy="4933779"/>
          </a:xfrm>
        </p:spPr>
        <p:txBody>
          <a:bodyPr>
            <a:normAutofit/>
          </a:bodyPr>
          <a:lstStyle/>
          <a:p>
            <a:pPr algn="just"/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penelitian</a:t>
            </a:r>
            <a:r>
              <a:rPr lang="id-ID" dirty="0"/>
              <a:t>nya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menyelidiki</a:t>
            </a:r>
            <a:r>
              <a:rPr lang="en-GB" dirty="0"/>
              <a:t> </a:t>
            </a:r>
            <a:r>
              <a:rPr lang="en-GB" dirty="0" err="1"/>
              <a:t>kegunaan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akuntansi</a:t>
            </a:r>
            <a:r>
              <a:rPr lang="en-GB" dirty="0"/>
              <a:t> (AIS)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yang </a:t>
            </a:r>
            <a:r>
              <a:rPr lang="en-GB" dirty="0" err="1"/>
              <a:t>efektif</a:t>
            </a:r>
            <a:r>
              <a:rPr lang="en-GB" dirty="0"/>
              <a:t>. AIS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seluruh</a:t>
            </a:r>
            <a:r>
              <a:rPr lang="en-GB" dirty="0"/>
              <a:t> </a:t>
            </a:r>
            <a:r>
              <a:rPr lang="en-GB" dirty="0" err="1"/>
              <a:t>komponen</a:t>
            </a:r>
            <a:r>
              <a:rPr lang="en-GB" dirty="0"/>
              <a:t> </a:t>
            </a:r>
            <a:r>
              <a:rPr lang="en-GB" dirty="0" err="1"/>
              <a:t>terkait</a:t>
            </a:r>
            <a:r>
              <a:rPr lang="en-GB" dirty="0"/>
              <a:t> yang </a:t>
            </a:r>
            <a:r>
              <a:rPr lang="en-GB" dirty="0" err="1"/>
              <a:t>bekerja</a:t>
            </a:r>
            <a:r>
              <a:rPr lang="en-GB" dirty="0"/>
              <a:t> </a:t>
            </a:r>
            <a:r>
              <a:rPr lang="en-GB" dirty="0" err="1"/>
              <a:t>sama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mengumpulkan</a:t>
            </a:r>
            <a:r>
              <a:rPr lang="en-GB" dirty="0"/>
              <a:t>, </a:t>
            </a:r>
            <a:r>
              <a:rPr lang="en-GB" dirty="0" err="1"/>
              <a:t>menyimpan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menyebarkan</a:t>
            </a:r>
            <a:r>
              <a:rPr lang="en-GB" dirty="0"/>
              <a:t> data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perencanaan</a:t>
            </a:r>
            <a:r>
              <a:rPr lang="en-GB" dirty="0"/>
              <a:t>, </a:t>
            </a:r>
            <a:r>
              <a:rPr lang="en-GB" dirty="0" err="1"/>
              <a:t>pengendalian</a:t>
            </a:r>
            <a:r>
              <a:rPr lang="en-GB" dirty="0"/>
              <a:t>, </a:t>
            </a:r>
            <a:r>
              <a:rPr lang="en-GB" dirty="0" err="1"/>
              <a:t>koordinasi</a:t>
            </a:r>
            <a:r>
              <a:rPr lang="en-GB" dirty="0"/>
              <a:t>, </a:t>
            </a:r>
            <a:r>
              <a:rPr lang="en-GB" dirty="0" err="1"/>
              <a:t>analisis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pengambilan</a:t>
            </a:r>
            <a:r>
              <a:rPr lang="en-GB" dirty="0"/>
              <a:t> </a:t>
            </a:r>
            <a:r>
              <a:rPr lang="en-GB" dirty="0" err="1"/>
              <a:t>keputusan</a:t>
            </a:r>
            <a:r>
              <a:rPr lang="en-GB" dirty="0"/>
              <a:t>. </a:t>
            </a:r>
          </a:p>
          <a:p>
            <a:pPr marL="0" indent="0">
              <a:buNone/>
            </a:pPr>
            <a:endParaRPr lang="en-GB" dirty="0"/>
          </a:p>
          <a:p>
            <a:pPr algn="just"/>
            <a:r>
              <a:rPr lang="id-ID" dirty="0"/>
              <a:t>D</a:t>
            </a:r>
            <a:r>
              <a:rPr lang="en-GB" dirty="0" err="1"/>
              <a:t>ampak</a:t>
            </a:r>
            <a:r>
              <a:rPr lang="en-GB" dirty="0"/>
              <a:t> AIS </a:t>
            </a:r>
            <a:r>
              <a:rPr lang="en-GB" dirty="0" err="1"/>
              <a:t>atas</a:t>
            </a:r>
            <a:r>
              <a:rPr lang="en-GB" dirty="0"/>
              <a:t> </a:t>
            </a:r>
            <a:r>
              <a:rPr lang="en-GB" dirty="0" err="1"/>
              <a:t>unsur-unsur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seperti</a:t>
            </a:r>
            <a:r>
              <a:rPr lang="en-GB" dirty="0"/>
              <a:t>: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diperiksa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pPr algn="just"/>
            <a:r>
              <a:rPr lang="id-ID" dirty="0"/>
              <a:t>P</a:t>
            </a:r>
            <a:r>
              <a:rPr lang="en-GB" dirty="0" err="1"/>
              <a:t>enelitian</a:t>
            </a:r>
            <a:r>
              <a:rPr lang="id-ID" dirty="0"/>
              <a:t>nya </a:t>
            </a:r>
            <a:r>
              <a:rPr lang="en-GB" dirty="0" err="1"/>
              <a:t>menunjukkan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meskipun</a:t>
            </a:r>
            <a:r>
              <a:rPr lang="en-GB" dirty="0"/>
              <a:t> AIS </a:t>
            </a:r>
            <a:r>
              <a:rPr lang="en-GB" dirty="0" err="1"/>
              <a:t>sangat</a:t>
            </a:r>
            <a:r>
              <a:rPr lang="en-GB" dirty="0"/>
              <a:t> </a:t>
            </a:r>
            <a:r>
              <a:rPr lang="en-GB" dirty="0" err="1"/>
              <a:t>berguna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berpengaruh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kepada</a:t>
            </a:r>
            <a:r>
              <a:rPr lang="en-GB" dirty="0"/>
              <a:t> </a:t>
            </a:r>
            <a:r>
              <a:rPr lang="en-GB" dirty="0" err="1"/>
              <a:t>perusahaan-perusahaan</a:t>
            </a:r>
            <a:r>
              <a:rPr lang="en-GB" dirty="0"/>
              <a:t> yang </a:t>
            </a:r>
            <a:r>
              <a:rPr lang="en-GB" dirty="0" err="1"/>
              <a:t>terdaftar</a:t>
            </a:r>
            <a:r>
              <a:rPr lang="en-GB" dirty="0"/>
              <a:t> di </a:t>
            </a:r>
            <a:r>
              <a:rPr lang="en-GB" dirty="0" err="1"/>
              <a:t>pasar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Dubai (DFM)</a:t>
            </a:r>
            <a:r>
              <a:rPr lang="id-ID" dirty="0"/>
              <a:t>, dan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. </a:t>
            </a:r>
          </a:p>
          <a:p>
            <a:pPr algn="just"/>
            <a:r>
              <a:rPr lang="en-GB" dirty="0"/>
              <a:t/>
            </a:r>
            <a:br>
              <a:rPr lang="en-GB" dirty="0"/>
            </a:br>
            <a:r>
              <a:rPr lang="en-GB" b="1" dirty="0"/>
              <a:t>Kata </a:t>
            </a:r>
            <a:r>
              <a:rPr lang="en-GB" b="1" dirty="0" err="1"/>
              <a:t>kunci</a:t>
            </a:r>
            <a:r>
              <a:rPr lang="en-GB" b="1" dirty="0"/>
              <a:t>: </a:t>
            </a:r>
            <a:r>
              <a:rPr lang="en-GB" b="1" dirty="0" err="1"/>
              <a:t>Sistem</a:t>
            </a:r>
            <a:r>
              <a:rPr lang="en-GB" b="1" dirty="0"/>
              <a:t> </a:t>
            </a:r>
            <a:r>
              <a:rPr lang="en-GB" b="1" dirty="0" err="1"/>
              <a:t>informasi</a:t>
            </a:r>
            <a:r>
              <a:rPr lang="en-GB" b="1" dirty="0"/>
              <a:t> </a:t>
            </a:r>
            <a:r>
              <a:rPr lang="en-GB" b="1" dirty="0" err="1"/>
              <a:t>akuntansi</a:t>
            </a:r>
            <a:r>
              <a:rPr lang="en-GB" b="1" dirty="0"/>
              <a:t>, </a:t>
            </a:r>
            <a:r>
              <a:rPr lang="en-GB" b="1" dirty="0" err="1"/>
              <a:t>kinerja</a:t>
            </a:r>
            <a:r>
              <a:rPr lang="en-GB" b="1" dirty="0"/>
              <a:t> </a:t>
            </a:r>
            <a:r>
              <a:rPr lang="en-GB" b="1" dirty="0" err="1"/>
              <a:t>keuangan</a:t>
            </a:r>
            <a:r>
              <a:rPr lang="en-GB" b="1" dirty="0"/>
              <a:t>, </a:t>
            </a:r>
            <a:r>
              <a:rPr lang="en-GB" b="1" dirty="0" err="1"/>
              <a:t>manajemen</a:t>
            </a:r>
            <a:r>
              <a:rPr lang="en-GB" b="1" dirty="0"/>
              <a:t> </a:t>
            </a:r>
            <a:r>
              <a:rPr lang="en-GB" b="1" dirty="0" err="1"/>
              <a:t>kinerja</a:t>
            </a:r>
            <a:r>
              <a:rPr lang="en-GB" b="1" dirty="0"/>
              <a:t>, </a:t>
            </a:r>
            <a:r>
              <a:rPr lang="en-GB" b="1" dirty="0" err="1"/>
              <a:t>kinerja</a:t>
            </a:r>
            <a:r>
              <a:rPr lang="en-GB" b="1" dirty="0"/>
              <a:t> </a:t>
            </a:r>
            <a:r>
              <a:rPr lang="en-GB" b="1" dirty="0" err="1"/>
              <a:t>Organisasi</a:t>
            </a:r>
            <a:r>
              <a:rPr lang="en-GB" b="1" dirty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782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97983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I. PENDAHULUAN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62131"/>
            <a:ext cx="8762880" cy="4779232"/>
          </a:xfrm>
        </p:spPr>
        <p:txBody>
          <a:bodyPr>
            <a:normAutofit/>
          </a:bodyPr>
          <a:lstStyle/>
          <a:p>
            <a:pPr algn="just"/>
            <a:r>
              <a:rPr lang="en-GB" sz="2000" dirty="0" err="1"/>
              <a:t>Untuk</a:t>
            </a:r>
            <a:r>
              <a:rPr lang="en-GB" sz="2000" dirty="0"/>
              <a:t> </a:t>
            </a:r>
            <a:r>
              <a:rPr lang="en-GB" sz="2000" dirty="0" err="1"/>
              <a:t>lebih</a:t>
            </a:r>
            <a:r>
              <a:rPr lang="en-GB" sz="2000" dirty="0"/>
              <a:t> </a:t>
            </a:r>
            <a:r>
              <a:rPr lang="en-GB" sz="2000" dirty="0" err="1"/>
              <a:t>memahami</a:t>
            </a:r>
            <a:r>
              <a:rPr lang="en-GB" sz="2000" dirty="0"/>
              <a:t> </a:t>
            </a:r>
            <a:r>
              <a:rPr lang="en-GB" sz="2000" dirty="0" err="1"/>
              <a:t>istilah</a:t>
            </a:r>
            <a:r>
              <a:rPr lang="en-GB" sz="2000" dirty="0"/>
              <a:t> '</a:t>
            </a:r>
            <a:r>
              <a:rPr lang="en-GB" sz="2000" dirty="0" err="1"/>
              <a:t>Sistem</a:t>
            </a:r>
            <a:r>
              <a:rPr lang="en-GB" sz="2000" dirty="0"/>
              <a:t> </a:t>
            </a:r>
            <a:r>
              <a:rPr lang="en-GB" sz="2000" dirty="0" err="1"/>
              <a:t>Informasi</a:t>
            </a:r>
            <a:r>
              <a:rPr lang="en-GB" sz="2000" dirty="0"/>
              <a:t> </a:t>
            </a:r>
            <a:r>
              <a:rPr lang="en-GB" sz="2000" dirty="0" err="1"/>
              <a:t>Akuntansi</a:t>
            </a:r>
            <a:r>
              <a:rPr lang="en-GB" sz="2000" dirty="0"/>
              <a:t>', </a:t>
            </a:r>
            <a:r>
              <a:rPr lang="en-GB" sz="2000" dirty="0" err="1"/>
              <a:t>tiga</a:t>
            </a:r>
            <a:r>
              <a:rPr lang="en-GB" sz="2000" dirty="0"/>
              <a:t> kata </a:t>
            </a:r>
            <a:r>
              <a:rPr lang="en-GB" sz="2000" dirty="0" err="1"/>
              <a:t>merupakan</a:t>
            </a:r>
            <a:r>
              <a:rPr lang="en-GB" sz="2000" dirty="0"/>
              <a:t> AIS </a:t>
            </a:r>
            <a:r>
              <a:rPr lang="en-GB" sz="2000" dirty="0" err="1"/>
              <a:t>akan</a:t>
            </a:r>
            <a:r>
              <a:rPr lang="en-GB" sz="2000" dirty="0"/>
              <a:t> </a:t>
            </a:r>
            <a:r>
              <a:rPr lang="en-GB" sz="2000" dirty="0" err="1"/>
              <a:t>diuraikan</a:t>
            </a:r>
            <a:r>
              <a:rPr lang="en-GB" sz="2000" dirty="0"/>
              <a:t> </a:t>
            </a:r>
            <a:r>
              <a:rPr lang="en-GB" sz="2000" dirty="0" err="1"/>
              <a:t>secara</a:t>
            </a:r>
            <a:r>
              <a:rPr lang="en-GB" sz="2000" dirty="0"/>
              <a:t> </a:t>
            </a:r>
            <a:r>
              <a:rPr lang="en-GB" sz="2000" dirty="0" err="1"/>
              <a:t>terpisah</a:t>
            </a:r>
            <a:r>
              <a:rPr lang="en-GB" sz="2000" dirty="0"/>
              <a:t>.  </a:t>
            </a:r>
            <a:endParaRPr lang="id-ID" sz="2000" dirty="0" smtClean="0"/>
          </a:p>
          <a:p>
            <a:pPr algn="just"/>
            <a:endParaRPr lang="id-ID" sz="2000" dirty="0"/>
          </a:p>
          <a:p>
            <a:pPr lvl="1" algn="just">
              <a:buFont typeface="+mj-lt"/>
              <a:buAutoNum type="arabicPeriod"/>
            </a:pPr>
            <a:r>
              <a:rPr lang="id-ID" sz="2000" dirty="0" smtClean="0"/>
              <a:t>Literatur </a:t>
            </a:r>
            <a:r>
              <a:rPr lang="en-GB" sz="2000" dirty="0" err="1" smtClean="0"/>
              <a:t>didokumentasikan</a:t>
            </a:r>
            <a:r>
              <a:rPr lang="en-GB" sz="2000" dirty="0" smtClean="0"/>
              <a:t> </a:t>
            </a:r>
            <a:r>
              <a:rPr lang="en-GB" sz="2000" dirty="0" err="1"/>
              <a:t>bahwa</a:t>
            </a:r>
            <a:r>
              <a:rPr lang="en-GB" sz="2000" dirty="0"/>
              <a:t> </a:t>
            </a:r>
            <a:r>
              <a:rPr lang="en-GB" sz="2000" dirty="0" err="1"/>
              <a:t>akuntansi</a:t>
            </a:r>
            <a:r>
              <a:rPr lang="en-GB" sz="2000" dirty="0"/>
              <a:t> </a:t>
            </a:r>
            <a:r>
              <a:rPr lang="en-GB" sz="2000" dirty="0" err="1"/>
              <a:t>dapat</a:t>
            </a:r>
            <a:r>
              <a:rPr lang="en-GB" sz="2000" dirty="0"/>
              <a:t> </a:t>
            </a:r>
            <a:r>
              <a:rPr lang="en-GB" sz="2000" dirty="0" err="1"/>
              <a:t>diidentifikasi</a:t>
            </a:r>
            <a:r>
              <a:rPr lang="en-GB" sz="2000" dirty="0"/>
              <a:t> </a:t>
            </a:r>
            <a:r>
              <a:rPr lang="en-GB" sz="2000" dirty="0" err="1"/>
              <a:t>menjadi</a:t>
            </a:r>
            <a:r>
              <a:rPr lang="en-GB" sz="2000" dirty="0"/>
              <a:t> </a:t>
            </a:r>
            <a:r>
              <a:rPr lang="en-GB" sz="2000" dirty="0" err="1"/>
              <a:t>tiga</a:t>
            </a:r>
            <a:r>
              <a:rPr lang="en-GB" sz="2000" dirty="0"/>
              <a:t> </a:t>
            </a:r>
            <a:r>
              <a:rPr lang="en-GB" sz="2000" dirty="0" err="1"/>
              <a:t>komponen</a:t>
            </a:r>
            <a:r>
              <a:rPr lang="en-GB" sz="2000" dirty="0"/>
              <a:t>, </a:t>
            </a:r>
            <a:r>
              <a:rPr lang="en-GB" sz="2000" dirty="0" err="1"/>
              <a:t>yaitu</a:t>
            </a:r>
            <a:r>
              <a:rPr lang="en-GB" sz="2000" dirty="0"/>
              <a:t> </a:t>
            </a:r>
            <a:r>
              <a:rPr lang="en-GB" sz="2000" dirty="0" err="1"/>
              <a:t>sistem</a:t>
            </a:r>
            <a:r>
              <a:rPr lang="en-GB" sz="2000" dirty="0"/>
              <a:t> </a:t>
            </a:r>
            <a:r>
              <a:rPr lang="en-GB" sz="2000" dirty="0" err="1"/>
              <a:t>informasi</a:t>
            </a:r>
            <a:r>
              <a:rPr lang="en-GB" sz="2000" dirty="0"/>
              <a:t>, "</a:t>
            </a:r>
            <a:r>
              <a:rPr lang="en-GB" sz="2000" dirty="0" err="1"/>
              <a:t>bahasa</a:t>
            </a:r>
            <a:r>
              <a:rPr lang="en-GB" sz="2000" dirty="0"/>
              <a:t> </a:t>
            </a:r>
            <a:r>
              <a:rPr lang="en-GB" sz="2000" dirty="0" err="1"/>
              <a:t>bisnis</a:t>
            </a:r>
            <a:r>
              <a:rPr lang="en-GB" sz="2000" dirty="0"/>
              <a:t>"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sumber</a:t>
            </a:r>
            <a:r>
              <a:rPr lang="en-GB" sz="2000" dirty="0"/>
              <a:t> </a:t>
            </a:r>
            <a:r>
              <a:rPr lang="en-GB" sz="2000" dirty="0" err="1"/>
              <a:t>informasi</a:t>
            </a:r>
            <a:r>
              <a:rPr lang="en-GB" sz="2000" dirty="0"/>
              <a:t> </a:t>
            </a:r>
            <a:r>
              <a:rPr lang="en-GB" sz="2000" dirty="0" err="1"/>
              <a:t>keuangan</a:t>
            </a:r>
            <a:r>
              <a:rPr lang="en-GB" sz="2000" dirty="0"/>
              <a:t> (Wilkinson, 1993: 6-7). </a:t>
            </a:r>
          </a:p>
          <a:p>
            <a:pPr lvl="1" algn="just">
              <a:buFont typeface="+mj-lt"/>
              <a:buAutoNum type="arabicPeriod"/>
            </a:pPr>
            <a:r>
              <a:rPr lang="id-ID" sz="2000" dirty="0"/>
              <a:t>I</a:t>
            </a:r>
            <a:r>
              <a:rPr lang="en-GB" sz="2000" dirty="0" err="1"/>
              <a:t>nformasi</a:t>
            </a:r>
            <a:r>
              <a:rPr lang="en-GB" sz="2000" dirty="0"/>
              <a:t> </a:t>
            </a:r>
            <a:r>
              <a:rPr lang="en-GB" sz="2000" dirty="0" err="1"/>
              <a:t>adalah</a:t>
            </a:r>
            <a:r>
              <a:rPr lang="en-GB" sz="2000" dirty="0"/>
              <a:t> </a:t>
            </a:r>
            <a:r>
              <a:rPr lang="en-GB" sz="2000" dirty="0" err="1"/>
              <a:t>pengolahan</a:t>
            </a:r>
            <a:r>
              <a:rPr lang="en-GB" sz="2000" dirty="0"/>
              <a:t> data </a:t>
            </a:r>
            <a:r>
              <a:rPr lang="en-GB" sz="2000" dirty="0" err="1"/>
              <a:t>berharga</a:t>
            </a:r>
            <a:r>
              <a:rPr lang="en-GB" sz="2000" dirty="0"/>
              <a:t> yang </a:t>
            </a:r>
            <a:r>
              <a:rPr lang="en-GB" sz="2000" dirty="0" err="1"/>
              <a:t>menyediakan</a:t>
            </a:r>
            <a:r>
              <a:rPr lang="en-GB" sz="2000" dirty="0"/>
              <a:t> </a:t>
            </a:r>
            <a:r>
              <a:rPr lang="en-GB" sz="2000" dirty="0" err="1"/>
              <a:t>dasar</a:t>
            </a:r>
            <a:r>
              <a:rPr lang="en-GB" sz="2000" dirty="0"/>
              <a:t> </a:t>
            </a:r>
            <a:r>
              <a:rPr lang="en-GB" sz="2000" dirty="0" err="1"/>
              <a:t>untuk</a:t>
            </a:r>
            <a:r>
              <a:rPr lang="en-GB" sz="2000" dirty="0"/>
              <a:t> </a:t>
            </a:r>
            <a:r>
              <a:rPr lang="en-GB" sz="2000" dirty="0" err="1"/>
              <a:t>membuat</a:t>
            </a:r>
            <a:r>
              <a:rPr lang="en-GB" sz="2000" dirty="0"/>
              <a:t> </a:t>
            </a:r>
            <a:r>
              <a:rPr lang="en-GB" sz="2000" dirty="0" err="1"/>
              <a:t>keputusan</a:t>
            </a:r>
            <a:r>
              <a:rPr lang="en-GB" sz="2000" dirty="0"/>
              <a:t>, </a:t>
            </a:r>
            <a:r>
              <a:rPr lang="en-GB" sz="2000" dirty="0" err="1"/>
              <a:t>mengambil</a:t>
            </a:r>
            <a:r>
              <a:rPr lang="en-GB" sz="2000" dirty="0"/>
              <a:t> </a:t>
            </a:r>
            <a:r>
              <a:rPr lang="en-GB" sz="2000" dirty="0" err="1"/>
              <a:t>tindakan</a:t>
            </a:r>
            <a:r>
              <a:rPr lang="en-GB" sz="2000" dirty="0"/>
              <a:t>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memenuhi</a:t>
            </a:r>
            <a:r>
              <a:rPr lang="en-GB" sz="2000" dirty="0"/>
              <a:t> </a:t>
            </a:r>
            <a:r>
              <a:rPr lang="en-GB" sz="2000" dirty="0" err="1"/>
              <a:t>kewajiban</a:t>
            </a:r>
            <a:r>
              <a:rPr lang="en-GB" sz="2000" dirty="0"/>
              <a:t> </a:t>
            </a:r>
            <a:r>
              <a:rPr lang="en-GB" sz="2000" dirty="0" err="1"/>
              <a:t>hukum</a:t>
            </a:r>
            <a:r>
              <a:rPr lang="en-GB" sz="2000" dirty="0"/>
              <a:t>. </a:t>
            </a:r>
          </a:p>
          <a:p>
            <a:pPr lvl="1" algn="just">
              <a:buFont typeface="+mj-lt"/>
              <a:buAutoNum type="arabicPeriod"/>
            </a:pPr>
            <a:r>
              <a:rPr lang="id-ID" sz="2000" dirty="0"/>
              <a:t>S</a:t>
            </a:r>
            <a:r>
              <a:rPr lang="en-GB" sz="2000" dirty="0" err="1"/>
              <a:t>istem</a:t>
            </a:r>
            <a:r>
              <a:rPr lang="en-GB" sz="2000" dirty="0"/>
              <a:t> </a:t>
            </a:r>
            <a:r>
              <a:rPr lang="en-GB" sz="2000" dirty="0" err="1"/>
              <a:t>adalah</a:t>
            </a:r>
            <a:r>
              <a:rPr lang="en-GB" sz="2000" dirty="0"/>
              <a:t> </a:t>
            </a:r>
            <a:r>
              <a:rPr lang="en-GB" sz="2000" dirty="0" err="1"/>
              <a:t>sebuah</a:t>
            </a:r>
            <a:r>
              <a:rPr lang="en-GB" sz="2000" dirty="0"/>
              <a:t> </a:t>
            </a:r>
            <a:r>
              <a:rPr lang="en-GB" sz="2000" dirty="0" err="1"/>
              <a:t>entitas</a:t>
            </a:r>
            <a:r>
              <a:rPr lang="en-GB" sz="2000" dirty="0"/>
              <a:t> yang </a:t>
            </a:r>
            <a:r>
              <a:rPr lang="en-GB" sz="2000" dirty="0" err="1"/>
              <a:t>terintegrasi</a:t>
            </a:r>
            <a:r>
              <a:rPr lang="en-GB" sz="2000" dirty="0"/>
              <a:t>, di </a:t>
            </a:r>
            <a:r>
              <a:rPr lang="en-GB" sz="2000" dirty="0" err="1"/>
              <a:t>mana</a:t>
            </a:r>
            <a:r>
              <a:rPr lang="en-GB" sz="2000" dirty="0"/>
              <a:t> </a:t>
            </a:r>
            <a:r>
              <a:rPr lang="en-GB" sz="2000" dirty="0" err="1"/>
              <a:t>kerangka</a:t>
            </a:r>
            <a:r>
              <a:rPr lang="en-GB" sz="2000" dirty="0"/>
              <a:t> </a:t>
            </a:r>
            <a:r>
              <a:rPr lang="en-GB" sz="2000" dirty="0" err="1"/>
              <a:t>kerja</a:t>
            </a:r>
            <a:r>
              <a:rPr lang="en-GB" sz="2000" dirty="0"/>
              <a:t> </a:t>
            </a:r>
            <a:r>
              <a:rPr lang="en-GB" sz="2000" dirty="0" err="1"/>
              <a:t>difokuskan</a:t>
            </a:r>
            <a:r>
              <a:rPr lang="en-GB" sz="2000" dirty="0"/>
              <a:t> </a:t>
            </a:r>
            <a:r>
              <a:rPr lang="en-GB" sz="2000" dirty="0" err="1"/>
              <a:t>pada</a:t>
            </a:r>
            <a:r>
              <a:rPr lang="en-GB" sz="2000" dirty="0"/>
              <a:t> </a:t>
            </a:r>
            <a:r>
              <a:rPr lang="en-GB" sz="2000" dirty="0" err="1"/>
              <a:t>seperangkat</a:t>
            </a:r>
            <a:r>
              <a:rPr lang="en-GB" sz="2000" dirty="0"/>
              <a:t> </a:t>
            </a:r>
            <a:r>
              <a:rPr lang="en-GB" sz="2000" dirty="0" err="1"/>
              <a:t>tujuan</a:t>
            </a:r>
            <a:r>
              <a:rPr lang="en-GB" sz="2000" dirty="0"/>
              <a:t> (Bhatt, 2001; Thomas </a:t>
            </a:r>
            <a:r>
              <a:rPr lang="en-GB" sz="2000" dirty="0" err="1"/>
              <a:t>dan</a:t>
            </a:r>
            <a:r>
              <a:rPr lang="en-GB" sz="2000" dirty="0"/>
              <a:t> </a:t>
            </a:r>
            <a:r>
              <a:rPr lang="en-GB" sz="2000" dirty="0" err="1"/>
              <a:t>Kleiner</a:t>
            </a:r>
            <a:r>
              <a:rPr lang="en-GB" sz="2000" dirty="0"/>
              <a:t>, 1995). </a:t>
            </a:r>
            <a:endParaRPr lang="id-ID" sz="2000" dirty="0" smtClean="0"/>
          </a:p>
          <a:p>
            <a:pPr marL="0" indent="0" algn="just">
              <a:buNone/>
            </a:pP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92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9346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I. PENDAHULUAN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84857"/>
            <a:ext cx="8596668" cy="4856506"/>
          </a:xfrm>
        </p:spPr>
        <p:txBody>
          <a:bodyPr>
            <a:normAutofit/>
          </a:bodyPr>
          <a:lstStyle/>
          <a:p>
            <a:pPr algn="just"/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difokuskan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74 </a:t>
            </a:r>
            <a:r>
              <a:rPr lang="en-GB" dirty="0" err="1"/>
              <a:t>perusahaan</a:t>
            </a:r>
            <a:r>
              <a:rPr lang="en-GB" dirty="0"/>
              <a:t> yang </a:t>
            </a:r>
            <a:r>
              <a:rPr lang="en-GB" dirty="0" err="1"/>
              <a:t>beroperasi</a:t>
            </a:r>
            <a:r>
              <a:rPr lang="en-GB" dirty="0"/>
              <a:t> </a:t>
            </a:r>
            <a:r>
              <a:rPr lang="en-GB" dirty="0" err="1"/>
              <a:t>sampai</a:t>
            </a:r>
            <a:r>
              <a:rPr lang="en-GB" dirty="0"/>
              <a:t> </a:t>
            </a:r>
            <a:r>
              <a:rPr lang="en-GB" dirty="0" err="1"/>
              <a:t>kuartal</a:t>
            </a:r>
            <a:r>
              <a:rPr lang="en-GB" dirty="0"/>
              <a:t> </a:t>
            </a:r>
            <a:r>
              <a:rPr lang="en-GB" dirty="0" err="1"/>
              <a:t>pertama</a:t>
            </a:r>
            <a:r>
              <a:rPr lang="en-GB" dirty="0"/>
              <a:t> </a:t>
            </a:r>
            <a:r>
              <a:rPr lang="en-GB" dirty="0" err="1"/>
              <a:t>tahun</a:t>
            </a:r>
            <a:r>
              <a:rPr lang="en-GB" dirty="0"/>
              <a:t> 2011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perusahaan</a:t>
            </a:r>
            <a:r>
              <a:rPr lang="en-GB" dirty="0"/>
              <a:t> yang </a:t>
            </a:r>
            <a:r>
              <a:rPr lang="en-GB" dirty="0" err="1"/>
              <a:t>terdaftar</a:t>
            </a:r>
            <a:r>
              <a:rPr lang="en-GB" dirty="0"/>
              <a:t> di per Dubai Financial Market (DFM) di Dubai, UAE (</a:t>
            </a:r>
            <a:r>
              <a:rPr lang="en-GB" u="sng" dirty="0">
                <a:hlinkClick r:id="rId2"/>
              </a:rPr>
              <a:t>www.dfm.ae</a:t>
            </a:r>
            <a:r>
              <a:rPr lang="en-GB" dirty="0"/>
              <a:t>)</a:t>
            </a:r>
            <a:r>
              <a:rPr lang="id-ID" dirty="0"/>
              <a:t> dan </a:t>
            </a:r>
            <a:r>
              <a:rPr lang="id-ID" dirty="0" smtClean="0"/>
              <a:t>s</a:t>
            </a:r>
            <a:r>
              <a:rPr lang="en-GB" dirty="0" err="1" smtClean="0"/>
              <a:t>angat</a:t>
            </a:r>
            <a:r>
              <a:rPr lang="en-GB" dirty="0" smtClean="0"/>
              <a:t> </a:t>
            </a:r>
            <a:r>
              <a:rPr lang="en-GB" dirty="0" err="1"/>
              <a:t>menarik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menganalisa</a:t>
            </a:r>
            <a:r>
              <a:rPr lang="en-GB" dirty="0"/>
              <a:t> </a:t>
            </a:r>
            <a:r>
              <a:rPr lang="en-GB" dirty="0" err="1"/>
              <a:t>kegunaan</a:t>
            </a:r>
            <a:r>
              <a:rPr lang="en-GB" dirty="0"/>
              <a:t> AIS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seperti</a:t>
            </a:r>
            <a:r>
              <a:rPr lang="en-GB" dirty="0"/>
              <a:t> </a:t>
            </a:r>
            <a:r>
              <a:rPr lang="en-GB" dirty="0" err="1"/>
              <a:t>indikator</a:t>
            </a:r>
            <a:r>
              <a:rPr lang="en-GB" dirty="0"/>
              <a:t> </a:t>
            </a:r>
            <a:r>
              <a:rPr lang="en-GB" dirty="0" err="1"/>
              <a:t>profitabilitas</a:t>
            </a:r>
            <a:r>
              <a:rPr lang="en-GB" dirty="0"/>
              <a:t> </a:t>
            </a:r>
            <a:r>
              <a:rPr lang="en-GB" dirty="0" err="1"/>
              <a:t>ekonomi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(Return on Asset (ROA) </a:t>
            </a:r>
            <a:r>
              <a:rPr lang="en-GB" dirty="0" err="1"/>
              <a:t>dan</a:t>
            </a:r>
            <a:r>
              <a:rPr lang="en-GB" dirty="0"/>
              <a:t> Return on Equity (ROE)) </a:t>
            </a:r>
            <a:r>
              <a:rPr lang="en-GB" dirty="0" err="1"/>
              <a:t>perusahaan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r>
              <a:rPr lang="id-ID" dirty="0" smtClean="0"/>
              <a:t>    </a:t>
            </a:r>
            <a:r>
              <a:rPr lang="en-GB" dirty="0" err="1" smtClean="0"/>
              <a:t>Struktur</a:t>
            </a:r>
            <a:r>
              <a:rPr lang="en-GB" dirty="0" smtClean="0"/>
              <a:t> </a:t>
            </a:r>
            <a:r>
              <a:rPr lang="en-GB" dirty="0" err="1"/>
              <a:t>artikel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berikut</a:t>
            </a:r>
            <a:r>
              <a:rPr lang="en-GB" dirty="0"/>
              <a:t>: </a:t>
            </a:r>
          </a:p>
          <a:p>
            <a:pPr lvl="0"/>
            <a:r>
              <a:rPr lang="en-GB" dirty="0" err="1" smtClean="0"/>
              <a:t>Bagian</a:t>
            </a:r>
            <a:r>
              <a:rPr lang="en-GB" dirty="0" smtClean="0"/>
              <a:t> </a:t>
            </a:r>
            <a:r>
              <a:rPr lang="en-GB" dirty="0"/>
              <a:t>2 </a:t>
            </a:r>
            <a:r>
              <a:rPr lang="en-GB" dirty="0" err="1"/>
              <a:t>ulasan</a:t>
            </a:r>
            <a:r>
              <a:rPr lang="en-GB" dirty="0"/>
              <a:t> </a:t>
            </a:r>
            <a:r>
              <a:rPr lang="en-GB" dirty="0" err="1"/>
              <a:t>literatur</a:t>
            </a:r>
            <a:r>
              <a:rPr lang="en-GB" dirty="0"/>
              <a:t> yang </a:t>
            </a:r>
            <a:r>
              <a:rPr lang="en-GB" dirty="0" err="1"/>
              <a:t>relevan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mengembangkan</a:t>
            </a:r>
            <a:r>
              <a:rPr lang="en-GB" dirty="0"/>
              <a:t>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tentang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AIS, </a:t>
            </a:r>
            <a:r>
              <a:rPr lang="en-GB" dirty="0" err="1"/>
              <a:t>strategi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. </a:t>
            </a:r>
          </a:p>
          <a:p>
            <a:pPr lvl="0"/>
            <a:r>
              <a:rPr lang="en-GB" dirty="0" err="1"/>
              <a:t>Bagian</a:t>
            </a:r>
            <a:r>
              <a:rPr lang="en-GB" dirty="0"/>
              <a:t> 3 </a:t>
            </a:r>
            <a:r>
              <a:rPr lang="en-GB" dirty="0" err="1"/>
              <a:t>menjelaskan</a:t>
            </a:r>
            <a:r>
              <a:rPr lang="en-GB" dirty="0"/>
              <a:t> </a:t>
            </a:r>
            <a:r>
              <a:rPr lang="en-GB" dirty="0" err="1"/>
              <a:t>metodologi</a:t>
            </a:r>
            <a:r>
              <a:rPr lang="en-GB" dirty="0"/>
              <a:t> </a:t>
            </a:r>
            <a:r>
              <a:rPr lang="en-GB" dirty="0" err="1"/>
              <a:t>empiris</a:t>
            </a:r>
            <a:r>
              <a:rPr lang="en-GB" dirty="0"/>
              <a:t>. </a:t>
            </a:r>
          </a:p>
          <a:p>
            <a:pPr lvl="0"/>
            <a:r>
              <a:rPr lang="en-GB" dirty="0" err="1"/>
              <a:t>Bagian</a:t>
            </a:r>
            <a:r>
              <a:rPr lang="en-GB" dirty="0"/>
              <a:t> 4 </a:t>
            </a:r>
            <a:r>
              <a:rPr lang="en-GB" dirty="0" err="1"/>
              <a:t>menyajikan</a:t>
            </a:r>
            <a:r>
              <a:rPr lang="en-GB" dirty="0"/>
              <a:t> </a:t>
            </a:r>
            <a:r>
              <a:rPr lang="en-GB" dirty="0" err="1"/>
              <a:t>hasil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analisis</a:t>
            </a:r>
            <a:r>
              <a:rPr lang="en-GB" dirty="0"/>
              <a:t> </a:t>
            </a:r>
            <a:r>
              <a:rPr lang="en-GB" dirty="0" err="1"/>
              <a:t>statistik</a:t>
            </a:r>
            <a:r>
              <a:rPr lang="en-GB" dirty="0"/>
              <a:t> </a:t>
            </a:r>
            <a:r>
              <a:rPr lang="en-GB" dirty="0" err="1"/>
              <a:t>hipotesis</a:t>
            </a:r>
            <a:r>
              <a:rPr lang="en-GB" dirty="0"/>
              <a:t>. </a:t>
            </a:r>
          </a:p>
          <a:p>
            <a:pPr lvl="0"/>
            <a:r>
              <a:rPr lang="id-ID" dirty="0"/>
              <a:t>B</a:t>
            </a:r>
            <a:r>
              <a:rPr lang="en-GB" dirty="0" err="1"/>
              <a:t>agian</a:t>
            </a:r>
            <a:r>
              <a:rPr lang="en-GB" dirty="0"/>
              <a:t> 5 </a:t>
            </a:r>
            <a:r>
              <a:rPr lang="en-GB" dirty="0" err="1"/>
              <a:t>menyajikan</a:t>
            </a:r>
            <a:r>
              <a:rPr lang="en-GB" dirty="0"/>
              <a:t> </a:t>
            </a:r>
            <a:r>
              <a:rPr lang="en-GB" dirty="0" err="1"/>
              <a:t>pembahasan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simpulan</a:t>
            </a:r>
            <a:r>
              <a:rPr lang="en-GB" dirty="0"/>
              <a:t>, </a:t>
            </a:r>
            <a:r>
              <a:rPr lang="id-ID" dirty="0"/>
              <a:t>dan </a:t>
            </a:r>
            <a:r>
              <a:rPr lang="en-GB" dirty="0" err="1"/>
              <a:t>memberikan</a:t>
            </a:r>
            <a:r>
              <a:rPr lang="en-GB" dirty="0"/>
              <a:t> </a:t>
            </a:r>
            <a:r>
              <a:rPr lang="en-GB" dirty="0" err="1"/>
              <a:t>keterbatasan</a:t>
            </a:r>
            <a:r>
              <a:rPr lang="en-GB" dirty="0"/>
              <a:t> </a:t>
            </a:r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menunjukkan</a:t>
            </a:r>
            <a:r>
              <a:rPr lang="en-GB" dirty="0"/>
              <a:t> </a:t>
            </a:r>
            <a:r>
              <a:rPr lang="en-GB" dirty="0" err="1"/>
              <a:t>beberapa</a:t>
            </a:r>
            <a:r>
              <a:rPr lang="en-GB" dirty="0"/>
              <a:t> </a:t>
            </a:r>
            <a:r>
              <a:rPr lang="en-GB" dirty="0" err="1"/>
              <a:t>arah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lanjut</a:t>
            </a:r>
            <a:r>
              <a:rPr lang="en-GB" dirty="0"/>
              <a:t>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892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1086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STUDI LITERATUR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120463"/>
            <a:ext cx="9290914" cy="49209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id-ID" dirty="0" smtClean="0"/>
              <a:t>A</a:t>
            </a:r>
            <a:r>
              <a:rPr lang="en-GB" dirty="0" err="1"/>
              <a:t>kuntansi</a:t>
            </a:r>
            <a:r>
              <a:rPr lang="en-GB" dirty="0"/>
              <a:t> </a:t>
            </a:r>
            <a:r>
              <a:rPr lang="id-ID" dirty="0"/>
              <a:t>merupakan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umum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suatu</a:t>
            </a:r>
            <a:r>
              <a:rPr lang="en-GB" dirty="0"/>
              <a:t> </a:t>
            </a:r>
            <a:r>
              <a:rPr lang="en-GB" dirty="0" err="1"/>
              <a:t>entitas</a:t>
            </a:r>
            <a:r>
              <a:rPr lang="en-GB" dirty="0"/>
              <a:t> </a:t>
            </a:r>
            <a:r>
              <a:rPr lang="en-GB" dirty="0" err="1"/>
              <a:t>ekonomi</a:t>
            </a:r>
            <a:r>
              <a:rPr lang="en-GB" dirty="0"/>
              <a:t>. </a:t>
            </a:r>
            <a:r>
              <a:rPr lang="en-GB" dirty="0" err="1"/>
              <a:t>Boochholdt</a:t>
            </a:r>
            <a:r>
              <a:rPr lang="en-GB" dirty="0"/>
              <a:t> (1999) </a:t>
            </a:r>
            <a:r>
              <a:rPr lang="en-GB" dirty="0" err="1"/>
              <a:t>mendefinisikan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akuntansi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yang </a:t>
            </a:r>
            <a:r>
              <a:rPr lang="en-GB" dirty="0" err="1"/>
              <a:t>beroperasi</a:t>
            </a:r>
            <a:r>
              <a:rPr lang="en-GB" dirty="0"/>
              <a:t> </a:t>
            </a:r>
            <a:r>
              <a:rPr lang="en-GB" dirty="0" err="1"/>
              <a:t>fungsi</a:t>
            </a:r>
            <a:r>
              <a:rPr lang="en-GB" dirty="0"/>
              <a:t> </a:t>
            </a:r>
            <a:r>
              <a:rPr lang="en-GB" dirty="0" err="1"/>
              <a:t>pengumpulan</a:t>
            </a:r>
            <a:r>
              <a:rPr lang="en-GB" dirty="0"/>
              <a:t> data, </a:t>
            </a:r>
            <a:r>
              <a:rPr lang="en-GB" dirty="0" err="1"/>
              <a:t>pengolahan</a:t>
            </a:r>
            <a:r>
              <a:rPr lang="en-GB" dirty="0"/>
              <a:t>, </a:t>
            </a:r>
            <a:r>
              <a:rPr lang="en-GB" dirty="0" err="1"/>
              <a:t>mengkategorikan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pelaporan</a:t>
            </a:r>
            <a:r>
              <a:rPr lang="en-GB" dirty="0"/>
              <a:t> </a:t>
            </a:r>
            <a:r>
              <a:rPr lang="en-GB" dirty="0" err="1"/>
              <a:t>peristiwa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memberikan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yang </a:t>
            </a:r>
            <a:r>
              <a:rPr lang="en-GB" dirty="0" err="1"/>
              <a:t>relevan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skor</a:t>
            </a:r>
            <a:r>
              <a:rPr lang="en-GB" dirty="0"/>
              <a:t> </a:t>
            </a:r>
            <a:r>
              <a:rPr lang="en-GB" dirty="0" err="1"/>
              <a:t>menjaga</a:t>
            </a:r>
            <a:r>
              <a:rPr lang="en-GB" dirty="0"/>
              <a:t>, </a:t>
            </a:r>
            <a:r>
              <a:rPr lang="en-GB" dirty="0" err="1"/>
              <a:t>perhatian</a:t>
            </a:r>
            <a:r>
              <a:rPr lang="en-GB" dirty="0"/>
              <a:t> </a:t>
            </a:r>
            <a:r>
              <a:rPr lang="en-GB" dirty="0" err="1"/>
              <a:t>mengarahkan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pengambilan</a:t>
            </a:r>
            <a:r>
              <a:rPr lang="en-GB" dirty="0"/>
              <a:t> </a:t>
            </a:r>
            <a:r>
              <a:rPr lang="en-GB" dirty="0" err="1"/>
              <a:t>keputusan</a:t>
            </a:r>
            <a:r>
              <a:rPr lang="en-GB" dirty="0"/>
              <a:t>. </a:t>
            </a:r>
          </a:p>
          <a:p>
            <a:pPr algn="just"/>
            <a:r>
              <a:rPr lang="en-GB" dirty="0" err="1" smtClean="0"/>
              <a:t>Dalam</a:t>
            </a:r>
            <a:r>
              <a:rPr lang="en-GB" dirty="0" smtClean="0"/>
              <a:t> </a:t>
            </a:r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diasumsikan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adalah</a:t>
            </a:r>
            <a:r>
              <a:rPr lang="en-GB" dirty="0"/>
              <a:t> </a:t>
            </a:r>
            <a:r>
              <a:rPr lang="en-GB" dirty="0" err="1"/>
              <a:t>fungsi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,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smtClean="0"/>
              <a:t>AIS</a:t>
            </a:r>
            <a:r>
              <a:rPr lang="id-ID" dirty="0" smtClean="0"/>
              <a:t>, dan	m</a:t>
            </a:r>
            <a:r>
              <a:rPr lang="en-GB" dirty="0" err="1" smtClean="0"/>
              <a:t>endukung</a:t>
            </a:r>
            <a:r>
              <a:rPr lang="id-ID" dirty="0"/>
              <a:t> </a:t>
            </a:r>
            <a:r>
              <a:rPr lang="en-GB" dirty="0" err="1" smtClean="0"/>
              <a:t>penggunaan</a:t>
            </a:r>
            <a:r>
              <a:rPr lang="en-GB" dirty="0" smtClean="0"/>
              <a:t> </a:t>
            </a:r>
            <a:r>
              <a:rPr lang="en-GB" dirty="0"/>
              <a:t>Return on Assets (ROA), Return on Equity (ROE)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langkah</a:t>
            </a:r>
            <a:r>
              <a:rPr lang="en-GB" dirty="0"/>
              <a:t> </a:t>
            </a:r>
            <a:r>
              <a:rPr lang="id-ID" dirty="0" smtClean="0"/>
              <a:t>	</a:t>
            </a:r>
            <a:r>
              <a:rPr lang="en-GB" dirty="0" smtClean="0"/>
              <a:t>yang </a:t>
            </a:r>
            <a:r>
              <a:rPr lang="en-GB" dirty="0"/>
              <a:t>paling </a:t>
            </a:r>
            <a:r>
              <a:rPr lang="en-GB" dirty="0" err="1"/>
              <a:t>umum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 smtClean="0"/>
              <a:t>organisasi</a:t>
            </a:r>
            <a:r>
              <a:rPr lang="id-ID" dirty="0" smtClean="0"/>
              <a:t>, rumusan </a:t>
            </a:r>
            <a:r>
              <a:rPr lang="en-GB" dirty="0" err="1" smtClean="0"/>
              <a:t>hipotesis</a:t>
            </a:r>
            <a:r>
              <a:rPr lang="id-ID" dirty="0" smtClean="0"/>
              <a:t>, sebagai berikut</a:t>
            </a:r>
            <a:r>
              <a:rPr lang="en-GB" dirty="0" smtClean="0"/>
              <a:t>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H1: </a:t>
            </a:r>
            <a:r>
              <a:rPr lang="id-ID" dirty="0"/>
              <a:t>  </a:t>
            </a:r>
            <a:r>
              <a:rPr lang="en-GB" dirty="0" err="1"/>
              <a:t>Penggunaan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akuntansi</a:t>
            </a:r>
            <a:r>
              <a:rPr lang="en-GB" dirty="0"/>
              <a:t> (AIS) </a:t>
            </a:r>
            <a:r>
              <a:rPr lang="en-GB" dirty="0" err="1"/>
              <a:t>akan</a:t>
            </a:r>
            <a:r>
              <a:rPr lang="en-GB" dirty="0"/>
              <a:t> </a:t>
            </a:r>
            <a:r>
              <a:rPr lang="en-GB" dirty="0" err="1"/>
              <a:t>menyebabkan</a:t>
            </a:r>
            <a:r>
              <a:rPr lang="en-GB" dirty="0"/>
              <a:t> </a:t>
            </a:r>
            <a:r>
              <a:rPr lang="en-GB" dirty="0" err="1"/>
              <a:t>memiliki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id-ID" dirty="0"/>
              <a:t>       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ekonomi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baik</a:t>
            </a:r>
            <a:r>
              <a:rPr lang="en-GB" dirty="0"/>
              <a:t>. </a:t>
            </a:r>
          </a:p>
          <a:p>
            <a:pPr>
              <a:lnSpc>
                <a:spcPct val="120000"/>
              </a:lnSpc>
            </a:pPr>
            <a:r>
              <a:rPr lang="id-ID" dirty="0" smtClean="0"/>
              <a:t>H</a:t>
            </a:r>
            <a:r>
              <a:rPr lang="en-GB" dirty="0" smtClean="0"/>
              <a:t>2</a:t>
            </a:r>
            <a:r>
              <a:rPr lang="en-GB" dirty="0"/>
              <a:t>: </a:t>
            </a:r>
            <a:r>
              <a:rPr lang="id-ID" dirty="0" smtClean="0"/>
              <a:t>  </a:t>
            </a:r>
            <a:r>
              <a:rPr lang="en-GB" dirty="0" smtClean="0"/>
              <a:t>Ada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positif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  <a:br>
              <a:rPr lang="en-GB" dirty="0"/>
            </a:br>
            <a:r>
              <a:rPr lang="en-GB" dirty="0" smtClean="0"/>
              <a:t>H3</a:t>
            </a:r>
            <a:r>
              <a:rPr lang="en-GB" dirty="0"/>
              <a:t>: </a:t>
            </a:r>
            <a:r>
              <a:rPr lang="id-ID" dirty="0"/>
              <a:t>  </a:t>
            </a:r>
            <a:r>
              <a:rPr lang="en-GB" dirty="0"/>
              <a:t>Ada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positif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H4</a:t>
            </a:r>
            <a:r>
              <a:rPr lang="en-GB" dirty="0"/>
              <a:t>: </a:t>
            </a:r>
            <a:r>
              <a:rPr lang="id-ID" dirty="0"/>
              <a:t>  </a:t>
            </a:r>
            <a:r>
              <a:rPr lang="en-GB" dirty="0"/>
              <a:t>Ada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positif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bertindak</a:t>
            </a:r>
            <a:r>
              <a:rPr lang="en-GB" dirty="0"/>
              <a:t> </a:t>
            </a:r>
            <a:r>
              <a:rPr lang="en-GB" dirty="0" err="1"/>
              <a:t>melalui</a:t>
            </a:r>
            <a:r>
              <a:rPr lang="en-GB" dirty="0"/>
              <a:t> data </a:t>
            </a:r>
          </a:p>
          <a:p>
            <a:pPr>
              <a:lnSpc>
                <a:spcPct val="120000"/>
              </a:lnSpc>
            </a:pPr>
            <a:r>
              <a:rPr lang="id-ID" dirty="0"/>
              <a:t>        </a:t>
            </a:r>
            <a:r>
              <a:rPr lang="en-GB" dirty="0" err="1"/>
              <a:t>akuntansi</a:t>
            </a:r>
            <a:r>
              <a:rPr lang="en-GB" dirty="0"/>
              <a:t>, </a:t>
            </a:r>
            <a:r>
              <a:rPr lang="en-GB" dirty="0" err="1"/>
              <a:t>pengambilan</a:t>
            </a:r>
            <a:r>
              <a:rPr lang="en-GB" dirty="0"/>
              <a:t> </a:t>
            </a:r>
            <a:r>
              <a:rPr lang="en-GB" dirty="0" err="1"/>
              <a:t>keputusan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proses </a:t>
            </a:r>
            <a:r>
              <a:rPr lang="en-GB" dirty="0" err="1"/>
              <a:t>pengendalian</a:t>
            </a:r>
            <a:r>
              <a:rPr lang="en-GB" dirty="0"/>
              <a:t> internal. </a:t>
            </a:r>
          </a:p>
          <a:p>
            <a:pPr>
              <a:lnSpc>
                <a:spcPct val="120000"/>
              </a:lnSpc>
            </a:pPr>
            <a:r>
              <a:rPr lang="en-GB" dirty="0" smtClean="0"/>
              <a:t>H5</a:t>
            </a:r>
            <a:r>
              <a:rPr lang="en-GB" dirty="0"/>
              <a:t>: </a:t>
            </a:r>
            <a:r>
              <a:rPr lang="id-ID" dirty="0"/>
              <a:t> 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positif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469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51086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METODOLOGI PENELITIAN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23493"/>
            <a:ext cx="8596668" cy="4817869"/>
          </a:xfrm>
        </p:spPr>
        <p:txBody>
          <a:bodyPr>
            <a:normAutofit lnSpcReduction="10000"/>
          </a:bodyPr>
          <a:lstStyle/>
          <a:p>
            <a:pPr algn="just"/>
            <a:r>
              <a:rPr lang="id-ID" dirty="0"/>
              <a:t>D</a:t>
            </a:r>
            <a:r>
              <a:rPr lang="en-GB" dirty="0" err="1"/>
              <a:t>ata</a:t>
            </a:r>
            <a:r>
              <a:rPr lang="en-GB" dirty="0"/>
              <a:t> yang </a:t>
            </a:r>
            <a:r>
              <a:rPr lang="en-GB" dirty="0" err="1"/>
              <a:t>dikumpulkan</a:t>
            </a:r>
            <a:r>
              <a:rPr lang="en-GB" dirty="0"/>
              <a:t> </a:t>
            </a:r>
            <a:r>
              <a:rPr lang="en-GB" dirty="0" err="1"/>
              <a:t>melalui</a:t>
            </a:r>
            <a:r>
              <a:rPr lang="en-GB" dirty="0"/>
              <a:t> </a:t>
            </a:r>
            <a:r>
              <a:rPr lang="en-GB" dirty="0" err="1"/>
              <a:t>kuesioner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74 </a:t>
            </a:r>
            <a:r>
              <a:rPr lang="en-GB" dirty="0" err="1"/>
              <a:t>perusahaan</a:t>
            </a:r>
            <a:r>
              <a:rPr lang="en-GB" dirty="0"/>
              <a:t> per </a:t>
            </a:r>
            <a:r>
              <a:rPr lang="en-GB" dirty="0" err="1"/>
              <a:t>perusahaan</a:t>
            </a:r>
            <a:r>
              <a:rPr lang="en-GB" dirty="0"/>
              <a:t> yang </a:t>
            </a:r>
            <a:r>
              <a:rPr lang="en-GB" dirty="0" err="1"/>
              <a:t>terdaftar</a:t>
            </a:r>
            <a:r>
              <a:rPr lang="en-GB" dirty="0"/>
              <a:t> di Dubai Financial Market (DFM) yang </a:t>
            </a:r>
            <a:r>
              <a:rPr lang="en-GB" dirty="0" err="1"/>
              <a:t>merupakan</a:t>
            </a:r>
            <a:r>
              <a:rPr lang="en-GB" dirty="0"/>
              <a:t> </a:t>
            </a:r>
            <a:r>
              <a:rPr lang="en-GB" dirty="0" err="1"/>
              <a:t>bagian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salah</a:t>
            </a:r>
            <a:r>
              <a:rPr lang="en-GB" dirty="0"/>
              <a:t> </a:t>
            </a:r>
            <a:r>
              <a:rPr lang="en-GB" dirty="0" err="1"/>
              <a:t>satu</a:t>
            </a:r>
            <a:r>
              <a:rPr lang="en-GB" dirty="0"/>
              <a:t> </a:t>
            </a:r>
            <a:r>
              <a:rPr lang="en-GB" dirty="0" err="1"/>
              <a:t>kementerian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lembaga</a:t>
            </a:r>
            <a:r>
              <a:rPr lang="en-GB" dirty="0"/>
              <a:t> </a:t>
            </a:r>
            <a:r>
              <a:rPr lang="en-GB" dirty="0" err="1"/>
              <a:t>empat</a:t>
            </a:r>
            <a:r>
              <a:rPr lang="en-GB" dirty="0"/>
              <a:t> </a:t>
            </a:r>
            <a:r>
              <a:rPr lang="en-GB" dirty="0" err="1"/>
              <a:t>puluh</a:t>
            </a:r>
            <a:r>
              <a:rPr lang="en-GB" dirty="0"/>
              <a:t> </a:t>
            </a:r>
            <a:r>
              <a:rPr lang="en-GB" dirty="0" err="1"/>
              <a:t>otonom</a:t>
            </a:r>
            <a:r>
              <a:rPr lang="en-GB" dirty="0"/>
              <a:t> yang </a:t>
            </a:r>
            <a:r>
              <a:rPr lang="en-GB" dirty="0" err="1"/>
              <a:t>dipimpin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pemerintah</a:t>
            </a:r>
            <a:r>
              <a:rPr lang="en-GB" dirty="0"/>
              <a:t> federal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Uni</a:t>
            </a:r>
            <a:r>
              <a:rPr lang="en-GB" dirty="0"/>
              <a:t> </a:t>
            </a:r>
            <a:r>
              <a:rPr lang="en-GB" dirty="0" err="1"/>
              <a:t>Emirat</a:t>
            </a:r>
            <a:r>
              <a:rPr lang="en-GB" dirty="0"/>
              <a:t> Arab (</a:t>
            </a:r>
            <a:r>
              <a:rPr lang="en-GB" dirty="0">
                <a:hlinkClick r:id="rId2"/>
              </a:rPr>
              <a:t>www.dfm.ae</a:t>
            </a:r>
            <a:r>
              <a:rPr lang="en-GB" dirty="0" smtClean="0"/>
              <a:t>).</a:t>
            </a:r>
            <a:endParaRPr lang="id-ID" dirty="0" smtClean="0"/>
          </a:p>
          <a:p>
            <a:pPr algn="just"/>
            <a:endParaRPr lang="id-ID" dirty="0"/>
          </a:p>
          <a:p>
            <a:r>
              <a:rPr lang="en-GB" b="1" dirty="0"/>
              <a:t>Ada </a:t>
            </a:r>
            <a:r>
              <a:rPr lang="en-GB" b="1" dirty="0" err="1"/>
              <a:t>banyak</a:t>
            </a:r>
            <a:r>
              <a:rPr lang="en-GB" b="1" dirty="0"/>
              <a:t> </a:t>
            </a:r>
            <a:r>
              <a:rPr lang="en-GB" b="1" dirty="0" err="1"/>
              <a:t>jenis</a:t>
            </a:r>
            <a:r>
              <a:rPr lang="en-GB" b="1" dirty="0"/>
              <a:t> data; </a:t>
            </a:r>
            <a:r>
              <a:rPr lang="en-GB" b="1" dirty="0" err="1"/>
              <a:t>jenis</a:t>
            </a:r>
            <a:r>
              <a:rPr lang="en-GB" b="1" dirty="0"/>
              <a:t> </a:t>
            </a:r>
            <a:r>
              <a:rPr lang="en-GB" b="1" dirty="0" err="1"/>
              <a:t>utama</a:t>
            </a:r>
            <a:r>
              <a:rPr lang="en-GB" b="1" dirty="0"/>
              <a:t> </a:t>
            </a:r>
            <a:r>
              <a:rPr lang="en-GB" b="1" dirty="0" err="1"/>
              <a:t>adalah</a:t>
            </a:r>
            <a:r>
              <a:rPr lang="en-GB" b="1" dirty="0"/>
              <a:t> data primer </a:t>
            </a:r>
            <a:r>
              <a:rPr lang="en-GB" b="1" dirty="0" err="1"/>
              <a:t>dan</a:t>
            </a:r>
            <a:r>
              <a:rPr lang="en-GB" b="1" dirty="0"/>
              <a:t> </a:t>
            </a:r>
            <a:r>
              <a:rPr lang="en-GB" b="1" dirty="0" err="1"/>
              <a:t>sekunder</a:t>
            </a:r>
            <a:r>
              <a:rPr lang="en-GB" b="1" dirty="0"/>
              <a:t>. </a:t>
            </a:r>
            <a:endParaRPr lang="en-GB" dirty="0"/>
          </a:p>
          <a:p>
            <a:pPr algn="just"/>
            <a:r>
              <a:rPr lang="en-GB" dirty="0"/>
              <a:t/>
            </a:r>
            <a:br>
              <a:rPr lang="en-GB" dirty="0"/>
            </a:br>
            <a:r>
              <a:rPr lang="id-ID" dirty="0"/>
              <a:t>Dibuat </a:t>
            </a:r>
            <a:r>
              <a:rPr lang="en-GB" dirty="0"/>
              <a:t>271 </a:t>
            </a:r>
            <a:r>
              <a:rPr lang="en-GB" dirty="0" err="1"/>
              <a:t>pertanyaan</a:t>
            </a:r>
            <a:r>
              <a:rPr lang="en-GB" dirty="0"/>
              <a:t> yang </a:t>
            </a:r>
            <a:r>
              <a:rPr lang="en-GB" dirty="0" err="1"/>
              <a:t>dikirim</a:t>
            </a:r>
            <a:r>
              <a:rPr lang="en-GB" dirty="0"/>
              <a:t> </a:t>
            </a:r>
            <a:r>
              <a:rPr lang="en-GB" dirty="0" err="1"/>
              <a:t>ke</a:t>
            </a:r>
            <a:r>
              <a:rPr lang="en-GB" dirty="0"/>
              <a:t> </a:t>
            </a:r>
            <a:r>
              <a:rPr lang="en-GB" dirty="0" err="1"/>
              <a:t>respon</a:t>
            </a:r>
            <a:r>
              <a:rPr lang="en-GB" dirty="0"/>
              <a:t> </a:t>
            </a:r>
            <a:r>
              <a:rPr lang="en-GB" dirty="0" err="1"/>
              <a:t>keprihatinan</a:t>
            </a:r>
            <a:r>
              <a:rPr lang="en-GB" dirty="0"/>
              <a:t> </a:t>
            </a:r>
            <a:r>
              <a:rPr lang="en-GB" dirty="0" err="1"/>
              <a:t>terdaftar</a:t>
            </a:r>
            <a:r>
              <a:rPr lang="en-GB" dirty="0"/>
              <a:t> </a:t>
            </a:r>
            <a:r>
              <a:rPr lang="en-GB" dirty="0" err="1"/>
              <a:t>sebagai</a:t>
            </a:r>
            <a:r>
              <a:rPr lang="en-GB" dirty="0"/>
              <a:t> </a:t>
            </a:r>
            <a:r>
              <a:rPr lang="en-GB" dirty="0" err="1"/>
              <a:t>akuntan</a:t>
            </a:r>
            <a:r>
              <a:rPr lang="en-GB" dirty="0"/>
              <a:t>, </a:t>
            </a:r>
            <a:r>
              <a:rPr lang="en-GB" dirty="0" err="1"/>
              <a:t>manajer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manajer</a:t>
            </a:r>
            <a:r>
              <a:rPr lang="en-GB" dirty="0"/>
              <a:t> </a:t>
            </a:r>
            <a:r>
              <a:rPr lang="en-GB" dirty="0" err="1"/>
              <a:t>langsung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</a:t>
            </a:r>
            <a:r>
              <a:rPr lang="en-GB" dirty="0" err="1"/>
              <a:t>perusahaan</a:t>
            </a:r>
            <a:r>
              <a:rPr lang="en-GB" dirty="0"/>
              <a:t> </a:t>
            </a:r>
            <a:r>
              <a:rPr lang="en-GB" dirty="0" err="1"/>
              <a:t>sampel</a:t>
            </a:r>
            <a:r>
              <a:rPr lang="en-GB" dirty="0"/>
              <a:t>. </a:t>
            </a:r>
            <a:r>
              <a:rPr lang="en-GB" dirty="0" err="1"/>
              <a:t>Sebuah</a:t>
            </a:r>
            <a:r>
              <a:rPr lang="en-GB" dirty="0"/>
              <a:t> </a:t>
            </a:r>
            <a:r>
              <a:rPr lang="en-GB" dirty="0" err="1"/>
              <a:t>pengingat</a:t>
            </a:r>
            <a:r>
              <a:rPr lang="en-GB" dirty="0"/>
              <a:t> </a:t>
            </a:r>
            <a:r>
              <a:rPr lang="en-GB" dirty="0" err="1"/>
              <a:t>dikirim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non-</a:t>
            </a:r>
            <a:r>
              <a:rPr lang="en-GB" dirty="0" err="1"/>
              <a:t>responden</a:t>
            </a:r>
            <a:r>
              <a:rPr lang="en-GB" dirty="0"/>
              <a:t> </a:t>
            </a:r>
            <a:r>
              <a:rPr lang="en-GB" dirty="0" err="1"/>
              <a:t>ditindaklanjuti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dua</a:t>
            </a:r>
            <a:r>
              <a:rPr lang="en-GB" dirty="0"/>
              <a:t> </a:t>
            </a:r>
            <a:r>
              <a:rPr lang="en-GB" dirty="0" err="1"/>
              <a:t>surat</a:t>
            </a:r>
            <a:r>
              <a:rPr lang="en-GB" dirty="0"/>
              <a:t> </a:t>
            </a:r>
            <a:r>
              <a:rPr lang="en-GB" dirty="0" err="1"/>
              <a:t>tambahan</a:t>
            </a:r>
            <a:r>
              <a:rPr lang="en-GB" dirty="0"/>
              <a:t>. </a:t>
            </a:r>
            <a:r>
              <a:rPr lang="en-GB" dirty="0" err="1"/>
              <a:t>Selama</a:t>
            </a:r>
            <a:r>
              <a:rPr lang="en-GB" dirty="0"/>
              <a:t> </a:t>
            </a:r>
            <a:r>
              <a:rPr lang="en-GB" dirty="0" err="1"/>
              <a:t>peluncuran</a:t>
            </a:r>
            <a:r>
              <a:rPr lang="en-GB" dirty="0"/>
              <a:t> </a:t>
            </a:r>
            <a:r>
              <a:rPr lang="en-GB" dirty="0" err="1"/>
              <a:t>kuesioner</a:t>
            </a:r>
            <a:r>
              <a:rPr lang="en-GB" dirty="0"/>
              <a:t> </a:t>
            </a:r>
            <a:r>
              <a:rPr lang="en-GB" dirty="0" err="1"/>
              <a:t>pertama</a:t>
            </a:r>
            <a:r>
              <a:rPr lang="en-GB" dirty="0"/>
              <a:t>, 154 </a:t>
            </a:r>
            <a:r>
              <a:rPr lang="en-GB" dirty="0" err="1"/>
              <a:t>kuesioner</a:t>
            </a:r>
            <a:r>
              <a:rPr lang="en-GB" dirty="0"/>
              <a:t> </a:t>
            </a:r>
            <a:r>
              <a:rPr lang="en-GB" dirty="0" err="1"/>
              <a:t>diisi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dikembalikan</a:t>
            </a:r>
            <a:r>
              <a:rPr lang="id-ID" dirty="0"/>
              <a:t>,</a:t>
            </a:r>
            <a:r>
              <a:rPr lang="en-GB" dirty="0"/>
              <a:t> </a:t>
            </a:r>
            <a:r>
              <a:rPr lang="en-GB" dirty="0" err="1"/>
              <a:t>surat</a:t>
            </a:r>
            <a:r>
              <a:rPr lang="en-GB" dirty="0"/>
              <a:t> </a:t>
            </a:r>
            <a:r>
              <a:rPr lang="en-GB" dirty="0" err="1"/>
              <a:t>kedua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ketiga</a:t>
            </a:r>
            <a:r>
              <a:rPr lang="en-GB" dirty="0"/>
              <a:t>, total 82 </a:t>
            </a:r>
            <a:r>
              <a:rPr lang="en-GB" dirty="0" err="1"/>
              <a:t>kuesioner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lengkap</a:t>
            </a:r>
            <a:r>
              <a:rPr lang="en-GB" dirty="0"/>
              <a:t> </a:t>
            </a:r>
            <a:r>
              <a:rPr lang="en-GB" dirty="0" err="1"/>
              <a:t>dikembalikan</a:t>
            </a:r>
            <a:r>
              <a:rPr lang="id-ID" dirty="0"/>
              <a:t> dan s</a:t>
            </a:r>
            <a:r>
              <a:rPr lang="en-GB" dirty="0" err="1"/>
              <a:t>ecara</a:t>
            </a:r>
            <a:r>
              <a:rPr lang="en-GB" dirty="0"/>
              <a:t> </a:t>
            </a:r>
            <a:r>
              <a:rPr lang="en-GB" dirty="0" err="1"/>
              <a:t>keseluruhan</a:t>
            </a:r>
            <a:r>
              <a:rPr lang="en-GB" dirty="0"/>
              <a:t> 236 </a:t>
            </a:r>
            <a:r>
              <a:rPr lang="en-GB" dirty="0" err="1"/>
              <a:t>kuesioner</a:t>
            </a:r>
            <a:r>
              <a:rPr lang="en-GB" dirty="0"/>
              <a:t> yang </a:t>
            </a:r>
            <a:r>
              <a:rPr lang="en-GB" dirty="0" err="1"/>
              <a:t>tersedia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analisis</a:t>
            </a:r>
            <a:r>
              <a:rPr lang="en-GB" dirty="0"/>
              <a:t> data. </a:t>
            </a:r>
          </a:p>
          <a:p>
            <a:pPr algn="just"/>
            <a:r>
              <a:rPr lang="en-GB" dirty="0" smtClean="0"/>
              <a:t> </a:t>
            </a:r>
            <a:endParaRPr lang="en-GB" dirty="0"/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872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9495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HASIL ANALISIS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0615"/>
            <a:ext cx="8596668" cy="4830748"/>
          </a:xfrm>
        </p:spPr>
        <p:txBody>
          <a:bodyPr/>
          <a:lstStyle/>
          <a:p>
            <a:pPr algn="just"/>
            <a:r>
              <a:rPr lang="en-GB" dirty="0" err="1"/>
              <a:t>Tabel</a:t>
            </a:r>
            <a:r>
              <a:rPr lang="en-GB" dirty="0"/>
              <a:t> 4 </a:t>
            </a:r>
            <a:r>
              <a:rPr lang="en-GB" dirty="0" err="1"/>
              <a:t>menampilkan</a:t>
            </a:r>
            <a:r>
              <a:rPr lang="en-GB" dirty="0"/>
              <a:t>, </a:t>
            </a:r>
            <a:r>
              <a:rPr lang="en-GB" dirty="0" err="1"/>
              <a:t>korelasi</a:t>
            </a:r>
            <a:r>
              <a:rPr lang="en-GB" dirty="0"/>
              <a:t> </a:t>
            </a:r>
            <a:r>
              <a:rPr lang="en-GB" dirty="0" err="1"/>
              <a:t>tertinggi</a:t>
            </a:r>
            <a:r>
              <a:rPr lang="en-GB" dirty="0"/>
              <a:t> 0,662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korelasi</a:t>
            </a:r>
            <a:r>
              <a:rPr lang="en-GB" dirty="0"/>
              <a:t> yang paling </a:t>
            </a:r>
            <a:r>
              <a:rPr lang="en-GB" dirty="0" err="1"/>
              <a:t>rendah</a:t>
            </a:r>
            <a:r>
              <a:rPr lang="en-GB" dirty="0"/>
              <a:t> 0.252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id-ID" dirty="0"/>
              <a:t>,</a:t>
            </a:r>
            <a:r>
              <a:rPr lang="en-GB" dirty="0"/>
              <a:t> </a:t>
            </a:r>
            <a:r>
              <a:rPr lang="en-GB" dirty="0" err="1"/>
              <a:t>korelasi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menunjukkan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multikolinearitas</a:t>
            </a:r>
            <a:r>
              <a:rPr lang="id-ID" dirty="0"/>
              <a:t> dan</a:t>
            </a:r>
            <a:r>
              <a:rPr lang="en-GB" dirty="0"/>
              <a:t> </a:t>
            </a:r>
            <a:r>
              <a:rPr lang="en-GB" dirty="0" err="1"/>
              <a:t>pendekatan</a:t>
            </a:r>
            <a:r>
              <a:rPr lang="en-GB" dirty="0"/>
              <a:t> </a:t>
            </a:r>
            <a:r>
              <a:rPr lang="en-GB" dirty="0" err="1"/>
              <a:t>statistik</a:t>
            </a:r>
            <a:r>
              <a:rPr lang="en-GB" dirty="0"/>
              <a:t> ANOVA </a:t>
            </a:r>
            <a:r>
              <a:rPr lang="en-GB" dirty="0" err="1"/>
              <a:t>dilakukan</a:t>
            </a:r>
            <a:r>
              <a:rPr lang="id-ID" dirty="0"/>
              <a:t>, t</a:t>
            </a:r>
            <a:r>
              <a:rPr lang="en-GB" dirty="0" err="1"/>
              <a:t>ujuan</a:t>
            </a:r>
            <a:r>
              <a:rPr lang="id-ID" dirty="0"/>
              <a:t>nya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mengetahui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variabel</a:t>
            </a:r>
            <a:r>
              <a:rPr lang="en-GB" dirty="0"/>
              <a:t> </a:t>
            </a:r>
            <a:r>
              <a:rPr lang="en-GB" dirty="0" err="1"/>
              <a:t>independen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dependen</a:t>
            </a:r>
            <a:r>
              <a:rPr lang="id-ID" dirty="0"/>
              <a:t>,</a:t>
            </a:r>
            <a:r>
              <a:rPr lang="en-GB" dirty="0"/>
              <a:t> </a:t>
            </a:r>
            <a:r>
              <a:rPr lang="en-GB" dirty="0" err="1"/>
              <a:t>Analisis</a:t>
            </a:r>
            <a:r>
              <a:rPr lang="en-GB" dirty="0"/>
              <a:t> </a:t>
            </a:r>
            <a:r>
              <a:rPr lang="en-GB" dirty="0" err="1"/>
              <a:t>regresi</a:t>
            </a:r>
            <a:r>
              <a:rPr lang="en-GB" dirty="0"/>
              <a:t> </a:t>
            </a:r>
            <a:r>
              <a:rPr lang="en-GB" dirty="0" err="1"/>
              <a:t>uji</a:t>
            </a:r>
            <a:r>
              <a:rPr lang="en-GB" dirty="0"/>
              <a:t> </a:t>
            </a:r>
            <a:r>
              <a:rPr lang="id-ID" dirty="0"/>
              <a:t>dipakai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hasil</a:t>
            </a:r>
            <a:r>
              <a:rPr lang="en-GB" dirty="0"/>
              <a:t>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id-ID" dirty="0"/>
              <a:t>dapat dilihat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Tabel</a:t>
            </a:r>
            <a:r>
              <a:rPr lang="en-GB" dirty="0"/>
              <a:t> </a:t>
            </a:r>
            <a:r>
              <a:rPr lang="en-GB" dirty="0" smtClean="0"/>
              <a:t>5</a:t>
            </a:r>
            <a:r>
              <a:rPr lang="id-ID" dirty="0" smtClean="0"/>
              <a:t>, </a:t>
            </a:r>
            <a:r>
              <a:rPr lang="en-GB" dirty="0"/>
              <a:t/>
            </a:r>
            <a:br>
              <a:rPr lang="en-GB" dirty="0"/>
            </a:br>
            <a:r>
              <a:rPr lang="id-ID" dirty="0" smtClean="0"/>
              <a:t>dimana </a:t>
            </a:r>
            <a:r>
              <a:rPr lang="en-GB" dirty="0" smtClean="0"/>
              <a:t> </a:t>
            </a:r>
            <a:r>
              <a:rPr lang="en-GB" dirty="0"/>
              <a:t>H1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meneliti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. AIS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signifikan</a:t>
            </a:r>
            <a:r>
              <a:rPr lang="en-GB" dirty="0"/>
              <a:t> </a:t>
            </a:r>
            <a:r>
              <a:rPr lang="en-GB" dirty="0" err="1"/>
              <a:t>terkait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(β = 0,393, P &lt;0,01)</a:t>
            </a:r>
            <a:r>
              <a:rPr lang="id-ID" dirty="0" smtClean="0"/>
              <a:t>,</a:t>
            </a:r>
            <a:r>
              <a:rPr lang="en-GB" dirty="0" smtClean="0"/>
              <a:t>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pertama</a:t>
            </a:r>
            <a:r>
              <a:rPr lang="en-GB" dirty="0"/>
              <a:t> </a:t>
            </a:r>
            <a:r>
              <a:rPr lang="en-GB" dirty="0" err="1"/>
              <a:t>diterima</a:t>
            </a:r>
            <a:r>
              <a:rPr lang="en-GB" dirty="0"/>
              <a:t>. </a:t>
            </a:r>
            <a:endParaRPr lang="id-ID" dirty="0" smtClean="0"/>
          </a:p>
          <a:p>
            <a:pPr algn="just"/>
            <a:r>
              <a:rPr lang="en-GB" dirty="0" err="1" smtClean="0"/>
              <a:t>Ini</a:t>
            </a:r>
            <a:r>
              <a:rPr lang="en-GB" dirty="0" smtClean="0"/>
              <a:t> </a:t>
            </a:r>
            <a:r>
              <a:rPr lang="en-GB" dirty="0" err="1"/>
              <a:t>berarti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akuntansi</a:t>
            </a:r>
            <a:r>
              <a:rPr lang="en-GB" dirty="0"/>
              <a:t> </a:t>
            </a:r>
            <a:r>
              <a:rPr lang="en-GB" dirty="0" err="1"/>
              <a:t>alasan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memiliki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yang </a:t>
            </a:r>
            <a:r>
              <a:rPr lang="en-GB" dirty="0" err="1"/>
              <a:t>lebih</a:t>
            </a:r>
            <a:r>
              <a:rPr lang="en-GB" dirty="0"/>
              <a:t> </a:t>
            </a:r>
            <a:r>
              <a:rPr lang="en-GB" dirty="0" err="1"/>
              <a:t>baik</a:t>
            </a:r>
            <a:r>
              <a:rPr lang="en-GB" dirty="0"/>
              <a:t>. 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140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32327"/>
            <a:ext cx="8596668" cy="472225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HASIL ANALISIS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10613"/>
            <a:ext cx="8943184" cy="4830749"/>
          </a:xfrm>
        </p:spPr>
        <p:txBody>
          <a:bodyPr>
            <a:normAutofit lnSpcReduction="10000"/>
          </a:bodyPr>
          <a:lstStyle/>
          <a:p>
            <a:pPr algn="just"/>
            <a:r>
              <a:rPr lang="en-GB" dirty="0"/>
              <a:t>H2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diterima</a:t>
            </a:r>
            <a:r>
              <a:rPr lang="en-GB" dirty="0"/>
              <a:t> </a:t>
            </a:r>
            <a:r>
              <a:rPr lang="en-GB" dirty="0" err="1"/>
              <a:t>karena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  <a:r>
              <a:rPr lang="en-GB" dirty="0" err="1"/>
              <a:t>Pengaruh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yang </a:t>
            </a:r>
            <a:r>
              <a:rPr lang="en-GB" dirty="0" err="1"/>
              <a:t>signifikan</a:t>
            </a:r>
            <a:r>
              <a:rPr lang="en-GB" dirty="0"/>
              <a:t>, </a:t>
            </a:r>
            <a:r>
              <a:rPr lang="id-ID" dirty="0"/>
              <a:t>dilihat pada </a:t>
            </a:r>
            <a:r>
              <a:rPr lang="en-GB" dirty="0" err="1"/>
              <a:t>koefisien</a:t>
            </a:r>
            <a:r>
              <a:rPr lang="en-GB" dirty="0"/>
              <a:t> </a:t>
            </a:r>
            <a:r>
              <a:rPr lang="en-GB" dirty="0" err="1"/>
              <a:t>jalur</a:t>
            </a:r>
            <a:r>
              <a:rPr lang="en-GB" dirty="0"/>
              <a:t> </a:t>
            </a:r>
            <a:r>
              <a:rPr lang="en-GB" dirty="0" err="1"/>
              <a:t>dari</a:t>
            </a:r>
            <a:r>
              <a:rPr lang="en-GB" dirty="0"/>
              <a:t>  0.345 (P &lt;0,01). </a:t>
            </a:r>
            <a:r>
              <a:rPr lang="en-GB" dirty="0" err="1"/>
              <a:t>Koefisien</a:t>
            </a:r>
            <a:r>
              <a:rPr lang="en-GB" dirty="0"/>
              <a:t> </a:t>
            </a:r>
            <a:r>
              <a:rPr lang="en-GB" dirty="0" err="1"/>
              <a:t>jalur</a:t>
            </a:r>
            <a:r>
              <a:rPr lang="en-GB" dirty="0"/>
              <a:t> (β = 0,456) </a:t>
            </a:r>
            <a:r>
              <a:rPr lang="en-GB" dirty="0" err="1"/>
              <a:t>menunjukkan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, </a:t>
            </a:r>
            <a:r>
              <a:rPr lang="en-GB" dirty="0" err="1"/>
              <a:t>signifikan</a:t>
            </a:r>
            <a:r>
              <a:rPr lang="en-GB" dirty="0"/>
              <a:t>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statistik</a:t>
            </a:r>
            <a:r>
              <a:rPr lang="en-GB" dirty="0"/>
              <a:t> (P &lt;0,01)</a:t>
            </a:r>
            <a:r>
              <a:rPr lang="id-ID" dirty="0"/>
              <a:t> dan</a:t>
            </a:r>
            <a:r>
              <a:rPr lang="en-GB" dirty="0"/>
              <a:t> </a:t>
            </a:r>
            <a:r>
              <a:rPr lang="en-GB" dirty="0" err="1"/>
              <a:t>hipotesis</a:t>
            </a:r>
            <a:r>
              <a:rPr lang="en-GB" dirty="0"/>
              <a:t> H3 </a:t>
            </a:r>
            <a:r>
              <a:rPr lang="en-GB" dirty="0" err="1"/>
              <a:t>didukung</a:t>
            </a:r>
            <a:r>
              <a:rPr lang="en-GB" dirty="0"/>
              <a:t>. </a:t>
            </a:r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Berkenaan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Tabel</a:t>
            </a:r>
            <a:r>
              <a:rPr lang="en-GB" dirty="0"/>
              <a:t> 5, </a:t>
            </a:r>
            <a:endParaRPr lang="id-ID" dirty="0" smtClean="0"/>
          </a:p>
          <a:p>
            <a:pPr algn="just"/>
            <a:r>
              <a:rPr lang="en-GB" dirty="0" smtClean="0"/>
              <a:t>H4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ditolak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nol</a:t>
            </a:r>
            <a:r>
              <a:rPr lang="en-GB" dirty="0"/>
              <a:t> </a:t>
            </a:r>
            <a:r>
              <a:rPr lang="en-GB" dirty="0" err="1"/>
              <a:t>diterima</a:t>
            </a:r>
            <a:r>
              <a:rPr lang="en-GB" dirty="0"/>
              <a:t>, </a:t>
            </a:r>
            <a:r>
              <a:rPr lang="en-GB" dirty="0" err="1"/>
              <a:t>dengan</a:t>
            </a:r>
            <a:r>
              <a:rPr lang="en-GB" dirty="0"/>
              <a:t> kata lain, 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(β = 0,075, P &lt;0,01). </a:t>
            </a:r>
            <a:endParaRPr lang="id-ID" dirty="0" smtClean="0"/>
          </a:p>
          <a:p>
            <a:pPr algn="just"/>
            <a:r>
              <a:rPr lang="en-GB" dirty="0" err="1" smtClean="0"/>
              <a:t>Artinya</a:t>
            </a:r>
            <a:r>
              <a:rPr lang="en-GB" dirty="0"/>
              <a:t>, AIS </a:t>
            </a:r>
            <a:r>
              <a:rPr lang="en-GB" dirty="0" err="1"/>
              <a:t>tidak</a:t>
            </a:r>
            <a:r>
              <a:rPr lang="en-GB" dirty="0"/>
              <a:t> </a:t>
            </a:r>
            <a:r>
              <a:rPr lang="en-GB" dirty="0" err="1"/>
              <a:t>memberikan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yang </a:t>
            </a:r>
            <a:r>
              <a:rPr lang="en-GB" dirty="0" err="1"/>
              <a:t>sesuai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memfasilitasi</a:t>
            </a:r>
            <a:r>
              <a:rPr lang="en-GB" dirty="0"/>
              <a:t> </a:t>
            </a:r>
            <a:r>
              <a:rPr lang="en-GB" dirty="0" err="1"/>
              <a:t>pengiriman</a:t>
            </a:r>
            <a:r>
              <a:rPr lang="en-GB" dirty="0"/>
              <a:t> </a:t>
            </a:r>
            <a:r>
              <a:rPr lang="en-GB" dirty="0" err="1"/>
              <a:t>efektif</a:t>
            </a:r>
            <a:r>
              <a:rPr lang="en-GB" dirty="0"/>
              <a:t> </a:t>
            </a:r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strategis</a:t>
            </a:r>
            <a:r>
              <a:rPr lang="en-GB" dirty="0"/>
              <a:t> </a:t>
            </a:r>
            <a:r>
              <a:rPr lang="en-GB" dirty="0" err="1" smtClean="0"/>
              <a:t>dan</a:t>
            </a:r>
            <a:r>
              <a:rPr lang="id-ID" dirty="0" smtClean="0"/>
              <a:t> operasional.</a:t>
            </a:r>
          </a:p>
          <a:p>
            <a:pPr algn="just"/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H5 </a:t>
            </a:r>
            <a:r>
              <a:rPr lang="en-GB" dirty="0" err="1"/>
              <a:t>hipotesis</a:t>
            </a:r>
            <a:r>
              <a:rPr lang="en-GB" dirty="0"/>
              <a:t> </a:t>
            </a:r>
            <a:r>
              <a:rPr lang="en-GB" dirty="0" err="1"/>
              <a:t>diterima</a:t>
            </a:r>
            <a:r>
              <a:rPr lang="en-GB" dirty="0"/>
              <a:t>.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berarti</a:t>
            </a:r>
            <a:r>
              <a:rPr lang="en-GB" dirty="0"/>
              <a:t> </a:t>
            </a:r>
            <a:r>
              <a:rPr lang="en-GB" dirty="0" err="1"/>
              <a:t>bahwa</a:t>
            </a:r>
            <a:r>
              <a:rPr lang="en-GB" dirty="0"/>
              <a:t> </a:t>
            </a:r>
            <a:r>
              <a:rPr lang="en-GB" dirty="0" err="1"/>
              <a:t>ada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positif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. </a:t>
            </a:r>
            <a:r>
              <a:rPr lang="en-GB" dirty="0" err="1"/>
              <a:t>Seperti</a:t>
            </a:r>
            <a:r>
              <a:rPr lang="en-GB" dirty="0"/>
              <a:t> yang </a:t>
            </a:r>
            <a:r>
              <a:rPr lang="en-GB" dirty="0" err="1"/>
              <a:t>ditunjukkan</a:t>
            </a:r>
            <a:r>
              <a:rPr lang="en-GB" dirty="0"/>
              <a:t> </a:t>
            </a:r>
            <a:r>
              <a:rPr lang="en-GB" dirty="0" err="1"/>
              <a:t>oleh</a:t>
            </a:r>
            <a:r>
              <a:rPr lang="en-GB" dirty="0"/>
              <a:t> </a:t>
            </a:r>
            <a:r>
              <a:rPr lang="en-GB" dirty="0" err="1"/>
              <a:t>koefisien</a:t>
            </a:r>
            <a:r>
              <a:rPr lang="en-GB" dirty="0"/>
              <a:t> </a:t>
            </a:r>
            <a:r>
              <a:rPr lang="en-GB" dirty="0" err="1"/>
              <a:t>jalur</a:t>
            </a:r>
            <a:r>
              <a:rPr lang="en-GB" dirty="0"/>
              <a:t> </a:t>
            </a:r>
            <a:r>
              <a:rPr lang="en-GB" dirty="0" err="1"/>
              <a:t>sebesar</a:t>
            </a:r>
            <a:r>
              <a:rPr lang="en-GB" dirty="0"/>
              <a:t> 0,242 (P &lt;0,01) </a:t>
            </a:r>
            <a:r>
              <a:rPr lang="en-GB" dirty="0" err="1"/>
              <a:t>juga</a:t>
            </a:r>
            <a:r>
              <a:rPr lang="en-GB" dirty="0"/>
              <a:t> </a:t>
            </a:r>
            <a:r>
              <a:rPr lang="en-GB" dirty="0" err="1"/>
              <a:t>signifikan</a:t>
            </a:r>
            <a:r>
              <a:rPr lang="en-GB" dirty="0"/>
              <a:t>. </a:t>
            </a:r>
          </a:p>
          <a:p>
            <a:r>
              <a:rPr lang="en-GB" dirty="0"/>
              <a:t> 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526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394952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DISKUSI DAN SIMPULAN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236373"/>
            <a:ext cx="8596668" cy="4804990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/>
            </a:r>
            <a:br>
              <a:rPr lang="en-GB" dirty="0"/>
            </a:br>
            <a:r>
              <a:rPr lang="en-GB" dirty="0" err="1"/>
              <a:t>Tujuan</a:t>
            </a:r>
            <a:r>
              <a:rPr lang="id-ID" dirty="0"/>
              <a:t>nya </a:t>
            </a:r>
            <a:r>
              <a:rPr lang="en-GB" dirty="0" err="1"/>
              <a:t>secara</a:t>
            </a:r>
            <a:r>
              <a:rPr lang="en-GB" dirty="0"/>
              <a:t> </a:t>
            </a:r>
            <a:r>
              <a:rPr lang="en-GB" dirty="0" err="1"/>
              <a:t>empiris</a:t>
            </a:r>
            <a:r>
              <a:rPr lang="en-GB" dirty="0"/>
              <a:t> </a:t>
            </a:r>
            <a:r>
              <a:rPr lang="en-GB" dirty="0" err="1"/>
              <a:t>menganalisis</a:t>
            </a:r>
            <a:r>
              <a:rPr lang="en-GB" dirty="0"/>
              <a:t> </a:t>
            </a:r>
            <a:r>
              <a:rPr lang="en-GB" dirty="0" err="1"/>
              <a:t>hubungan</a:t>
            </a:r>
            <a:r>
              <a:rPr lang="en-GB" dirty="0"/>
              <a:t> </a:t>
            </a:r>
            <a:r>
              <a:rPr lang="en-GB" dirty="0" err="1"/>
              <a:t>antara</a:t>
            </a:r>
            <a:r>
              <a:rPr lang="en-GB" dirty="0"/>
              <a:t> AIS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perusahaan</a:t>
            </a:r>
            <a:r>
              <a:rPr lang="en-GB" dirty="0"/>
              <a:t> yang </a:t>
            </a:r>
            <a:r>
              <a:rPr lang="en-GB" dirty="0" err="1"/>
              <a:t>terdaftar</a:t>
            </a:r>
            <a:r>
              <a:rPr lang="en-GB" dirty="0"/>
              <a:t> di Dubai Financial Market (DFM)</a:t>
            </a:r>
            <a:r>
              <a:rPr lang="id-ID" dirty="0"/>
              <a:t>, </a:t>
            </a:r>
            <a:r>
              <a:rPr lang="en-GB" dirty="0"/>
              <a:t> </a:t>
            </a:r>
            <a:r>
              <a:rPr lang="en-GB" dirty="0" err="1"/>
              <a:t>kegunaan</a:t>
            </a:r>
            <a:r>
              <a:rPr lang="en-GB" dirty="0"/>
              <a:t> </a:t>
            </a:r>
            <a:r>
              <a:rPr lang="id-ID" dirty="0"/>
              <a:t>AIS dapat dilihat pada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. </a:t>
            </a:r>
          </a:p>
          <a:p>
            <a:pPr algn="just"/>
            <a:r>
              <a:rPr lang="en-GB" dirty="0" err="1" smtClean="0"/>
              <a:t>Sebuah</a:t>
            </a:r>
            <a:r>
              <a:rPr lang="en-GB" dirty="0" smtClean="0"/>
              <a:t> </a:t>
            </a:r>
            <a:r>
              <a:rPr lang="en-GB" dirty="0" err="1"/>
              <a:t>sistem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merupakan</a:t>
            </a:r>
            <a:r>
              <a:rPr lang="en-GB" dirty="0"/>
              <a:t> </a:t>
            </a:r>
            <a:r>
              <a:rPr lang="en-GB" dirty="0" err="1"/>
              <a:t>sarana</a:t>
            </a:r>
            <a:r>
              <a:rPr lang="en-GB" dirty="0"/>
              <a:t> yang </a:t>
            </a:r>
            <a:r>
              <a:rPr lang="en-GB" dirty="0" err="1"/>
              <a:t>terorganisir</a:t>
            </a:r>
            <a:r>
              <a:rPr lang="en-GB" dirty="0"/>
              <a:t> </a:t>
            </a:r>
            <a:r>
              <a:rPr lang="en-GB" dirty="0" err="1"/>
              <a:t>mengumpulkan</a:t>
            </a:r>
            <a:r>
              <a:rPr lang="en-GB" dirty="0"/>
              <a:t>, </a:t>
            </a:r>
            <a:r>
              <a:rPr lang="en-GB" dirty="0" err="1"/>
              <a:t>memasukkan</a:t>
            </a:r>
            <a:r>
              <a:rPr lang="en-GB" dirty="0"/>
              <a:t>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pengolahan</a:t>
            </a:r>
            <a:r>
              <a:rPr lang="en-GB" dirty="0"/>
              <a:t> data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menyimpan</a:t>
            </a:r>
            <a:r>
              <a:rPr lang="en-GB" dirty="0"/>
              <a:t>, </a:t>
            </a:r>
            <a:r>
              <a:rPr lang="en-GB" dirty="0" err="1"/>
              <a:t>mengelola</a:t>
            </a:r>
            <a:r>
              <a:rPr lang="en-GB" dirty="0"/>
              <a:t>, </a:t>
            </a:r>
            <a:r>
              <a:rPr lang="en-GB" dirty="0" err="1"/>
              <a:t>mengendalikan</a:t>
            </a:r>
            <a:r>
              <a:rPr lang="en-GB" dirty="0"/>
              <a:t>,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pelaporan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sehingga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mencapai</a:t>
            </a:r>
            <a:r>
              <a:rPr lang="en-GB" dirty="0"/>
              <a:t> </a:t>
            </a:r>
            <a:r>
              <a:rPr lang="en-GB" dirty="0" err="1"/>
              <a:t>tujuan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sasaran</a:t>
            </a:r>
            <a:r>
              <a:rPr lang="en-GB" dirty="0"/>
              <a:t> (Romney et al., 1997:18) </a:t>
            </a:r>
            <a:r>
              <a:rPr lang="en-GB" dirty="0" err="1"/>
              <a:t>nya</a:t>
            </a:r>
            <a:r>
              <a:rPr lang="en-GB" dirty="0"/>
              <a:t>. </a:t>
            </a:r>
          </a:p>
          <a:p>
            <a:pPr algn="just"/>
            <a:r>
              <a:rPr lang="en-GB" dirty="0" err="1" smtClean="0"/>
              <a:t>Menurut</a:t>
            </a:r>
            <a:r>
              <a:rPr lang="en-GB" dirty="0" smtClean="0"/>
              <a:t> </a:t>
            </a:r>
            <a:r>
              <a:rPr lang="en-GB" dirty="0"/>
              <a:t>Flynn (1992), </a:t>
            </a:r>
            <a:r>
              <a:rPr lang="en-GB" dirty="0" err="1"/>
              <a:t>efektivitas</a:t>
            </a:r>
            <a:r>
              <a:rPr lang="en-GB" dirty="0"/>
              <a:t> AIS </a:t>
            </a:r>
            <a:r>
              <a:rPr lang="en-GB" dirty="0" err="1"/>
              <a:t>dapat</a:t>
            </a:r>
            <a:r>
              <a:rPr lang="en-GB" dirty="0"/>
              <a:t> </a:t>
            </a:r>
            <a:r>
              <a:rPr lang="en-GB" dirty="0" err="1"/>
              <a:t>diterima</a:t>
            </a:r>
            <a:r>
              <a:rPr lang="en-GB" dirty="0"/>
              <a:t> </a:t>
            </a:r>
            <a:r>
              <a:rPr lang="en-GB" dirty="0" err="1"/>
              <a:t>menyediakan</a:t>
            </a:r>
            <a:r>
              <a:rPr lang="en-GB" dirty="0"/>
              <a:t> </a:t>
            </a:r>
            <a:r>
              <a:rPr lang="en-GB" dirty="0" err="1"/>
              <a:t>informasi</a:t>
            </a:r>
            <a:r>
              <a:rPr lang="en-GB" dirty="0"/>
              <a:t>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membantu</a:t>
            </a:r>
            <a:r>
              <a:rPr lang="en-GB" dirty="0"/>
              <a:t> </a:t>
            </a:r>
            <a:r>
              <a:rPr lang="en-GB" dirty="0" err="1"/>
              <a:t>keputusan</a:t>
            </a:r>
            <a:r>
              <a:rPr lang="en-GB" dirty="0"/>
              <a:t> yang </a:t>
            </a:r>
            <a:r>
              <a:rPr lang="en-GB" dirty="0" err="1"/>
              <a:t>bersangkutan</a:t>
            </a:r>
            <a:r>
              <a:rPr lang="en-GB" dirty="0"/>
              <a:t> </a:t>
            </a:r>
            <a:r>
              <a:rPr lang="en-GB" dirty="0" err="1"/>
              <a:t>sehubungan</a:t>
            </a:r>
            <a:r>
              <a:rPr lang="en-GB" dirty="0"/>
              <a:t> </a:t>
            </a:r>
            <a:r>
              <a:rPr lang="en-GB" dirty="0" err="1"/>
              <a:t>dengan</a:t>
            </a:r>
            <a:r>
              <a:rPr lang="en-GB" dirty="0"/>
              <a:t> </a:t>
            </a:r>
            <a:r>
              <a:rPr lang="en-GB" dirty="0" err="1"/>
              <a:t>berhasil</a:t>
            </a:r>
            <a:r>
              <a:rPr lang="en-GB" dirty="0"/>
              <a:t> </a:t>
            </a:r>
            <a:r>
              <a:rPr lang="en-GB" dirty="0" err="1"/>
              <a:t>mengelola</a:t>
            </a:r>
            <a:r>
              <a:rPr lang="en-GB" dirty="0"/>
              <a:t> </a:t>
            </a:r>
            <a:r>
              <a:rPr lang="id-ID" dirty="0"/>
              <a:t>kinerja </a:t>
            </a:r>
            <a:r>
              <a:rPr lang="en-GB" dirty="0" err="1"/>
              <a:t>perusahaan</a:t>
            </a:r>
            <a:r>
              <a:rPr lang="id-ID" dirty="0"/>
              <a:t>, </a:t>
            </a:r>
            <a:r>
              <a:rPr lang="en-GB" dirty="0" err="1"/>
              <a:t>menggunakan</a:t>
            </a:r>
            <a:r>
              <a:rPr lang="en-GB" dirty="0"/>
              <a:t> </a:t>
            </a:r>
            <a:r>
              <a:rPr lang="en-GB" dirty="0" err="1"/>
              <a:t>metodologi</a:t>
            </a:r>
            <a:r>
              <a:rPr lang="en-GB" dirty="0"/>
              <a:t> balanced scorecard </a:t>
            </a:r>
            <a:r>
              <a:rPr lang="en-GB" dirty="0" err="1"/>
              <a:t>mana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dilacak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diukur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berbagai</a:t>
            </a:r>
            <a:r>
              <a:rPr lang="en-GB" dirty="0"/>
              <a:t> </a:t>
            </a:r>
            <a:r>
              <a:rPr lang="en-GB" dirty="0" err="1"/>
              <a:t>dimensi</a:t>
            </a:r>
            <a:r>
              <a:rPr lang="en-GB" dirty="0"/>
              <a:t> </a:t>
            </a:r>
            <a:r>
              <a:rPr lang="en-GB" dirty="0" err="1"/>
              <a:t>seperti</a:t>
            </a:r>
            <a:r>
              <a:rPr lang="en-GB" dirty="0"/>
              <a:t>;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keuangan</a:t>
            </a:r>
            <a:r>
              <a:rPr lang="en-GB" dirty="0"/>
              <a:t>, </a:t>
            </a:r>
            <a:r>
              <a:rPr lang="en-GB" dirty="0" err="1"/>
              <a:t>manajemen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, </a:t>
            </a:r>
            <a:r>
              <a:rPr lang="en-GB" dirty="0" err="1"/>
              <a:t>tanggung</a:t>
            </a:r>
            <a:r>
              <a:rPr lang="en-GB" dirty="0"/>
              <a:t> </a:t>
            </a:r>
            <a:r>
              <a:rPr lang="en-GB" dirty="0" err="1"/>
              <a:t>jawab</a:t>
            </a:r>
            <a:r>
              <a:rPr lang="en-GB" dirty="0"/>
              <a:t> </a:t>
            </a:r>
            <a:r>
              <a:rPr lang="en-GB" dirty="0" err="1"/>
              <a:t>sosial</a:t>
            </a:r>
            <a:r>
              <a:rPr lang="en-GB" dirty="0"/>
              <a:t> </a:t>
            </a:r>
            <a:r>
              <a:rPr lang="en-GB" dirty="0" err="1"/>
              <a:t>dan</a:t>
            </a:r>
            <a:r>
              <a:rPr lang="en-GB" dirty="0"/>
              <a:t> </a:t>
            </a:r>
            <a:r>
              <a:rPr lang="en-GB" dirty="0" err="1"/>
              <a:t>kepedulian</a:t>
            </a:r>
            <a:r>
              <a:rPr lang="en-GB" dirty="0"/>
              <a:t> </a:t>
            </a:r>
            <a:r>
              <a:rPr lang="en-GB" dirty="0" err="1"/>
              <a:t>terhadap</a:t>
            </a:r>
            <a:r>
              <a:rPr lang="en-GB" dirty="0"/>
              <a:t> </a:t>
            </a:r>
            <a:r>
              <a:rPr lang="en-GB" dirty="0" err="1"/>
              <a:t>karyawan</a:t>
            </a:r>
            <a:r>
              <a:rPr lang="en-GB" dirty="0"/>
              <a:t> yang </a:t>
            </a:r>
            <a:r>
              <a:rPr lang="en-GB" dirty="0" err="1"/>
              <a:t>digunakan</a:t>
            </a:r>
            <a:r>
              <a:rPr lang="en-GB" dirty="0"/>
              <a:t> </a:t>
            </a:r>
            <a:r>
              <a:rPr lang="en-GB" dirty="0" err="1"/>
              <a:t>dalam</a:t>
            </a:r>
            <a:r>
              <a:rPr lang="en-GB" dirty="0"/>
              <a:t> </a:t>
            </a:r>
            <a:r>
              <a:rPr lang="en-GB" dirty="0" err="1"/>
              <a:t>penelitian</a:t>
            </a:r>
            <a:r>
              <a:rPr lang="en-GB" dirty="0"/>
              <a:t> </a:t>
            </a:r>
            <a:r>
              <a:rPr lang="en-GB" dirty="0" err="1"/>
              <a:t>ini</a:t>
            </a:r>
            <a:r>
              <a:rPr lang="en-GB" dirty="0"/>
              <a:t> </a:t>
            </a:r>
            <a:r>
              <a:rPr lang="en-GB" dirty="0" err="1"/>
              <a:t>untuk</a:t>
            </a:r>
            <a:r>
              <a:rPr lang="en-GB" dirty="0"/>
              <a:t> </a:t>
            </a:r>
            <a:r>
              <a:rPr lang="en-GB" dirty="0" err="1"/>
              <a:t>mengevaluasi</a:t>
            </a:r>
            <a:r>
              <a:rPr lang="en-GB" dirty="0"/>
              <a:t> </a:t>
            </a:r>
            <a:r>
              <a:rPr lang="en-GB" dirty="0" err="1"/>
              <a:t>kegunaan</a:t>
            </a:r>
            <a:r>
              <a:rPr lang="en-GB" dirty="0"/>
              <a:t> AIS </a:t>
            </a:r>
            <a:r>
              <a:rPr lang="en-GB" dirty="0" err="1"/>
              <a:t>pada</a:t>
            </a:r>
            <a:r>
              <a:rPr lang="en-GB" dirty="0"/>
              <a:t> </a:t>
            </a:r>
            <a:r>
              <a:rPr lang="en-GB" dirty="0" err="1"/>
              <a:t>kinerja</a:t>
            </a:r>
            <a:r>
              <a:rPr lang="en-GB" dirty="0"/>
              <a:t> </a:t>
            </a:r>
            <a:r>
              <a:rPr lang="en-GB" dirty="0" err="1"/>
              <a:t>organisasi</a:t>
            </a:r>
            <a:r>
              <a:rPr lang="en-GB" dirty="0"/>
              <a:t> yang </a:t>
            </a:r>
            <a:r>
              <a:rPr lang="en-GB" dirty="0" err="1"/>
              <a:t>efektif</a:t>
            </a:r>
            <a:r>
              <a:rPr lang="en-GB" dirty="0"/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 Usefull of AIS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8710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527</Words>
  <Application>Microsoft Office PowerPoint</Application>
  <PresentationFormat>Widescreen</PresentationFormat>
  <Paragraphs>100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Trebuchet MS</vt:lpstr>
      <vt:lpstr>Wingdings</vt:lpstr>
      <vt:lpstr>Wingdings 3</vt:lpstr>
      <vt:lpstr>Facet</vt:lpstr>
      <vt:lpstr>The Usefulnes of an Accounting Information System for Effective Organizational Performance Siamak Nejadhosseini Soudani, 2012 </vt:lpstr>
      <vt:lpstr>ABSTRAK</vt:lpstr>
      <vt:lpstr>I. PENDAHULUAN</vt:lpstr>
      <vt:lpstr>I. PENDAHULUAN</vt:lpstr>
      <vt:lpstr>STUDI LITERATUR</vt:lpstr>
      <vt:lpstr>METODOLOGI PENELITIAN</vt:lpstr>
      <vt:lpstr>HASIL ANALISIS</vt:lpstr>
      <vt:lpstr>HASIL ANALISIS</vt:lpstr>
      <vt:lpstr>DISKUSI DAN SIMPULAN</vt:lpstr>
      <vt:lpstr>DISKUSI DAN SIMPULAN</vt:lpstr>
      <vt:lpstr>BATASAN PENELITIAN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Usefulnes of an Accounting Information System for Effective Organizational Performance Siamak Nejadhosseini Soudani, 2012</dc:title>
  <dc:creator>pazia</dc:creator>
  <cp:lastModifiedBy>pazia</cp:lastModifiedBy>
  <cp:revision>18</cp:revision>
  <dcterms:created xsi:type="dcterms:W3CDTF">2014-05-22T11:25:07Z</dcterms:created>
  <dcterms:modified xsi:type="dcterms:W3CDTF">2014-05-22T12:10:52Z</dcterms:modified>
</cp:coreProperties>
</file>