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6"/>
  </p:notes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AE2CEC-3C5A-49EF-8BD9-15575BB26650}" type="datetimeFigureOut">
              <a:rPr lang="en-GB" smtClean="0"/>
              <a:t>22/05/2014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B35152-EF55-4919-A42D-11C16E965E1C}" type="slidenum">
              <a:rPr lang="en-GB" smtClean="0"/>
              <a:t>‹#›</a:t>
            </a:fld>
            <a:endParaRPr lang="en-GB"/>
          </a:p>
        </p:txBody>
      </p:sp>
    </p:spTree>
    <p:extLst>
      <p:ext uri="{BB962C8B-B14F-4D97-AF65-F5344CB8AC3E}">
        <p14:creationId xmlns:p14="http://schemas.microsoft.com/office/powerpoint/2010/main" val="2272891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4B35152-EF55-4919-A42D-11C16E965E1C}" type="slidenum">
              <a:rPr lang="en-GB" smtClean="0"/>
              <a:t>3</a:t>
            </a:fld>
            <a:endParaRPr lang="en-GB"/>
          </a:p>
        </p:txBody>
      </p:sp>
    </p:spTree>
    <p:extLst>
      <p:ext uri="{BB962C8B-B14F-4D97-AF65-F5344CB8AC3E}">
        <p14:creationId xmlns:p14="http://schemas.microsoft.com/office/powerpoint/2010/main" val="3350894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rot="10800000">
              <a:off x="0" y="0"/>
              <a:ext cx="842596" cy="5666154"/>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5/22/2014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5/22/2014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5/22/2014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5/22/2014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5/22/2014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5/22/2014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5/22/2014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5/22/2014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5/22/2014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5/22/2014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9" name="Group 28"/>
          <p:cNvGrpSpPr/>
          <p:nvPr/>
        </p:nvGrpSpPr>
        <p:grpSpPr>
          <a:xfrm>
            <a:off x="0" y="-8467"/>
            <a:ext cx="12192000" cy="6866467"/>
            <a:chOff x="0" y="-8467"/>
            <a:chExt cx="12192000" cy="6866467"/>
          </a:xfrm>
        </p:grpSpPr>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3200"/>
              <a:ext cx="448733" cy="2844800"/>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5/22/2014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lumMod val="75000"/>
                  </a:schemeClr>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75000"/>
          </a:schemeClr>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lumMod val="75000"/>
          </a:schemeClr>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07067" y="927279"/>
            <a:ext cx="7766936" cy="3123557"/>
          </a:xfrm>
        </p:spPr>
        <p:txBody>
          <a:bodyPr/>
          <a:lstStyle/>
          <a:p>
            <a:pPr algn="ctr"/>
            <a:r>
              <a:rPr lang="id-ID" sz="2800" dirty="0" smtClean="0"/>
              <a:t>Effect of AIS &amp; Accounting Softwares on Transparency of Financial Statement Information (FSI)</a:t>
            </a:r>
            <a:br>
              <a:rPr lang="id-ID" sz="2800" dirty="0" smtClean="0"/>
            </a:br>
            <a:r>
              <a:rPr lang="id-ID" sz="2800" dirty="0"/>
              <a:t/>
            </a:r>
            <a:br>
              <a:rPr lang="id-ID" sz="2800" dirty="0"/>
            </a:br>
            <a:r>
              <a:rPr lang="id-ID" sz="2800" dirty="0" smtClean="0"/>
              <a:t>Dr. Mohammad Hossein Moshref Javadi et al. (2012)</a:t>
            </a:r>
            <a:endParaRPr lang="en-GB" sz="2800" dirty="0"/>
          </a:p>
        </p:txBody>
      </p:sp>
      <p:sp>
        <p:nvSpPr>
          <p:cNvPr id="3" name="Subtitle 2"/>
          <p:cNvSpPr>
            <a:spLocks noGrp="1"/>
          </p:cNvSpPr>
          <p:nvPr>
            <p:ph type="subTitle" idx="1"/>
          </p:nvPr>
        </p:nvSpPr>
        <p:spPr>
          <a:xfrm>
            <a:off x="1507067" y="4533363"/>
            <a:ext cx="7766936" cy="1068947"/>
          </a:xfrm>
        </p:spPr>
        <p:txBody>
          <a:bodyPr>
            <a:noAutofit/>
          </a:bodyPr>
          <a:lstStyle/>
          <a:p>
            <a:pPr algn="ctr"/>
            <a:r>
              <a:rPr lang="id-ID" sz="2800" dirty="0" smtClean="0"/>
              <a:t>Tutor: Dr. Istianingsih</a:t>
            </a:r>
          </a:p>
          <a:p>
            <a:pPr algn="ctr"/>
            <a:r>
              <a:rPr lang="id-ID" sz="2800" dirty="0" smtClean="0"/>
              <a:t>Re-write by; Gilbert Rely</a:t>
            </a:r>
            <a:endParaRPr lang="en-GB" sz="2800" dirty="0"/>
          </a:p>
        </p:txBody>
      </p:sp>
    </p:spTree>
    <p:extLst>
      <p:ext uri="{BB962C8B-B14F-4D97-AF65-F5344CB8AC3E}">
        <p14:creationId xmlns:p14="http://schemas.microsoft.com/office/powerpoint/2010/main" val="3456500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a:stretch>
            <a:fillRect/>
          </a:stretch>
        </p:blipFill>
        <p:spPr>
          <a:xfrm>
            <a:off x="334849" y="180303"/>
            <a:ext cx="9633397" cy="6439437"/>
          </a:xfrm>
          <a:prstGeom prst="rect">
            <a:avLst/>
          </a:prstGeom>
        </p:spPr>
      </p:pic>
    </p:spTree>
    <p:extLst>
      <p:ext uri="{BB962C8B-B14F-4D97-AF65-F5344CB8AC3E}">
        <p14:creationId xmlns:p14="http://schemas.microsoft.com/office/powerpoint/2010/main" val="41966026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051775"/>
          </a:xfrm>
        </p:spPr>
        <p:txBody>
          <a:bodyPr>
            <a:normAutofit fontScale="90000"/>
          </a:bodyPr>
          <a:lstStyle/>
          <a:p>
            <a:r>
              <a:rPr lang="id-ID" dirty="0" smtClean="0"/>
              <a:t>Hasil pengujian hipotesis 2 dan 3, sedang ditunjukan pada tabel 5.</a:t>
            </a:r>
            <a:endParaRPr lang="en-GB" dirty="0"/>
          </a:p>
        </p:txBody>
      </p:sp>
      <p:sp>
        <p:nvSpPr>
          <p:cNvPr id="5" name="Rectangle 4" descr="https://pagead2.googlesyndication.com/simgad/12345678901234567890"/>
          <p:cNvSpPr>
            <a:spLocks noChangeAspect="1" noChangeArrowheads="1"/>
          </p:cNvSpPr>
          <p:nvPr/>
        </p:nvSpPr>
        <p:spPr bwMode="auto">
          <a:xfrm>
            <a:off x="0" y="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GB"/>
          </a:p>
        </p:txBody>
      </p:sp>
      <p:sp>
        <p:nvSpPr>
          <p:cNvPr id="6" name="Rectangle 3"/>
          <p:cNvSpPr>
            <a:spLocks noChangeArrowheads="1"/>
          </p:cNvSpPr>
          <p:nvPr/>
        </p:nvSpPr>
        <p:spPr bwMode="auto">
          <a:xfrm>
            <a:off x="0" y="7620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7" name="Content Placeholder 6"/>
          <p:cNvPicPr>
            <a:picLocks noGrp="1"/>
          </p:cNvPicPr>
          <p:nvPr>
            <p:ph idx="1"/>
          </p:nvPr>
        </p:nvPicPr>
        <p:blipFill>
          <a:blip r:embed="rId2"/>
          <a:stretch>
            <a:fillRect/>
          </a:stretch>
        </p:blipFill>
        <p:spPr>
          <a:xfrm>
            <a:off x="677690" y="1661375"/>
            <a:ext cx="8596312" cy="4675031"/>
          </a:xfrm>
          <a:prstGeom prst="rect">
            <a:avLst/>
          </a:prstGeom>
        </p:spPr>
      </p:pic>
    </p:spTree>
    <p:extLst>
      <p:ext uri="{BB962C8B-B14F-4D97-AF65-F5344CB8AC3E}">
        <p14:creationId xmlns:p14="http://schemas.microsoft.com/office/powerpoint/2010/main" val="13957657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599"/>
            <a:ext cx="8801516" cy="1592687"/>
          </a:xfrm>
        </p:spPr>
        <p:txBody>
          <a:bodyPr>
            <a:noAutofit/>
          </a:bodyPr>
          <a:lstStyle/>
          <a:p>
            <a:r>
              <a:rPr lang="id-ID" sz="1600" b="1" dirty="0"/>
              <a:t>Untuk melakukan itu, hipotesis berikut dibentuk</a:t>
            </a:r>
            <a:r>
              <a:rPr lang="en-GB" sz="1600" dirty="0"/>
              <a:t/>
            </a:r>
            <a:br>
              <a:rPr lang="en-GB" sz="1600" dirty="0"/>
            </a:br>
            <a:r>
              <a:rPr lang="id-ID" sz="1600" dirty="0" smtClean="0"/>
              <a:t>H0 </a:t>
            </a:r>
            <a:r>
              <a:rPr lang="id-ID" sz="1600" dirty="0"/>
              <a:t>: μ1 = μ2 = μ3</a:t>
            </a:r>
            <a:br>
              <a:rPr lang="id-ID" sz="1600" dirty="0"/>
            </a:br>
            <a:r>
              <a:rPr lang="id-ID" sz="1600" dirty="0"/>
              <a:t>H1 : μi ≠ μj setidaknya untuk satu i , j</a:t>
            </a:r>
            <a:br>
              <a:rPr lang="id-ID" sz="1600" dirty="0"/>
            </a:br>
            <a:r>
              <a:rPr lang="id-ID" sz="1600" dirty="0"/>
              <a:t>( I1 = yang terkait, i2 = kehandalan, i3 = komparatif )</a:t>
            </a:r>
            <a:br>
              <a:rPr lang="id-ID" sz="1600" dirty="0"/>
            </a:br>
            <a:r>
              <a:rPr lang="id-ID" sz="1600" dirty="0" smtClean="0"/>
              <a:t>Untuk </a:t>
            </a:r>
            <a:r>
              <a:rPr lang="id-ID" sz="1600" dirty="0"/>
              <a:t>menguji hipotesis ini , uji sampel berpasangan T digunakan, tabel 6 menunjukkan hasil dari tes ini :</a:t>
            </a:r>
            <a:endParaRPr lang="en-GB" sz="1600" dirty="0"/>
          </a:p>
        </p:txBody>
      </p:sp>
      <p:pic>
        <p:nvPicPr>
          <p:cNvPr id="4" name="Content Placeholder 3"/>
          <p:cNvPicPr>
            <a:picLocks noGrp="1"/>
          </p:cNvPicPr>
          <p:nvPr>
            <p:ph idx="1"/>
          </p:nvPr>
        </p:nvPicPr>
        <p:blipFill>
          <a:blip r:embed="rId2"/>
          <a:stretch>
            <a:fillRect/>
          </a:stretch>
        </p:blipFill>
        <p:spPr>
          <a:xfrm>
            <a:off x="476517" y="2202287"/>
            <a:ext cx="9002333" cy="4655713"/>
          </a:xfrm>
          <a:prstGeom prst="rect">
            <a:avLst/>
          </a:prstGeom>
        </p:spPr>
      </p:pic>
    </p:spTree>
    <p:extLst>
      <p:ext uri="{BB962C8B-B14F-4D97-AF65-F5344CB8AC3E}">
        <p14:creationId xmlns:p14="http://schemas.microsoft.com/office/powerpoint/2010/main" val="22020276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472225"/>
          </a:xfrm>
        </p:spPr>
        <p:txBody>
          <a:bodyPr>
            <a:normAutofit fontScale="90000"/>
          </a:bodyPr>
          <a:lstStyle/>
          <a:p>
            <a:r>
              <a:rPr lang="id-ID" dirty="0" smtClean="0"/>
              <a:t>DISKUSI DAN SIMPULAN</a:t>
            </a:r>
            <a:endParaRPr lang="en-GB" dirty="0"/>
          </a:p>
        </p:txBody>
      </p:sp>
      <p:sp>
        <p:nvSpPr>
          <p:cNvPr id="3" name="Content Placeholder 2"/>
          <p:cNvSpPr>
            <a:spLocks noGrp="1"/>
          </p:cNvSpPr>
          <p:nvPr>
            <p:ph idx="1"/>
          </p:nvPr>
        </p:nvSpPr>
        <p:spPr>
          <a:xfrm>
            <a:off x="677334" y="1390919"/>
            <a:ext cx="8596668" cy="5138670"/>
          </a:xfrm>
        </p:spPr>
        <p:txBody>
          <a:bodyPr>
            <a:normAutofit fontScale="92500" lnSpcReduction="20000"/>
          </a:bodyPr>
          <a:lstStyle/>
          <a:p>
            <a:pPr algn="just"/>
            <a:r>
              <a:rPr lang="id-ID" sz="2800" dirty="0"/>
              <a:t>Transparansi laporan keuangan mencakup 3 karakteristik utama : yang terkait, keandalan dan komparabilitas. Setiap laporan keuangan yang datanya memiliki karakteristik merupakan pelaksanaan transparan keuangan</a:t>
            </a:r>
            <a:r>
              <a:rPr lang="id-ID" sz="2800" dirty="0" smtClean="0"/>
              <a:t>.</a:t>
            </a:r>
          </a:p>
          <a:p>
            <a:pPr marL="0" indent="0" algn="just">
              <a:buNone/>
            </a:pPr>
            <a:endParaRPr lang="en-GB" sz="2800" dirty="0"/>
          </a:p>
          <a:p>
            <a:pPr algn="just"/>
            <a:r>
              <a:rPr lang="id-ID" sz="2800" dirty="0" smtClean="0"/>
              <a:t>3 </a:t>
            </a:r>
            <a:r>
              <a:rPr lang="id-ID" sz="2800" dirty="0"/>
              <a:t>hipotesis utama yang diuji secara terpisah, menggunakan 86 broker terpilih sebagai sampel penelitian dari sekitar 110 broker yang aktif di pasar modal Iran, hasil penelitian menunjukkan bahwa dengan menggunakan sistem informasi dan akuntansi akan mengarah ke transparansi yang lebih tinggi dan memenuhi aspek utama; transparansi laporan keuangan.</a:t>
            </a:r>
            <a:endParaRPr lang="en-GB" sz="2800" dirty="0"/>
          </a:p>
          <a:p>
            <a:pPr algn="just"/>
            <a:endParaRPr lang="en-GB" sz="2800" dirty="0"/>
          </a:p>
          <a:p>
            <a:endParaRPr lang="en-GB" dirty="0"/>
          </a:p>
        </p:txBody>
      </p:sp>
    </p:spTree>
    <p:extLst>
      <p:ext uri="{BB962C8B-B14F-4D97-AF65-F5344CB8AC3E}">
        <p14:creationId xmlns:p14="http://schemas.microsoft.com/office/powerpoint/2010/main" val="8552595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532327"/>
            <a:ext cx="8596668" cy="601014"/>
          </a:xfrm>
        </p:spPr>
        <p:txBody>
          <a:bodyPr>
            <a:normAutofit fontScale="90000"/>
          </a:bodyPr>
          <a:lstStyle/>
          <a:p>
            <a:r>
              <a:rPr lang="id-ID" dirty="0" smtClean="0"/>
              <a:t>BATASAN PENELITIAN</a:t>
            </a:r>
            <a:endParaRPr lang="en-GB" dirty="0"/>
          </a:p>
        </p:txBody>
      </p:sp>
      <p:sp>
        <p:nvSpPr>
          <p:cNvPr id="3" name="Content Placeholder 2"/>
          <p:cNvSpPr>
            <a:spLocks noGrp="1"/>
          </p:cNvSpPr>
          <p:nvPr>
            <p:ph idx="1"/>
          </p:nvPr>
        </p:nvSpPr>
        <p:spPr>
          <a:xfrm>
            <a:off x="677334" y="1133341"/>
            <a:ext cx="9033336" cy="4908021"/>
          </a:xfrm>
        </p:spPr>
        <p:txBody>
          <a:bodyPr>
            <a:normAutofit fontScale="92500"/>
          </a:bodyPr>
          <a:lstStyle/>
          <a:p>
            <a:pPr lvl="0" algn="just"/>
            <a:r>
              <a:rPr lang="id-ID" sz="2800" dirty="0" smtClean="0"/>
              <a:t>Keterbatasan </a:t>
            </a:r>
            <a:r>
              <a:rPr lang="id-ID" sz="2800" dirty="0"/>
              <a:t>penelitian ini mungkin berbedal dalam pemilihan metodologi, dimana  penggunaan data kuesioner yang dikumpulkan selalu memiliki keterbatasan yang tersendiri, dan bisa bias karena metode yang umum digunakan untuk koleksi semua data. </a:t>
            </a:r>
            <a:endParaRPr lang="en-GB" sz="2800" dirty="0"/>
          </a:p>
          <a:p>
            <a:pPr lvl="0" algn="just"/>
            <a:r>
              <a:rPr lang="id-ID" sz="2800" dirty="0" smtClean="0"/>
              <a:t>Meskipun </a:t>
            </a:r>
            <a:r>
              <a:rPr lang="id-ID" sz="2800" dirty="0"/>
              <a:t>dilakukan perancangan kuesioner dan pilot studi pada pembuatan pertanyaan, bisa juga mengkritik pada metode survei tidak pernah bisa benar-benar diabaikan dan harus diperhitungkan. </a:t>
            </a:r>
            <a:endParaRPr lang="en-GB" sz="2800" dirty="0"/>
          </a:p>
          <a:p>
            <a:pPr lvl="0" algn="just"/>
            <a:r>
              <a:rPr lang="id-ID" sz="2800" dirty="0" smtClean="0"/>
              <a:t>Pengukuran </a:t>
            </a:r>
            <a:r>
              <a:rPr lang="id-ID" sz="2800" dirty="0"/>
              <a:t>pertanyaan penelitian berdasarkan pendapat responden akan membatasi generalisasi temuan.</a:t>
            </a:r>
            <a:endParaRPr lang="en-GB" sz="2800" dirty="0"/>
          </a:p>
          <a:p>
            <a:endParaRPr lang="en-GB" dirty="0"/>
          </a:p>
        </p:txBody>
      </p:sp>
    </p:spTree>
    <p:extLst>
      <p:ext uri="{BB962C8B-B14F-4D97-AF65-F5344CB8AC3E}">
        <p14:creationId xmlns:p14="http://schemas.microsoft.com/office/powerpoint/2010/main" val="3909041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39144"/>
            <a:ext cx="8596668" cy="678287"/>
          </a:xfrm>
        </p:spPr>
        <p:txBody>
          <a:bodyPr/>
          <a:lstStyle/>
          <a:p>
            <a:r>
              <a:rPr lang="id-ID" dirty="0" smtClean="0"/>
              <a:t>ABSTRACT</a:t>
            </a:r>
            <a:endParaRPr lang="en-GB" dirty="0"/>
          </a:p>
        </p:txBody>
      </p:sp>
      <p:sp>
        <p:nvSpPr>
          <p:cNvPr id="3" name="Content Placeholder 2"/>
          <p:cNvSpPr>
            <a:spLocks noGrp="1"/>
          </p:cNvSpPr>
          <p:nvPr>
            <p:ph idx="1"/>
          </p:nvPr>
        </p:nvSpPr>
        <p:spPr>
          <a:xfrm>
            <a:off x="677334" y="1146220"/>
            <a:ext cx="8596668" cy="5711779"/>
          </a:xfrm>
        </p:spPr>
        <p:txBody>
          <a:bodyPr>
            <a:noAutofit/>
          </a:bodyPr>
          <a:lstStyle/>
          <a:p>
            <a:pPr algn="just"/>
            <a:r>
              <a:rPr lang="en-GB" sz="2000" dirty="0" err="1"/>
              <a:t>Siapa</a:t>
            </a:r>
            <a:r>
              <a:rPr lang="en-GB" sz="2000" dirty="0"/>
              <a:t> pun yang </a:t>
            </a:r>
            <a:r>
              <a:rPr lang="en-GB" sz="2000" dirty="0" err="1"/>
              <a:t>ingin</a:t>
            </a:r>
            <a:r>
              <a:rPr lang="en-GB" sz="2000" dirty="0"/>
              <a:t> </a:t>
            </a:r>
            <a:r>
              <a:rPr lang="en-GB" sz="2000" dirty="0" err="1"/>
              <a:t>membuat</a:t>
            </a:r>
            <a:r>
              <a:rPr lang="en-GB" sz="2000" dirty="0"/>
              <a:t> </a:t>
            </a:r>
            <a:r>
              <a:rPr lang="en-GB" sz="2000" dirty="0" err="1"/>
              <a:t>keputusan</a:t>
            </a:r>
            <a:r>
              <a:rPr lang="en-GB" sz="2000" dirty="0"/>
              <a:t> yang </a:t>
            </a:r>
            <a:r>
              <a:rPr lang="en-GB" sz="2000" dirty="0" err="1"/>
              <a:t>tepat</a:t>
            </a:r>
            <a:r>
              <a:rPr lang="en-GB" sz="2000" dirty="0"/>
              <a:t> </a:t>
            </a:r>
            <a:r>
              <a:rPr lang="en-GB" sz="2000" dirty="0" err="1"/>
              <a:t>memerlukan</a:t>
            </a:r>
            <a:r>
              <a:rPr lang="en-GB" sz="2000" dirty="0"/>
              <a:t> </a:t>
            </a:r>
            <a:r>
              <a:rPr lang="en-GB" sz="2000" dirty="0" err="1"/>
              <a:t>informasi</a:t>
            </a:r>
            <a:r>
              <a:rPr lang="id-ID" sz="2000" dirty="0" smtClean="0"/>
              <a:t>, dan </a:t>
            </a:r>
            <a:r>
              <a:rPr lang="en-GB" sz="2000" dirty="0" err="1"/>
              <a:t>memiliki</a:t>
            </a:r>
            <a:r>
              <a:rPr lang="en-GB" sz="2000" dirty="0"/>
              <a:t> </a:t>
            </a:r>
            <a:r>
              <a:rPr lang="en-GB" sz="2000" dirty="0" err="1"/>
              <a:t>efek</a:t>
            </a:r>
            <a:r>
              <a:rPr lang="en-GB" sz="2000" dirty="0"/>
              <a:t> yang </a:t>
            </a:r>
            <a:r>
              <a:rPr lang="en-GB" sz="2000" dirty="0" err="1"/>
              <a:t>sangat</a:t>
            </a:r>
            <a:r>
              <a:rPr lang="en-GB" sz="2000" dirty="0"/>
              <a:t> </a:t>
            </a:r>
            <a:r>
              <a:rPr lang="en-GB" sz="2000" dirty="0" err="1"/>
              <a:t>kuat</a:t>
            </a:r>
            <a:r>
              <a:rPr lang="en-GB" sz="2000" dirty="0"/>
              <a:t> di </a:t>
            </a:r>
            <a:r>
              <a:rPr lang="en-GB" sz="2000" dirty="0" err="1"/>
              <a:t>pasar</a:t>
            </a:r>
            <a:r>
              <a:rPr lang="en-GB" sz="2000" dirty="0"/>
              <a:t> </a:t>
            </a:r>
            <a:r>
              <a:rPr lang="en-GB" sz="2000" dirty="0" err="1"/>
              <a:t>keuangan</a:t>
            </a:r>
            <a:r>
              <a:rPr lang="en-GB" sz="2000" dirty="0"/>
              <a:t> di </a:t>
            </a:r>
            <a:r>
              <a:rPr lang="en-GB" sz="2000" dirty="0" err="1"/>
              <a:t>mana</a:t>
            </a:r>
            <a:r>
              <a:rPr lang="en-GB" sz="2000" dirty="0"/>
              <a:t> </a:t>
            </a:r>
            <a:r>
              <a:rPr lang="en-GB" sz="2000" dirty="0" err="1"/>
              <a:t>manajer</a:t>
            </a:r>
            <a:r>
              <a:rPr lang="en-GB" sz="2000" dirty="0"/>
              <a:t> </a:t>
            </a:r>
            <a:r>
              <a:rPr lang="en-GB" sz="2000" dirty="0" err="1"/>
              <a:t>dan</a:t>
            </a:r>
            <a:r>
              <a:rPr lang="en-GB" sz="2000" dirty="0"/>
              <a:t> </a:t>
            </a:r>
            <a:r>
              <a:rPr lang="en-GB" sz="2000" dirty="0" err="1"/>
              <a:t>pemegang</a:t>
            </a:r>
            <a:r>
              <a:rPr lang="en-GB" sz="2000" dirty="0"/>
              <a:t> </a:t>
            </a:r>
            <a:r>
              <a:rPr lang="en-GB" sz="2000" dirty="0" err="1"/>
              <a:t>saham</a:t>
            </a:r>
            <a:r>
              <a:rPr lang="en-GB" sz="2000" dirty="0"/>
              <a:t> </a:t>
            </a:r>
            <a:r>
              <a:rPr lang="en-GB" sz="2000" dirty="0" err="1"/>
              <a:t>bergantung</a:t>
            </a:r>
            <a:r>
              <a:rPr lang="en-GB" sz="2000" dirty="0"/>
              <a:t> </a:t>
            </a:r>
            <a:r>
              <a:rPr lang="en-GB" sz="2000" dirty="0" err="1"/>
              <a:t>pada</a:t>
            </a:r>
            <a:r>
              <a:rPr lang="en-GB" sz="2000" dirty="0"/>
              <a:t> </a:t>
            </a:r>
            <a:r>
              <a:rPr lang="en-GB" sz="2000" dirty="0" err="1"/>
              <a:t>informasi</a:t>
            </a:r>
            <a:r>
              <a:rPr lang="en-GB" sz="2000" dirty="0"/>
              <a:t> </a:t>
            </a:r>
            <a:r>
              <a:rPr lang="id-ID" sz="2000" dirty="0"/>
              <a:t>dalam </a:t>
            </a:r>
            <a:r>
              <a:rPr lang="en-GB" sz="2000" dirty="0" err="1"/>
              <a:t>membuat</a:t>
            </a:r>
            <a:r>
              <a:rPr lang="en-GB" sz="2000" dirty="0"/>
              <a:t> </a:t>
            </a:r>
            <a:r>
              <a:rPr lang="en-GB" sz="2000" dirty="0" err="1"/>
              <a:t>keputusan</a:t>
            </a:r>
            <a:r>
              <a:rPr lang="en-GB" sz="2000" dirty="0"/>
              <a:t> </a:t>
            </a:r>
            <a:r>
              <a:rPr lang="en-GB" sz="2000" dirty="0" err="1"/>
              <a:t>penting</a:t>
            </a:r>
            <a:r>
              <a:rPr lang="id-ID" sz="2000" dirty="0"/>
              <a:t> dan dapat berfungsi untuk memecahkan masalah. </a:t>
            </a:r>
            <a:endParaRPr lang="en-GB" sz="2000" dirty="0"/>
          </a:p>
          <a:p>
            <a:pPr algn="just"/>
            <a:r>
              <a:rPr lang="id-ID" sz="2000" dirty="0" smtClean="0"/>
              <a:t>Penelitian </a:t>
            </a:r>
            <a:r>
              <a:rPr lang="id-ID" sz="2000" dirty="0"/>
              <a:t>ini dengan menggunakan data dari</a:t>
            </a:r>
            <a:r>
              <a:rPr lang="en-GB" sz="2000" dirty="0"/>
              <a:t> 86 broker </a:t>
            </a:r>
            <a:r>
              <a:rPr lang="en-GB" sz="2000" dirty="0" err="1"/>
              <a:t>dari</a:t>
            </a:r>
            <a:r>
              <a:rPr lang="en-GB" sz="2000" dirty="0"/>
              <a:t> 110 broker yang </a:t>
            </a:r>
            <a:r>
              <a:rPr lang="en-GB" sz="2000" dirty="0" err="1"/>
              <a:t>aktif</a:t>
            </a:r>
            <a:r>
              <a:rPr lang="en-GB" sz="2000" dirty="0"/>
              <a:t> di Bursa </a:t>
            </a:r>
            <a:r>
              <a:rPr lang="en-GB" sz="2000" dirty="0" err="1"/>
              <a:t>Efek</a:t>
            </a:r>
            <a:r>
              <a:rPr lang="en-GB" sz="2000" dirty="0"/>
              <a:t> Teheran</a:t>
            </a:r>
            <a:r>
              <a:rPr lang="id-ID" sz="2000" dirty="0" smtClean="0"/>
              <a:t>, m</a:t>
            </a:r>
            <a:r>
              <a:rPr lang="en-GB" sz="2000" dirty="0" err="1"/>
              <a:t>enganalisis</a:t>
            </a:r>
            <a:r>
              <a:rPr lang="en-GB" sz="2000" dirty="0"/>
              <a:t> </a:t>
            </a:r>
            <a:r>
              <a:rPr lang="en-GB" sz="2000" dirty="0" err="1"/>
              <a:t>hasil</a:t>
            </a:r>
            <a:r>
              <a:rPr lang="en-GB" sz="2000" dirty="0"/>
              <a:t> </a:t>
            </a:r>
            <a:r>
              <a:rPr lang="en-GB" sz="2000" dirty="0" err="1"/>
              <a:t>berasal</a:t>
            </a:r>
            <a:r>
              <a:rPr lang="en-GB" sz="2000" dirty="0"/>
              <a:t> </a:t>
            </a:r>
            <a:r>
              <a:rPr lang="en-GB" sz="2000" dirty="0" err="1"/>
              <a:t>dari</a:t>
            </a:r>
            <a:r>
              <a:rPr lang="en-GB" sz="2000" dirty="0"/>
              <a:t> </a:t>
            </a:r>
            <a:r>
              <a:rPr lang="en-GB" sz="2000" dirty="0" err="1"/>
              <a:t>kuesioner</a:t>
            </a:r>
            <a:r>
              <a:rPr lang="en-GB" sz="2000" dirty="0"/>
              <a:t> </a:t>
            </a:r>
            <a:r>
              <a:rPr lang="en-GB" sz="2000" dirty="0" err="1"/>
              <a:t>menunjukkan</a:t>
            </a:r>
            <a:r>
              <a:rPr lang="en-GB" sz="2000" dirty="0"/>
              <a:t> </a:t>
            </a:r>
            <a:r>
              <a:rPr lang="en-GB" sz="2000" dirty="0" err="1"/>
              <a:t>bahwa</a:t>
            </a:r>
            <a:r>
              <a:rPr lang="en-GB" sz="2000" dirty="0"/>
              <a:t> </a:t>
            </a:r>
            <a:r>
              <a:rPr lang="en-GB" sz="2000" dirty="0" err="1"/>
              <a:t>sistem</a:t>
            </a:r>
            <a:r>
              <a:rPr lang="en-GB" sz="2000" dirty="0"/>
              <a:t> </a:t>
            </a:r>
            <a:r>
              <a:rPr lang="en-GB" sz="2000" dirty="0" err="1"/>
              <a:t>informasi</a:t>
            </a:r>
            <a:r>
              <a:rPr lang="en-GB" sz="2000" dirty="0"/>
              <a:t> </a:t>
            </a:r>
            <a:r>
              <a:rPr lang="en-GB" sz="2000" dirty="0" err="1"/>
              <a:t>dan</a:t>
            </a:r>
            <a:r>
              <a:rPr lang="en-GB" sz="2000" dirty="0"/>
              <a:t> </a:t>
            </a:r>
            <a:r>
              <a:rPr lang="id-ID" sz="2000" dirty="0" smtClean="0"/>
              <a:t>perangkat </a:t>
            </a:r>
            <a:r>
              <a:rPr lang="en-GB" sz="2000" dirty="0" err="1" smtClean="0"/>
              <a:t>akuntansi</a:t>
            </a:r>
            <a:r>
              <a:rPr lang="en-GB" sz="2000" dirty="0" smtClean="0"/>
              <a:t> </a:t>
            </a:r>
            <a:r>
              <a:rPr lang="en-GB" sz="2000" dirty="0" err="1"/>
              <a:t>memiliki</a:t>
            </a:r>
            <a:r>
              <a:rPr lang="en-GB" sz="2000" dirty="0"/>
              <a:t> </a:t>
            </a:r>
            <a:r>
              <a:rPr lang="en-GB" sz="2000" dirty="0" err="1"/>
              <a:t>efek</a:t>
            </a:r>
            <a:r>
              <a:rPr lang="en-GB" sz="2000" dirty="0"/>
              <a:t> yang </a:t>
            </a:r>
            <a:r>
              <a:rPr lang="en-GB" sz="2000" dirty="0" err="1"/>
              <a:t>signifikan</a:t>
            </a:r>
            <a:r>
              <a:rPr lang="en-GB" sz="2000" dirty="0"/>
              <a:t> </a:t>
            </a:r>
            <a:r>
              <a:rPr lang="en-GB" sz="2000" dirty="0" err="1"/>
              <a:t>pada</a:t>
            </a:r>
            <a:r>
              <a:rPr lang="en-GB" sz="2000" dirty="0"/>
              <a:t> </a:t>
            </a:r>
            <a:r>
              <a:rPr lang="en-GB" sz="2000" dirty="0" err="1"/>
              <a:t>tiga</a:t>
            </a:r>
            <a:r>
              <a:rPr lang="en-GB" sz="2000" dirty="0"/>
              <a:t> </a:t>
            </a:r>
            <a:r>
              <a:rPr lang="en-GB" sz="2000" dirty="0" err="1"/>
              <a:t>karakteristik</a:t>
            </a:r>
            <a:r>
              <a:rPr lang="en-GB" sz="2000" dirty="0"/>
              <a:t> </a:t>
            </a:r>
            <a:r>
              <a:rPr lang="en-GB" sz="2000" dirty="0" err="1"/>
              <a:t>utama</a:t>
            </a:r>
            <a:r>
              <a:rPr lang="en-GB" sz="2000" dirty="0"/>
              <a:t>, </a:t>
            </a:r>
            <a:r>
              <a:rPr lang="en-GB" sz="2000" dirty="0" err="1"/>
              <a:t>yaitu</a:t>
            </a:r>
            <a:r>
              <a:rPr lang="id-ID" sz="2000" dirty="0" smtClean="0"/>
              <a:t>;</a:t>
            </a:r>
            <a:r>
              <a:rPr lang="id-ID" sz="2000" dirty="0"/>
              <a:t> </a:t>
            </a:r>
            <a:endParaRPr lang="en-GB" sz="2000" dirty="0"/>
          </a:p>
          <a:p>
            <a:pPr lvl="2" algn="just">
              <a:buFont typeface="Wingdings" panose="05000000000000000000" pitchFamily="2" charset="2"/>
              <a:buChar char="Ø"/>
            </a:pPr>
            <a:r>
              <a:rPr lang="id-ID" sz="2000" dirty="0"/>
              <a:t>T</a:t>
            </a:r>
            <a:r>
              <a:rPr lang="en-GB" sz="2000" dirty="0" err="1"/>
              <a:t>ransparansi</a:t>
            </a:r>
            <a:r>
              <a:rPr lang="en-GB" sz="2000" dirty="0"/>
              <a:t> </a:t>
            </a:r>
            <a:r>
              <a:rPr lang="en-GB" sz="2000" dirty="0" err="1"/>
              <a:t>laporan</a:t>
            </a:r>
            <a:r>
              <a:rPr lang="en-GB" sz="2000" dirty="0"/>
              <a:t> </a:t>
            </a:r>
            <a:r>
              <a:rPr lang="en-GB" sz="2000" dirty="0" err="1"/>
              <a:t>keuangan</a:t>
            </a:r>
            <a:r>
              <a:rPr lang="en-GB" sz="2000" dirty="0"/>
              <a:t> yang </a:t>
            </a:r>
            <a:r>
              <a:rPr lang="en-GB" sz="2000" dirty="0" err="1"/>
              <a:t>sedang</a:t>
            </a:r>
            <a:r>
              <a:rPr lang="en-GB" sz="2000" dirty="0"/>
              <a:t> </a:t>
            </a:r>
            <a:r>
              <a:rPr lang="en-GB" sz="2000" dirty="0" err="1"/>
              <a:t>relatif</a:t>
            </a:r>
            <a:r>
              <a:rPr lang="en-GB" sz="2000" dirty="0"/>
              <a:t>, </a:t>
            </a:r>
          </a:p>
          <a:p>
            <a:pPr lvl="2" algn="just">
              <a:buFont typeface="Wingdings" panose="05000000000000000000" pitchFamily="2" charset="2"/>
              <a:buChar char="Ø"/>
            </a:pPr>
            <a:r>
              <a:rPr lang="id-ID" sz="2000" dirty="0"/>
              <a:t>K</a:t>
            </a:r>
            <a:r>
              <a:rPr lang="en-GB" sz="2000" dirty="0" err="1"/>
              <a:t>eandalan</a:t>
            </a:r>
            <a:r>
              <a:rPr lang="en-GB" sz="2000" dirty="0"/>
              <a:t> </a:t>
            </a:r>
            <a:r>
              <a:rPr lang="en-GB" sz="2000" dirty="0" err="1"/>
              <a:t>dan</a:t>
            </a:r>
            <a:r>
              <a:rPr lang="en-GB" sz="2000" dirty="0"/>
              <a:t> </a:t>
            </a:r>
          </a:p>
          <a:p>
            <a:pPr lvl="2" algn="just">
              <a:buFont typeface="Wingdings" panose="05000000000000000000" pitchFamily="2" charset="2"/>
              <a:buChar char="Ø"/>
            </a:pPr>
            <a:r>
              <a:rPr lang="id-ID" sz="2000" dirty="0"/>
              <a:t>K</a:t>
            </a:r>
            <a:r>
              <a:rPr lang="en-GB" sz="2000" dirty="0" err="1"/>
              <a:t>omparabilitas</a:t>
            </a:r>
            <a:r>
              <a:rPr lang="en-GB" sz="2000" dirty="0"/>
              <a:t>. </a:t>
            </a:r>
          </a:p>
          <a:p>
            <a:pPr marL="0" indent="0" algn="just">
              <a:buNone/>
            </a:pPr>
            <a:r>
              <a:rPr lang="en-GB" sz="2000" dirty="0"/>
              <a:t/>
            </a:r>
            <a:br>
              <a:rPr lang="en-GB" sz="2000" dirty="0"/>
            </a:br>
            <a:r>
              <a:rPr lang="en-GB" sz="2000" b="1" dirty="0" smtClean="0"/>
              <a:t>Kata </a:t>
            </a:r>
            <a:r>
              <a:rPr lang="id-ID" sz="2000" b="1" dirty="0"/>
              <a:t>K</a:t>
            </a:r>
            <a:r>
              <a:rPr lang="en-GB" sz="2000" b="1" dirty="0" err="1"/>
              <a:t>unci</a:t>
            </a:r>
            <a:r>
              <a:rPr lang="en-GB" sz="2000" b="1" dirty="0"/>
              <a:t>: </a:t>
            </a:r>
            <a:r>
              <a:rPr lang="id-ID" sz="2000" b="1" dirty="0"/>
              <a:t> </a:t>
            </a:r>
            <a:r>
              <a:rPr lang="id-ID" sz="2000" b="1" dirty="0" smtClean="0"/>
              <a:t>     S</a:t>
            </a:r>
            <a:r>
              <a:rPr lang="en-GB" sz="2000" b="1" dirty="0" err="1"/>
              <a:t>istem</a:t>
            </a:r>
            <a:r>
              <a:rPr lang="en-GB" sz="2000" b="1" dirty="0"/>
              <a:t> </a:t>
            </a:r>
            <a:r>
              <a:rPr lang="id-ID" sz="2000" b="1" dirty="0" err="1"/>
              <a:t>I</a:t>
            </a:r>
            <a:r>
              <a:rPr lang="en-GB" sz="2000" b="1" dirty="0" err="1" smtClean="0"/>
              <a:t>nformasi</a:t>
            </a:r>
            <a:r>
              <a:rPr lang="en-GB" sz="2000" b="1" dirty="0" smtClean="0"/>
              <a:t> </a:t>
            </a:r>
            <a:r>
              <a:rPr lang="en-GB" sz="2000" b="1" dirty="0" err="1" smtClean="0"/>
              <a:t>Akuntansi</a:t>
            </a:r>
            <a:r>
              <a:rPr lang="id-ID" sz="2000" b="1" dirty="0" smtClean="0"/>
              <a:t>,</a:t>
            </a:r>
            <a:r>
              <a:rPr lang="en-GB" sz="2000" b="1" dirty="0" smtClean="0"/>
              <a:t> </a:t>
            </a:r>
            <a:r>
              <a:rPr lang="id-ID" sz="2000" b="1" dirty="0" smtClean="0"/>
              <a:t>Perangkat </a:t>
            </a:r>
            <a:r>
              <a:rPr lang="en-GB" sz="2000" b="1" dirty="0" err="1" smtClean="0"/>
              <a:t>Akuntansi</a:t>
            </a:r>
            <a:endParaRPr lang="en-GB" sz="2000" dirty="0"/>
          </a:p>
          <a:p>
            <a:pPr algn="just"/>
            <a:r>
              <a:rPr lang="id-ID" sz="2000" b="1" dirty="0"/>
              <a:t>                    </a:t>
            </a:r>
            <a:r>
              <a:rPr lang="en-GB" sz="2000" b="1" dirty="0" err="1"/>
              <a:t>Transparansi</a:t>
            </a:r>
            <a:r>
              <a:rPr lang="en-GB" sz="2000" b="1" dirty="0"/>
              <a:t> </a:t>
            </a:r>
            <a:r>
              <a:rPr lang="en-GB" sz="2000" b="1" dirty="0" err="1"/>
              <a:t>laporan</a:t>
            </a:r>
            <a:r>
              <a:rPr lang="en-GB" sz="2000" b="1" dirty="0"/>
              <a:t> </a:t>
            </a:r>
            <a:r>
              <a:rPr lang="en-GB" sz="2000" b="1" dirty="0" err="1"/>
              <a:t>keuangan</a:t>
            </a:r>
            <a:r>
              <a:rPr lang="en-GB" sz="2000" b="1" dirty="0"/>
              <a:t>. </a:t>
            </a:r>
            <a:endParaRPr lang="en-GB" sz="2000" dirty="0"/>
          </a:p>
        </p:txBody>
      </p:sp>
    </p:spTree>
    <p:extLst>
      <p:ext uri="{BB962C8B-B14F-4D97-AF65-F5344CB8AC3E}">
        <p14:creationId xmlns:p14="http://schemas.microsoft.com/office/powerpoint/2010/main" val="15897455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613893"/>
          </a:xfrm>
        </p:spPr>
        <p:txBody>
          <a:bodyPr>
            <a:normAutofit fontScale="90000"/>
          </a:bodyPr>
          <a:lstStyle/>
          <a:p>
            <a:r>
              <a:rPr lang="id-ID" dirty="0" smtClean="0"/>
              <a:t>I. PENDAHULUAN</a:t>
            </a:r>
            <a:endParaRPr lang="en-GB" dirty="0"/>
          </a:p>
        </p:txBody>
      </p:sp>
      <p:sp>
        <p:nvSpPr>
          <p:cNvPr id="3" name="Content Placeholder 2"/>
          <p:cNvSpPr>
            <a:spLocks noGrp="1"/>
          </p:cNvSpPr>
          <p:nvPr>
            <p:ph idx="1"/>
          </p:nvPr>
        </p:nvSpPr>
        <p:spPr>
          <a:xfrm>
            <a:off x="677334" y="1223493"/>
            <a:ext cx="8596668" cy="5344732"/>
          </a:xfrm>
        </p:spPr>
        <p:txBody>
          <a:bodyPr>
            <a:normAutofit fontScale="85000" lnSpcReduction="10000"/>
          </a:bodyPr>
          <a:lstStyle/>
          <a:p>
            <a:pPr algn="just"/>
            <a:r>
              <a:rPr lang="id-ID" sz="2400" dirty="0"/>
              <a:t>Informasi sangat penting bagi pihak yang bekepentingan untuk membuat keputusan dan memecahkan permasalahan yang dihadapinya, bisa saja </a:t>
            </a:r>
            <a:r>
              <a:rPr lang="en-GB" sz="2400" dirty="0" err="1"/>
              <a:t>informasi</a:t>
            </a:r>
            <a:r>
              <a:rPr lang="en-GB" sz="2400" dirty="0"/>
              <a:t> </a:t>
            </a:r>
            <a:r>
              <a:rPr lang="en-GB" sz="2400" dirty="0" err="1"/>
              <a:t>tidak</a:t>
            </a:r>
            <a:r>
              <a:rPr lang="en-GB" sz="2400" dirty="0"/>
              <a:t> </a:t>
            </a:r>
            <a:r>
              <a:rPr lang="en-GB" sz="2400" dirty="0" err="1"/>
              <a:t>dapat</a:t>
            </a:r>
            <a:r>
              <a:rPr lang="en-GB" sz="2400" dirty="0"/>
              <a:t> </a:t>
            </a:r>
            <a:r>
              <a:rPr lang="en-GB" sz="2400" dirty="0" err="1"/>
              <a:t>digunakan</a:t>
            </a:r>
            <a:r>
              <a:rPr lang="en-GB" sz="2400" dirty="0"/>
              <a:t> </a:t>
            </a:r>
            <a:r>
              <a:rPr lang="en-GB" sz="2400" dirty="0" err="1"/>
              <a:t>atau</a:t>
            </a:r>
            <a:r>
              <a:rPr lang="en-GB" sz="2400" dirty="0"/>
              <a:t> </a:t>
            </a:r>
            <a:r>
              <a:rPr lang="en-GB" sz="2400" dirty="0" err="1"/>
              <a:t>tidak</a:t>
            </a:r>
            <a:r>
              <a:rPr lang="en-GB" sz="2400" dirty="0"/>
              <a:t> </a:t>
            </a:r>
            <a:r>
              <a:rPr lang="en-GB" sz="2400" dirty="0" err="1"/>
              <a:t>terkait</a:t>
            </a:r>
            <a:r>
              <a:rPr lang="id-ID" sz="2400" dirty="0"/>
              <a:t>, bilamana hal ini </a:t>
            </a:r>
            <a:r>
              <a:rPr lang="en-GB" sz="2400" dirty="0" err="1"/>
              <a:t>menjadi</a:t>
            </a:r>
            <a:r>
              <a:rPr lang="en-GB" sz="2400" dirty="0"/>
              <a:t> </a:t>
            </a:r>
            <a:r>
              <a:rPr lang="en-GB" sz="2400" dirty="0" err="1"/>
              <a:t>lebih</a:t>
            </a:r>
            <a:r>
              <a:rPr lang="en-GB" sz="2400" dirty="0"/>
              <a:t> </a:t>
            </a:r>
            <a:r>
              <a:rPr lang="en-GB" sz="2400" dirty="0" err="1"/>
              <a:t>dan</a:t>
            </a:r>
            <a:r>
              <a:rPr lang="en-GB" sz="2400" dirty="0"/>
              <a:t> </a:t>
            </a:r>
            <a:r>
              <a:rPr lang="en-GB" sz="2400" dirty="0" err="1"/>
              <a:t>lebih</a:t>
            </a:r>
            <a:r>
              <a:rPr lang="en-GB" sz="2400" dirty="0"/>
              <a:t> </a:t>
            </a:r>
            <a:r>
              <a:rPr lang="en-GB" sz="2400" dirty="0" err="1"/>
              <a:t>dalam</a:t>
            </a:r>
            <a:r>
              <a:rPr lang="en-GB" sz="2400" dirty="0"/>
              <a:t> </a:t>
            </a:r>
            <a:r>
              <a:rPr lang="en-GB" sz="2400" dirty="0" err="1"/>
              <a:t>lingkungan</a:t>
            </a:r>
            <a:r>
              <a:rPr lang="en-GB" sz="2400" dirty="0"/>
              <a:t> </a:t>
            </a:r>
            <a:r>
              <a:rPr lang="en-GB" sz="2400" dirty="0" err="1"/>
              <a:t>keuangan</a:t>
            </a:r>
            <a:r>
              <a:rPr lang="en-GB" sz="2400" dirty="0"/>
              <a:t> (</a:t>
            </a:r>
            <a:r>
              <a:rPr lang="en-GB" sz="2400" dirty="0" err="1"/>
              <a:t>Boockholdt</a:t>
            </a:r>
            <a:r>
              <a:rPr lang="en-GB" sz="2400" dirty="0"/>
              <a:t>, 1999). Di </a:t>
            </a:r>
            <a:r>
              <a:rPr lang="en-GB" sz="2400" dirty="0" err="1"/>
              <a:t>pasar</a:t>
            </a:r>
            <a:r>
              <a:rPr lang="en-GB" sz="2400" dirty="0"/>
              <a:t> </a:t>
            </a:r>
            <a:r>
              <a:rPr lang="en-GB" sz="2400" dirty="0" err="1"/>
              <a:t>keuangan</a:t>
            </a:r>
            <a:r>
              <a:rPr lang="en-GB" sz="2400" dirty="0"/>
              <a:t> </a:t>
            </a:r>
            <a:r>
              <a:rPr lang="id-ID" sz="2400" dirty="0" smtClean="0"/>
              <a:t>bisa </a:t>
            </a:r>
            <a:r>
              <a:rPr lang="en-GB" sz="2400" dirty="0" err="1" smtClean="0"/>
              <a:t>saja</a:t>
            </a:r>
            <a:r>
              <a:rPr lang="en-GB" sz="2400" dirty="0" smtClean="0"/>
              <a:t> </a:t>
            </a:r>
            <a:r>
              <a:rPr lang="en-GB" sz="2400" dirty="0" err="1" smtClean="0"/>
              <a:t>menggunakan</a:t>
            </a:r>
            <a:r>
              <a:rPr lang="en-GB" sz="2400" dirty="0" smtClean="0"/>
              <a:t> </a:t>
            </a:r>
            <a:r>
              <a:rPr lang="en-GB" sz="2400" dirty="0" err="1"/>
              <a:t>informasi</a:t>
            </a:r>
            <a:r>
              <a:rPr lang="en-GB" sz="2400" dirty="0"/>
              <a:t> </a:t>
            </a:r>
            <a:r>
              <a:rPr lang="en-GB" sz="2400" dirty="0" err="1"/>
              <a:t>terkait</a:t>
            </a:r>
            <a:r>
              <a:rPr lang="en-GB" sz="2400" dirty="0"/>
              <a:t> </a:t>
            </a:r>
            <a:r>
              <a:rPr lang="en-GB" sz="2400" dirty="0" err="1"/>
              <a:t>dapat</a:t>
            </a:r>
            <a:r>
              <a:rPr lang="en-GB" sz="2400" dirty="0"/>
              <a:t> </a:t>
            </a:r>
            <a:r>
              <a:rPr lang="en-GB" sz="2400" dirty="0" err="1"/>
              <a:t>membuat</a:t>
            </a:r>
            <a:r>
              <a:rPr lang="en-GB" sz="2400" dirty="0"/>
              <a:t> </a:t>
            </a:r>
            <a:r>
              <a:rPr lang="en-GB" sz="2400" dirty="0" err="1"/>
              <a:t>keputusan</a:t>
            </a:r>
            <a:r>
              <a:rPr lang="en-GB" sz="2400" dirty="0"/>
              <a:t> </a:t>
            </a:r>
            <a:r>
              <a:rPr lang="en-GB" sz="2400" dirty="0" err="1"/>
              <a:t>terbaik</a:t>
            </a:r>
            <a:r>
              <a:rPr lang="en-GB" sz="2400" dirty="0"/>
              <a:t> </a:t>
            </a:r>
            <a:r>
              <a:rPr lang="en-GB" sz="2400" dirty="0" err="1"/>
              <a:t>dan</a:t>
            </a:r>
            <a:r>
              <a:rPr lang="en-GB" sz="2400" dirty="0"/>
              <a:t> </a:t>
            </a:r>
            <a:r>
              <a:rPr lang="en-GB" sz="2400" dirty="0" err="1"/>
              <a:t>mendapatkan</a:t>
            </a:r>
            <a:r>
              <a:rPr lang="en-GB" sz="2400" dirty="0"/>
              <a:t> </a:t>
            </a:r>
            <a:r>
              <a:rPr lang="en-GB" sz="2400" dirty="0" err="1"/>
              <a:t>keuntungan</a:t>
            </a:r>
            <a:r>
              <a:rPr lang="id-ID" sz="2400" dirty="0"/>
              <a:t> atau mengurangi biaya untuk meningkatkan kekayaan pada pemegang saham (Ross et al, 2002), dan para </a:t>
            </a:r>
            <a:r>
              <a:rPr lang="en-GB" sz="2400" dirty="0" err="1"/>
              <a:t>manajer</a:t>
            </a:r>
            <a:r>
              <a:rPr lang="en-GB" sz="2400" dirty="0"/>
              <a:t> </a:t>
            </a:r>
            <a:r>
              <a:rPr lang="id-ID" sz="2400" dirty="0"/>
              <a:t>dapat </a:t>
            </a:r>
            <a:r>
              <a:rPr lang="en-GB" sz="2400" dirty="0" err="1"/>
              <a:t>menggunakan</a:t>
            </a:r>
            <a:r>
              <a:rPr lang="en-GB" sz="2400" dirty="0"/>
              <a:t> </a:t>
            </a:r>
            <a:r>
              <a:rPr lang="en-GB" sz="2400" dirty="0" err="1"/>
              <a:t>akuntansi</a:t>
            </a:r>
            <a:r>
              <a:rPr lang="en-GB" sz="2400" dirty="0"/>
              <a:t> </a:t>
            </a:r>
            <a:r>
              <a:rPr lang="en-GB" sz="2400" dirty="0" err="1"/>
              <a:t>dan</a:t>
            </a:r>
            <a:r>
              <a:rPr lang="en-GB" sz="2400" dirty="0"/>
              <a:t> </a:t>
            </a:r>
            <a:r>
              <a:rPr lang="en-GB" sz="2400" dirty="0" err="1"/>
              <a:t>informasi</a:t>
            </a:r>
            <a:r>
              <a:rPr lang="en-GB" sz="2400" dirty="0"/>
              <a:t> </a:t>
            </a:r>
            <a:r>
              <a:rPr lang="en-GB" sz="2400" dirty="0" err="1"/>
              <a:t>keuangan</a:t>
            </a:r>
            <a:r>
              <a:rPr lang="en-GB" sz="2400" dirty="0"/>
              <a:t> </a:t>
            </a:r>
            <a:r>
              <a:rPr lang="en-GB" sz="2400" dirty="0" err="1"/>
              <a:t>untuk</a:t>
            </a:r>
            <a:r>
              <a:rPr lang="en-GB" sz="2400" dirty="0"/>
              <a:t> </a:t>
            </a:r>
            <a:r>
              <a:rPr lang="en-GB" sz="2400" dirty="0" err="1"/>
              <a:t>membuat</a:t>
            </a:r>
            <a:r>
              <a:rPr lang="en-GB" sz="2400" dirty="0"/>
              <a:t> </a:t>
            </a:r>
            <a:r>
              <a:rPr lang="en-GB" sz="2400" dirty="0" err="1"/>
              <a:t>keputusan</a:t>
            </a:r>
            <a:r>
              <a:rPr lang="en-GB" sz="2400" dirty="0"/>
              <a:t> yang </a:t>
            </a:r>
            <a:r>
              <a:rPr lang="en-GB" sz="2400" dirty="0" err="1" smtClean="0"/>
              <a:t>tepat</a:t>
            </a:r>
            <a:r>
              <a:rPr lang="id-ID" sz="2400" dirty="0" smtClean="0"/>
              <a:t>, </a:t>
            </a:r>
            <a:r>
              <a:rPr lang="id-ID" sz="2400" dirty="0"/>
              <a:t>untuk berbagai tujuan, misalnya;</a:t>
            </a:r>
            <a:r>
              <a:rPr lang="en-GB" sz="2400" dirty="0"/>
              <a:t> </a:t>
            </a:r>
            <a:r>
              <a:rPr lang="en-GB" sz="2400" dirty="0" err="1"/>
              <a:t>kepuasan</a:t>
            </a:r>
            <a:r>
              <a:rPr lang="en-GB" sz="2400" dirty="0"/>
              <a:t> </a:t>
            </a:r>
            <a:r>
              <a:rPr lang="en-GB" sz="2400" dirty="0" err="1"/>
              <a:t>pelanggan</a:t>
            </a:r>
            <a:r>
              <a:rPr lang="en-GB" sz="2400" dirty="0"/>
              <a:t>, </a:t>
            </a:r>
            <a:r>
              <a:rPr lang="en-GB" sz="2400" dirty="0" err="1"/>
              <a:t>kualitas</a:t>
            </a:r>
            <a:r>
              <a:rPr lang="en-GB" sz="2400" dirty="0"/>
              <a:t> yang </a:t>
            </a:r>
            <a:r>
              <a:rPr lang="en-GB" sz="2400" dirty="0" err="1"/>
              <a:t>lebih</a:t>
            </a:r>
            <a:r>
              <a:rPr lang="en-GB" sz="2400" dirty="0"/>
              <a:t> </a:t>
            </a:r>
            <a:r>
              <a:rPr lang="en-GB" sz="2400" dirty="0" err="1"/>
              <a:t>tinggi</a:t>
            </a:r>
            <a:r>
              <a:rPr lang="en-GB" sz="2400" dirty="0"/>
              <a:t>, </a:t>
            </a:r>
            <a:r>
              <a:rPr lang="en-GB" sz="2400" dirty="0" err="1"/>
              <a:t>menurunkan</a:t>
            </a:r>
            <a:r>
              <a:rPr lang="en-GB" sz="2400" dirty="0"/>
              <a:t> </a:t>
            </a:r>
            <a:r>
              <a:rPr lang="en-GB" sz="2400" dirty="0" err="1"/>
              <a:t>limbah</a:t>
            </a:r>
            <a:r>
              <a:rPr lang="en-GB" sz="2400" dirty="0"/>
              <a:t> </a:t>
            </a:r>
            <a:r>
              <a:rPr lang="en-GB" sz="2400" dirty="0" err="1"/>
              <a:t>dan</a:t>
            </a:r>
            <a:r>
              <a:rPr lang="en-GB" sz="2400" dirty="0"/>
              <a:t> </a:t>
            </a:r>
            <a:r>
              <a:rPr lang="en-GB" sz="2400" dirty="0" err="1"/>
              <a:t>sebagainya</a:t>
            </a:r>
            <a:r>
              <a:rPr lang="en-GB" sz="2400" dirty="0"/>
              <a:t>. </a:t>
            </a:r>
            <a:endParaRPr lang="id-ID" sz="2400" dirty="0" smtClean="0"/>
          </a:p>
          <a:p>
            <a:r>
              <a:rPr lang="en-GB" sz="2400" b="1" dirty="0" err="1" smtClean="0"/>
              <a:t>Umumnya</a:t>
            </a:r>
            <a:r>
              <a:rPr lang="en-GB" sz="2400" b="1" dirty="0"/>
              <a:t>, </a:t>
            </a:r>
            <a:r>
              <a:rPr lang="en-GB" sz="2400" b="1" dirty="0" err="1"/>
              <a:t>sistem</a:t>
            </a:r>
            <a:r>
              <a:rPr lang="en-GB" sz="2400" b="1" dirty="0"/>
              <a:t> </a:t>
            </a:r>
            <a:r>
              <a:rPr lang="en-GB" sz="2400" b="1" dirty="0" err="1"/>
              <a:t>informasi</a:t>
            </a:r>
            <a:r>
              <a:rPr lang="en-GB" sz="2400" b="1" dirty="0"/>
              <a:t> </a:t>
            </a:r>
            <a:r>
              <a:rPr lang="en-GB" sz="2400" b="1" dirty="0" err="1"/>
              <a:t>akuntansi</a:t>
            </a:r>
            <a:r>
              <a:rPr lang="id-ID" sz="2400" b="1" dirty="0"/>
              <a:t>, berguna untuk</a:t>
            </a:r>
            <a:r>
              <a:rPr lang="en-GB" sz="2400" b="1" dirty="0"/>
              <a:t>; </a:t>
            </a:r>
            <a:endParaRPr lang="en-GB" sz="2400" dirty="0"/>
          </a:p>
          <a:p>
            <a:r>
              <a:rPr lang="en-GB" sz="2400" dirty="0"/>
              <a:t>1) </a:t>
            </a:r>
            <a:r>
              <a:rPr lang="id-ID" sz="2400" dirty="0"/>
              <a:t>M</a:t>
            </a:r>
            <a:r>
              <a:rPr lang="en-GB" sz="2400" dirty="0" err="1"/>
              <a:t>emberikan</a:t>
            </a:r>
            <a:r>
              <a:rPr lang="en-GB" sz="2400" dirty="0"/>
              <a:t> </a:t>
            </a:r>
            <a:r>
              <a:rPr lang="en-GB" sz="2400" dirty="0" err="1"/>
              <a:t>laporan</a:t>
            </a:r>
            <a:r>
              <a:rPr lang="en-GB" sz="2400" dirty="0"/>
              <a:t> </a:t>
            </a:r>
            <a:r>
              <a:rPr lang="en-GB" sz="2400" dirty="0" err="1"/>
              <a:t>keuangan</a:t>
            </a:r>
            <a:r>
              <a:rPr lang="en-GB" sz="2400" dirty="0"/>
              <a:t> </a:t>
            </a:r>
            <a:r>
              <a:rPr lang="en-GB" sz="2400" dirty="0" err="1"/>
              <a:t>secara</a:t>
            </a:r>
            <a:r>
              <a:rPr lang="en-GB" sz="2400" dirty="0"/>
              <a:t> </a:t>
            </a:r>
            <a:r>
              <a:rPr lang="en-GB" sz="2400" dirty="0" err="1"/>
              <a:t>harian</a:t>
            </a:r>
            <a:r>
              <a:rPr lang="en-GB" sz="2400" dirty="0"/>
              <a:t> </a:t>
            </a:r>
            <a:r>
              <a:rPr lang="en-GB" sz="2400" dirty="0" err="1"/>
              <a:t>dan</a:t>
            </a:r>
            <a:r>
              <a:rPr lang="en-GB" sz="2400" dirty="0"/>
              <a:t> </a:t>
            </a:r>
            <a:r>
              <a:rPr lang="en-GB" sz="2400" dirty="0" err="1"/>
              <a:t>mingguan</a:t>
            </a:r>
            <a:r>
              <a:rPr lang="en-GB" sz="2400" dirty="0"/>
              <a:t> </a:t>
            </a:r>
            <a:r>
              <a:rPr lang="en-GB" sz="2400" dirty="0" err="1"/>
              <a:t>dan</a:t>
            </a:r>
            <a:r>
              <a:rPr lang="en-GB" sz="2400" dirty="0"/>
              <a:t>; </a:t>
            </a:r>
          </a:p>
          <a:p>
            <a:r>
              <a:rPr lang="en-GB" sz="2400" dirty="0"/>
              <a:t>2) </a:t>
            </a:r>
            <a:r>
              <a:rPr lang="id-ID" sz="2400" dirty="0"/>
              <a:t>M</a:t>
            </a:r>
            <a:r>
              <a:rPr lang="en-GB" sz="2400" dirty="0" err="1"/>
              <a:t>emberikan</a:t>
            </a:r>
            <a:r>
              <a:rPr lang="en-GB" sz="2400" dirty="0"/>
              <a:t> </a:t>
            </a:r>
            <a:r>
              <a:rPr lang="en-GB" sz="2400" dirty="0" err="1"/>
              <a:t>informasi</a:t>
            </a:r>
            <a:r>
              <a:rPr lang="en-GB" sz="2400" dirty="0"/>
              <a:t> yang </a:t>
            </a:r>
            <a:r>
              <a:rPr lang="en-GB" sz="2400" dirty="0" err="1"/>
              <a:t>berguna</a:t>
            </a:r>
            <a:r>
              <a:rPr lang="en-GB" sz="2400" dirty="0"/>
              <a:t> </a:t>
            </a:r>
            <a:r>
              <a:rPr lang="en-GB" sz="2400" dirty="0" err="1"/>
              <a:t>untuk</a:t>
            </a:r>
            <a:r>
              <a:rPr lang="en-GB" sz="2400" dirty="0"/>
              <a:t> </a:t>
            </a:r>
            <a:r>
              <a:rPr lang="en-GB" sz="2400" dirty="0" err="1"/>
              <a:t>memantau</a:t>
            </a:r>
            <a:r>
              <a:rPr lang="en-GB" sz="2400" dirty="0"/>
              <a:t> proses </a:t>
            </a:r>
            <a:endParaRPr lang="id-ID" sz="2400" dirty="0" smtClean="0"/>
          </a:p>
          <a:p>
            <a:pPr marL="0" indent="0">
              <a:buNone/>
            </a:pPr>
            <a:r>
              <a:rPr lang="id-ID" sz="2400" dirty="0"/>
              <a:t> </a:t>
            </a:r>
            <a:r>
              <a:rPr lang="id-ID" sz="2400" dirty="0" smtClean="0"/>
              <a:t>       </a:t>
            </a:r>
            <a:r>
              <a:rPr lang="en-GB" sz="2400" dirty="0" err="1" smtClean="0"/>
              <a:t>pengambilan</a:t>
            </a:r>
            <a:r>
              <a:rPr lang="en-GB" sz="2400" dirty="0" smtClean="0"/>
              <a:t> </a:t>
            </a:r>
            <a:r>
              <a:rPr lang="en-GB" sz="2400" dirty="0" err="1" smtClean="0"/>
              <a:t>keputusan</a:t>
            </a:r>
            <a:r>
              <a:rPr lang="en-GB" sz="2400" dirty="0" smtClean="0"/>
              <a:t> </a:t>
            </a:r>
            <a:r>
              <a:rPr lang="en-GB" sz="2400" dirty="0" err="1"/>
              <a:t>dan</a:t>
            </a:r>
            <a:r>
              <a:rPr lang="en-GB" sz="2400" dirty="0"/>
              <a:t> </a:t>
            </a:r>
            <a:r>
              <a:rPr lang="en-GB" sz="2400" dirty="0" err="1"/>
              <a:t>kinerja</a:t>
            </a:r>
            <a:r>
              <a:rPr lang="en-GB" sz="2400" dirty="0"/>
              <a:t> </a:t>
            </a:r>
            <a:r>
              <a:rPr lang="en-GB" sz="2400" dirty="0" err="1"/>
              <a:t>organisasi</a:t>
            </a:r>
            <a:r>
              <a:rPr lang="en-GB" sz="2400" dirty="0"/>
              <a:t> (</a:t>
            </a:r>
            <a:r>
              <a:rPr lang="en-GB" sz="2400" dirty="0" err="1"/>
              <a:t>Dastgir</a:t>
            </a:r>
            <a:r>
              <a:rPr lang="en-GB" sz="2400" dirty="0"/>
              <a:t> et al., 2008). </a:t>
            </a:r>
          </a:p>
          <a:p>
            <a:endParaRPr lang="en-GB" sz="2400" dirty="0"/>
          </a:p>
          <a:p>
            <a:pPr algn="just"/>
            <a:endParaRPr lang="en-GB" sz="2400" dirty="0"/>
          </a:p>
          <a:p>
            <a:endParaRPr lang="en-GB" sz="2400" dirty="0"/>
          </a:p>
        </p:txBody>
      </p:sp>
      <p:sp>
        <p:nvSpPr>
          <p:cNvPr id="4" name="Footer Placeholder 3"/>
          <p:cNvSpPr>
            <a:spLocks noGrp="1"/>
          </p:cNvSpPr>
          <p:nvPr>
            <p:ph type="ftr" sz="quarter" idx="11"/>
          </p:nvPr>
        </p:nvSpPr>
        <p:spPr/>
        <p:txBody>
          <a:bodyPr/>
          <a:lstStyle/>
          <a:p>
            <a:r>
              <a:rPr lang="en-GB" dirty="0" smtClean="0"/>
              <a:t>Effect of ISA </a:t>
            </a:r>
            <a:r>
              <a:rPr lang="en-GB" dirty="0" err="1" smtClean="0"/>
              <a:t>Softwares</a:t>
            </a:r>
            <a:r>
              <a:rPr lang="en-GB" dirty="0" smtClean="0"/>
              <a:t> on </a:t>
            </a:r>
            <a:r>
              <a:rPr lang="en-GB" dirty="0" err="1" smtClean="0"/>
              <a:t>Transparencey</a:t>
            </a:r>
            <a:r>
              <a:rPr lang="en-GB" dirty="0" smtClean="0"/>
              <a:t> of FSI</a:t>
            </a:r>
            <a:endParaRPr lang="en-US" dirty="0"/>
          </a:p>
        </p:txBody>
      </p:sp>
      <p:sp>
        <p:nvSpPr>
          <p:cNvPr id="5" name="Slide Number Placeholder 4"/>
          <p:cNvSpPr>
            <a:spLocks noGrp="1"/>
          </p:cNvSpPr>
          <p:nvPr>
            <p:ph type="sldNum" sz="quarter" idx="12"/>
          </p:nvPr>
        </p:nvSpPr>
        <p:spPr/>
        <p:txBody>
          <a:bodyPr/>
          <a:lstStyle/>
          <a:p>
            <a:fld id="{519954A3-9DFD-4C44-94BA-B95130A3BA1C}" type="slidenum">
              <a:rPr lang="en-US" smtClean="0"/>
              <a:t>3</a:t>
            </a:fld>
            <a:endParaRPr lang="en-US" dirty="0"/>
          </a:p>
        </p:txBody>
      </p:sp>
    </p:spTree>
    <p:extLst>
      <p:ext uri="{BB962C8B-B14F-4D97-AF65-F5344CB8AC3E}">
        <p14:creationId xmlns:p14="http://schemas.microsoft.com/office/powerpoint/2010/main" val="9275469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347730"/>
            <a:ext cx="8596668" cy="682581"/>
          </a:xfrm>
        </p:spPr>
        <p:txBody>
          <a:bodyPr>
            <a:normAutofit/>
          </a:bodyPr>
          <a:lstStyle/>
          <a:p>
            <a:r>
              <a:rPr lang="id-ID" dirty="0" smtClean="0"/>
              <a:t>I. PENDAHULUAN</a:t>
            </a:r>
            <a:endParaRPr lang="en-GB" dirty="0"/>
          </a:p>
        </p:txBody>
      </p:sp>
      <p:sp>
        <p:nvSpPr>
          <p:cNvPr id="3" name="Content Placeholder 2"/>
          <p:cNvSpPr>
            <a:spLocks noGrp="1"/>
          </p:cNvSpPr>
          <p:nvPr>
            <p:ph idx="1"/>
          </p:nvPr>
        </p:nvSpPr>
        <p:spPr>
          <a:xfrm>
            <a:off x="677333" y="1030311"/>
            <a:ext cx="9793191" cy="5827689"/>
          </a:xfrm>
        </p:spPr>
        <p:txBody>
          <a:bodyPr>
            <a:normAutofit fontScale="47500" lnSpcReduction="20000"/>
          </a:bodyPr>
          <a:lstStyle/>
          <a:p>
            <a:pPr marL="0" indent="0">
              <a:buNone/>
            </a:pPr>
            <a:r>
              <a:rPr lang="id-ID" dirty="0" smtClean="0"/>
              <a:t>  </a:t>
            </a:r>
            <a:r>
              <a:rPr lang="id-ID" sz="4500" dirty="0" smtClean="0"/>
              <a:t>3</a:t>
            </a:r>
            <a:r>
              <a:rPr lang="id-ID" sz="3600" dirty="0" smtClean="0"/>
              <a:t> </a:t>
            </a:r>
            <a:r>
              <a:rPr lang="en-GB" sz="4500" dirty="0" err="1" smtClean="0"/>
              <a:t>karakteristik</a:t>
            </a:r>
            <a:r>
              <a:rPr lang="en-GB" sz="4500" dirty="0" smtClean="0"/>
              <a:t> </a:t>
            </a:r>
            <a:r>
              <a:rPr lang="en-GB" sz="4500" dirty="0" err="1"/>
              <a:t>utama</a:t>
            </a:r>
            <a:r>
              <a:rPr lang="en-GB" sz="4500" dirty="0"/>
              <a:t> </a:t>
            </a:r>
            <a:r>
              <a:rPr lang="en-GB" sz="4500" dirty="0" err="1"/>
              <a:t>dari</a:t>
            </a:r>
            <a:r>
              <a:rPr lang="en-GB" sz="4500" dirty="0"/>
              <a:t> </a:t>
            </a:r>
            <a:r>
              <a:rPr lang="en-GB" sz="4500" dirty="0" err="1"/>
              <a:t>transparansi</a:t>
            </a:r>
            <a:r>
              <a:rPr lang="en-GB" sz="4500" dirty="0"/>
              <a:t> </a:t>
            </a:r>
            <a:r>
              <a:rPr lang="en-GB" sz="4500" dirty="0" err="1"/>
              <a:t>laporan</a:t>
            </a:r>
            <a:r>
              <a:rPr lang="en-GB" sz="4500" dirty="0"/>
              <a:t> </a:t>
            </a:r>
            <a:r>
              <a:rPr lang="en-GB" sz="4500" dirty="0" err="1"/>
              <a:t>keuangan</a:t>
            </a:r>
            <a:r>
              <a:rPr lang="en-GB" sz="4500" dirty="0"/>
              <a:t> </a:t>
            </a:r>
            <a:r>
              <a:rPr lang="en-GB" sz="4500" dirty="0" err="1"/>
              <a:t>adalah</a:t>
            </a:r>
            <a:r>
              <a:rPr lang="en-GB" sz="4500" dirty="0"/>
              <a:t>: </a:t>
            </a:r>
            <a:r>
              <a:rPr lang="en-GB" sz="4500" dirty="0" err="1"/>
              <a:t>menjadi</a:t>
            </a:r>
            <a:r>
              <a:rPr lang="en-GB" sz="4500" dirty="0"/>
              <a:t> </a:t>
            </a:r>
            <a:r>
              <a:rPr lang="en-GB" sz="4500" dirty="0" err="1"/>
              <a:t>relatif</a:t>
            </a:r>
            <a:r>
              <a:rPr lang="en-GB" sz="4500" dirty="0"/>
              <a:t>, </a:t>
            </a:r>
            <a:r>
              <a:rPr lang="en-GB" sz="4500" dirty="0" err="1" smtClean="0"/>
              <a:t>keandalan</a:t>
            </a:r>
            <a:r>
              <a:rPr lang="en-GB" sz="4500" dirty="0" smtClean="0"/>
              <a:t> </a:t>
            </a:r>
            <a:r>
              <a:rPr lang="en-GB" sz="4500" dirty="0" err="1" smtClean="0"/>
              <a:t>dan</a:t>
            </a:r>
            <a:r>
              <a:rPr lang="en-GB" sz="4500" dirty="0" smtClean="0"/>
              <a:t> </a:t>
            </a:r>
            <a:r>
              <a:rPr lang="en-GB" sz="4500" dirty="0" err="1"/>
              <a:t>komparabilitas</a:t>
            </a:r>
            <a:r>
              <a:rPr lang="en-GB" sz="4500" dirty="0"/>
              <a:t> (Simon, 2000). </a:t>
            </a:r>
          </a:p>
          <a:p>
            <a:pPr marL="0" indent="0">
              <a:buNone/>
            </a:pPr>
            <a:r>
              <a:rPr lang="en-GB" sz="4500" dirty="0"/>
              <a:t/>
            </a:r>
            <a:br>
              <a:rPr lang="en-GB" sz="4500" dirty="0"/>
            </a:br>
            <a:r>
              <a:rPr lang="id-ID" sz="4500" dirty="0" smtClean="0"/>
              <a:t>     1</a:t>
            </a:r>
            <a:r>
              <a:rPr lang="id-ID" sz="4500" dirty="0"/>
              <a:t>). R</a:t>
            </a:r>
            <a:r>
              <a:rPr lang="en-GB" sz="4500" dirty="0" err="1"/>
              <a:t>elatif</a:t>
            </a:r>
            <a:r>
              <a:rPr lang="en-GB" sz="4500" dirty="0"/>
              <a:t>: 	 </a:t>
            </a:r>
            <a:r>
              <a:rPr lang="id-ID" sz="4500" dirty="0" smtClean="0"/>
              <a:t>      </a:t>
            </a:r>
            <a:r>
              <a:rPr lang="en-GB" sz="4500" dirty="0" smtClean="0"/>
              <a:t>item </a:t>
            </a:r>
            <a:r>
              <a:rPr lang="en-GB" sz="4500" dirty="0" err="1"/>
              <a:t>ini</a:t>
            </a:r>
            <a:r>
              <a:rPr lang="en-GB" sz="4500" dirty="0"/>
              <a:t> </a:t>
            </a:r>
            <a:r>
              <a:rPr lang="en-GB" sz="4500" dirty="0" err="1"/>
              <a:t>termasuk</a:t>
            </a:r>
            <a:r>
              <a:rPr lang="en-GB" sz="4500" dirty="0"/>
              <a:t> </a:t>
            </a:r>
            <a:r>
              <a:rPr lang="en-GB" sz="4500" dirty="0" err="1"/>
              <a:t>berapa</a:t>
            </a:r>
            <a:r>
              <a:rPr lang="en-GB" sz="4500" dirty="0"/>
              <a:t> </a:t>
            </a:r>
            <a:r>
              <a:rPr lang="en-GB" sz="4500" dirty="0" err="1"/>
              <a:t>banyak</a:t>
            </a:r>
            <a:r>
              <a:rPr lang="en-GB" sz="4500" dirty="0"/>
              <a:t> </a:t>
            </a:r>
            <a:r>
              <a:rPr lang="en-GB" sz="4500" dirty="0" err="1"/>
              <a:t>informasi</a:t>
            </a:r>
            <a:r>
              <a:rPr lang="en-GB" sz="4500" dirty="0"/>
              <a:t> </a:t>
            </a:r>
            <a:r>
              <a:rPr lang="en-GB" sz="4500" dirty="0" err="1"/>
              <a:t>dalam</a:t>
            </a:r>
            <a:r>
              <a:rPr lang="en-GB" sz="4500" dirty="0"/>
              <a:t> </a:t>
            </a:r>
            <a:endParaRPr lang="id-ID" sz="4500" dirty="0" smtClean="0"/>
          </a:p>
          <a:p>
            <a:pPr marL="0" indent="0">
              <a:buNone/>
            </a:pPr>
            <a:r>
              <a:rPr lang="id-ID" sz="4500" dirty="0"/>
              <a:t> </a:t>
            </a:r>
            <a:r>
              <a:rPr lang="id-ID" sz="4500" dirty="0" smtClean="0"/>
              <a:t>                            </a:t>
            </a:r>
            <a:r>
              <a:rPr lang="en-GB" sz="4500" dirty="0" err="1" smtClean="0"/>
              <a:t>laporan</a:t>
            </a:r>
            <a:r>
              <a:rPr lang="en-GB" sz="4500" dirty="0" smtClean="0"/>
              <a:t> </a:t>
            </a:r>
            <a:r>
              <a:rPr lang="en-GB" sz="4500" dirty="0" err="1" smtClean="0"/>
              <a:t>keuangan</a:t>
            </a:r>
            <a:r>
              <a:rPr lang="en-GB" sz="4500" dirty="0" smtClean="0"/>
              <a:t> </a:t>
            </a:r>
            <a:r>
              <a:rPr lang="en-GB" sz="4500" dirty="0" err="1"/>
              <a:t>berguna</a:t>
            </a:r>
            <a:r>
              <a:rPr lang="en-GB" sz="4500" dirty="0"/>
              <a:t> </a:t>
            </a:r>
            <a:r>
              <a:rPr lang="en-GB" sz="4500" dirty="0" err="1"/>
              <a:t>dalam</a:t>
            </a:r>
            <a:r>
              <a:rPr lang="en-GB" sz="4500" dirty="0"/>
              <a:t> </a:t>
            </a:r>
            <a:r>
              <a:rPr lang="en-GB" sz="4500" dirty="0" err="1"/>
              <a:t>estimasi</a:t>
            </a:r>
            <a:r>
              <a:rPr lang="en-GB" sz="4500" dirty="0"/>
              <a:t> </a:t>
            </a:r>
            <a:r>
              <a:rPr lang="en-GB" sz="4500" dirty="0" err="1"/>
              <a:t>dan</a:t>
            </a:r>
            <a:r>
              <a:rPr lang="en-GB" sz="4500" dirty="0"/>
              <a:t> </a:t>
            </a:r>
            <a:r>
              <a:rPr lang="en-GB" sz="4500" dirty="0" err="1"/>
              <a:t>menganalisis</a:t>
            </a:r>
            <a:r>
              <a:rPr lang="en-GB" sz="4500" dirty="0"/>
              <a:t>. </a:t>
            </a:r>
          </a:p>
          <a:p>
            <a:pPr marL="0" indent="0">
              <a:buNone/>
            </a:pPr>
            <a:r>
              <a:rPr lang="en-GB" sz="4500" dirty="0"/>
              <a:t> </a:t>
            </a:r>
            <a:r>
              <a:rPr lang="id-ID" sz="4500" dirty="0" smtClean="0"/>
              <a:t>    2</a:t>
            </a:r>
            <a:r>
              <a:rPr lang="id-ID" sz="4500" dirty="0"/>
              <a:t>). </a:t>
            </a:r>
            <a:r>
              <a:rPr lang="en-GB" sz="4500" dirty="0" err="1"/>
              <a:t>Keandalan</a:t>
            </a:r>
            <a:r>
              <a:rPr lang="en-GB" sz="4500" dirty="0"/>
              <a:t>:  </a:t>
            </a:r>
            <a:r>
              <a:rPr lang="id-ID" sz="4500" dirty="0" smtClean="0"/>
              <a:t> </a:t>
            </a:r>
            <a:r>
              <a:rPr lang="en-GB" sz="4500" dirty="0" smtClean="0"/>
              <a:t>item </a:t>
            </a:r>
            <a:r>
              <a:rPr lang="en-GB" sz="4500" dirty="0" err="1"/>
              <a:t>ini</a:t>
            </a:r>
            <a:r>
              <a:rPr lang="en-GB" sz="4500" dirty="0"/>
              <a:t> </a:t>
            </a:r>
            <a:r>
              <a:rPr lang="en-GB" sz="4500" dirty="0" err="1"/>
              <a:t>mencakup</a:t>
            </a:r>
            <a:r>
              <a:rPr lang="en-GB" sz="4500" dirty="0"/>
              <a:t> </a:t>
            </a:r>
            <a:r>
              <a:rPr lang="en-GB" sz="4500" dirty="0" err="1"/>
              <a:t>kemampuan</a:t>
            </a:r>
            <a:r>
              <a:rPr lang="en-GB" sz="4500" dirty="0"/>
              <a:t> </a:t>
            </a:r>
            <a:r>
              <a:rPr lang="en-GB" sz="4500" dirty="0" err="1"/>
              <a:t>untuk</a:t>
            </a:r>
            <a:r>
              <a:rPr lang="en-GB" sz="4500" dirty="0"/>
              <a:t> </a:t>
            </a:r>
            <a:r>
              <a:rPr lang="en-GB" sz="4500" dirty="0" err="1"/>
              <a:t>menerima</a:t>
            </a:r>
            <a:r>
              <a:rPr lang="en-GB" sz="4500" dirty="0"/>
              <a:t> data </a:t>
            </a:r>
            <a:endParaRPr lang="id-ID" sz="4500" dirty="0" smtClean="0"/>
          </a:p>
          <a:p>
            <a:pPr marL="0" indent="0">
              <a:buNone/>
            </a:pPr>
            <a:r>
              <a:rPr lang="id-ID" sz="4500" dirty="0"/>
              <a:t> </a:t>
            </a:r>
            <a:r>
              <a:rPr lang="id-ID" sz="4500" dirty="0" smtClean="0"/>
              <a:t>                            </a:t>
            </a:r>
            <a:r>
              <a:rPr lang="en-GB" sz="4500" dirty="0" err="1" smtClean="0"/>
              <a:t>dalam</a:t>
            </a:r>
            <a:r>
              <a:rPr lang="en-GB" sz="4500" dirty="0" smtClean="0"/>
              <a:t> </a:t>
            </a:r>
            <a:r>
              <a:rPr lang="en-GB" sz="4500" dirty="0" err="1" smtClean="0"/>
              <a:t>laporan</a:t>
            </a:r>
            <a:r>
              <a:rPr lang="en-GB" sz="4500" dirty="0" smtClean="0"/>
              <a:t> </a:t>
            </a:r>
            <a:r>
              <a:rPr lang="en-GB" sz="4500" dirty="0" err="1"/>
              <a:t>keuangan</a:t>
            </a:r>
            <a:r>
              <a:rPr lang="en-GB" sz="4500" dirty="0"/>
              <a:t> </a:t>
            </a:r>
            <a:r>
              <a:rPr lang="en-GB" sz="4500" dirty="0" err="1"/>
              <a:t>dan</a:t>
            </a:r>
            <a:r>
              <a:rPr lang="en-GB" sz="4500" dirty="0"/>
              <a:t> </a:t>
            </a:r>
            <a:r>
              <a:rPr lang="en-GB" sz="4500" dirty="0" err="1"/>
              <a:t>berapa</a:t>
            </a:r>
            <a:r>
              <a:rPr lang="en-GB" sz="4500" dirty="0"/>
              <a:t> </a:t>
            </a:r>
            <a:r>
              <a:rPr lang="en-GB" sz="4500" dirty="0" err="1"/>
              <a:t>banyak</a:t>
            </a:r>
            <a:r>
              <a:rPr lang="en-GB" sz="4500" dirty="0"/>
              <a:t> </a:t>
            </a:r>
            <a:r>
              <a:rPr lang="en-GB" sz="4500" dirty="0" err="1"/>
              <a:t>netral</a:t>
            </a:r>
            <a:r>
              <a:rPr lang="en-GB" sz="4500" dirty="0"/>
              <a:t> </a:t>
            </a:r>
            <a:endParaRPr lang="id-ID" sz="4500" dirty="0" smtClean="0"/>
          </a:p>
          <a:p>
            <a:pPr marL="0" indent="0" algn="just">
              <a:buNone/>
            </a:pPr>
            <a:r>
              <a:rPr lang="id-ID" sz="4500" dirty="0"/>
              <a:t> </a:t>
            </a:r>
            <a:r>
              <a:rPr lang="id-ID" sz="4500" dirty="0" smtClean="0"/>
              <a:t>                            </a:t>
            </a:r>
            <a:r>
              <a:rPr lang="en-GB" sz="4500" dirty="0" err="1" smtClean="0"/>
              <a:t>laporan</a:t>
            </a:r>
            <a:r>
              <a:rPr lang="en-GB" sz="4500" dirty="0" smtClean="0"/>
              <a:t> </a:t>
            </a:r>
            <a:r>
              <a:rPr lang="en-GB" sz="4500" dirty="0" err="1" smtClean="0"/>
              <a:t>keuangan</a:t>
            </a:r>
            <a:r>
              <a:rPr lang="en-GB" sz="4500" dirty="0" smtClean="0"/>
              <a:t> </a:t>
            </a:r>
            <a:r>
              <a:rPr lang="en-GB" sz="4500" dirty="0" err="1"/>
              <a:t>telah</a:t>
            </a:r>
            <a:r>
              <a:rPr lang="en-GB" sz="4500" dirty="0"/>
              <a:t> </a:t>
            </a:r>
            <a:r>
              <a:rPr lang="en-GB" sz="4500" dirty="0" err="1"/>
              <a:t>disusun</a:t>
            </a:r>
            <a:r>
              <a:rPr lang="en-GB" sz="4500" dirty="0"/>
              <a:t>. </a:t>
            </a:r>
          </a:p>
          <a:p>
            <a:r>
              <a:rPr lang="id-ID" sz="4500" dirty="0" smtClean="0"/>
              <a:t>3</a:t>
            </a:r>
            <a:r>
              <a:rPr lang="id-ID" sz="4500" dirty="0"/>
              <a:t>).</a:t>
            </a:r>
            <a:r>
              <a:rPr lang="en-GB" sz="4500" dirty="0" err="1"/>
              <a:t>Komparatif</a:t>
            </a:r>
            <a:r>
              <a:rPr lang="en-GB" sz="4500" dirty="0"/>
              <a:t>:  </a:t>
            </a:r>
            <a:r>
              <a:rPr lang="id-ID" sz="4500" dirty="0" smtClean="0"/>
              <a:t> </a:t>
            </a:r>
            <a:r>
              <a:rPr lang="en-GB" sz="4500" dirty="0" err="1" smtClean="0"/>
              <a:t>termasuk</a:t>
            </a:r>
            <a:r>
              <a:rPr lang="en-GB" sz="4500" dirty="0" smtClean="0"/>
              <a:t> </a:t>
            </a:r>
            <a:r>
              <a:rPr lang="en-GB" sz="4500" dirty="0" err="1"/>
              <a:t>persistensi</a:t>
            </a:r>
            <a:r>
              <a:rPr lang="en-GB" sz="4500" dirty="0"/>
              <a:t> </a:t>
            </a:r>
            <a:r>
              <a:rPr lang="en-GB" sz="4500" dirty="0" err="1"/>
              <a:t>dan</a:t>
            </a:r>
            <a:r>
              <a:rPr lang="en-GB" sz="4500" dirty="0"/>
              <a:t> </a:t>
            </a:r>
            <a:r>
              <a:rPr lang="en-GB" sz="4500" dirty="0" err="1"/>
              <a:t>berapa</a:t>
            </a:r>
            <a:r>
              <a:rPr lang="en-GB" sz="4500" dirty="0"/>
              <a:t> </a:t>
            </a:r>
            <a:r>
              <a:rPr lang="en-GB" sz="4500" dirty="0" err="1"/>
              <a:t>banyak</a:t>
            </a:r>
            <a:r>
              <a:rPr lang="en-GB" sz="4500" dirty="0"/>
              <a:t> </a:t>
            </a:r>
            <a:r>
              <a:rPr lang="en-GB" sz="4500" dirty="0" err="1"/>
              <a:t>informasi</a:t>
            </a:r>
            <a:r>
              <a:rPr lang="en-GB" sz="4500" dirty="0"/>
              <a:t> </a:t>
            </a:r>
            <a:r>
              <a:rPr lang="en-GB" sz="4500" dirty="0" err="1"/>
              <a:t>dalam</a:t>
            </a:r>
            <a:r>
              <a:rPr lang="en-GB" sz="4500" dirty="0"/>
              <a:t> </a:t>
            </a:r>
          </a:p>
          <a:p>
            <a:r>
              <a:rPr lang="id-ID" sz="4500" dirty="0"/>
              <a:t>                        </a:t>
            </a:r>
            <a:r>
              <a:rPr lang="id-ID" sz="4500" dirty="0" smtClean="0"/>
              <a:t> </a:t>
            </a:r>
            <a:r>
              <a:rPr lang="en-GB" sz="4500" dirty="0" err="1" smtClean="0"/>
              <a:t>laporan</a:t>
            </a:r>
            <a:r>
              <a:rPr lang="en-GB" sz="4500" dirty="0" smtClean="0"/>
              <a:t> </a:t>
            </a:r>
            <a:r>
              <a:rPr lang="en-GB" sz="4500" dirty="0" err="1"/>
              <a:t>keuangan</a:t>
            </a:r>
            <a:r>
              <a:rPr lang="en-GB" sz="4500" dirty="0"/>
              <a:t> </a:t>
            </a:r>
            <a:r>
              <a:rPr lang="en-GB" sz="4500" dirty="0" err="1"/>
              <a:t>berguna</a:t>
            </a:r>
            <a:r>
              <a:rPr lang="en-GB" sz="4500" dirty="0"/>
              <a:t>. </a:t>
            </a:r>
          </a:p>
          <a:p>
            <a:pPr marL="0" indent="0" algn="just">
              <a:buNone/>
            </a:pPr>
            <a:r>
              <a:rPr lang="en-GB" sz="4500" dirty="0"/>
              <a:t/>
            </a:r>
            <a:br>
              <a:rPr lang="en-GB" sz="4500" dirty="0"/>
            </a:br>
            <a:r>
              <a:rPr lang="id-ID" sz="4500" dirty="0"/>
              <a:t>Kemudian untuk penelitiannya, </a:t>
            </a:r>
            <a:endParaRPr lang="id-ID" sz="4500" dirty="0" smtClean="0"/>
          </a:p>
          <a:p>
            <a:pPr marL="0" indent="0" algn="just">
              <a:buNone/>
            </a:pPr>
            <a:r>
              <a:rPr lang="en-GB" sz="4500" dirty="0" smtClean="0"/>
              <a:t>"</a:t>
            </a:r>
            <a:r>
              <a:rPr lang="id-ID" sz="4500" dirty="0"/>
              <a:t>A</a:t>
            </a:r>
            <a:r>
              <a:rPr lang="en-GB" sz="4500" dirty="0" err="1"/>
              <a:t>pakah</a:t>
            </a:r>
            <a:r>
              <a:rPr lang="en-GB" sz="4500" dirty="0"/>
              <a:t> </a:t>
            </a:r>
            <a:r>
              <a:rPr lang="en-GB" sz="4500" dirty="0" err="1"/>
              <a:t>hasil</a:t>
            </a:r>
            <a:r>
              <a:rPr lang="en-GB" sz="4500" dirty="0"/>
              <a:t> </a:t>
            </a:r>
            <a:r>
              <a:rPr lang="en-GB" sz="4500" dirty="0" err="1"/>
              <a:t>berasal</a:t>
            </a:r>
            <a:r>
              <a:rPr lang="en-GB" sz="4500" dirty="0"/>
              <a:t> </a:t>
            </a:r>
            <a:r>
              <a:rPr lang="en-GB" sz="4500" dirty="0" err="1"/>
              <a:t>dari</a:t>
            </a:r>
            <a:r>
              <a:rPr lang="en-GB" sz="4500" dirty="0"/>
              <a:t> </a:t>
            </a:r>
            <a:r>
              <a:rPr lang="en-GB" sz="4500" dirty="0" err="1"/>
              <a:t>sistem</a:t>
            </a:r>
            <a:r>
              <a:rPr lang="en-GB" sz="4500" dirty="0"/>
              <a:t> </a:t>
            </a:r>
            <a:r>
              <a:rPr lang="en-GB" sz="4500" dirty="0" err="1"/>
              <a:t>akuntansi</a:t>
            </a:r>
            <a:r>
              <a:rPr lang="en-GB" sz="4500" dirty="0"/>
              <a:t> </a:t>
            </a:r>
            <a:r>
              <a:rPr lang="en-GB" sz="4500" dirty="0" err="1"/>
              <a:t>memiliki</a:t>
            </a:r>
            <a:r>
              <a:rPr lang="en-GB" sz="4500" dirty="0"/>
              <a:t> </a:t>
            </a:r>
            <a:r>
              <a:rPr lang="en-GB" sz="4500" dirty="0" err="1"/>
              <a:t>transparansi</a:t>
            </a:r>
            <a:r>
              <a:rPr lang="en-GB" sz="4500" dirty="0"/>
              <a:t> </a:t>
            </a:r>
            <a:r>
              <a:rPr lang="en-GB" sz="4500" dirty="0" err="1"/>
              <a:t>laporan</a:t>
            </a:r>
            <a:r>
              <a:rPr lang="en-GB" sz="4500" dirty="0"/>
              <a:t> </a:t>
            </a:r>
            <a:r>
              <a:rPr lang="en-GB" sz="4500" dirty="0" err="1"/>
              <a:t>keuangan</a:t>
            </a:r>
            <a:r>
              <a:rPr lang="en-GB" sz="4500" dirty="0"/>
              <a:t> item </a:t>
            </a:r>
            <a:r>
              <a:rPr lang="en-GB" sz="4500" dirty="0" err="1"/>
              <a:t>karakteristik</a:t>
            </a:r>
            <a:r>
              <a:rPr lang="en-GB" sz="4500" dirty="0"/>
              <a:t> yang </a:t>
            </a:r>
            <a:r>
              <a:rPr lang="en-GB" sz="4500" dirty="0" err="1"/>
              <a:t>relatif</a:t>
            </a:r>
            <a:r>
              <a:rPr lang="en-GB" sz="4500" dirty="0"/>
              <a:t> </a:t>
            </a:r>
            <a:r>
              <a:rPr lang="en-GB" sz="4500" dirty="0" err="1"/>
              <a:t>sedang</a:t>
            </a:r>
            <a:r>
              <a:rPr lang="en-GB" sz="4500" dirty="0"/>
              <a:t>, </a:t>
            </a:r>
            <a:r>
              <a:rPr lang="en-GB" sz="4500" dirty="0" err="1"/>
              <a:t>keandalan</a:t>
            </a:r>
            <a:r>
              <a:rPr lang="en-GB" sz="4500" dirty="0"/>
              <a:t> </a:t>
            </a:r>
            <a:r>
              <a:rPr lang="en-GB" sz="4500" dirty="0" err="1"/>
              <a:t>dan</a:t>
            </a:r>
            <a:r>
              <a:rPr lang="en-GB" sz="4500" dirty="0"/>
              <a:t> </a:t>
            </a:r>
            <a:r>
              <a:rPr lang="en-GB" sz="4500" dirty="0" err="1"/>
              <a:t>komparabilitas</a:t>
            </a:r>
            <a:r>
              <a:rPr lang="en-GB" sz="4500" dirty="0"/>
              <a:t> yang </a:t>
            </a:r>
            <a:r>
              <a:rPr lang="en-GB" sz="4500" dirty="0" err="1"/>
              <a:t>dapat</a:t>
            </a:r>
            <a:r>
              <a:rPr lang="en-GB" sz="4500" dirty="0"/>
              <a:t> </a:t>
            </a:r>
            <a:r>
              <a:rPr lang="en-GB" sz="4500" dirty="0" err="1"/>
              <a:t>membantu</a:t>
            </a:r>
            <a:r>
              <a:rPr lang="en-GB" sz="4500" dirty="0"/>
              <a:t> </a:t>
            </a:r>
            <a:r>
              <a:rPr lang="en-GB" sz="4500" dirty="0" err="1"/>
              <a:t>pengguna</a:t>
            </a:r>
            <a:r>
              <a:rPr lang="en-GB" sz="4500" dirty="0"/>
              <a:t> </a:t>
            </a:r>
            <a:r>
              <a:rPr lang="en-GB" sz="4500" dirty="0" err="1"/>
              <a:t>untuk</a:t>
            </a:r>
            <a:r>
              <a:rPr lang="en-GB" sz="4500" dirty="0"/>
              <a:t> </a:t>
            </a:r>
            <a:r>
              <a:rPr lang="en-GB" sz="4500" dirty="0" err="1"/>
              <a:t>membuat</a:t>
            </a:r>
            <a:r>
              <a:rPr lang="en-GB" sz="4500" dirty="0"/>
              <a:t> </a:t>
            </a:r>
            <a:r>
              <a:rPr lang="en-GB" sz="4500" dirty="0" err="1"/>
              <a:t>keputusan</a:t>
            </a:r>
            <a:r>
              <a:rPr lang="en-GB" sz="4500" dirty="0"/>
              <a:t> </a:t>
            </a:r>
            <a:r>
              <a:rPr lang="en-GB" sz="4500" dirty="0" err="1"/>
              <a:t>terbaik</a:t>
            </a:r>
            <a:r>
              <a:rPr lang="en-GB" sz="4500" dirty="0"/>
              <a:t> </a:t>
            </a:r>
            <a:r>
              <a:rPr lang="en-GB" sz="4500" dirty="0" err="1"/>
              <a:t>dengan</a:t>
            </a:r>
            <a:r>
              <a:rPr lang="en-GB" sz="4500" dirty="0"/>
              <a:t> </a:t>
            </a:r>
            <a:r>
              <a:rPr lang="en-GB" sz="4500" dirty="0" err="1"/>
              <a:t>menggunakan</a:t>
            </a:r>
            <a:r>
              <a:rPr lang="en-GB" sz="4500" dirty="0"/>
              <a:t> </a:t>
            </a:r>
            <a:r>
              <a:rPr lang="en-GB" sz="4500" dirty="0" err="1"/>
              <a:t>sistem</a:t>
            </a:r>
            <a:r>
              <a:rPr lang="en-GB" sz="4500" dirty="0"/>
              <a:t> </a:t>
            </a:r>
            <a:r>
              <a:rPr lang="en-GB" sz="4500" dirty="0" err="1"/>
              <a:t>ini</a:t>
            </a:r>
            <a:r>
              <a:rPr lang="en-GB" sz="4500" dirty="0"/>
              <a:t>?</a:t>
            </a:r>
            <a:r>
              <a:rPr lang="id-ID" sz="4500" dirty="0"/>
              <a:t>. </a:t>
            </a:r>
            <a:endParaRPr lang="en-GB" sz="4500" dirty="0"/>
          </a:p>
          <a:p>
            <a:pPr marL="0" indent="0">
              <a:buNone/>
            </a:pPr>
            <a:r>
              <a:rPr lang="en-GB" dirty="0"/>
              <a:t/>
            </a:r>
            <a:br>
              <a:rPr lang="en-GB" dirty="0"/>
            </a:br>
            <a:endParaRPr lang="en-GB" dirty="0"/>
          </a:p>
        </p:txBody>
      </p:sp>
    </p:spTree>
    <p:extLst>
      <p:ext uri="{BB962C8B-B14F-4D97-AF65-F5344CB8AC3E}">
        <p14:creationId xmlns:p14="http://schemas.microsoft.com/office/powerpoint/2010/main" val="25873238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1"/>
            <a:ext cx="8596668" cy="575256"/>
          </a:xfrm>
        </p:spPr>
        <p:txBody>
          <a:bodyPr>
            <a:normAutofit fontScale="90000"/>
          </a:bodyPr>
          <a:lstStyle/>
          <a:p>
            <a:r>
              <a:rPr lang="id-ID" dirty="0" smtClean="0"/>
              <a:t>LITERATURE REVIEW</a:t>
            </a:r>
            <a:endParaRPr lang="en-GB" dirty="0"/>
          </a:p>
        </p:txBody>
      </p:sp>
      <p:sp>
        <p:nvSpPr>
          <p:cNvPr id="3" name="Content Placeholder 2"/>
          <p:cNvSpPr>
            <a:spLocks noGrp="1"/>
          </p:cNvSpPr>
          <p:nvPr>
            <p:ph idx="1"/>
          </p:nvPr>
        </p:nvSpPr>
        <p:spPr>
          <a:xfrm>
            <a:off x="677333" y="1184857"/>
            <a:ext cx="8956063" cy="5422005"/>
          </a:xfrm>
        </p:spPr>
        <p:txBody>
          <a:bodyPr>
            <a:normAutofit/>
          </a:bodyPr>
          <a:lstStyle/>
          <a:p>
            <a:pPr marL="0" indent="0" algn="just">
              <a:buNone/>
            </a:pPr>
            <a:r>
              <a:rPr lang="en-GB" dirty="0"/>
              <a:t/>
            </a:r>
            <a:br>
              <a:rPr lang="en-GB" dirty="0"/>
            </a:br>
            <a:r>
              <a:rPr lang="en-GB" sz="2000" dirty="0"/>
              <a:t>Vicky Arnold et al (2012) </a:t>
            </a:r>
            <a:r>
              <a:rPr lang="en-GB" sz="2000" dirty="0" err="1"/>
              <a:t>mengevaluasi</a:t>
            </a:r>
            <a:r>
              <a:rPr lang="en-GB" sz="2000" dirty="0"/>
              <a:t> </a:t>
            </a:r>
            <a:r>
              <a:rPr lang="en-GB" sz="2000" dirty="0" err="1"/>
              <a:t>dampak</a:t>
            </a:r>
            <a:r>
              <a:rPr lang="en-GB" sz="2000" dirty="0"/>
              <a:t> </a:t>
            </a:r>
            <a:r>
              <a:rPr lang="en-GB" sz="2000" dirty="0" err="1"/>
              <a:t>penandaan</a:t>
            </a:r>
            <a:r>
              <a:rPr lang="en-GB" sz="2000" dirty="0"/>
              <a:t> </a:t>
            </a:r>
            <a:r>
              <a:rPr lang="en-GB" sz="2000" dirty="0" err="1"/>
              <a:t>informasi</a:t>
            </a:r>
            <a:r>
              <a:rPr lang="en-GB" sz="2000" dirty="0"/>
              <a:t> </a:t>
            </a:r>
            <a:r>
              <a:rPr lang="en-GB" sz="2000" dirty="0" err="1"/>
              <a:t>keuangan</a:t>
            </a:r>
            <a:r>
              <a:rPr lang="en-GB" sz="2000" dirty="0"/>
              <a:t> </a:t>
            </a:r>
            <a:r>
              <a:rPr lang="en-GB" sz="2000" dirty="0" err="1"/>
              <a:t>kualitatif</a:t>
            </a:r>
            <a:r>
              <a:rPr lang="en-GB" sz="2000" dirty="0"/>
              <a:t> </a:t>
            </a:r>
            <a:r>
              <a:rPr lang="en-GB" sz="2000" dirty="0" err="1"/>
              <a:t>pada</a:t>
            </a:r>
            <a:r>
              <a:rPr lang="en-GB" sz="2000" dirty="0"/>
              <a:t> </a:t>
            </a:r>
            <a:r>
              <a:rPr lang="en-GB" sz="2000" dirty="0" err="1"/>
              <a:t>pengambilan</a:t>
            </a:r>
            <a:r>
              <a:rPr lang="en-GB" sz="2000" dirty="0"/>
              <a:t> </a:t>
            </a:r>
            <a:r>
              <a:rPr lang="en-GB" sz="2000" dirty="0" err="1"/>
              <a:t>keputusan</a:t>
            </a:r>
            <a:r>
              <a:rPr lang="en-GB" sz="2000" dirty="0"/>
              <a:t> investor</a:t>
            </a:r>
            <a:r>
              <a:rPr lang="id-ID" sz="2000" dirty="0"/>
              <a:t>, h</a:t>
            </a:r>
            <a:r>
              <a:rPr lang="en-GB" sz="2000" dirty="0" err="1"/>
              <a:t>asil</a:t>
            </a:r>
            <a:r>
              <a:rPr lang="en-GB" sz="2000" dirty="0"/>
              <a:t> </a:t>
            </a:r>
            <a:r>
              <a:rPr lang="en-GB" sz="2000" dirty="0" err="1"/>
              <a:t>penelitian</a:t>
            </a:r>
            <a:r>
              <a:rPr lang="en-GB" sz="2000" dirty="0"/>
              <a:t> </a:t>
            </a:r>
            <a:r>
              <a:rPr lang="en-GB" sz="2000" dirty="0" err="1"/>
              <a:t>menunjukkan</a:t>
            </a:r>
            <a:r>
              <a:rPr lang="en-GB" sz="2000" dirty="0"/>
              <a:t> </a:t>
            </a:r>
            <a:r>
              <a:rPr lang="en-GB" sz="2000" dirty="0" err="1"/>
              <a:t>bahwa</a:t>
            </a:r>
            <a:r>
              <a:rPr lang="en-GB" sz="2000" dirty="0"/>
              <a:t> investor non-</a:t>
            </a:r>
            <a:r>
              <a:rPr lang="en-GB" sz="2000" dirty="0" err="1"/>
              <a:t>profesional</a:t>
            </a:r>
            <a:r>
              <a:rPr lang="en-GB" sz="2000" dirty="0"/>
              <a:t> </a:t>
            </a:r>
            <a:r>
              <a:rPr lang="en-GB" sz="2000" dirty="0" err="1"/>
              <a:t>menggunakan</a:t>
            </a:r>
            <a:r>
              <a:rPr lang="en-GB" sz="2000" dirty="0"/>
              <a:t> </a:t>
            </a:r>
            <a:r>
              <a:rPr lang="en-GB" sz="2000" dirty="0" err="1"/>
              <a:t>lebih</a:t>
            </a:r>
            <a:r>
              <a:rPr lang="en-GB" sz="2000" dirty="0"/>
              <a:t> </a:t>
            </a:r>
            <a:r>
              <a:rPr lang="id-ID" sz="2000" dirty="0"/>
              <a:t>selektif. </a:t>
            </a:r>
            <a:endParaRPr lang="en-GB" sz="2000" dirty="0"/>
          </a:p>
          <a:p>
            <a:pPr algn="just"/>
            <a:endParaRPr lang="en-GB" sz="2000" dirty="0"/>
          </a:p>
          <a:p>
            <a:pPr marL="0" indent="0" algn="just">
              <a:buNone/>
            </a:pPr>
            <a:r>
              <a:rPr lang="en-GB" sz="2000" dirty="0"/>
              <a:t>Santamaria et al. (2010) </a:t>
            </a:r>
            <a:r>
              <a:rPr lang="en-GB" sz="2000" dirty="0" err="1"/>
              <a:t>menunjukkan</a:t>
            </a:r>
            <a:r>
              <a:rPr lang="en-GB" sz="2000" dirty="0"/>
              <a:t> </a:t>
            </a:r>
            <a:r>
              <a:rPr lang="en-GB" sz="2000" dirty="0" err="1"/>
              <a:t>bahwa</a:t>
            </a:r>
            <a:r>
              <a:rPr lang="en-GB" sz="2000" dirty="0"/>
              <a:t> </a:t>
            </a:r>
            <a:r>
              <a:rPr lang="en-GB" sz="2000" dirty="0" err="1"/>
              <a:t>implementasi</a:t>
            </a:r>
            <a:r>
              <a:rPr lang="en-GB" sz="2000" dirty="0"/>
              <a:t> TI </a:t>
            </a:r>
            <a:r>
              <a:rPr lang="en-GB" sz="2000" dirty="0" err="1"/>
              <a:t>diturunkan</a:t>
            </a:r>
            <a:r>
              <a:rPr lang="en-GB" sz="2000" dirty="0"/>
              <a:t> </a:t>
            </a:r>
            <a:r>
              <a:rPr lang="en-GB" sz="2000" dirty="0" err="1"/>
              <a:t>dalam</a:t>
            </a:r>
            <a:r>
              <a:rPr lang="en-GB" sz="2000" dirty="0"/>
              <a:t> </a:t>
            </a:r>
            <a:r>
              <a:rPr lang="en-GB" sz="2000" dirty="0" err="1"/>
              <a:t>penurunan</a:t>
            </a:r>
            <a:r>
              <a:rPr lang="en-GB" sz="2000" dirty="0"/>
              <a:t> </a:t>
            </a:r>
            <a:r>
              <a:rPr lang="en-GB" sz="2000" dirty="0" err="1"/>
              <a:t>waktu</a:t>
            </a:r>
            <a:r>
              <a:rPr lang="en-GB" sz="2000" dirty="0"/>
              <a:t> </a:t>
            </a:r>
            <a:r>
              <a:rPr lang="en-GB" sz="2000" dirty="0" err="1"/>
              <a:t>kerja</a:t>
            </a:r>
            <a:r>
              <a:rPr lang="en-GB" sz="2000" dirty="0"/>
              <a:t> </a:t>
            </a:r>
            <a:r>
              <a:rPr lang="en-GB" sz="2000" dirty="0" err="1"/>
              <a:t>dan</a:t>
            </a:r>
            <a:r>
              <a:rPr lang="en-GB" sz="2000" dirty="0"/>
              <a:t> </a:t>
            </a:r>
            <a:r>
              <a:rPr lang="en-GB" sz="2000" dirty="0" err="1"/>
              <a:t>karenanya</a:t>
            </a:r>
            <a:r>
              <a:rPr lang="en-GB" sz="2000" dirty="0"/>
              <a:t> </a:t>
            </a:r>
            <a:r>
              <a:rPr lang="en-GB" sz="2000" dirty="0" err="1"/>
              <a:t>penurunan</a:t>
            </a:r>
            <a:r>
              <a:rPr lang="en-GB" sz="2000" dirty="0"/>
              <a:t> </a:t>
            </a:r>
            <a:r>
              <a:rPr lang="en-GB" sz="2000" dirty="0" err="1"/>
              <a:t>biaya</a:t>
            </a:r>
            <a:r>
              <a:rPr lang="en-GB" sz="2000" dirty="0"/>
              <a:t> </a:t>
            </a:r>
            <a:r>
              <a:rPr lang="en-GB" sz="2000" dirty="0" err="1"/>
              <a:t>dan</a:t>
            </a:r>
            <a:r>
              <a:rPr lang="en-GB" sz="2000" dirty="0"/>
              <a:t> </a:t>
            </a:r>
            <a:r>
              <a:rPr lang="en-GB" sz="2000" dirty="0" err="1"/>
              <a:t>Badescu</a:t>
            </a:r>
            <a:r>
              <a:rPr lang="en-GB" sz="2000" dirty="0"/>
              <a:t> </a:t>
            </a:r>
            <a:r>
              <a:rPr lang="en-GB" sz="2000" dirty="0" err="1"/>
              <a:t>dan</a:t>
            </a:r>
            <a:r>
              <a:rPr lang="en-GB" sz="2000" dirty="0"/>
              <a:t> </a:t>
            </a:r>
            <a:r>
              <a:rPr lang="en-GB" sz="2000" dirty="0" err="1"/>
              <a:t>Garcés-Ayerbe</a:t>
            </a:r>
            <a:r>
              <a:rPr lang="en-GB" sz="2000" dirty="0"/>
              <a:t> (2009) </a:t>
            </a:r>
            <a:r>
              <a:rPr lang="en-GB" sz="2000" dirty="0" err="1"/>
              <a:t>telah</a:t>
            </a:r>
            <a:r>
              <a:rPr lang="en-GB" sz="2000" dirty="0"/>
              <a:t> </a:t>
            </a:r>
            <a:r>
              <a:rPr lang="en-GB" sz="2000" dirty="0" err="1"/>
              <a:t>menganalisis</a:t>
            </a:r>
            <a:r>
              <a:rPr lang="en-GB" sz="2000" dirty="0"/>
              <a:t> </a:t>
            </a:r>
            <a:r>
              <a:rPr lang="en-GB" sz="2000" dirty="0" err="1"/>
              <a:t>dampak</a:t>
            </a:r>
            <a:r>
              <a:rPr lang="en-GB" sz="2000" dirty="0"/>
              <a:t> </a:t>
            </a:r>
            <a:r>
              <a:rPr lang="en-GB" sz="2000" dirty="0" err="1"/>
              <a:t>investasi</a:t>
            </a:r>
            <a:r>
              <a:rPr lang="en-GB" sz="2000" dirty="0"/>
              <a:t> TI </a:t>
            </a:r>
            <a:r>
              <a:rPr lang="en-GB" sz="2000" dirty="0" err="1"/>
              <a:t>terhadap</a:t>
            </a:r>
            <a:r>
              <a:rPr lang="en-GB" sz="2000" dirty="0"/>
              <a:t> </a:t>
            </a:r>
            <a:r>
              <a:rPr lang="en-GB" sz="2000" dirty="0" err="1"/>
              <a:t>produktivitas</a:t>
            </a:r>
            <a:r>
              <a:rPr lang="en-GB" sz="2000" dirty="0"/>
              <a:t> </a:t>
            </a:r>
            <a:r>
              <a:rPr lang="en-GB" sz="2000" dirty="0" err="1"/>
              <a:t>perusahaan</a:t>
            </a:r>
            <a:r>
              <a:rPr lang="id-ID" sz="2000" dirty="0"/>
              <a:t>. </a:t>
            </a:r>
            <a:endParaRPr lang="en-GB" sz="2000" dirty="0"/>
          </a:p>
          <a:p>
            <a:pPr marL="0" indent="0" algn="just">
              <a:buNone/>
            </a:pPr>
            <a:r>
              <a:rPr lang="en-GB" sz="2000" dirty="0"/>
              <a:t/>
            </a:r>
            <a:br>
              <a:rPr lang="en-GB" sz="2000" dirty="0"/>
            </a:br>
            <a:r>
              <a:rPr lang="en-GB" sz="2000" dirty="0" err="1"/>
              <a:t>Dalam</a:t>
            </a:r>
            <a:r>
              <a:rPr lang="en-GB" sz="2000" dirty="0"/>
              <a:t> </a:t>
            </a:r>
            <a:r>
              <a:rPr lang="en-GB" sz="2000" dirty="0" err="1"/>
              <a:t>studi</a:t>
            </a:r>
            <a:r>
              <a:rPr lang="en-GB" sz="2000" dirty="0"/>
              <a:t> lain </a:t>
            </a:r>
            <a:r>
              <a:rPr lang="en-GB" sz="2000" dirty="0" err="1"/>
              <a:t>Dastgir</a:t>
            </a:r>
            <a:r>
              <a:rPr lang="en-GB" sz="2000" dirty="0"/>
              <a:t> et al (2008) </a:t>
            </a:r>
            <a:r>
              <a:rPr lang="en-GB" sz="2000" dirty="0" err="1"/>
              <a:t>mengevaluasi</a:t>
            </a:r>
            <a:r>
              <a:rPr lang="en-GB" sz="2000" dirty="0"/>
              <a:t> </a:t>
            </a:r>
            <a:r>
              <a:rPr lang="en-GB" sz="2000" dirty="0" err="1"/>
              <a:t>pengaruh</a:t>
            </a:r>
            <a:r>
              <a:rPr lang="en-GB" sz="2000" dirty="0"/>
              <a:t> </a:t>
            </a:r>
            <a:r>
              <a:rPr lang="en-GB" sz="2000" dirty="0" err="1"/>
              <a:t>sistem</a:t>
            </a:r>
            <a:r>
              <a:rPr lang="en-GB" sz="2000" dirty="0"/>
              <a:t> </a:t>
            </a:r>
            <a:r>
              <a:rPr lang="en-GB" sz="2000" dirty="0" err="1"/>
              <a:t>informasi</a:t>
            </a:r>
            <a:r>
              <a:rPr lang="en-GB" sz="2000" dirty="0"/>
              <a:t> </a:t>
            </a:r>
            <a:r>
              <a:rPr lang="en-GB" sz="2000" dirty="0" err="1"/>
              <a:t>akuntansi</a:t>
            </a:r>
            <a:r>
              <a:rPr lang="en-GB" sz="2000" dirty="0"/>
              <a:t> di </a:t>
            </a:r>
            <a:r>
              <a:rPr lang="id-ID" sz="2000" dirty="0"/>
              <a:t>Bursa </a:t>
            </a:r>
            <a:r>
              <a:rPr lang="en-GB" sz="2000" dirty="0"/>
              <a:t>Teheran</a:t>
            </a:r>
            <a:r>
              <a:rPr lang="id-ID" sz="2000" dirty="0"/>
              <a:t>,</a:t>
            </a:r>
            <a:r>
              <a:rPr lang="en-GB" sz="2000" dirty="0"/>
              <a:t> </a:t>
            </a:r>
            <a:r>
              <a:rPr lang="en-GB" sz="2000" dirty="0" err="1"/>
              <a:t>penerapan</a:t>
            </a:r>
            <a:r>
              <a:rPr lang="en-GB" sz="2000" dirty="0"/>
              <a:t> </a:t>
            </a:r>
            <a:r>
              <a:rPr lang="en-GB" sz="2000" dirty="0" err="1"/>
              <a:t>sistem</a:t>
            </a:r>
            <a:r>
              <a:rPr lang="en-GB" sz="2000" dirty="0"/>
              <a:t> </a:t>
            </a:r>
            <a:r>
              <a:rPr lang="en-GB" sz="2000" dirty="0" err="1"/>
              <a:t>informasi</a:t>
            </a:r>
            <a:r>
              <a:rPr lang="en-GB" sz="2000" dirty="0"/>
              <a:t> </a:t>
            </a:r>
            <a:r>
              <a:rPr lang="en-GB" sz="2000" dirty="0" err="1"/>
              <a:t>akuntansi</a:t>
            </a:r>
            <a:r>
              <a:rPr lang="en-GB" sz="2000" dirty="0"/>
              <a:t> </a:t>
            </a:r>
            <a:r>
              <a:rPr lang="en-GB" sz="2000" dirty="0" err="1"/>
              <a:t>pada</a:t>
            </a:r>
            <a:r>
              <a:rPr lang="en-GB" sz="2000" dirty="0"/>
              <a:t> </a:t>
            </a:r>
            <a:r>
              <a:rPr lang="en-GB" sz="2000" dirty="0" err="1"/>
              <a:t>perusahaan-perusahaan</a:t>
            </a:r>
            <a:r>
              <a:rPr lang="en-GB" sz="2000" dirty="0"/>
              <a:t> </a:t>
            </a:r>
            <a:r>
              <a:rPr lang="en-GB" sz="2000" dirty="0" err="1"/>
              <a:t>ini</a:t>
            </a:r>
            <a:r>
              <a:rPr lang="en-GB" sz="2000" dirty="0"/>
              <a:t> </a:t>
            </a:r>
            <a:r>
              <a:rPr lang="en-GB" sz="2000" dirty="0" err="1"/>
              <a:t>menyebabkan</a:t>
            </a:r>
            <a:r>
              <a:rPr lang="en-GB" sz="2000" dirty="0"/>
              <a:t> </a:t>
            </a:r>
            <a:r>
              <a:rPr lang="en-GB" sz="2000" dirty="0" err="1"/>
              <a:t>peningkatan</a:t>
            </a:r>
            <a:r>
              <a:rPr lang="en-GB" sz="2000" dirty="0"/>
              <a:t> proses </a:t>
            </a:r>
            <a:r>
              <a:rPr lang="en-GB" sz="2000" dirty="0" err="1"/>
              <a:t>pengambilan</a:t>
            </a:r>
            <a:r>
              <a:rPr lang="en-GB" sz="2000" dirty="0"/>
              <a:t> </a:t>
            </a:r>
            <a:r>
              <a:rPr lang="en-GB" sz="2000" dirty="0" err="1"/>
              <a:t>keputusan</a:t>
            </a:r>
            <a:r>
              <a:rPr lang="en-GB" sz="2000" dirty="0"/>
              <a:t> </a:t>
            </a:r>
            <a:r>
              <a:rPr lang="en-GB" sz="2000" dirty="0" err="1"/>
              <a:t>manajer</a:t>
            </a:r>
            <a:r>
              <a:rPr lang="en-GB" sz="2000" dirty="0"/>
              <a:t>, </a:t>
            </a:r>
            <a:r>
              <a:rPr lang="en-GB" sz="2000" dirty="0" err="1"/>
              <a:t>kontrol</a:t>
            </a:r>
            <a:r>
              <a:rPr lang="en-GB" sz="2000" dirty="0"/>
              <a:t> internal, </a:t>
            </a:r>
            <a:r>
              <a:rPr lang="en-GB" sz="2000" dirty="0" err="1"/>
              <a:t>dan</a:t>
            </a:r>
            <a:r>
              <a:rPr lang="en-GB" sz="2000" dirty="0"/>
              <a:t> </a:t>
            </a:r>
            <a:r>
              <a:rPr lang="en-GB" sz="2000" dirty="0" err="1"/>
              <a:t>kualitas</a:t>
            </a:r>
            <a:r>
              <a:rPr lang="en-GB" sz="2000" dirty="0"/>
              <a:t> </a:t>
            </a:r>
            <a:r>
              <a:rPr lang="en-GB" sz="2000" dirty="0" err="1"/>
              <a:t>laporan</a:t>
            </a:r>
            <a:r>
              <a:rPr lang="en-GB" sz="2000" dirty="0"/>
              <a:t> </a:t>
            </a:r>
            <a:r>
              <a:rPr lang="en-GB" sz="2000" dirty="0" err="1"/>
              <a:t>keuangan</a:t>
            </a:r>
            <a:r>
              <a:rPr lang="en-GB" sz="2000" dirty="0"/>
              <a:t> </a:t>
            </a:r>
            <a:r>
              <a:rPr lang="en-GB" sz="2000" dirty="0" err="1"/>
              <a:t>dan</a:t>
            </a:r>
            <a:r>
              <a:rPr lang="en-GB" sz="2000" dirty="0"/>
              <a:t> </a:t>
            </a:r>
            <a:r>
              <a:rPr lang="en-GB" sz="2000" dirty="0" err="1"/>
              <a:t>memfasilitasi</a:t>
            </a:r>
            <a:r>
              <a:rPr lang="en-GB" sz="2000" dirty="0"/>
              <a:t> proses </a:t>
            </a:r>
            <a:r>
              <a:rPr lang="en-GB" sz="2000" dirty="0" err="1"/>
              <a:t>transaksi</a:t>
            </a:r>
            <a:r>
              <a:rPr lang="en-GB" sz="2000" dirty="0"/>
              <a:t> </a:t>
            </a:r>
            <a:r>
              <a:rPr lang="en-GB" sz="2000" dirty="0" err="1"/>
              <a:t>perusahaan</a:t>
            </a:r>
            <a:r>
              <a:rPr lang="id-ID" sz="2000" dirty="0"/>
              <a:t>, dan h</a:t>
            </a:r>
            <a:r>
              <a:rPr lang="en-GB" sz="2000" dirty="0" err="1"/>
              <a:t>asil</a:t>
            </a:r>
            <a:r>
              <a:rPr lang="id-ID" sz="2000" dirty="0"/>
              <a:t>nya</a:t>
            </a:r>
            <a:r>
              <a:rPr lang="en-GB" sz="2000" dirty="0"/>
              <a:t> </a:t>
            </a:r>
            <a:r>
              <a:rPr lang="en-GB" sz="2000" dirty="0" err="1"/>
              <a:t>tidak</a:t>
            </a:r>
            <a:r>
              <a:rPr lang="en-GB" sz="2000" dirty="0"/>
              <a:t> </a:t>
            </a:r>
            <a:r>
              <a:rPr lang="en-GB" sz="2000" dirty="0" err="1"/>
              <a:t>menunjukkan</a:t>
            </a:r>
            <a:r>
              <a:rPr lang="en-GB" sz="2000" dirty="0"/>
              <a:t> </a:t>
            </a:r>
            <a:r>
              <a:rPr lang="en-GB" sz="2000" dirty="0" err="1"/>
              <a:t>indikasi</a:t>
            </a:r>
            <a:r>
              <a:rPr lang="en-GB" sz="2000" dirty="0"/>
              <a:t> </a:t>
            </a:r>
            <a:r>
              <a:rPr lang="en-GB" sz="2000" dirty="0" err="1"/>
              <a:t>bahwa</a:t>
            </a:r>
            <a:r>
              <a:rPr lang="en-GB" sz="2000" dirty="0"/>
              <a:t> proses </a:t>
            </a:r>
            <a:r>
              <a:rPr lang="en-GB" sz="2000" dirty="0" err="1"/>
              <a:t>evaluasi</a:t>
            </a:r>
            <a:r>
              <a:rPr lang="en-GB" sz="2000" dirty="0"/>
              <a:t> </a:t>
            </a:r>
            <a:r>
              <a:rPr lang="en-GB" sz="2000" dirty="0" err="1"/>
              <a:t>kinerja</a:t>
            </a:r>
            <a:r>
              <a:rPr lang="en-GB" sz="2000" dirty="0"/>
              <a:t> </a:t>
            </a:r>
            <a:r>
              <a:rPr lang="en-GB" sz="2000" dirty="0" err="1"/>
              <a:t>telah</a:t>
            </a:r>
            <a:r>
              <a:rPr lang="en-GB" sz="2000" dirty="0"/>
              <a:t> </a:t>
            </a:r>
            <a:r>
              <a:rPr lang="en-GB" sz="2000" dirty="0" err="1"/>
              <a:t>ditingkatkan</a:t>
            </a:r>
            <a:r>
              <a:rPr lang="en-GB" sz="2000" dirty="0"/>
              <a:t>. </a:t>
            </a:r>
          </a:p>
          <a:p>
            <a:pPr algn="just"/>
            <a:endParaRPr lang="en-GB" sz="2000" dirty="0"/>
          </a:p>
        </p:txBody>
      </p:sp>
    </p:spTree>
    <p:extLst>
      <p:ext uri="{BB962C8B-B14F-4D97-AF65-F5344CB8AC3E}">
        <p14:creationId xmlns:p14="http://schemas.microsoft.com/office/powerpoint/2010/main" val="2720946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536620"/>
          </a:xfrm>
        </p:spPr>
        <p:txBody>
          <a:bodyPr>
            <a:normAutofit fontScale="90000"/>
          </a:bodyPr>
          <a:lstStyle/>
          <a:p>
            <a:r>
              <a:rPr lang="id-ID" dirty="0" smtClean="0"/>
              <a:t>HIPOTESIS</a:t>
            </a:r>
            <a:endParaRPr lang="en-GB" dirty="0"/>
          </a:p>
        </p:txBody>
      </p:sp>
      <p:sp>
        <p:nvSpPr>
          <p:cNvPr id="3" name="Content Placeholder 2"/>
          <p:cNvSpPr>
            <a:spLocks noGrp="1"/>
          </p:cNvSpPr>
          <p:nvPr>
            <p:ph idx="1"/>
          </p:nvPr>
        </p:nvSpPr>
        <p:spPr>
          <a:xfrm>
            <a:off x="677333" y="1146220"/>
            <a:ext cx="10076525" cy="5602309"/>
          </a:xfrm>
        </p:spPr>
        <p:txBody>
          <a:bodyPr>
            <a:normAutofit fontScale="92500" lnSpcReduction="10000"/>
          </a:bodyPr>
          <a:lstStyle/>
          <a:p>
            <a:r>
              <a:rPr lang="en-GB" dirty="0" err="1"/>
              <a:t>Setelah</a:t>
            </a:r>
            <a:r>
              <a:rPr lang="en-GB" dirty="0"/>
              <a:t> </a:t>
            </a:r>
            <a:r>
              <a:rPr lang="id-ID" dirty="0"/>
              <a:t>memperlajari </a:t>
            </a:r>
            <a:r>
              <a:rPr lang="en-GB" dirty="0" err="1"/>
              <a:t>literatur</a:t>
            </a:r>
            <a:r>
              <a:rPr lang="en-GB" dirty="0"/>
              <a:t> yang </a:t>
            </a:r>
            <a:r>
              <a:rPr lang="en-GB" dirty="0" err="1"/>
              <a:t>relevan</a:t>
            </a:r>
            <a:r>
              <a:rPr lang="en-GB" dirty="0"/>
              <a:t> </a:t>
            </a:r>
            <a:r>
              <a:rPr lang="en-GB" dirty="0" err="1"/>
              <a:t>dan</a:t>
            </a:r>
            <a:r>
              <a:rPr lang="en-GB" dirty="0"/>
              <a:t> </a:t>
            </a:r>
            <a:r>
              <a:rPr lang="en-GB" dirty="0" err="1"/>
              <a:t>sesuai</a:t>
            </a:r>
            <a:r>
              <a:rPr lang="en-GB" dirty="0"/>
              <a:t> </a:t>
            </a:r>
            <a:r>
              <a:rPr lang="en-GB" dirty="0" err="1"/>
              <a:t>dengan</a:t>
            </a:r>
            <a:r>
              <a:rPr lang="en-GB" dirty="0"/>
              <a:t> </a:t>
            </a:r>
            <a:r>
              <a:rPr lang="en-GB" dirty="0" err="1"/>
              <a:t>karakteristik</a:t>
            </a:r>
            <a:r>
              <a:rPr lang="en-GB" dirty="0"/>
              <a:t> </a:t>
            </a:r>
            <a:r>
              <a:rPr lang="en-GB" dirty="0" err="1"/>
              <a:t>keuangan</a:t>
            </a:r>
            <a:r>
              <a:rPr lang="en-GB" dirty="0"/>
              <a:t> </a:t>
            </a:r>
            <a:r>
              <a:rPr lang="en-GB" dirty="0" err="1"/>
              <a:t>transparansi</a:t>
            </a:r>
            <a:r>
              <a:rPr lang="en-GB" dirty="0"/>
              <a:t> </a:t>
            </a:r>
            <a:r>
              <a:rPr lang="en-GB" dirty="0" err="1"/>
              <a:t>laporan</a:t>
            </a:r>
            <a:r>
              <a:rPr lang="en-GB" dirty="0"/>
              <a:t>, </a:t>
            </a:r>
            <a:r>
              <a:rPr lang="id-ID" dirty="0"/>
              <a:t>3 </a:t>
            </a:r>
            <a:r>
              <a:rPr lang="en-GB" dirty="0" err="1"/>
              <a:t>variabel</a:t>
            </a:r>
            <a:r>
              <a:rPr lang="en-GB" dirty="0"/>
              <a:t> </a:t>
            </a:r>
            <a:r>
              <a:rPr lang="en-GB" dirty="0" err="1"/>
              <a:t>utama</a:t>
            </a:r>
            <a:r>
              <a:rPr lang="en-GB" dirty="0"/>
              <a:t> </a:t>
            </a:r>
            <a:r>
              <a:rPr lang="en-GB" dirty="0" err="1" smtClean="0"/>
              <a:t>hipotesis</a:t>
            </a:r>
            <a:r>
              <a:rPr lang="id-ID" dirty="0" smtClean="0"/>
              <a:t>, antara lain</a:t>
            </a:r>
            <a:r>
              <a:rPr lang="en-GB" dirty="0" smtClean="0"/>
              <a:t>: </a:t>
            </a:r>
            <a:endParaRPr lang="en-GB" dirty="0"/>
          </a:p>
          <a:p>
            <a:pPr algn="just"/>
            <a:r>
              <a:rPr lang="en-GB" dirty="0"/>
              <a:t/>
            </a:r>
            <a:br>
              <a:rPr lang="en-GB" dirty="0"/>
            </a:br>
            <a:r>
              <a:rPr lang="id-ID" dirty="0"/>
              <a:t>1. </a:t>
            </a:r>
            <a:r>
              <a:rPr lang="en-GB" dirty="0" err="1"/>
              <a:t>Akuntansi</a:t>
            </a:r>
            <a:r>
              <a:rPr lang="en-GB" dirty="0"/>
              <a:t> </a:t>
            </a:r>
            <a:r>
              <a:rPr lang="en-GB" dirty="0" err="1"/>
              <a:t>sistem</a:t>
            </a:r>
            <a:r>
              <a:rPr lang="en-GB" dirty="0"/>
              <a:t> </a:t>
            </a:r>
            <a:r>
              <a:rPr lang="en-GB" dirty="0" err="1"/>
              <a:t>informasi</a:t>
            </a:r>
            <a:r>
              <a:rPr lang="en-GB" dirty="0"/>
              <a:t> </a:t>
            </a:r>
            <a:r>
              <a:rPr lang="en-GB" dirty="0" err="1"/>
              <a:t>dan</a:t>
            </a:r>
            <a:r>
              <a:rPr lang="en-GB" dirty="0"/>
              <a:t> </a:t>
            </a:r>
            <a:r>
              <a:rPr lang="id-ID" dirty="0" smtClean="0"/>
              <a:t>perangkat akuntansi </a:t>
            </a:r>
            <a:r>
              <a:rPr lang="en-GB" dirty="0" err="1" smtClean="0"/>
              <a:t>memiliki</a:t>
            </a:r>
            <a:r>
              <a:rPr lang="en-GB" dirty="0" smtClean="0"/>
              <a:t> </a:t>
            </a:r>
            <a:r>
              <a:rPr lang="en-GB" dirty="0" err="1"/>
              <a:t>efek</a:t>
            </a:r>
            <a:r>
              <a:rPr lang="en-GB" dirty="0"/>
              <a:t> </a:t>
            </a:r>
          </a:p>
          <a:p>
            <a:pPr algn="just"/>
            <a:r>
              <a:rPr lang="id-ID" dirty="0"/>
              <a:t>    </a:t>
            </a:r>
            <a:r>
              <a:rPr lang="en-GB" dirty="0"/>
              <a:t>yang </a:t>
            </a:r>
            <a:r>
              <a:rPr lang="en-GB" dirty="0" err="1"/>
              <a:t>kuat</a:t>
            </a:r>
            <a:r>
              <a:rPr lang="en-GB" dirty="0"/>
              <a:t> </a:t>
            </a:r>
            <a:r>
              <a:rPr lang="en-GB" dirty="0" err="1"/>
              <a:t>pada</a:t>
            </a:r>
            <a:r>
              <a:rPr lang="en-GB" dirty="0"/>
              <a:t> </a:t>
            </a:r>
            <a:r>
              <a:rPr lang="en-GB" dirty="0" err="1" smtClean="0"/>
              <a:t>aspek</a:t>
            </a:r>
            <a:r>
              <a:rPr lang="en-GB" dirty="0" smtClean="0"/>
              <a:t> </a:t>
            </a:r>
            <a:r>
              <a:rPr lang="en-GB" dirty="0" err="1"/>
              <a:t>transparansi</a:t>
            </a:r>
            <a:r>
              <a:rPr lang="en-GB" dirty="0"/>
              <a:t> </a:t>
            </a:r>
            <a:r>
              <a:rPr lang="en-GB" dirty="0" err="1"/>
              <a:t>laporan</a:t>
            </a:r>
            <a:r>
              <a:rPr lang="en-GB" dirty="0"/>
              <a:t> </a:t>
            </a:r>
            <a:r>
              <a:rPr lang="en-GB" dirty="0" err="1"/>
              <a:t>keuangan</a:t>
            </a:r>
            <a:r>
              <a:rPr lang="en-GB" dirty="0"/>
              <a:t>. </a:t>
            </a:r>
          </a:p>
          <a:p>
            <a:pPr algn="just"/>
            <a:r>
              <a:rPr lang="en-GB" dirty="0" smtClean="0"/>
              <a:t>2</a:t>
            </a:r>
            <a:r>
              <a:rPr lang="en-GB" dirty="0"/>
              <a:t>.  </a:t>
            </a:r>
            <a:r>
              <a:rPr lang="en-GB" dirty="0" err="1"/>
              <a:t>Akuntansi</a:t>
            </a:r>
            <a:r>
              <a:rPr lang="en-GB" dirty="0"/>
              <a:t> </a:t>
            </a:r>
            <a:r>
              <a:rPr lang="en-GB" dirty="0" err="1"/>
              <a:t>sistem</a:t>
            </a:r>
            <a:r>
              <a:rPr lang="en-GB" dirty="0"/>
              <a:t> </a:t>
            </a:r>
            <a:r>
              <a:rPr lang="en-GB" dirty="0" err="1"/>
              <a:t>informasi</a:t>
            </a:r>
            <a:r>
              <a:rPr lang="en-GB" dirty="0"/>
              <a:t> </a:t>
            </a:r>
            <a:r>
              <a:rPr lang="en-GB" dirty="0" err="1"/>
              <a:t>dan</a:t>
            </a:r>
            <a:r>
              <a:rPr lang="en-GB" dirty="0"/>
              <a:t> </a:t>
            </a:r>
            <a:r>
              <a:rPr lang="en-GB" dirty="0" err="1"/>
              <a:t>akuntansi</a:t>
            </a:r>
            <a:r>
              <a:rPr lang="en-GB" dirty="0"/>
              <a:t> </a:t>
            </a:r>
            <a:r>
              <a:rPr lang="en-GB" dirty="0" err="1"/>
              <a:t>barang</a:t>
            </a:r>
            <a:r>
              <a:rPr lang="en-GB" dirty="0"/>
              <a:t> </a:t>
            </a:r>
            <a:r>
              <a:rPr lang="en-GB" dirty="0" err="1"/>
              <a:t>lembut</a:t>
            </a:r>
            <a:r>
              <a:rPr lang="en-GB" dirty="0"/>
              <a:t> </a:t>
            </a:r>
            <a:r>
              <a:rPr lang="en-GB" dirty="0" err="1"/>
              <a:t>memiliki</a:t>
            </a:r>
            <a:r>
              <a:rPr lang="en-GB" dirty="0"/>
              <a:t> </a:t>
            </a:r>
            <a:r>
              <a:rPr lang="en-GB" dirty="0" err="1"/>
              <a:t>efek</a:t>
            </a:r>
            <a:r>
              <a:rPr lang="en-GB" dirty="0"/>
              <a:t> </a:t>
            </a:r>
          </a:p>
          <a:p>
            <a:pPr algn="just"/>
            <a:r>
              <a:rPr lang="id-ID" dirty="0"/>
              <a:t>     y</a:t>
            </a:r>
            <a:r>
              <a:rPr lang="en-GB" dirty="0" err="1"/>
              <a:t>ang</a:t>
            </a:r>
            <a:r>
              <a:rPr lang="en-GB" dirty="0"/>
              <a:t> </a:t>
            </a:r>
            <a:r>
              <a:rPr lang="en-GB" dirty="0" err="1"/>
              <a:t>kuat</a:t>
            </a:r>
            <a:r>
              <a:rPr lang="en-GB" dirty="0"/>
              <a:t> </a:t>
            </a:r>
            <a:r>
              <a:rPr lang="en-GB" dirty="0" err="1"/>
              <a:t>pada</a:t>
            </a:r>
            <a:r>
              <a:rPr lang="en-GB" dirty="0"/>
              <a:t> </a:t>
            </a:r>
            <a:r>
              <a:rPr lang="en-GB" dirty="0" err="1"/>
              <a:t>aspek</a:t>
            </a:r>
            <a:r>
              <a:rPr lang="en-GB" dirty="0"/>
              <a:t> </a:t>
            </a:r>
            <a:r>
              <a:rPr lang="en-GB" dirty="0" err="1"/>
              <a:t>keandalan</a:t>
            </a:r>
            <a:r>
              <a:rPr lang="en-GB" dirty="0"/>
              <a:t> </a:t>
            </a:r>
            <a:r>
              <a:rPr lang="en-GB" dirty="0" err="1"/>
              <a:t>transparansi</a:t>
            </a:r>
            <a:r>
              <a:rPr lang="en-GB" dirty="0"/>
              <a:t> </a:t>
            </a:r>
            <a:r>
              <a:rPr lang="en-GB" dirty="0" err="1"/>
              <a:t>laporan</a:t>
            </a:r>
            <a:r>
              <a:rPr lang="en-GB" dirty="0"/>
              <a:t> </a:t>
            </a:r>
            <a:r>
              <a:rPr lang="en-GB" dirty="0" err="1"/>
              <a:t>keuangan</a:t>
            </a:r>
            <a:r>
              <a:rPr lang="en-GB" dirty="0"/>
              <a:t>. </a:t>
            </a:r>
          </a:p>
          <a:p>
            <a:pPr algn="just"/>
            <a:r>
              <a:rPr lang="en-GB" dirty="0" smtClean="0"/>
              <a:t>3</a:t>
            </a:r>
            <a:r>
              <a:rPr lang="en-GB" dirty="0"/>
              <a:t>.  </a:t>
            </a:r>
            <a:r>
              <a:rPr lang="en-GB" dirty="0" err="1"/>
              <a:t>Akuntansi</a:t>
            </a:r>
            <a:r>
              <a:rPr lang="en-GB" dirty="0"/>
              <a:t> </a:t>
            </a:r>
            <a:r>
              <a:rPr lang="en-GB" dirty="0" err="1"/>
              <a:t>sistem</a:t>
            </a:r>
            <a:r>
              <a:rPr lang="en-GB" dirty="0"/>
              <a:t> </a:t>
            </a:r>
            <a:r>
              <a:rPr lang="en-GB" dirty="0" err="1"/>
              <a:t>informasi</a:t>
            </a:r>
            <a:r>
              <a:rPr lang="en-GB" dirty="0"/>
              <a:t> </a:t>
            </a:r>
            <a:r>
              <a:rPr lang="en-GB" dirty="0" err="1"/>
              <a:t>dan</a:t>
            </a:r>
            <a:r>
              <a:rPr lang="en-GB" dirty="0"/>
              <a:t> </a:t>
            </a:r>
            <a:r>
              <a:rPr lang="en-GB" dirty="0" err="1"/>
              <a:t>akuntansi</a:t>
            </a:r>
            <a:r>
              <a:rPr lang="en-GB" dirty="0"/>
              <a:t> </a:t>
            </a:r>
            <a:r>
              <a:rPr lang="en-GB" dirty="0" err="1"/>
              <a:t>barang</a:t>
            </a:r>
            <a:r>
              <a:rPr lang="en-GB" dirty="0"/>
              <a:t> </a:t>
            </a:r>
            <a:r>
              <a:rPr lang="en-GB" dirty="0" err="1"/>
              <a:t>lembut</a:t>
            </a:r>
            <a:r>
              <a:rPr lang="en-GB" dirty="0"/>
              <a:t> </a:t>
            </a:r>
            <a:r>
              <a:rPr lang="en-GB" dirty="0" err="1"/>
              <a:t>memiliki</a:t>
            </a:r>
            <a:r>
              <a:rPr lang="en-GB" dirty="0"/>
              <a:t> </a:t>
            </a:r>
            <a:r>
              <a:rPr lang="en-GB" dirty="0" err="1"/>
              <a:t>efek</a:t>
            </a:r>
            <a:r>
              <a:rPr lang="en-GB" dirty="0"/>
              <a:t> </a:t>
            </a:r>
          </a:p>
          <a:p>
            <a:pPr algn="just"/>
            <a:r>
              <a:rPr lang="id-ID" dirty="0"/>
              <a:t>     </a:t>
            </a:r>
            <a:r>
              <a:rPr lang="en-GB" dirty="0"/>
              <a:t>yang </a:t>
            </a:r>
            <a:r>
              <a:rPr lang="en-GB" dirty="0" err="1"/>
              <a:t>kuat</a:t>
            </a:r>
            <a:r>
              <a:rPr lang="en-GB" dirty="0"/>
              <a:t> </a:t>
            </a:r>
            <a:r>
              <a:rPr lang="en-GB" dirty="0" err="1"/>
              <a:t>pada</a:t>
            </a:r>
            <a:r>
              <a:rPr lang="en-GB" dirty="0"/>
              <a:t> </a:t>
            </a:r>
            <a:r>
              <a:rPr lang="en-GB" dirty="0" err="1"/>
              <a:t>aspek</a:t>
            </a:r>
            <a:r>
              <a:rPr lang="en-GB" dirty="0"/>
              <a:t> </a:t>
            </a:r>
            <a:r>
              <a:rPr lang="en-GB" dirty="0" err="1"/>
              <a:t>komparabilitas</a:t>
            </a:r>
            <a:r>
              <a:rPr lang="en-GB" dirty="0"/>
              <a:t> </a:t>
            </a:r>
            <a:r>
              <a:rPr lang="en-GB" dirty="0" err="1"/>
              <a:t>transparansi</a:t>
            </a:r>
            <a:r>
              <a:rPr lang="en-GB" dirty="0"/>
              <a:t> </a:t>
            </a:r>
            <a:r>
              <a:rPr lang="en-GB" dirty="0" err="1"/>
              <a:t>laporan</a:t>
            </a:r>
            <a:r>
              <a:rPr lang="en-GB" dirty="0"/>
              <a:t> </a:t>
            </a:r>
            <a:r>
              <a:rPr lang="en-GB" dirty="0" err="1"/>
              <a:t>keuangan</a:t>
            </a:r>
            <a:r>
              <a:rPr lang="en-GB" dirty="0"/>
              <a:t>. </a:t>
            </a:r>
          </a:p>
          <a:p>
            <a:r>
              <a:rPr lang="id-ID" b="1" dirty="0" smtClean="0"/>
              <a:t>METODOLOGI </a:t>
            </a:r>
            <a:r>
              <a:rPr lang="id-ID" b="1" dirty="0"/>
              <a:t>PENELITIAN DAN PEMILIHAN SAMPEL: </a:t>
            </a:r>
            <a:endParaRPr lang="en-GB" dirty="0"/>
          </a:p>
          <a:p>
            <a:r>
              <a:rPr lang="id-ID" dirty="0"/>
              <a:t/>
            </a:r>
            <a:br>
              <a:rPr lang="id-ID" dirty="0"/>
            </a:br>
            <a:r>
              <a:rPr lang="id-ID" dirty="0"/>
              <a:t>Penelitian ini didasarkan pada broker yang aktif di </a:t>
            </a:r>
            <a:r>
              <a:rPr lang="id-ID" dirty="0" smtClean="0"/>
              <a:t>Bursa Teheran, tidak </a:t>
            </a:r>
            <a:r>
              <a:rPr lang="id-ID" dirty="0"/>
              <a:t>ada periode waktu tertentu </a:t>
            </a:r>
            <a:r>
              <a:rPr lang="id-ID" dirty="0" smtClean="0"/>
              <a:t>dianggap, </a:t>
            </a:r>
            <a:r>
              <a:rPr lang="id-ID" dirty="0"/>
              <a:t>karena tidak studi time </a:t>
            </a:r>
            <a:r>
              <a:rPr lang="id-ID" dirty="0" smtClean="0"/>
              <a:t>series, kuesioner </a:t>
            </a:r>
            <a:r>
              <a:rPr lang="id-ID" dirty="0"/>
              <a:t>dirancang dan setelah studi percontohan dikirim ke broker dan broker sampel diminta untuk mengisi kuesioner. </a:t>
            </a:r>
            <a:endParaRPr lang="en-GB" dirty="0"/>
          </a:p>
          <a:p>
            <a:r>
              <a:rPr lang="id-ID" dirty="0"/>
              <a:t/>
            </a:r>
            <a:br>
              <a:rPr lang="id-ID" dirty="0"/>
            </a:br>
            <a:r>
              <a:rPr lang="id-ID" dirty="0"/>
              <a:t>Sebuah populasi sekitar 110 broker yang aktif di </a:t>
            </a:r>
            <a:r>
              <a:rPr lang="id-ID" dirty="0" smtClean="0"/>
              <a:t>Bursa Teheran hingga </a:t>
            </a:r>
            <a:r>
              <a:rPr lang="id-ID" dirty="0"/>
              <a:t>sampel 2012. </a:t>
            </a:r>
            <a:endParaRPr lang="id-ID" dirty="0" smtClean="0"/>
          </a:p>
          <a:p>
            <a:r>
              <a:rPr lang="id-ID" dirty="0" smtClean="0"/>
              <a:t>Sampel  </a:t>
            </a:r>
            <a:r>
              <a:rPr lang="id-ID" dirty="0"/>
              <a:t>telah dipilih secara acak menggunakan sampel Morgan </a:t>
            </a:r>
            <a:r>
              <a:rPr lang="id-ID" dirty="0" smtClean="0"/>
              <a:t>seleksi</a:t>
            </a:r>
            <a:r>
              <a:rPr lang="id-ID" dirty="0"/>
              <a:t>.</a:t>
            </a:r>
            <a:endParaRPr lang="en-GB" dirty="0"/>
          </a:p>
          <a:p>
            <a:endParaRPr lang="en-GB" dirty="0"/>
          </a:p>
        </p:txBody>
      </p:sp>
    </p:spTree>
    <p:extLst>
      <p:ext uri="{BB962C8B-B14F-4D97-AF65-F5344CB8AC3E}">
        <p14:creationId xmlns:p14="http://schemas.microsoft.com/office/powerpoint/2010/main" val="2197686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tretch>
            <a:fillRect/>
          </a:stretch>
        </p:blipFill>
        <p:spPr>
          <a:xfrm>
            <a:off x="978794" y="334851"/>
            <a:ext cx="9131121" cy="6375042"/>
          </a:xfrm>
          <a:prstGeom prst="rect">
            <a:avLst/>
          </a:prstGeom>
        </p:spPr>
      </p:pic>
    </p:spTree>
    <p:extLst>
      <p:ext uri="{BB962C8B-B14F-4D97-AF65-F5344CB8AC3E}">
        <p14:creationId xmlns:p14="http://schemas.microsoft.com/office/powerpoint/2010/main" val="14480689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9071973" cy="626772"/>
          </a:xfrm>
        </p:spPr>
        <p:txBody>
          <a:bodyPr>
            <a:normAutofit fontScale="90000"/>
          </a:bodyPr>
          <a:lstStyle/>
          <a:p>
            <a:pPr algn="ctr"/>
            <a:r>
              <a:rPr lang="id-ID" sz="3100" dirty="0"/>
              <a:t>Tabel 2, menunjukkan hasil uji normalitas, </a:t>
            </a:r>
            <a:r>
              <a:rPr lang="id-ID" sz="3100" dirty="0" smtClean="0"/>
              <a:t/>
            </a:r>
            <a:br>
              <a:rPr lang="id-ID" sz="3100" dirty="0" smtClean="0"/>
            </a:br>
            <a:r>
              <a:rPr lang="id-ID" sz="3100" dirty="0" smtClean="0"/>
              <a:t>bahwa </a:t>
            </a:r>
            <a:r>
              <a:rPr lang="id-ID" sz="3100" dirty="0"/>
              <a:t>distribusi normal data berasal dari kuesioner diterima. </a:t>
            </a:r>
            <a:r>
              <a:rPr lang="en-GB" dirty="0"/>
              <a:t/>
            </a:r>
            <a:br>
              <a:rPr lang="en-GB" dirty="0"/>
            </a:br>
            <a:endParaRPr lang="en-GB" dirty="0"/>
          </a:p>
        </p:txBody>
      </p:sp>
      <p:pic>
        <p:nvPicPr>
          <p:cNvPr id="4" name="Content Placeholder 3"/>
          <p:cNvPicPr>
            <a:picLocks noGrp="1"/>
          </p:cNvPicPr>
          <p:nvPr>
            <p:ph idx="1"/>
          </p:nvPr>
        </p:nvPicPr>
        <p:blipFill>
          <a:blip r:embed="rId2"/>
          <a:stretch>
            <a:fillRect/>
          </a:stretch>
        </p:blipFill>
        <p:spPr>
          <a:xfrm>
            <a:off x="677863" y="2137893"/>
            <a:ext cx="9432052" cy="4353058"/>
          </a:xfrm>
          <a:prstGeom prst="rect">
            <a:avLst/>
          </a:prstGeom>
        </p:spPr>
      </p:pic>
    </p:spTree>
    <p:extLst>
      <p:ext uri="{BB962C8B-B14F-4D97-AF65-F5344CB8AC3E}">
        <p14:creationId xmlns:p14="http://schemas.microsoft.com/office/powerpoint/2010/main" val="39120902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9002" y="344668"/>
            <a:ext cx="8596668" cy="6300831"/>
          </a:xfrm>
        </p:spPr>
        <p:txBody>
          <a:bodyPr>
            <a:normAutofit fontScale="92500" lnSpcReduction="20000"/>
          </a:bodyPr>
          <a:lstStyle/>
          <a:p>
            <a:r>
              <a:rPr lang="id-ID" dirty="0" smtClean="0"/>
              <a:t>Setelah </a:t>
            </a:r>
            <a:r>
              <a:rPr lang="id-ID" dirty="0"/>
              <a:t>menguji normalitas data, dalam rangka untuk menguji hipotesis, satu uji T sampel yang digunakan pada tingkat kepercayaan 95 %. </a:t>
            </a:r>
            <a:endParaRPr lang="en-GB" dirty="0"/>
          </a:p>
          <a:p>
            <a:r>
              <a:rPr lang="id-ID" dirty="0"/>
              <a:t>Hipotesis penelitian ditempatkan dalam bentuk hipotesis statistik seperti H0 dan H1. </a:t>
            </a:r>
            <a:endParaRPr lang="id-ID" dirty="0" smtClean="0"/>
          </a:p>
          <a:p>
            <a:r>
              <a:rPr lang="id-ID" dirty="0" smtClean="0"/>
              <a:t>Misalnya</a:t>
            </a:r>
            <a:r>
              <a:rPr lang="id-ID" dirty="0"/>
              <a:t>; hipotesis nomor satu diubah menjadi bentuk di bawah ini :</a:t>
            </a:r>
            <a:endParaRPr lang="en-GB" dirty="0"/>
          </a:p>
          <a:p>
            <a:r>
              <a:rPr lang="id-ID" dirty="0"/>
              <a:t/>
            </a:r>
            <a:br>
              <a:rPr lang="id-ID" dirty="0"/>
            </a:br>
            <a:r>
              <a:rPr lang="id-ID" dirty="0"/>
              <a:t>H0 : Akuntansi sistem informasi dan akuntansi memiliki efek yang rendah pada </a:t>
            </a:r>
            <a:r>
              <a:rPr lang="id-ID" dirty="0" smtClean="0"/>
              <a:t>   </a:t>
            </a:r>
          </a:p>
          <a:p>
            <a:r>
              <a:rPr lang="id-ID" dirty="0"/>
              <a:t> </a:t>
            </a:r>
            <a:r>
              <a:rPr lang="id-ID" dirty="0" smtClean="0"/>
              <a:t>      aspek relativitas </a:t>
            </a:r>
            <a:r>
              <a:rPr lang="id-ID" dirty="0"/>
              <a:t>transparansi laporan keuangan.</a:t>
            </a:r>
            <a:endParaRPr lang="en-GB" dirty="0"/>
          </a:p>
          <a:p>
            <a:r>
              <a:rPr lang="id-ID" dirty="0"/>
              <a:t/>
            </a:r>
            <a:br>
              <a:rPr lang="id-ID" dirty="0"/>
            </a:br>
            <a:r>
              <a:rPr lang="id-ID" dirty="0"/>
              <a:t>H1 : Akuntansi sistem informasi dan akuntansi memiliki efek yang kuat pada aspek </a:t>
            </a:r>
            <a:endParaRPr lang="en-GB" dirty="0"/>
          </a:p>
          <a:p>
            <a:r>
              <a:rPr lang="id-ID" dirty="0"/>
              <a:t>       relativitas transparansi laporan keuangan.</a:t>
            </a:r>
            <a:endParaRPr lang="en-GB" dirty="0"/>
          </a:p>
          <a:p>
            <a:pPr algn="just"/>
            <a:r>
              <a:rPr lang="id-ID" dirty="0"/>
              <a:t/>
            </a:r>
            <a:br>
              <a:rPr lang="id-ID" dirty="0"/>
            </a:br>
            <a:r>
              <a:rPr lang="id-ID" dirty="0"/>
              <a:t>Hipotesis lain berubah seperti hipotesis nomor satu, sehubungan dengan sifat pertanyaan skala 5 poin, diuji, Apakah nilai rata-rata dari setiap pertanyaan adalah kurang dari atau lebih besar dari 3 Nomor 3 adalah jumlah rata-rata dari lima pilihan dalam setiap pertanyaan. :</a:t>
            </a:r>
            <a:endParaRPr lang="en-GB" dirty="0"/>
          </a:p>
          <a:p>
            <a:r>
              <a:rPr lang="id-ID" dirty="0"/>
              <a:t/>
            </a:r>
            <a:br>
              <a:rPr lang="id-ID" dirty="0"/>
            </a:br>
            <a:r>
              <a:rPr lang="id-ID" dirty="0"/>
              <a:t>Dengan demikian, tiga hipotesis statistik yang diatur sebagai berikut :</a:t>
            </a:r>
            <a:br>
              <a:rPr lang="id-ID" dirty="0"/>
            </a:br>
            <a:r>
              <a:rPr lang="id-ID" dirty="0"/>
              <a:t/>
            </a:r>
            <a:br>
              <a:rPr lang="id-ID" dirty="0"/>
            </a:br>
            <a:r>
              <a:rPr lang="id-ID" dirty="0"/>
              <a:t>H0 : μ ≤ 3</a:t>
            </a:r>
            <a:br>
              <a:rPr lang="id-ID" dirty="0"/>
            </a:br>
            <a:r>
              <a:rPr lang="id-ID" dirty="0"/>
              <a:t>H1 : μ &gt; 3</a:t>
            </a:r>
            <a:br>
              <a:rPr lang="id-ID" dirty="0"/>
            </a:br>
            <a:endParaRPr lang="en-GB" dirty="0"/>
          </a:p>
          <a:p>
            <a:pPr marL="0" indent="0">
              <a:buNone/>
            </a:pPr>
            <a:r>
              <a:rPr lang="id-ID" b="1" dirty="0"/>
              <a:t> </a:t>
            </a:r>
            <a:endParaRPr lang="en-GB" dirty="0"/>
          </a:p>
          <a:p>
            <a:endParaRPr lang="en-GB" dirty="0"/>
          </a:p>
        </p:txBody>
      </p:sp>
    </p:spTree>
    <p:extLst>
      <p:ext uri="{BB962C8B-B14F-4D97-AF65-F5344CB8AC3E}">
        <p14:creationId xmlns:p14="http://schemas.microsoft.com/office/powerpoint/2010/main" val="3613302012"/>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23659B44-6E34-4CE8-8F0D-387DA79968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81</TotalTime>
  <Words>548</Words>
  <Application>Microsoft Office PowerPoint</Application>
  <PresentationFormat>Widescreen</PresentationFormat>
  <Paragraphs>71</Paragraphs>
  <Slides>14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Trebuchet MS</vt:lpstr>
      <vt:lpstr>Wingdings</vt:lpstr>
      <vt:lpstr>Wingdings 3</vt:lpstr>
      <vt:lpstr>Facet</vt:lpstr>
      <vt:lpstr>Effect of AIS &amp; Accounting Softwares on Transparency of Financial Statement Information (FSI)  Dr. Mohammad Hossein Moshref Javadi et al. (2012)</vt:lpstr>
      <vt:lpstr>ABSTRACT</vt:lpstr>
      <vt:lpstr>I. PENDAHULUAN</vt:lpstr>
      <vt:lpstr>I. PENDAHULUAN</vt:lpstr>
      <vt:lpstr>LITERATURE REVIEW</vt:lpstr>
      <vt:lpstr>HIPOTESIS</vt:lpstr>
      <vt:lpstr>PowerPoint Presentation</vt:lpstr>
      <vt:lpstr>Tabel 2, menunjukkan hasil uji normalitas,  bahwa distribusi normal data berasal dari kuesioner diterima.  </vt:lpstr>
      <vt:lpstr>PowerPoint Presentation</vt:lpstr>
      <vt:lpstr>PowerPoint Presentation</vt:lpstr>
      <vt:lpstr>Hasil pengujian hipotesis 2 dan 3, sedang ditunjukan pada tabel 5.</vt:lpstr>
      <vt:lpstr>Untuk melakukan itu, hipotesis berikut dibentuk H0 : μ1 = μ2 = μ3 H1 : μi ≠ μj setidaknya untuk satu i , j ( I1 = yang terkait, i2 = kehandalan, i3 = komparatif ) Untuk menguji hipotesis ini , uji sampel berpasangan T digunakan, tabel 6 menunjukkan hasil dari tes ini :</vt:lpstr>
      <vt:lpstr>DISKUSI DAN SIMPULAN</vt:lpstr>
      <vt:lpstr>BATASAN PENELITIAN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pazia</dc:creator>
  <cp:lastModifiedBy>pazia</cp:lastModifiedBy>
  <cp:revision>26</cp:revision>
  <dcterms:created xsi:type="dcterms:W3CDTF">2014-05-22T06:48:40Z</dcterms:created>
  <dcterms:modified xsi:type="dcterms:W3CDTF">2014-05-22T08:10:16Z</dcterms:modified>
</cp:coreProperties>
</file>