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2" d="100"/>
          <a:sy n="72" d="100"/>
        </p:scale>
        <p:origin x="6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pt-BR"/>
              <a:t>Clique para editar o título mestre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pt-BR"/>
              <a:t>Clique para editar o título mestre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pt-BR"/>
              <a:t>Clique para editar o título mestre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a:t>Editar estilos de texto Mestre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pt-BR"/>
              <a:t>Clique para editar o título mestre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BR"/>
              <a:t>Editar estilos de texto Mestre</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o Cartão de Nom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pt-BR"/>
              <a:t>Clique para editar o título mestre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a:t>Editar estilos de texto Mestre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BR"/>
              <a:t>Editar estilos de texto Mestre</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iro ou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pt-BR"/>
              <a:t>Clique para editar o título mestre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a:t>Editar estilos de texto Mestre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BR"/>
              <a:t>Editar estilos de texto Mestre</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ncho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pt-BR"/>
              <a:t>Clique para editar o título mestre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pt-BR"/>
              <a:t>Clique para editar o título mestre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pt-BR"/>
              <a:t>Clique para editar o título mestre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t-BR"/>
              <a:t>Clique para editar o título mestre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pt-BR"/>
              <a:t>Clique para editar o título mestre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a:t>Clique no ícone para adicionar uma imagem</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pt-BR"/>
              <a:t>Clique para editar o título mestre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10/8/2017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D14BC5-ABAA-43CB-82E8-FA5659128C3F}"/>
              </a:ext>
            </a:extLst>
          </p:cNvPr>
          <p:cNvSpPr>
            <a:spLocks noGrp="1"/>
          </p:cNvSpPr>
          <p:nvPr>
            <p:ph type="ctrTitle"/>
          </p:nvPr>
        </p:nvSpPr>
        <p:spPr>
          <a:xfrm>
            <a:off x="1669774" y="914400"/>
            <a:ext cx="9728821" cy="4499083"/>
          </a:xfrm>
        </p:spPr>
        <p:txBody>
          <a:bodyPr>
            <a:noAutofit/>
          </a:bodyPr>
          <a:lstStyle/>
          <a:p>
            <a:pPr algn="ctr"/>
            <a:br>
              <a:rPr lang="pt-BR" sz="4000" dirty="0">
                <a:solidFill>
                  <a:schemeClr val="tx1"/>
                </a:solidFill>
                <a:latin typeface="Times New Roman" panose="02020603050405020304" pitchFamily="18" charset="0"/>
                <a:cs typeface="Times New Roman" panose="02020603050405020304" pitchFamily="18" charset="0"/>
              </a:rPr>
            </a:br>
            <a:br>
              <a:rPr lang="pt-BR" sz="4000" dirty="0">
                <a:solidFill>
                  <a:schemeClr val="tx1"/>
                </a:solidFill>
                <a:latin typeface="Times New Roman" panose="02020603050405020304" pitchFamily="18" charset="0"/>
                <a:cs typeface="Times New Roman" panose="02020603050405020304" pitchFamily="18" charset="0"/>
              </a:rPr>
            </a:br>
            <a:br>
              <a:rPr lang="pt-BR" sz="4000" dirty="0">
                <a:solidFill>
                  <a:schemeClr val="tx1"/>
                </a:solidFill>
                <a:latin typeface="Times New Roman" panose="02020603050405020304" pitchFamily="18" charset="0"/>
                <a:cs typeface="Times New Roman" panose="02020603050405020304" pitchFamily="18" charset="0"/>
              </a:rPr>
            </a:br>
            <a:br>
              <a:rPr lang="pt-BR" sz="4000" dirty="0">
                <a:solidFill>
                  <a:schemeClr val="tx1"/>
                </a:solidFill>
                <a:latin typeface="Times New Roman" panose="02020603050405020304" pitchFamily="18" charset="0"/>
                <a:cs typeface="Times New Roman" panose="02020603050405020304" pitchFamily="18" charset="0"/>
              </a:rPr>
            </a:br>
            <a:br>
              <a:rPr lang="pt-BR" sz="4000" dirty="0">
                <a:solidFill>
                  <a:schemeClr val="tx1"/>
                </a:solidFill>
                <a:latin typeface="Times New Roman" panose="02020603050405020304" pitchFamily="18" charset="0"/>
                <a:cs typeface="Times New Roman" panose="02020603050405020304" pitchFamily="18" charset="0"/>
              </a:rPr>
            </a:br>
            <a:br>
              <a:rPr lang="pt-BR" sz="4000" dirty="0">
                <a:solidFill>
                  <a:schemeClr val="tx1"/>
                </a:solidFill>
                <a:latin typeface="Times New Roman" panose="02020603050405020304" pitchFamily="18" charset="0"/>
                <a:cs typeface="Times New Roman" panose="02020603050405020304" pitchFamily="18" charset="0"/>
              </a:rPr>
            </a:br>
            <a:br>
              <a:rPr lang="pt-BR" sz="4000" dirty="0">
                <a:solidFill>
                  <a:schemeClr val="tx1"/>
                </a:solidFill>
                <a:latin typeface="Times New Roman" panose="02020603050405020304" pitchFamily="18" charset="0"/>
                <a:cs typeface="Times New Roman" panose="02020603050405020304" pitchFamily="18" charset="0"/>
              </a:rPr>
            </a:br>
            <a:br>
              <a:rPr lang="pt-BR" sz="4000" dirty="0">
                <a:solidFill>
                  <a:schemeClr val="tx1"/>
                </a:solidFill>
                <a:latin typeface="Times New Roman" panose="02020603050405020304" pitchFamily="18" charset="0"/>
                <a:cs typeface="Times New Roman" panose="02020603050405020304" pitchFamily="18" charset="0"/>
              </a:rPr>
            </a:br>
            <a:br>
              <a:rPr lang="pt-BR" sz="4000" dirty="0">
                <a:solidFill>
                  <a:schemeClr val="tx1"/>
                </a:solidFill>
                <a:latin typeface="Times New Roman" panose="02020603050405020304" pitchFamily="18" charset="0"/>
                <a:cs typeface="Times New Roman" panose="02020603050405020304" pitchFamily="18" charset="0"/>
              </a:rPr>
            </a:br>
            <a:br>
              <a:rPr lang="pt-BR" sz="4000" dirty="0">
                <a:solidFill>
                  <a:schemeClr val="tx1"/>
                </a:solidFill>
                <a:latin typeface="Times New Roman" panose="02020603050405020304" pitchFamily="18" charset="0"/>
                <a:cs typeface="Times New Roman" panose="02020603050405020304" pitchFamily="18" charset="0"/>
              </a:rPr>
            </a:br>
            <a:r>
              <a:rPr lang="pt-BR" sz="4000" b="1" dirty="0">
                <a:solidFill>
                  <a:schemeClr val="tx1"/>
                </a:solidFill>
                <a:latin typeface="Times New Roman" panose="02020603050405020304" pitchFamily="18" charset="0"/>
                <a:cs typeface="Times New Roman" panose="02020603050405020304" pitchFamily="18" charset="0"/>
              </a:rPr>
              <a:t>ANPUH 2017</a:t>
            </a:r>
            <a:br>
              <a:rPr lang="pt-BR" sz="4000" b="1" dirty="0">
                <a:solidFill>
                  <a:schemeClr val="tx1"/>
                </a:solidFill>
                <a:latin typeface="Times New Roman" panose="02020603050405020304" pitchFamily="18" charset="0"/>
                <a:cs typeface="Times New Roman" panose="02020603050405020304" pitchFamily="18" charset="0"/>
              </a:rPr>
            </a:br>
            <a:r>
              <a:rPr lang="pt-BR" sz="4000" dirty="0">
                <a:solidFill>
                  <a:schemeClr val="tx1"/>
                </a:solidFill>
                <a:latin typeface="Times New Roman" panose="02020603050405020304" pitchFamily="18" charset="0"/>
                <a:cs typeface="Times New Roman" panose="02020603050405020304" pitchFamily="18" charset="0"/>
              </a:rPr>
              <a:t>MINICURSO- DIVERSIDADE RELIGIOSA NO BRASIL: UMA PERSPECTIVA HISTÓRICA</a:t>
            </a:r>
            <a:br>
              <a:rPr lang="pt-BR" sz="4000" dirty="0">
                <a:solidFill>
                  <a:schemeClr val="tx1"/>
                </a:solidFill>
                <a:latin typeface="Times New Roman" panose="02020603050405020304" pitchFamily="18" charset="0"/>
                <a:cs typeface="Times New Roman" panose="02020603050405020304" pitchFamily="18" charset="0"/>
              </a:rPr>
            </a:br>
            <a:r>
              <a:rPr lang="pt-BR" sz="4000" dirty="0">
                <a:solidFill>
                  <a:schemeClr val="tx1"/>
                </a:solidFill>
                <a:latin typeface="Times New Roman" panose="02020603050405020304" pitchFamily="18" charset="0"/>
                <a:cs typeface="Times New Roman" panose="02020603050405020304" pitchFamily="18" charset="0"/>
              </a:rPr>
              <a:t> </a:t>
            </a:r>
            <a:br>
              <a:rPr lang="pt-BR" sz="4000" dirty="0">
                <a:solidFill>
                  <a:schemeClr val="tx1"/>
                </a:solidFill>
                <a:latin typeface="Times New Roman" panose="02020603050405020304" pitchFamily="18" charset="0"/>
                <a:cs typeface="Times New Roman" panose="02020603050405020304" pitchFamily="18" charset="0"/>
              </a:rPr>
            </a:br>
            <a:br>
              <a:rPr lang="pt-BR" sz="4000" dirty="0">
                <a:solidFill>
                  <a:schemeClr val="tx1"/>
                </a:solidFill>
                <a:latin typeface="Times New Roman" panose="02020603050405020304" pitchFamily="18" charset="0"/>
                <a:cs typeface="Times New Roman" panose="02020603050405020304" pitchFamily="18" charset="0"/>
              </a:rPr>
            </a:br>
            <a:endParaRPr lang="pt-BR" sz="4000" dirty="0">
              <a:solidFill>
                <a:schemeClr val="tx1"/>
              </a:solidFill>
              <a:latin typeface="Times New Roman" panose="02020603050405020304" pitchFamily="18" charset="0"/>
              <a:cs typeface="Times New Roman" panose="02020603050405020304" pitchFamily="18" charset="0"/>
            </a:endParaRPr>
          </a:p>
        </p:txBody>
      </p:sp>
      <p:sp>
        <p:nvSpPr>
          <p:cNvPr id="4" name="Subtítulo 3">
            <a:extLst>
              <a:ext uri="{FF2B5EF4-FFF2-40B4-BE49-F238E27FC236}">
                <a16:creationId xmlns:a16="http://schemas.microsoft.com/office/drawing/2014/main" id="{8811E66C-5519-4030-A71D-B6E59983D431}"/>
              </a:ext>
            </a:extLst>
          </p:cNvPr>
          <p:cNvSpPr>
            <a:spLocks noGrp="1"/>
          </p:cNvSpPr>
          <p:nvPr>
            <p:ph type="subTitle" idx="1"/>
          </p:nvPr>
        </p:nvSpPr>
        <p:spPr>
          <a:xfrm>
            <a:off x="4320209" y="4545497"/>
            <a:ext cx="7487478" cy="1358166"/>
          </a:xfrm>
        </p:spPr>
        <p:txBody>
          <a:bodyPr>
            <a:normAutofit fontScale="92500" lnSpcReduction="20000"/>
          </a:bodyPr>
          <a:lstStyle/>
          <a:p>
            <a:pPr algn="r"/>
            <a:r>
              <a:rPr lang="pt-BR" sz="2800" dirty="0">
                <a:solidFill>
                  <a:schemeClr val="tx1"/>
                </a:solidFill>
                <a:latin typeface="Times New Roman" panose="02020603050405020304" pitchFamily="18" charset="0"/>
                <a:cs typeface="Times New Roman" panose="02020603050405020304" pitchFamily="18" charset="0"/>
              </a:rPr>
              <a:t>Autores: </a:t>
            </a:r>
          </a:p>
          <a:p>
            <a:pPr algn="r"/>
            <a:r>
              <a:rPr lang="pt-BR" sz="2800" dirty="0">
                <a:solidFill>
                  <a:schemeClr val="tx1"/>
                </a:solidFill>
                <a:latin typeface="Times New Roman" panose="02020603050405020304" pitchFamily="18" charset="0"/>
                <a:cs typeface="Times New Roman" panose="02020603050405020304" pitchFamily="18" charset="0"/>
              </a:rPr>
              <a:t>Dra. Elizete da Silva e</a:t>
            </a:r>
          </a:p>
          <a:p>
            <a:pPr algn="r"/>
            <a:r>
              <a:rPr lang="pt-BR" sz="2800" dirty="0">
                <a:solidFill>
                  <a:schemeClr val="tx1"/>
                </a:solidFill>
                <a:latin typeface="Times New Roman" panose="02020603050405020304" pitchFamily="18" charset="0"/>
                <a:cs typeface="Times New Roman" panose="02020603050405020304" pitchFamily="18" charset="0"/>
              </a:rPr>
              <a:t>Dr. Fabricio Lyrio Santos</a:t>
            </a:r>
            <a:endParaRPr lang="pt-BR" sz="2800" dirty="0">
              <a:solidFill>
                <a:schemeClr val="tx1"/>
              </a:solidFill>
            </a:endParaRPr>
          </a:p>
        </p:txBody>
      </p:sp>
    </p:spTree>
    <p:extLst>
      <p:ext uri="{BB962C8B-B14F-4D97-AF65-F5344CB8AC3E}">
        <p14:creationId xmlns:p14="http://schemas.microsoft.com/office/powerpoint/2010/main" val="9895827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2BD2DFFB-7A82-4ADD-82C3-A113E19AFB41}"/>
              </a:ext>
            </a:extLst>
          </p:cNvPr>
          <p:cNvSpPr>
            <a:spLocks noGrp="1"/>
          </p:cNvSpPr>
          <p:nvPr>
            <p:ph idx="1"/>
          </p:nvPr>
        </p:nvSpPr>
        <p:spPr>
          <a:xfrm>
            <a:off x="1709529" y="265043"/>
            <a:ext cx="10071653" cy="6294783"/>
          </a:xfrm>
        </p:spPr>
        <p:txBody>
          <a:bodyPr>
            <a:normAutofit/>
          </a:bodyPr>
          <a:lstStyle/>
          <a:p>
            <a:pPr algn="just"/>
            <a:r>
              <a:rPr lang="pt-BR" sz="3600" b="1" dirty="0">
                <a:solidFill>
                  <a:schemeClr val="tx1"/>
                </a:solidFill>
                <a:latin typeface="Times New Roman" panose="02020603050405020304" pitchFamily="18" charset="0"/>
                <a:cs typeface="Times New Roman" panose="02020603050405020304" pitchFamily="18" charset="0"/>
              </a:rPr>
              <a:t>III- HISTORIOGRAFIA DAS RELIGIÕES NO BRASIL</a:t>
            </a:r>
          </a:p>
          <a:p>
            <a:pPr algn="just"/>
            <a:r>
              <a:rPr lang="pt-BR" sz="3600" dirty="0">
                <a:solidFill>
                  <a:schemeClr val="tx1"/>
                </a:solidFill>
                <a:latin typeface="Times New Roman" panose="02020603050405020304" pitchFamily="18" charset="0"/>
                <a:cs typeface="Times New Roman" panose="02020603050405020304" pitchFamily="18" charset="0"/>
              </a:rPr>
              <a:t>Uma área recente de estudos acadêmicos, impulsionados pelos programas de Pós-Graduação em História.</a:t>
            </a:r>
          </a:p>
          <a:p>
            <a:pPr algn="just"/>
            <a:r>
              <a:rPr lang="pt-BR" sz="3600" dirty="0">
                <a:solidFill>
                  <a:schemeClr val="tx1"/>
                </a:solidFill>
                <a:latin typeface="Times New Roman" panose="02020603050405020304" pitchFamily="18" charset="0"/>
                <a:cs typeface="Times New Roman" panose="02020603050405020304" pitchFamily="18" charset="0"/>
              </a:rPr>
              <a:t>Fundação da Associação Brasileira de História das Religiões em 1999.</a:t>
            </a:r>
          </a:p>
          <a:p>
            <a:pPr algn="just"/>
            <a:r>
              <a:rPr lang="pt-BR" sz="3600" dirty="0">
                <a:solidFill>
                  <a:schemeClr val="tx1"/>
                </a:solidFill>
                <a:latin typeface="Times New Roman" panose="02020603050405020304" pitchFamily="18" charset="0"/>
                <a:cs typeface="Times New Roman" panose="02020603050405020304" pitchFamily="18" charset="0"/>
              </a:rPr>
              <a:t>Organização do GT História das Religiões e Religiosidades da ANPUH em 2007.</a:t>
            </a:r>
          </a:p>
          <a:p>
            <a:pPr algn="just"/>
            <a:endParaRPr lang="pt-BR"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0058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954337-45D6-47AE-A00A-51781DDDF34C}"/>
              </a:ext>
            </a:extLst>
          </p:cNvPr>
          <p:cNvSpPr>
            <a:spLocks noGrp="1"/>
          </p:cNvSpPr>
          <p:nvPr>
            <p:ph type="title"/>
          </p:nvPr>
        </p:nvSpPr>
        <p:spPr>
          <a:xfrm>
            <a:off x="1683027" y="412075"/>
            <a:ext cx="9675812" cy="780621"/>
          </a:xfrm>
        </p:spPr>
        <p:txBody>
          <a:bodyPr/>
          <a:lstStyle/>
          <a:p>
            <a:r>
              <a:rPr lang="pt-BR" b="1" dirty="0">
                <a:solidFill>
                  <a:schemeClr val="tx1"/>
                </a:solidFill>
                <a:latin typeface="Times New Roman" panose="02020603050405020304" pitchFamily="18" charset="0"/>
                <a:cs typeface="Times New Roman" panose="02020603050405020304" pitchFamily="18" charset="0"/>
              </a:rPr>
              <a:t>BIBLIOGRAFIA </a:t>
            </a:r>
          </a:p>
        </p:txBody>
      </p:sp>
      <p:sp>
        <p:nvSpPr>
          <p:cNvPr id="3" name="Espaço Reservado para Conteúdo 2">
            <a:extLst>
              <a:ext uri="{FF2B5EF4-FFF2-40B4-BE49-F238E27FC236}">
                <a16:creationId xmlns:a16="http://schemas.microsoft.com/office/drawing/2014/main" id="{A806598B-99FA-4B16-8AEB-4A81E3F6612C}"/>
              </a:ext>
            </a:extLst>
          </p:cNvPr>
          <p:cNvSpPr>
            <a:spLocks noGrp="1"/>
          </p:cNvSpPr>
          <p:nvPr>
            <p:ph idx="1"/>
          </p:nvPr>
        </p:nvSpPr>
        <p:spPr>
          <a:xfrm>
            <a:off x="1391478" y="1073426"/>
            <a:ext cx="10402957" cy="5632173"/>
          </a:xfrm>
        </p:spPr>
        <p:txBody>
          <a:bodyPr>
            <a:normAutofit lnSpcReduction="10000"/>
          </a:bodyPr>
          <a:lstStyle/>
          <a:p>
            <a:pPr algn="just"/>
            <a:r>
              <a:rPr lang="pt-BR" dirty="0">
                <a:solidFill>
                  <a:schemeClr val="tx1"/>
                </a:solidFill>
              </a:rPr>
              <a:t>ALVES, Rubem. </a:t>
            </a:r>
            <a:r>
              <a:rPr lang="pt-BR" i="1" dirty="0">
                <a:solidFill>
                  <a:schemeClr val="tx1"/>
                </a:solidFill>
              </a:rPr>
              <a:t>Que é religião</a:t>
            </a:r>
            <a:r>
              <a:rPr lang="pt-BR" dirty="0">
                <a:solidFill>
                  <a:schemeClr val="tx1"/>
                </a:solidFill>
              </a:rPr>
              <a:t>. São Paulo. Civilização Brasileira. 1985.</a:t>
            </a:r>
          </a:p>
          <a:p>
            <a:pPr algn="just"/>
            <a:r>
              <a:rPr lang="pt-BR" dirty="0">
                <a:solidFill>
                  <a:schemeClr val="tx1"/>
                </a:solidFill>
              </a:rPr>
              <a:t>BOURDIEU, Pierre. </a:t>
            </a:r>
            <a:r>
              <a:rPr lang="pt-BR" i="1" dirty="0">
                <a:solidFill>
                  <a:schemeClr val="tx1"/>
                </a:solidFill>
              </a:rPr>
              <a:t>A Economia das Trocas Simbólicas</a:t>
            </a:r>
            <a:r>
              <a:rPr lang="pt-BR" dirty="0">
                <a:solidFill>
                  <a:schemeClr val="tx1"/>
                </a:solidFill>
              </a:rPr>
              <a:t>. São Paulo. Perspectiva. 1974. </a:t>
            </a:r>
          </a:p>
          <a:p>
            <a:pPr algn="just"/>
            <a:r>
              <a:rPr lang="pt-BR" dirty="0">
                <a:solidFill>
                  <a:schemeClr val="tx1"/>
                </a:solidFill>
              </a:rPr>
              <a:t>CHARTIER, Roger. </a:t>
            </a:r>
            <a:r>
              <a:rPr lang="pt-BR" i="1" dirty="0">
                <a:solidFill>
                  <a:schemeClr val="tx1"/>
                </a:solidFill>
              </a:rPr>
              <a:t>A História Cultural: </a:t>
            </a:r>
            <a:r>
              <a:rPr lang="pt-BR" dirty="0">
                <a:solidFill>
                  <a:schemeClr val="tx1"/>
                </a:solidFill>
              </a:rPr>
              <a:t>entre práticas e representações. Lisboa: Difel; Rio de Janeiro: Bertrand Brasil, 1990.</a:t>
            </a:r>
          </a:p>
          <a:p>
            <a:pPr algn="just"/>
            <a:r>
              <a:rPr lang="pt-BR" i="1" dirty="0">
                <a:solidFill>
                  <a:schemeClr val="tx1"/>
                </a:solidFill>
              </a:rPr>
              <a:t>COUTO. Edilece Souza. Considerações sobre a produção historiográfica das religiões e religiosidades. </a:t>
            </a:r>
            <a:r>
              <a:rPr lang="pt-BR" dirty="0">
                <a:solidFill>
                  <a:schemeClr val="tx1"/>
                </a:solidFill>
              </a:rPr>
              <a:t>In: Dias, André Luis Mattedi; Coelho Neto, Eurelino Teixeira; Leite, Márcia Maria da Silva Barreiros. UEFS Editora,; Salvador: EDUFBA, 2010.</a:t>
            </a:r>
          </a:p>
          <a:p>
            <a:pPr algn="just"/>
            <a:r>
              <a:rPr lang="pt-BR" dirty="0">
                <a:solidFill>
                  <a:schemeClr val="tx1"/>
                </a:solidFill>
              </a:rPr>
              <a:t>DURKHEIM. Émile. </a:t>
            </a:r>
            <a:r>
              <a:rPr lang="pt-BR" i="1" dirty="0">
                <a:solidFill>
                  <a:schemeClr val="tx1"/>
                </a:solidFill>
              </a:rPr>
              <a:t>As formas Elementares da Vida religiosa</a:t>
            </a:r>
            <a:r>
              <a:rPr lang="pt-BR" dirty="0">
                <a:solidFill>
                  <a:schemeClr val="tx1"/>
                </a:solidFill>
              </a:rPr>
              <a:t>. São Paulo: Paulinas, 1989. </a:t>
            </a:r>
          </a:p>
          <a:p>
            <a:pPr algn="just"/>
            <a:r>
              <a:rPr lang="pt-BR" dirty="0">
                <a:solidFill>
                  <a:schemeClr val="tx1"/>
                </a:solidFill>
              </a:rPr>
              <a:t>ELIADE, Mircea. </a:t>
            </a:r>
            <a:r>
              <a:rPr lang="pt-BR" i="1" dirty="0">
                <a:solidFill>
                  <a:schemeClr val="tx1"/>
                </a:solidFill>
              </a:rPr>
              <a:t>História das Crenças e das Ideias Religiosas</a:t>
            </a:r>
            <a:r>
              <a:rPr lang="pt-BR" dirty="0">
                <a:solidFill>
                  <a:schemeClr val="tx1"/>
                </a:solidFill>
              </a:rPr>
              <a:t>. Rio de Janeiro. Zahar. 2012.</a:t>
            </a:r>
          </a:p>
          <a:p>
            <a:pPr algn="just"/>
            <a:r>
              <a:rPr lang="pt-BR" dirty="0">
                <a:solidFill>
                  <a:schemeClr val="tx1"/>
                </a:solidFill>
              </a:rPr>
              <a:t>ELIADE, Mircea. </a:t>
            </a:r>
            <a:r>
              <a:rPr lang="pt-BR" i="1" dirty="0">
                <a:solidFill>
                  <a:schemeClr val="tx1"/>
                </a:solidFill>
              </a:rPr>
              <a:t>Tratado de História das Religiões</a:t>
            </a:r>
            <a:r>
              <a:rPr lang="pt-BR" dirty="0">
                <a:solidFill>
                  <a:schemeClr val="tx1"/>
                </a:solidFill>
              </a:rPr>
              <a:t>. Lisboa: Cosmos, 1977.</a:t>
            </a:r>
          </a:p>
          <a:p>
            <a:pPr algn="just"/>
            <a:r>
              <a:rPr lang="pt-BR" dirty="0">
                <a:solidFill>
                  <a:schemeClr val="tx1"/>
                </a:solidFill>
              </a:rPr>
              <a:t>MARX, K; FRIEDERICH, Engels. </a:t>
            </a:r>
            <a:r>
              <a:rPr lang="pt-BR" i="1" dirty="0">
                <a:solidFill>
                  <a:schemeClr val="tx1"/>
                </a:solidFill>
              </a:rPr>
              <a:t>Sobre Religião</a:t>
            </a:r>
            <a:r>
              <a:rPr lang="pt-BR" dirty="0">
                <a:solidFill>
                  <a:schemeClr val="tx1"/>
                </a:solidFill>
              </a:rPr>
              <a:t>. Lisboa. Edições 70, 1972.</a:t>
            </a:r>
          </a:p>
          <a:p>
            <a:pPr algn="just"/>
            <a:r>
              <a:rPr lang="pt-BR" dirty="0">
                <a:solidFill>
                  <a:schemeClr val="tx1"/>
                </a:solidFill>
              </a:rPr>
              <a:t>TEIXEIRA, Marli Geralda. </a:t>
            </a:r>
            <a:r>
              <a:rPr lang="pt-BR" i="1" dirty="0">
                <a:solidFill>
                  <a:schemeClr val="tx1"/>
                </a:solidFill>
              </a:rPr>
              <a:t>Nós os batistas...Um estudo de história das mentalidades</a:t>
            </a:r>
            <a:r>
              <a:rPr lang="pt-BR" dirty="0">
                <a:solidFill>
                  <a:schemeClr val="tx1"/>
                </a:solidFill>
              </a:rPr>
              <a:t>. 1983. Tese (Doutorado) – Universidade de São Paulo, 1983. </a:t>
            </a:r>
          </a:p>
          <a:p>
            <a:pPr algn="just"/>
            <a:r>
              <a:rPr lang="pt-BR" dirty="0">
                <a:solidFill>
                  <a:schemeClr val="tx1"/>
                </a:solidFill>
              </a:rPr>
              <a:t>WEBER, Max. </a:t>
            </a:r>
            <a:r>
              <a:rPr lang="pt-BR" i="1" dirty="0">
                <a:solidFill>
                  <a:schemeClr val="tx1"/>
                </a:solidFill>
              </a:rPr>
              <a:t>A Ética Protestante e o Espírito do Capitalismo</a:t>
            </a:r>
            <a:r>
              <a:rPr lang="pt-BR" dirty="0">
                <a:solidFill>
                  <a:schemeClr val="tx1"/>
                </a:solidFill>
              </a:rPr>
              <a:t> . São Paulo, Pioneira, 1967. </a:t>
            </a:r>
          </a:p>
          <a:p>
            <a:pPr algn="just"/>
            <a:r>
              <a:rPr lang="pt-BR" dirty="0">
                <a:solidFill>
                  <a:schemeClr val="tx1"/>
                </a:solidFill>
              </a:rPr>
              <a:t>WEBER, Max. </a:t>
            </a:r>
            <a:r>
              <a:rPr lang="pt-BR" i="1" dirty="0">
                <a:solidFill>
                  <a:schemeClr val="tx1"/>
                </a:solidFill>
              </a:rPr>
              <a:t>Economia e Sociologia</a:t>
            </a:r>
            <a:r>
              <a:rPr lang="pt-BR" dirty="0">
                <a:solidFill>
                  <a:schemeClr val="tx1"/>
                </a:solidFill>
              </a:rPr>
              <a:t>. Fundamentos da Sociologia Compreensiva. Brasília: UNB, 1991.</a:t>
            </a:r>
          </a:p>
          <a:p>
            <a:pPr algn="just"/>
            <a:endParaRPr lang="pt-BR" dirty="0">
              <a:solidFill>
                <a:schemeClr val="tx1"/>
              </a:solidFill>
            </a:endParaRPr>
          </a:p>
          <a:p>
            <a:pPr algn="just"/>
            <a:endParaRPr lang="pt-BR" dirty="0">
              <a:solidFill>
                <a:schemeClr val="tx1"/>
              </a:solidFill>
            </a:endParaRPr>
          </a:p>
          <a:p>
            <a:pPr algn="just"/>
            <a:endParaRPr lang="pt-BR" dirty="0">
              <a:solidFill>
                <a:schemeClr val="tx1"/>
              </a:solidFill>
            </a:endParaRPr>
          </a:p>
        </p:txBody>
      </p:sp>
    </p:spTree>
    <p:extLst>
      <p:ext uri="{BB962C8B-B14F-4D97-AF65-F5344CB8AC3E}">
        <p14:creationId xmlns:p14="http://schemas.microsoft.com/office/powerpoint/2010/main" val="125802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AA3B6136-D6DA-4F7B-8054-A77A0999BEF2}"/>
              </a:ext>
            </a:extLst>
          </p:cNvPr>
          <p:cNvSpPr>
            <a:spLocks noGrp="1"/>
          </p:cNvSpPr>
          <p:nvPr>
            <p:ph idx="1"/>
          </p:nvPr>
        </p:nvSpPr>
        <p:spPr>
          <a:xfrm>
            <a:off x="1550505" y="463825"/>
            <a:ext cx="10204174" cy="6016487"/>
          </a:xfrm>
        </p:spPr>
        <p:txBody>
          <a:bodyPr>
            <a:normAutofit lnSpcReduction="10000"/>
          </a:bodyPr>
          <a:lstStyle/>
          <a:p>
            <a:pPr algn="just"/>
            <a:r>
              <a:rPr lang="pt-BR" sz="2400" b="1" u="sng" dirty="0">
                <a:solidFill>
                  <a:schemeClr val="tx1"/>
                </a:solidFill>
                <a:latin typeface="Times New Roman" panose="02020603050405020304" pitchFamily="18" charset="0"/>
                <a:cs typeface="Times New Roman" panose="02020603050405020304" pitchFamily="18" charset="0"/>
              </a:rPr>
              <a:t>EMENTA:</a:t>
            </a:r>
            <a:endParaRPr lang="pt-BR" sz="2400" b="1" dirty="0">
              <a:solidFill>
                <a:schemeClr val="tx1"/>
              </a:solidFill>
              <a:latin typeface="Times New Roman" panose="02020603050405020304" pitchFamily="18" charset="0"/>
              <a:cs typeface="Times New Roman" panose="02020603050405020304" pitchFamily="18" charset="0"/>
            </a:endParaRPr>
          </a:p>
          <a:p>
            <a:pPr algn="just"/>
            <a:r>
              <a:rPr lang="pt-BR" sz="2800" dirty="0">
                <a:solidFill>
                  <a:schemeClr val="tx1"/>
                </a:solidFill>
                <a:latin typeface="Times New Roman" panose="02020603050405020304" pitchFamily="18" charset="0"/>
                <a:cs typeface="Times New Roman" panose="02020603050405020304" pitchFamily="18" charset="0"/>
              </a:rPr>
              <a:t>Este minicurso pretende se constituir em espaço de debates teóricos sobre o tema das Religiões e Religiosidades e suas implicações na Educação Básica. Promover discussões em torno do campo religioso brasileiro na atualidade, partindo de uma perspectiva histórica, a fim de evidenciar e problematizar a diversidade religiosa enquanto característica fundamental da sociedade brasileira contemporânea com seus desdobramentos no ambiente escolar, nas salas de aula e, em particular, no Ensino de História. Ênfase especial será dada às questões que envolvem a pesquisa e o ensino em torno das Religiões e Religiosidades, dialogando com reflexões em torno do processo de ensino-aprendizagem, dos livros didáticos e estudos de caso. Pretende-se também, com este minicurso, contribuir para a promoção da tolerância e do respeito às diferenças.</a:t>
            </a:r>
          </a:p>
          <a:p>
            <a:pPr algn="just"/>
            <a:endParaRPr lang="pt-BR"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7698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D3C2D56E-CA11-41AD-90D6-E9D79A18A9C8}"/>
              </a:ext>
            </a:extLst>
          </p:cNvPr>
          <p:cNvSpPr>
            <a:spLocks noGrp="1"/>
          </p:cNvSpPr>
          <p:nvPr>
            <p:ph idx="1"/>
          </p:nvPr>
        </p:nvSpPr>
        <p:spPr>
          <a:xfrm>
            <a:off x="1656522" y="530086"/>
            <a:ext cx="10177669" cy="5539409"/>
          </a:xfrm>
        </p:spPr>
        <p:txBody>
          <a:bodyPr>
            <a:normAutofit/>
          </a:bodyPr>
          <a:lstStyle/>
          <a:p>
            <a:pPr algn="just"/>
            <a:r>
              <a:rPr lang="pt-BR" sz="2800" b="1" dirty="0">
                <a:solidFill>
                  <a:schemeClr val="tx1"/>
                </a:solidFill>
                <a:latin typeface="Times New Roman" panose="02020603050405020304" pitchFamily="18" charset="0"/>
                <a:cs typeface="Times New Roman" panose="02020603050405020304" pitchFamily="18" charset="0"/>
              </a:rPr>
              <a:t>I – INTRODUÇÃO</a:t>
            </a:r>
          </a:p>
          <a:p>
            <a:pPr lvl="0" algn="just"/>
            <a:r>
              <a:rPr lang="pt-BR" sz="2800" b="1" dirty="0">
                <a:solidFill>
                  <a:schemeClr val="tx1"/>
                </a:solidFill>
                <a:latin typeface="Times New Roman" panose="02020603050405020304" pitchFamily="18" charset="0"/>
                <a:cs typeface="Times New Roman" panose="02020603050405020304" pitchFamily="18" charset="0"/>
              </a:rPr>
              <a:t>A) Conceito de Religião  </a:t>
            </a:r>
            <a:endParaRPr lang="pt-BR" sz="2800" dirty="0">
              <a:solidFill>
                <a:schemeClr val="tx1"/>
              </a:solidFill>
              <a:latin typeface="Times New Roman" panose="02020603050405020304" pitchFamily="18" charset="0"/>
              <a:cs typeface="Times New Roman" panose="02020603050405020304" pitchFamily="18" charset="0"/>
            </a:endParaRPr>
          </a:p>
          <a:p>
            <a:pPr algn="just"/>
            <a:r>
              <a:rPr lang="pt-BR" sz="2800" dirty="0">
                <a:solidFill>
                  <a:schemeClr val="tx1"/>
                </a:solidFill>
                <a:latin typeface="Times New Roman" panose="02020603050405020304" pitchFamily="18" charset="0"/>
                <a:cs typeface="Times New Roman" panose="02020603050405020304" pitchFamily="18" charset="0"/>
              </a:rPr>
              <a:t>- Teia de símbolos, redes de desejos, confissão de espera, horizonte dos horizontes, a mais fantástica e pretensiosa tentativa de transubstanciar a natureza (Rubem Alves).</a:t>
            </a:r>
          </a:p>
          <a:p>
            <a:pPr algn="just"/>
            <a:r>
              <a:rPr lang="pt-BR" sz="2800" dirty="0">
                <a:solidFill>
                  <a:schemeClr val="tx1"/>
                </a:solidFill>
                <a:latin typeface="Times New Roman" panose="02020603050405020304" pitchFamily="18" charset="0"/>
                <a:cs typeface="Times New Roman" panose="02020603050405020304" pitchFamily="18" charset="0"/>
              </a:rPr>
              <a:t>-Relações com os fenômenos do sagrado (M. </a:t>
            </a:r>
            <a:r>
              <a:rPr lang="pt-BR" sz="2800" dirty="0" err="1">
                <a:solidFill>
                  <a:schemeClr val="tx1"/>
                </a:solidFill>
                <a:latin typeface="Times New Roman" panose="02020603050405020304" pitchFamily="18" charset="0"/>
                <a:cs typeface="Times New Roman" panose="02020603050405020304" pitchFamily="18" charset="0"/>
              </a:rPr>
              <a:t>Eliade</a:t>
            </a:r>
            <a:r>
              <a:rPr lang="pt-BR" sz="2800" dirty="0">
                <a:solidFill>
                  <a:schemeClr val="tx1"/>
                </a:solidFill>
                <a:latin typeface="Times New Roman" panose="02020603050405020304" pitchFamily="18" charset="0"/>
                <a:cs typeface="Times New Roman" panose="02020603050405020304" pitchFamily="18" charset="0"/>
              </a:rPr>
              <a:t>).</a:t>
            </a:r>
          </a:p>
          <a:p>
            <a:pPr algn="just"/>
            <a:r>
              <a:rPr lang="pt-BR" sz="2800" dirty="0">
                <a:solidFill>
                  <a:schemeClr val="tx1"/>
                </a:solidFill>
                <a:latin typeface="Times New Roman" panose="02020603050405020304" pitchFamily="18" charset="0"/>
                <a:cs typeface="Times New Roman" panose="02020603050405020304" pitchFamily="18" charset="0"/>
              </a:rPr>
              <a:t>-A interpretação teoricamente organizada de crenças, ritos, instituições religiosas (Marli G. Teixeira).  </a:t>
            </a:r>
          </a:p>
          <a:p>
            <a:pPr algn="just"/>
            <a:endParaRPr lang="pt-BR"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862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B86B74E1-5D42-4B89-A62B-FEE075B6AE9C}"/>
              </a:ext>
            </a:extLst>
          </p:cNvPr>
          <p:cNvSpPr>
            <a:spLocks noGrp="1"/>
          </p:cNvSpPr>
          <p:nvPr>
            <p:ph idx="1"/>
          </p:nvPr>
        </p:nvSpPr>
        <p:spPr>
          <a:xfrm>
            <a:off x="1709529" y="304800"/>
            <a:ext cx="10071654" cy="5606422"/>
          </a:xfrm>
        </p:spPr>
        <p:txBody>
          <a:bodyPr>
            <a:normAutofit/>
          </a:bodyPr>
          <a:lstStyle/>
          <a:p>
            <a:pPr algn="just"/>
            <a:r>
              <a:rPr lang="pt-BR" sz="4000" b="1" dirty="0">
                <a:solidFill>
                  <a:schemeClr val="tx1"/>
                </a:solidFill>
                <a:latin typeface="Times New Roman" panose="02020603050405020304" pitchFamily="18" charset="0"/>
                <a:cs typeface="Times New Roman" panose="02020603050405020304" pitchFamily="18" charset="0"/>
              </a:rPr>
              <a:t>B) Conceito de Religiosidade</a:t>
            </a:r>
            <a:endParaRPr lang="pt-BR" sz="4000" dirty="0">
              <a:solidFill>
                <a:schemeClr val="tx1"/>
              </a:solidFill>
              <a:latin typeface="Times New Roman" panose="02020603050405020304" pitchFamily="18" charset="0"/>
              <a:cs typeface="Times New Roman" panose="02020603050405020304" pitchFamily="18" charset="0"/>
            </a:endParaRPr>
          </a:p>
          <a:p>
            <a:pPr algn="just"/>
            <a:r>
              <a:rPr lang="pt-BR" sz="4000" dirty="0">
                <a:solidFill>
                  <a:schemeClr val="tx1"/>
                </a:solidFill>
                <a:latin typeface="Times New Roman" panose="02020603050405020304" pitchFamily="18" charset="0"/>
                <a:cs typeface="Times New Roman" panose="02020603050405020304" pitchFamily="18" charset="0"/>
              </a:rPr>
              <a:t>A maneira, a forma pela qual os homens internalizam, apreendem, interpretam e expressam o conhecimento do fenômeno religioso. É a religião vivida. (Marli G. Teixeira).  </a:t>
            </a:r>
          </a:p>
          <a:p>
            <a:pPr marL="0" indent="0" algn="just">
              <a:buNone/>
            </a:pPr>
            <a:endParaRPr lang="pt-BR" sz="4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4677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9D4E9009-4FC5-40A5-BFAE-D1731A4934BD}"/>
              </a:ext>
            </a:extLst>
          </p:cNvPr>
          <p:cNvSpPr>
            <a:spLocks noGrp="1"/>
          </p:cNvSpPr>
          <p:nvPr>
            <p:ph idx="1"/>
          </p:nvPr>
        </p:nvSpPr>
        <p:spPr>
          <a:xfrm>
            <a:off x="1537252" y="742123"/>
            <a:ext cx="10020369" cy="5619674"/>
          </a:xfrm>
        </p:spPr>
        <p:txBody>
          <a:bodyPr>
            <a:normAutofit/>
          </a:bodyPr>
          <a:lstStyle/>
          <a:p>
            <a:pPr lvl="0"/>
            <a:r>
              <a:rPr lang="pt-BR" sz="3600" b="1" dirty="0">
                <a:solidFill>
                  <a:schemeClr val="tx1"/>
                </a:solidFill>
                <a:latin typeface="Times New Roman" panose="02020603050405020304" pitchFamily="18" charset="0"/>
                <a:cs typeface="Times New Roman" panose="02020603050405020304" pitchFamily="18" charset="0"/>
              </a:rPr>
              <a:t>C) A constituição da disciplina História das Religiões- séc. XIX.</a:t>
            </a:r>
            <a:endParaRPr lang="pt-BR" sz="3600" dirty="0">
              <a:solidFill>
                <a:schemeClr val="tx1"/>
              </a:solidFill>
              <a:latin typeface="Times New Roman" panose="02020603050405020304" pitchFamily="18" charset="0"/>
              <a:cs typeface="Times New Roman" panose="02020603050405020304" pitchFamily="18" charset="0"/>
            </a:endParaRPr>
          </a:p>
          <a:p>
            <a:r>
              <a:rPr lang="pt-BR" sz="3600" dirty="0">
                <a:solidFill>
                  <a:schemeClr val="tx1"/>
                </a:solidFill>
                <a:latin typeface="Times New Roman" panose="02020603050405020304" pitchFamily="18" charset="0"/>
                <a:cs typeface="Times New Roman" panose="02020603050405020304" pitchFamily="18" charset="0"/>
              </a:rPr>
              <a:t>- A religião como objeto de estudo da História </a:t>
            </a:r>
          </a:p>
          <a:p>
            <a:r>
              <a:rPr lang="pt-BR" sz="3600" dirty="0">
                <a:solidFill>
                  <a:schemeClr val="tx1"/>
                </a:solidFill>
                <a:latin typeface="Times New Roman" panose="02020603050405020304" pitchFamily="18" charset="0"/>
                <a:cs typeface="Times New Roman" panose="02020603050405020304" pitchFamily="18" charset="0"/>
              </a:rPr>
              <a:t>-Metodologia específica e possibilidades de interdisciplinaridade com a Sociologia, Antropologia e Filosofia.</a:t>
            </a:r>
          </a:p>
          <a:p>
            <a:endParaRPr lang="pt-BR"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0230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5B595A1D-BDDB-4091-A4E6-4DFC912A7788}"/>
              </a:ext>
            </a:extLst>
          </p:cNvPr>
          <p:cNvSpPr>
            <a:spLocks noGrp="1"/>
          </p:cNvSpPr>
          <p:nvPr>
            <p:ph idx="1"/>
          </p:nvPr>
        </p:nvSpPr>
        <p:spPr>
          <a:xfrm>
            <a:off x="1630018" y="278295"/>
            <a:ext cx="9780104" cy="6361044"/>
          </a:xfrm>
        </p:spPr>
        <p:txBody>
          <a:bodyPr>
            <a:normAutofit/>
          </a:bodyPr>
          <a:lstStyle/>
          <a:p>
            <a:pPr algn="just"/>
            <a:r>
              <a:rPr lang="pt-BR" sz="3200" b="1" dirty="0">
                <a:solidFill>
                  <a:schemeClr val="tx1"/>
                </a:solidFill>
                <a:latin typeface="Times New Roman" panose="02020603050405020304" pitchFamily="18" charset="0"/>
                <a:cs typeface="Times New Roman" panose="02020603050405020304" pitchFamily="18" charset="0"/>
              </a:rPr>
              <a:t>II- AS DIVERSAS ABORDAGENS TEÓRICAS</a:t>
            </a:r>
          </a:p>
          <a:p>
            <a:pPr lvl="0" algn="just"/>
            <a:r>
              <a:rPr lang="pt-BR" sz="3200" b="1" dirty="0">
                <a:solidFill>
                  <a:schemeClr val="tx1"/>
                </a:solidFill>
                <a:latin typeface="Times New Roman" panose="02020603050405020304" pitchFamily="18" charset="0"/>
                <a:cs typeface="Times New Roman" panose="02020603050405020304" pitchFamily="18" charset="0"/>
              </a:rPr>
              <a:t>A) Abordagem marxista - materialismo histórico (séc. XIX)</a:t>
            </a:r>
            <a:endParaRPr lang="pt-BR" sz="3200" dirty="0">
              <a:solidFill>
                <a:schemeClr val="tx1"/>
              </a:solidFill>
              <a:latin typeface="Times New Roman" panose="02020603050405020304" pitchFamily="18" charset="0"/>
              <a:cs typeface="Times New Roman" panose="02020603050405020304" pitchFamily="18" charset="0"/>
            </a:endParaRPr>
          </a:p>
          <a:p>
            <a:pPr algn="just"/>
            <a:r>
              <a:rPr lang="pt-BR" sz="3200" dirty="0">
                <a:solidFill>
                  <a:schemeClr val="tx1"/>
                </a:solidFill>
                <a:latin typeface="Times New Roman" panose="02020603050405020304" pitchFamily="18" charset="0"/>
                <a:cs typeface="Times New Roman" panose="02020603050405020304" pitchFamily="18" charset="0"/>
              </a:rPr>
              <a:t>Marx e Engels: “A crítica da religião é a condição preliminar de toda crítica...o Estado e a sociedade , produzem a religião, consciência invertida do mundo porque eles próprios são um mundo invertido...Suspiro da criatura oprimida, a alma de um mundo sem coração tal como é o espirito de condições sociais de que o espirito está excluído. Ela é o </a:t>
            </a:r>
            <a:r>
              <a:rPr lang="pt-BR" sz="3200" dirty="0" err="1">
                <a:solidFill>
                  <a:schemeClr val="tx1"/>
                </a:solidFill>
                <a:latin typeface="Times New Roman" panose="02020603050405020304" pitchFamily="18" charset="0"/>
                <a:cs typeface="Times New Roman" panose="02020603050405020304" pitchFamily="18" charset="0"/>
              </a:rPr>
              <a:t>opium</a:t>
            </a:r>
            <a:r>
              <a:rPr lang="pt-BR" sz="3200" dirty="0">
                <a:solidFill>
                  <a:schemeClr val="tx1"/>
                </a:solidFill>
                <a:latin typeface="Times New Roman" panose="02020603050405020304" pitchFamily="18" charset="0"/>
                <a:cs typeface="Times New Roman" panose="02020603050405020304" pitchFamily="18" charset="0"/>
              </a:rPr>
              <a:t> do povo” (MARX, A Critica da Filosofia do Direito de Hegel,1972)</a:t>
            </a:r>
          </a:p>
          <a:p>
            <a:pPr algn="just"/>
            <a:endParaRPr lang="pt-BR" sz="3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4863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B55039D9-02CD-4910-BA63-92CDA6627DC5}"/>
              </a:ext>
            </a:extLst>
          </p:cNvPr>
          <p:cNvSpPr>
            <a:spLocks noGrp="1"/>
          </p:cNvSpPr>
          <p:nvPr>
            <p:ph idx="1"/>
          </p:nvPr>
        </p:nvSpPr>
        <p:spPr>
          <a:xfrm>
            <a:off x="1603513" y="702365"/>
            <a:ext cx="9952383" cy="5434144"/>
          </a:xfrm>
        </p:spPr>
        <p:txBody>
          <a:bodyPr>
            <a:normAutofit lnSpcReduction="10000"/>
          </a:bodyPr>
          <a:lstStyle/>
          <a:p>
            <a:pPr algn="just"/>
            <a:r>
              <a:rPr lang="pt-BR" sz="4000" b="1" dirty="0">
                <a:solidFill>
                  <a:schemeClr val="tx1"/>
                </a:solidFill>
                <a:latin typeface="Times New Roman" panose="02020603050405020304" pitchFamily="18" charset="0"/>
                <a:cs typeface="Times New Roman" panose="02020603050405020304" pitchFamily="18" charset="0"/>
              </a:rPr>
              <a:t>B) Abordagem Durkheimiana-  escola essencialista (séc. XX)</a:t>
            </a:r>
            <a:endParaRPr lang="pt-BR" sz="4000" dirty="0">
              <a:solidFill>
                <a:schemeClr val="tx1"/>
              </a:solidFill>
              <a:latin typeface="Times New Roman" panose="02020603050405020304" pitchFamily="18" charset="0"/>
              <a:cs typeface="Times New Roman" panose="02020603050405020304" pitchFamily="18" charset="0"/>
            </a:endParaRPr>
          </a:p>
          <a:p>
            <a:pPr algn="just"/>
            <a:r>
              <a:rPr lang="pt-BR" sz="4000" dirty="0">
                <a:solidFill>
                  <a:schemeClr val="tx1"/>
                </a:solidFill>
                <a:latin typeface="Times New Roman" panose="02020603050405020304" pitchFamily="18" charset="0"/>
                <a:cs typeface="Times New Roman" panose="02020603050405020304" pitchFamily="18" charset="0"/>
              </a:rPr>
              <a:t>Emile Durkheim: “ Compreender a natureza religiosa do homem, ou seja, revelar um aspecto essencial e permanente da humanidade...a religião é coisa eminentemente social, representação coletiva” (DURKHEIM, As Formas Elementares da Vida Religiosa,1989).</a:t>
            </a:r>
          </a:p>
          <a:p>
            <a:pPr algn="just"/>
            <a:endParaRPr lang="pt-BR" sz="4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7969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93DAE1E9-E94A-403B-914F-57D0E3AB4019}"/>
              </a:ext>
            </a:extLst>
          </p:cNvPr>
          <p:cNvSpPr>
            <a:spLocks noGrp="1"/>
          </p:cNvSpPr>
          <p:nvPr>
            <p:ph idx="1"/>
          </p:nvPr>
        </p:nvSpPr>
        <p:spPr>
          <a:xfrm>
            <a:off x="1656523" y="318051"/>
            <a:ext cx="10058400" cy="6162261"/>
          </a:xfrm>
        </p:spPr>
        <p:txBody>
          <a:bodyPr>
            <a:normAutofit/>
          </a:bodyPr>
          <a:lstStyle/>
          <a:p>
            <a:pPr algn="just"/>
            <a:r>
              <a:rPr lang="pt-BR" sz="3600" b="1" dirty="0">
                <a:solidFill>
                  <a:schemeClr val="tx1"/>
                </a:solidFill>
                <a:latin typeface="Times New Roman" panose="02020603050405020304" pitchFamily="18" charset="0"/>
                <a:cs typeface="Times New Roman" panose="02020603050405020304" pitchFamily="18" charset="0"/>
              </a:rPr>
              <a:t>C) Abordagem weberiana – tipos ideais, afinidade eletiva, escola idealista (séc. XX)</a:t>
            </a:r>
            <a:endParaRPr lang="pt-BR" sz="3600" dirty="0">
              <a:solidFill>
                <a:schemeClr val="tx1"/>
              </a:solidFill>
              <a:latin typeface="Times New Roman" panose="02020603050405020304" pitchFamily="18" charset="0"/>
              <a:cs typeface="Times New Roman" panose="02020603050405020304" pitchFamily="18" charset="0"/>
            </a:endParaRPr>
          </a:p>
          <a:p>
            <a:pPr algn="just"/>
            <a:r>
              <a:rPr lang="pt-BR" sz="3600" dirty="0">
                <a:solidFill>
                  <a:schemeClr val="tx1"/>
                </a:solidFill>
                <a:latin typeface="Times New Roman" panose="02020603050405020304" pitchFamily="18" charset="0"/>
                <a:cs typeface="Times New Roman" panose="02020603050405020304" pitchFamily="18" charset="0"/>
              </a:rPr>
              <a:t>Max Weber: “ Afinidade eletiva entre o Protestantismo e o Capitalismo...</a:t>
            </a:r>
            <a:r>
              <a:rPr lang="pt-BR" sz="3600" i="1" dirty="0" err="1">
                <a:solidFill>
                  <a:schemeClr val="tx1"/>
                </a:solidFill>
                <a:latin typeface="Times New Roman" panose="02020603050405020304" pitchFamily="18" charset="0"/>
                <a:cs typeface="Times New Roman" panose="02020603050405020304" pitchFamily="18" charset="0"/>
              </a:rPr>
              <a:t>Beruf</a:t>
            </a:r>
            <a:r>
              <a:rPr lang="pt-BR" sz="3600" dirty="0">
                <a:solidFill>
                  <a:schemeClr val="tx1"/>
                </a:solidFill>
                <a:latin typeface="Times New Roman" panose="02020603050405020304" pitchFamily="18" charset="0"/>
                <a:cs typeface="Times New Roman" panose="02020603050405020304" pitchFamily="18" charset="0"/>
              </a:rPr>
              <a:t>, vocação é o chamado religioso dos fieis, quanto o trabalho cotidiano...um serviço para a glória de Deus... ascese intramundana” (WEBER, A Ética Protestante e o Espirito do Capitalismo,1967).</a:t>
            </a:r>
          </a:p>
          <a:p>
            <a:pPr algn="just"/>
            <a:endParaRPr lang="pt-BR"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3041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3740F300-16D8-4E9D-BF5E-9C6539485D88}"/>
              </a:ext>
            </a:extLst>
          </p:cNvPr>
          <p:cNvSpPr>
            <a:spLocks noGrp="1"/>
          </p:cNvSpPr>
          <p:nvPr>
            <p:ph idx="1"/>
          </p:nvPr>
        </p:nvSpPr>
        <p:spPr>
          <a:xfrm>
            <a:off x="1683025" y="278296"/>
            <a:ext cx="10164417" cy="6135756"/>
          </a:xfrm>
        </p:spPr>
        <p:txBody>
          <a:bodyPr>
            <a:normAutofit fontScale="92500" lnSpcReduction="10000"/>
          </a:bodyPr>
          <a:lstStyle/>
          <a:p>
            <a:pPr algn="just"/>
            <a:r>
              <a:rPr lang="pt-BR" sz="3600" b="1" dirty="0">
                <a:solidFill>
                  <a:schemeClr val="tx1"/>
                </a:solidFill>
                <a:latin typeface="Times New Roman" panose="02020603050405020304" pitchFamily="18" charset="0"/>
                <a:cs typeface="Times New Roman" panose="02020603050405020304" pitchFamily="18" charset="0"/>
              </a:rPr>
              <a:t>D) Novas abordagens e releituras</a:t>
            </a:r>
          </a:p>
          <a:p>
            <a:pPr algn="just"/>
            <a:r>
              <a:rPr lang="pt-BR" sz="3600" dirty="0">
                <a:solidFill>
                  <a:schemeClr val="tx1"/>
                </a:solidFill>
                <a:latin typeface="Times New Roman" panose="02020603050405020304" pitchFamily="18" charset="0"/>
                <a:cs typeface="Times New Roman" panose="02020603050405020304" pitchFamily="18" charset="0"/>
              </a:rPr>
              <a:t>Conceito de Campo Religioso Pierre Bourdieu</a:t>
            </a:r>
          </a:p>
          <a:p>
            <a:pPr algn="just"/>
            <a:r>
              <a:rPr lang="pt-BR" sz="3600" dirty="0">
                <a:solidFill>
                  <a:schemeClr val="tx1"/>
                </a:solidFill>
                <a:latin typeface="Times New Roman" panose="02020603050405020304" pitchFamily="18" charset="0"/>
                <a:cs typeface="Times New Roman" panose="02020603050405020304" pitchFamily="18" charset="0"/>
              </a:rPr>
              <a:t>Conjunto de expressões do sagrado institucionalizadas ou não, com estreitos vínculos com o contexto histórico e demais campos da realidade social, a exemplo da economia e da politica (BOURDIEU, Economia das Trocas Simbólicas, 1974).</a:t>
            </a:r>
          </a:p>
          <a:p>
            <a:pPr algn="just"/>
            <a:r>
              <a:rPr lang="pt-BR" sz="3600" dirty="0">
                <a:solidFill>
                  <a:schemeClr val="tx1"/>
                </a:solidFill>
                <a:latin typeface="Times New Roman" panose="02020603050405020304" pitchFamily="18" charset="0"/>
                <a:cs typeface="Times New Roman" panose="02020603050405020304" pitchFamily="18" charset="0"/>
              </a:rPr>
              <a:t>História das Religiões e interfaces com a História Cultural</a:t>
            </a:r>
          </a:p>
          <a:p>
            <a:pPr algn="just"/>
            <a:r>
              <a:rPr lang="pt-BR" sz="3600" dirty="0">
                <a:solidFill>
                  <a:schemeClr val="tx1"/>
                </a:solidFill>
                <a:latin typeface="Times New Roman" panose="02020603050405020304" pitchFamily="18" charset="0"/>
                <a:cs typeface="Times New Roman" panose="02020603050405020304" pitchFamily="18" charset="0"/>
              </a:rPr>
              <a:t>Conceitos de representações, práticas e apropriações (CHARTIER, História Cultural Entre Práticas e Representações, 1999).</a:t>
            </a:r>
          </a:p>
          <a:p>
            <a:pPr algn="just"/>
            <a:endParaRPr lang="pt-BR"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1733665"/>
      </p:ext>
    </p:extLst>
  </p:cSld>
  <p:clrMapOvr>
    <a:masterClrMapping/>
  </p:clrMapOvr>
</p:sld>
</file>

<file path=ppt/theme/theme1.xml><?xml version="1.0" encoding="utf-8"?>
<a:theme xmlns:a="http://schemas.openxmlformats.org/drawingml/2006/main" name="Cacho">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61</TotalTime>
  <Words>897</Words>
  <Application>Microsoft Office PowerPoint</Application>
  <PresentationFormat>Widescreen</PresentationFormat>
  <Paragraphs>45</Paragraphs>
  <Slides>11</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11</vt:i4>
      </vt:variant>
    </vt:vector>
  </HeadingPairs>
  <TitlesOfParts>
    <vt:vector size="16" baseType="lpstr">
      <vt:lpstr>Arial</vt:lpstr>
      <vt:lpstr>Century Gothic</vt:lpstr>
      <vt:lpstr>Times New Roman</vt:lpstr>
      <vt:lpstr>Wingdings 3</vt:lpstr>
      <vt:lpstr>Cacho</vt:lpstr>
      <vt:lpstr>          ANPUH 2017 MINICURSO- DIVERSIDADE RELIGIOSA NO BRASIL: UMA PERSPECTIVA HISTÓRICA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BIBLIOGRAFIA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Marcos</dc:creator>
  <cp:lastModifiedBy>Marcos</cp:lastModifiedBy>
  <cp:revision>9</cp:revision>
  <dcterms:created xsi:type="dcterms:W3CDTF">2017-10-07T22:32:32Z</dcterms:created>
  <dcterms:modified xsi:type="dcterms:W3CDTF">2017-10-08T14:43:58Z</dcterms:modified>
</cp:coreProperties>
</file>