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0" r:id="rId4"/>
    <p:sldId id="261" r:id="rId5"/>
    <p:sldId id="258" r:id="rId6"/>
    <p:sldId id="263" r:id="rId7"/>
    <p:sldId id="267" r:id="rId8"/>
    <p:sldId id="259" r:id="rId9"/>
    <p:sldId id="266" r:id="rId10"/>
    <p:sldId id="274" r:id="rId11"/>
    <p:sldId id="275" r:id="rId12"/>
    <p:sldId id="277" r:id="rId13"/>
    <p:sldId id="279" r:id="rId14"/>
    <p:sldId id="280" r:id="rId15"/>
    <p:sldId id="265" r:id="rId16"/>
    <p:sldId id="273" r:id="rId17"/>
    <p:sldId id="278" r:id="rId18"/>
    <p:sldId id="268" r:id="rId19"/>
    <p:sldId id="270" r:id="rId20"/>
    <p:sldId id="269" r:id="rId21"/>
    <p:sldId id="281" r:id="rId22"/>
    <p:sldId id="286" r:id="rId23"/>
    <p:sldId id="287" r:id="rId24"/>
    <p:sldId id="271" r:id="rId25"/>
    <p:sldId id="28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3.bp.blogspot.com/-1MBd2_YA0BA/UHJyTgtBorI/AAAAAAAABPU/DieX9BqdvFI/s1600/Katenasi.png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PERUBAHAN STRUKTUR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Inversi</a:t>
            </a:r>
            <a:endParaRPr lang="en-US" dirty="0" smtClean="0"/>
          </a:p>
          <a:p>
            <a:r>
              <a:rPr lang="en-US" dirty="0" err="1" smtClean="0"/>
              <a:t>Delesi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Duplikasi</a:t>
            </a:r>
            <a:endParaRPr lang="en-US" dirty="0" smtClean="0"/>
          </a:p>
          <a:p>
            <a:r>
              <a:rPr lang="en-US" dirty="0" err="1" smtClean="0"/>
              <a:t>Translokasi</a:t>
            </a:r>
            <a:endParaRPr lang="en-US" dirty="0" smtClean="0"/>
          </a:p>
          <a:p>
            <a:r>
              <a:rPr lang="en-US" dirty="0" err="1" smtClean="0"/>
              <a:t>Katenasi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Potongan</a:t>
            </a:r>
            <a:r>
              <a:rPr lang="en-US" dirty="0" smtClean="0"/>
              <a:t> </a:t>
            </a:r>
            <a:r>
              <a:rPr lang="en-US" dirty="0" err="1" smtClean="0"/>
              <a:t>kromosom</a:t>
            </a:r>
            <a:r>
              <a:rPr lang="en-US" dirty="0" smtClean="0"/>
              <a:t>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sentromer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tertinggal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anafase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hancur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plasma.</a:t>
            </a:r>
          </a:p>
          <a:p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delesi</a:t>
            </a:r>
            <a:r>
              <a:rPr lang="en-US" dirty="0" smtClean="0"/>
              <a:t>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terlalu</a:t>
            </a:r>
            <a:r>
              <a:rPr lang="en-US" dirty="0" smtClean="0"/>
              <a:t> </a:t>
            </a:r>
            <a:r>
              <a:rPr lang="en-US" dirty="0" err="1" smtClean="0"/>
              <a:t>banyak</a:t>
            </a:r>
            <a:r>
              <a:rPr lang="en-US" dirty="0" smtClean="0"/>
              <a:t>, </a:t>
            </a:r>
            <a:r>
              <a:rPr lang="en-US" dirty="0" err="1" smtClean="0"/>
              <a:t>kehilangan</a:t>
            </a:r>
            <a:r>
              <a:rPr lang="en-US" dirty="0" smtClean="0"/>
              <a:t> gen </a:t>
            </a:r>
            <a:r>
              <a:rPr lang="en-US" dirty="0" err="1" smtClean="0"/>
              <a:t>biasanya</a:t>
            </a:r>
            <a:r>
              <a:rPr lang="en-US" dirty="0" smtClean="0"/>
              <a:t> </a:t>
            </a:r>
            <a:r>
              <a:rPr lang="en-US" dirty="0" err="1" smtClean="0"/>
              <a:t>mengakibatkan</a:t>
            </a:r>
            <a:r>
              <a:rPr lang="en-US" dirty="0" smtClean="0"/>
              <a:t> </a:t>
            </a:r>
            <a:r>
              <a:rPr lang="en-US" dirty="0" err="1" smtClean="0"/>
              <a:t>kematian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kandungan</a:t>
            </a:r>
            <a:r>
              <a:rPr lang="en-US" dirty="0" smtClean="0"/>
              <a:t> (</a:t>
            </a:r>
            <a:r>
              <a:rPr lang="en-US" dirty="0" err="1" smtClean="0"/>
              <a:t>maupun</a:t>
            </a:r>
            <a:r>
              <a:rPr lang="en-US" dirty="0" smtClean="0"/>
              <a:t> </a:t>
            </a:r>
            <a:r>
              <a:rPr lang="en-US" dirty="0" err="1" smtClean="0"/>
              <a:t>segera</a:t>
            </a:r>
            <a:r>
              <a:rPr lang="en-US" dirty="0" smtClean="0"/>
              <a:t>, </a:t>
            </a:r>
            <a:r>
              <a:rPr lang="en-US" dirty="0" err="1" smtClean="0"/>
              <a:t>setelah</a:t>
            </a:r>
            <a:r>
              <a:rPr lang="en-US" dirty="0" smtClean="0"/>
              <a:t> </a:t>
            </a:r>
            <a:r>
              <a:rPr lang="en-US" dirty="0" err="1" smtClean="0"/>
              <a:t>lahir</a:t>
            </a:r>
            <a:r>
              <a:rPr lang="en-US" dirty="0" smtClean="0"/>
              <a:t>), </a:t>
            </a:r>
            <a:r>
              <a:rPr lang="en-US" dirty="0" err="1" smtClean="0"/>
              <a:t>namun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kasus</a:t>
            </a:r>
            <a:r>
              <a:rPr lang="en-US" dirty="0" smtClean="0"/>
              <a:t>, </a:t>
            </a:r>
            <a:r>
              <a:rPr lang="en-US" dirty="0" err="1" smtClean="0"/>
              <a:t>bayi</a:t>
            </a:r>
            <a:r>
              <a:rPr lang="en-US" dirty="0" smtClean="0"/>
              <a:t> </a:t>
            </a:r>
            <a:r>
              <a:rPr lang="en-US" dirty="0" err="1" smtClean="0"/>
              <a:t>masih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r>
              <a:rPr lang="en-US" dirty="0" smtClean="0"/>
              <a:t> </a:t>
            </a:r>
            <a:r>
              <a:rPr lang="en-US" dirty="0" err="1" smtClean="0"/>
              <a:t>cukup</a:t>
            </a:r>
            <a:r>
              <a:rPr lang="en-US" dirty="0" smtClean="0"/>
              <a:t> lama, </a:t>
            </a:r>
            <a:r>
              <a:rPr lang="en-US" dirty="0" err="1" smtClean="0"/>
              <a:t>tetapi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kelainan-kelainan</a:t>
            </a:r>
            <a:r>
              <a:rPr lang="en-US" dirty="0" smtClean="0"/>
              <a:t> </a:t>
            </a:r>
            <a:r>
              <a:rPr lang="en-US" dirty="0" err="1" smtClean="0"/>
              <a:t>fenotip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Delesi</a:t>
            </a:r>
            <a:r>
              <a:rPr lang="en-US" dirty="0" smtClean="0"/>
              <a:t> </a:t>
            </a:r>
            <a:r>
              <a:rPr lang="en-US" dirty="0" err="1" smtClean="0"/>
              <a:t>kromosom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disebabkan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pemanasan</a:t>
            </a:r>
            <a:r>
              <a:rPr lang="en-US" dirty="0" smtClean="0"/>
              <a:t>, </a:t>
            </a:r>
            <a:r>
              <a:rPr lang="en-US" dirty="0" err="1" smtClean="0"/>
              <a:t>radiasi</a:t>
            </a:r>
            <a:r>
              <a:rPr lang="en-US" dirty="0" smtClean="0"/>
              <a:t>, virus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 </a:t>
            </a:r>
            <a:r>
              <a:rPr lang="en-US" dirty="0" err="1" smtClean="0"/>
              <a:t>kimia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err="1" smtClean="0">
                <a:solidFill>
                  <a:srgbClr val="FF0000"/>
                </a:solidFill>
              </a:rPr>
              <a:t>Kelainan-kelainan</a:t>
            </a:r>
            <a:r>
              <a:rPr lang="en-US" dirty="0" smtClean="0">
                <a:solidFill>
                  <a:srgbClr val="FF0000"/>
                </a:solidFill>
              </a:rPr>
              <a:t> yang </a:t>
            </a:r>
            <a:r>
              <a:rPr lang="en-US" dirty="0" err="1" smtClean="0">
                <a:solidFill>
                  <a:srgbClr val="FF0000"/>
                </a:solidFill>
              </a:rPr>
              <a:t>disebabkan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oleh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delesi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pada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kromosom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adalah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cry du chat / cat cry (</a:t>
            </a:r>
            <a:r>
              <a:rPr lang="en-US" dirty="0" err="1" smtClean="0">
                <a:solidFill>
                  <a:srgbClr val="7030A0"/>
                </a:solidFill>
              </a:rPr>
              <a:t>tangisan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kucing</a:t>
            </a:r>
            <a:r>
              <a:rPr lang="en-US" dirty="0" smtClean="0">
                <a:solidFill>
                  <a:srgbClr val="7030A0"/>
                </a:solidFill>
              </a:rPr>
              <a:t>)</a:t>
            </a:r>
          </a:p>
          <a:p>
            <a:r>
              <a:rPr lang="en-US" dirty="0" err="1" smtClean="0">
                <a:solidFill>
                  <a:srgbClr val="7030A0"/>
                </a:solidFill>
              </a:rPr>
              <a:t>disebabkan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oleh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hilangnya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bagian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dari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lengan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pendek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kromosom</a:t>
            </a:r>
            <a:r>
              <a:rPr lang="en-US" dirty="0" smtClean="0">
                <a:solidFill>
                  <a:srgbClr val="7030A0"/>
                </a:solidFill>
              </a:rPr>
              <a:t> 5</a:t>
            </a:r>
          </a:p>
          <a:p>
            <a:r>
              <a:rPr lang="en-US" dirty="0" err="1" smtClean="0">
                <a:solidFill>
                  <a:srgbClr val="7030A0"/>
                </a:solidFill>
              </a:rPr>
              <a:t>Keterbelakangan</a:t>
            </a:r>
            <a:r>
              <a:rPr lang="en-US" dirty="0" smtClean="0">
                <a:solidFill>
                  <a:srgbClr val="7030A0"/>
                </a:solidFill>
              </a:rPr>
              <a:t> mental </a:t>
            </a:r>
          </a:p>
          <a:p>
            <a:r>
              <a:rPr lang="en-US" dirty="0" err="1" smtClean="0">
                <a:solidFill>
                  <a:srgbClr val="7030A0"/>
                </a:solidFill>
              </a:rPr>
              <a:t>Perkembangan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kemampuan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motoriknya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lambat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atau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tidak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lengkap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</a:p>
          <a:p>
            <a:r>
              <a:rPr lang="en-US" dirty="0" err="1" smtClean="0">
                <a:solidFill>
                  <a:srgbClr val="7030A0"/>
                </a:solidFill>
              </a:rPr>
              <a:t>Sering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disertai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kelainan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jantung</a:t>
            </a:r>
            <a:r>
              <a:rPr lang="en-US" dirty="0" smtClean="0">
                <a:solidFill>
                  <a:srgbClr val="7030A0"/>
                </a:solidFill>
              </a:rPr>
              <a:t>. </a:t>
            </a:r>
          </a:p>
          <a:p>
            <a:r>
              <a:rPr lang="it-IT" dirty="0" smtClean="0">
                <a:solidFill>
                  <a:srgbClr val="7030A0"/>
                </a:solidFill>
              </a:rPr>
              <a:t>Tangisan bernada tinggi seperti suara kucing</a:t>
            </a:r>
          </a:p>
          <a:p>
            <a:r>
              <a:rPr lang="en-US" dirty="0" err="1" smtClean="0">
                <a:solidFill>
                  <a:srgbClr val="7030A0"/>
                </a:solidFill>
              </a:rPr>
              <a:t>Kepalanya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kecil</a:t>
            </a:r>
            <a:r>
              <a:rPr lang="en-US" dirty="0" smtClean="0">
                <a:solidFill>
                  <a:srgbClr val="7030A0"/>
                </a:solidFill>
              </a:rPr>
              <a:t> (</a:t>
            </a:r>
            <a:r>
              <a:rPr lang="en-US" i="1" dirty="0" err="1" smtClean="0">
                <a:solidFill>
                  <a:srgbClr val="7030A0"/>
                </a:solidFill>
              </a:rPr>
              <a:t>mikrosefalus</a:t>
            </a:r>
            <a:r>
              <a:rPr lang="en-US" dirty="0" smtClean="0">
                <a:solidFill>
                  <a:srgbClr val="7030A0"/>
                </a:solidFill>
              </a:rPr>
              <a:t>) </a:t>
            </a:r>
            <a:r>
              <a:rPr lang="it-IT" dirty="0" smtClean="0">
                <a:solidFill>
                  <a:srgbClr val="7030A0"/>
                </a:solidFill>
              </a:rPr>
              <a:t> </a:t>
            </a:r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Sindrom</a:t>
            </a:r>
            <a:r>
              <a:rPr lang="en-US" dirty="0" smtClean="0"/>
              <a:t> Cry du chat</a:t>
            </a:r>
            <a:endParaRPr lang="en-US" dirty="0"/>
          </a:p>
        </p:txBody>
      </p:sp>
      <p:pic>
        <p:nvPicPr>
          <p:cNvPr id="32770" name="Picture 2" descr="http://www.sci.ubu.ac.th/en1/Researches/RecentResearch/images/image012.gif"/>
          <p:cNvPicPr>
            <a:picLocks noChangeAspect="1" noChangeArrowheads="1"/>
          </p:cNvPicPr>
          <p:nvPr/>
        </p:nvPicPr>
        <p:blipFill>
          <a:blip r:embed="rId2">
            <a:lum bright="-20000" contrast="40000"/>
          </a:blip>
          <a:srcRect/>
          <a:stretch>
            <a:fillRect/>
          </a:stretch>
        </p:blipFill>
        <p:spPr bwMode="auto">
          <a:xfrm>
            <a:off x="1752600" y="1447800"/>
            <a:ext cx="6022406" cy="47770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Sindrom</a:t>
            </a:r>
            <a:r>
              <a:rPr lang="en-US" dirty="0" smtClean="0"/>
              <a:t> Cat Cry</a:t>
            </a:r>
            <a:endParaRPr lang="en-US" dirty="0"/>
          </a:p>
        </p:txBody>
      </p:sp>
      <p:pic>
        <p:nvPicPr>
          <p:cNvPr id="33794" name="Picture 2" descr="http://jmg.bmj.com/content/37/12/967/F3.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295400"/>
            <a:ext cx="5867400" cy="4743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Cat Cry</a:t>
            </a:r>
            <a:endParaRPr lang="en-US" dirty="0"/>
          </a:p>
        </p:txBody>
      </p:sp>
      <p:pic>
        <p:nvPicPr>
          <p:cNvPr id="35842" name="Picture 2" descr="images of 5p maladie du cri chat monosomie syndrome wallpap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905001"/>
            <a:ext cx="3886200" cy="2971800"/>
          </a:xfrm>
          <a:prstGeom prst="rect">
            <a:avLst/>
          </a:prstGeom>
          <a:noFill/>
        </p:spPr>
      </p:pic>
      <p:pic>
        <p:nvPicPr>
          <p:cNvPr id="35844" name="Picture 4" descr="images of features of a patient with cri du chat syndrome at age 8 months 2 wallpap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533400"/>
            <a:ext cx="4286250" cy="5705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MUTASI KROMOSOM AKIBAT PERUBAHAN STRUKTUR KROMOSOM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1DB66-2423-4200-B680-FE3071B5DFDA}" type="slidenum">
              <a:rPr lang="en-US"/>
              <a:pPr/>
              <a:t>15</a:t>
            </a:fld>
            <a:endParaRPr lang="en-US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09600"/>
            <a:ext cx="8229600" cy="55213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400" dirty="0">
                <a:solidFill>
                  <a:srgbClr val="C00000"/>
                </a:solidFill>
              </a:rPr>
              <a:t>DUPLIKASI 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3400" dirty="0">
              <a:solidFill>
                <a:srgbClr val="DDDDDD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>
                <a:solidFill>
                  <a:srgbClr val="DDDDDD"/>
                </a:solidFill>
              </a:rPr>
              <a:t>	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	PERISTIWA PENGGANDAAN 	SEGMEN/GEN PADA KROMOSOM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>
              <a:solidFill>
                <a:srgbClr val="00B050"/>
              </a:solidFill>
              <a:sym typeface="Wingdings" pitchFamily="2" charset="2"/>
            </a:endParaRPr>
          </a:p>
          <a:p>
            <a:pPr marL="406400" indent="-406400">
              <a:lnSpc>
                <a:spcPct val="90000"/>
              </a:lnSpc>
              <a:buFont typeface="Wingdings" pitchFamily="2" charset="2"/>
              <a:buNone/>
              <a:tabLst>
                <a:tab pos="914400" algn="l"/>
              </a:tabLst>
            </a:pP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		TERJADI KARENA LENGAN KROMOSOM 	PATAH, KEMUDIAN PATAHAN 	KROMOSOM TERSEBUT MENEMPEL 	PADA KROMOSOM HOMOLOGNYA, 	AKIBATNYA ADA SEBAGIAN 	SEGMEN/GEN </a:t>
            </a:r>
            <a:r>
              <a:rPr lang="en-US" dirty="0" smtClean="0">
                <a:solidFill>
                  <a:srgbClr val="00B050"/>
                </a:solidFill>
                <a:sym typeface="Wingdings" pitchFamily="2" charset="2"/>
              </a:rPr>
              <a:t>	YANG 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MENJADI GANDA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3" dur="500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8" dur="500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3" dur="500"/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3" grpId="0" build="p"/>
      <p:bldP spid="102403" grpId="1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4.bp.blogspot.com/-eVlqjL3oJEQ/Tls0L7MfsEI/AAAAAAAAASk/3TEG_ttBspE/s1600/duplikasi%2Bkromoso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331525"/>
            <a:ext cx="4038600" cy="6145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3600" b="1" dirty="0" err="1" smtClean="0">
                <a:solidFill>
                  <a:srgbClr val="7030A0"/>
                </a:solidFill>
                <a:latin typeface="Californian FB" pitchFamily="18" charset="0"/>
                <a:ea typeface="Times New Roman" pitchFamily="18" charset="0"/>
                <a:cs typeface="Arial" pitchFamily="34" charset="0"/>
              </a:rPr>
              <a:t>Peristiwa</a:t>
            </a:r>
            <a:r>
              <a:rPr lang="en-US" sz="3600" b="1" dirty="0" smtClean="0">
                <a:solidFill>
                  <a:srgbClr val="7030A0"/>
                </a:solidFill>
                <a:latin typeface="Californian FB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3600" b="1" dirty="0" err="1" smtClean="0">
                <a:solidFill>
                  <a:srgbClr val="7030A0"/>
                </a:solidFill>
                <a:latin typeface="Californian FB" pitchFamily="18" charset="0"/>
                <a:ea typeface="Times New Roman" pitchFamily="18" charset="0"/>
                <a:cs typeface="Arial" pitchFamily="34" charset="0"/>
              </a:rPr>
              <a:t>duplikasi</a:t>
            </a:r>
            <a:r>
              <a:rPr lang="en-US" sz="3600" b="1" dirty="0" smtClean="0">
                <a:solidFill>
                  <a:srgbClr val="7030A0"/>
                </a:solidFill>
                <a:latin typeface="Californian FB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3600" b="1" dirty="0" err="1" smtClean="0">
                <a:solidFill>
                  <a:srgbClr val="7030A0"/>
                </a:solidFill>
                <a:latin typeface="Californian FB" pitchFamily="18" charset="0"/>
                <a:ea typeface="Times New Roman" pitchFamily="18" charset="0"/>
                <a:cs typeface="Arial" pitchFamily="34" charset="0"/>
              </a:rPr>
              <a:t>dapat</a:t>
            </a:r>
            <a:r>
              <a:rPr lang="en-US" sz="3600" b="1" dirty="0" smtClean="0">
                <a:solidFill>
                  <a:srgbClr val="7030A0"/>
                </a:solidFill>
                <a:latin typeface="Californian FB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3600" b="1" dirty="0" err="1" smtClean="0">
                <a:solidFill>
                  <a:srgbClr val="7030A0"/>
                </a:solidFill>
                <a:latin typeface="Californian FB" pitchFamily="18" charset="0"/>
                <a:ea typeface="Times New Roman" pitchFamily="18" charset="0"/>
                <a:cs typeface="Arial" pitchFamily="34" charset="0"/>
              </a:rPr>
              <a:t>ditemukan</a:t>
            </a:r>
            <a:r>
              <a:rPr lang="en-US" sz="3600" b="1" dirty="0" smtClean="0">
                <a:solidFill>
                  <a:srgbClr val="7030A0"/>
                </a:solidFill>
                <a:latin typeface="Californian FB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3600" b="1" dirty="0" err="1" smtClean="0">
                <a:solidFill>
                  <a:srgbClr val="7030A0"/>
                </a:solidFill>
                <a:latin typeface="Californian FB" pitchFamily="18" charset="0"/>
                <a:ea typeface="Times New Roman" pitchFamily="18" charset="0"/>
                <a:cs typeface="Arial" pitchFamily="34" charset="0"/>
              </a:rPr>
              <a:t>pada</a:t>
            </a:r>
            <a:r>
              <a:rPr lang="en-US" sz="3600" b="1" dirty="0" smtClean="0">
                <a:solidFill>
                  <a:srgbClr val="7030A0"/>
                </a:solidFill>
                <a:latin typeface="Californian FB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3600" b="1" dirty="0" err="1" smtClean="0">
                <a:solidFill>
                  <a:srgbClr val="7030A0"/>
                </a:solidFill>
                <a:latin typeface="Californian FB" pitchFamily="18" charset="0"/>
                <a:ea typeface="Times New Roman" pitchFamily="18" charset="0"/>
                <a:cs typeface="Arial" pitchFamily="34" charset="0"/>
              </a:rPr>
              <a:t>lalat</a:t>
            </a:r>
            <a:r>
              <a:rPr lang="en-US" sz="3600" b="1" dirty="0" smtClean="0">
                <a:solidFill>
                  <a:srgbClr val="7030A0"/>
                </a:solidFill>
                <a:latin typeface="Californian FB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3600" b="1" dirty="0" err="1" smtClean="0">
                <a:solidFill>
                  <a:srgbClr val="7030A0"/>
                </a:solidFill>
                <a:latin typeface="Californian FB" pitchFamily="18" charset="0"/>
                <a:ea typeface="Times New Roman" pitchFamily="18" charset="0"/>
                <a:cs typeface="Arial" pitchFamily="34" charset="0"/>
              </a:rPr>
              <a:t>buah</a:t>
            </a:r>
            <a:r>
              <a:rPr lang="en-US" sz="3600" b="1" dirty="0" smtClean="0">
                <a:solidFill>
                  <a:srgbClr val="7030A0"/>
                </a:solidFill>
                <a:latin typeface="Californian FB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3600" b="1" i="1" dirty="0" smtClean="0">
                <a:solidFill>
                  <a:srgbClr val="7030A0"/>
                </a:solidFill>
                <a:latin typeface="Californian FB" pitchFamily="18" charset="0"/>
                <a:ea typeface="Times New Roman" pitchFamily="18" charset="0"/>
                <a:cs typeface="Arial" pitchFamily="34" charset="0"/>
              </a:rPr>
              <a:t>Drosophila </a:t>
            </a:r>
            <a:r>
              <a:rPr lang="en-US" sz="3600" b="1" i="1" dirty="0" err="1" smtClean="0">
                <a:solidFill>
                  <a:srgbClr val="7030A0"/>
                </a:solidFill>
                <a:latin typeface="Californian FB" pitchFamily="18" charset="0"/>
                <a:ea typeface="Times New Roman" pitchFamily="18" charset="0"/>
                <a:cs typeface="Arial" pitchFamily="34" charset="0"/>
              </a:rPr>
              <a:t>melanogaster</a:t>
            </a:r>
            <a:r>
              <a:rPr lang="en-US" sz="3600" b="1" i="1" dirty="0" smtClean="0">
                <a:solidFill>
                  <a:srgbClr val="7030A0"/>
                </a:solidFill>
                <a:latin typeface="Californian FB" pitchFamily="18" charset="0"/>
                <a:ea typeface="Times New Roman" pitchFamily="18" charset="0"/>
                <a:cs typeface="Arial" pitchFamily="34" charset="0"/>
              </a:rPr>
              <a:t> </a:t>
            </a:r>
            <a:endParaRPr lang="en-US" sz="3600" b="1" dirty="0" smtClean="0">
              <a:solidFill>
                <a:srgbClr val="7030A0"/>
              </a:solidFill>
              <a:latin typeface="Californian FB" pitchFamily="18" charset="0"/>
              <a:ea typeface="Times New Roman" pitchFamily="18" charset="0"/>
              <a:cs typeface="Arial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en-US" sz="36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3600" dirty="0" err="1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Lalat</a:t>
            </a:r>
            <a:r>
              <a:rPr lang="en-US" sz="36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normal </a:t>
            </a:r>
            <a:r>
              <a:rPr lang="en-US" sz="3600" dirty="0" err="1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bermata</a:t>
            </a:r>
            <a:r>
              <a:rPr lang="en-US" sz="36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bulat</a:t>
            </a:r>
            <a:endParaRPr lang="en-US" sz="3600" dirty="0" smtClean="0">
              <a:solidFill>
                <a:srgbClr val="FF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en-US" sz="3600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3600" b="1" dirty="0" err="1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Lalat</a:t>
            </a:r>
            <a:r>
              <a:rPr lang="en-US" sz="36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mutan</a:t>
            </a:r>
            <a:r>
              <a:rPr lang="en-US" sz="36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bermata</a:t>
            </a:r>
            <a:r>
              <a:rPr lang="en-US" sz="36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sempit</a:t>
            </a:r>
            <a:r>
              <a:rPr lang="en-US" sz="36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(‘Bar’) </a:t>
            </a:r>
            <a:r>
              <a:rPr lang="en-US" sz="3600" b="1" dirty="0" err="1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hasil</a:t>
            </a:r>
            <a:r>
              <a:rPr lang="en-US" sz="36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dari</a:t>
            </a:r>
            <a:r>
              <a:rPr lang="en-US" sz="36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duplikasi</a:t>
            </a:r>
            <a:r>
              <a:rPr lang="en-US" sz="36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pada</a:t>
            </a:r>
            <a:r>
              <a:rPr lang="en-US" sz="36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kromosom</a:t>
            </a:r>
            <a:r>
              <a:rPr lang="en-US" sz="36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-X</a:t>
            </a:r>
            <a:r>
              <a:rPr lang="en-US" sz="3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Translokasi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akibat</a:t>
            </a:r>
            <a:r>
              <a:rPr lang="en-US" dirty="0" smtClean="0"/>
              <a:t> </a:t>
            </a:r>
            <a:r>
              <a:rPr lang="en-US" dirty="0" err="1" smtClean="0"/>
              <a:t>perpindahan</a:t>
            </a:r>
            <a:r>
              <a:rPr lang="en-US" dirty="0" smtClean="0"/>
              <a:t> </a:t>
            </a:r>
            <a:r>
              <a:rPr lang="en-US" dirty="0" err="1" smtClean="0"/>
              <a:t>segmen</a:t>
            </a:r>
            <a:r>
              <a:rPr lang="en-US" dirty="0" smtClean="0"/>
              <a:t> DNA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kromosom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kromosom</a:t>
            </a:r>
            <a:r>
              <a:rPr lang="en-US" dirty="0" smtClean="0"/>
              <a:t> lain yang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homolognya</a:t>
            </a:r>
            <a:endParaRPr lang="en-US" dirty="0" smtClean="0"/>
          </a:p>
          <a:p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berupa</a:t>
            </a:r>
            <a:r>
              <a:rPr lang="en-US" dirty="0" smtClean="0"/>
              <a:t> </a:t>
            </a:r>
            <a:r>
              <a:rPr lang="en-US" dirty="0" err="1" smtClean="0"/>
              <a:t>pertukaran</a:t>
            </a:r>
            <a:r>
              <a:rPr lang="en-US" dirty="0" smtClean="0"/>
              <a:t> </a:t>
            </a:r>
            <a:r>
              <a:rPr lang="en-US" dirty="0" err="1" smtClean="0"/>
              <a:t>resiprok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non </a:t>
            </a:r>
            <a:r>
              <a:rPr lang="en-US" dirty="0" err="1" smtClean="0"/>
              <a:t>resiprok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2.bp.blogspot.com/-G3Y2r20k3GU/Tls7n7dZCdI/AAAAAAAAATU/BSWchpj8bgw/s1600/translokasi%2Bresipro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52400"/>
            <a:ext cx="5715000" cy="6328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2.bp.blogspot.com/-AT995f5rPyM/TfFUeq5sG4I/AAAAAAAAJzM/Ow4-D5h8y14/s1600/ABRASI%2BKROMOSO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0"/>
            <a:ext cx="6248400" cy="67017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1.bp.blogspot.com/-oz9P7oXpkQM/Tls2BUeCKZI/AAAAAAAAAS8/B1Be92_DQAE/s1600/translokasi%2Btunggal%2Bre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97881"/>
            <a:ext cx="6934200" cy="64743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dirty="0" err="1" smtClean="0"/>
              <a:t>Translokasi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menyebabkan</a:t>
            </a:r>
            <a:r>
              <a:rPr lang="en-US" dirty="0" smtClean="0"/>
              <a:t>  </a:t>
            </a:r>
            <a:r>
              <a:rPr lang="en-US" dirty="0" err="1" smtClean="0"/>
              <a:t>terjadinya</a:t>
            </a:r>
            <a:r>
              <a:rPr lang="en-US" dirty="0" smtClean="0"/>
              <a:t> </a:t>
            </a:r>
            <a:r>
              <a:rPr lang="en-US" i="1" dirty="0" err="1" smtClean="0"/>
              <a:t>mongolisme</a:t>
            </a:r>
            <a:r>
              <a:rPr lang="en-US" i="1" dirty="0" smtClean="0"/>
              <a:t> </a:t>
            </a:r>
            <a:r>
              <a:rPr lang="en-US" i="1" dirty="0" err="1" smtClean="0"/>
              <a:t>translokasi</a:t>
            </a:r>
            <a:r>
              <a:rPr lang="en-US" dirty="0" smtClean="0"/>
              <a:t> (Down </a:t>
            </a:r>
            <a:r>
              <a:rPr lang="en-US" dirty="0" err="1" smtClean="0"/>
              <a:t>Sindrom</a:t>
            </a:r>
            <a:r>
              <a:rPr lang="en-US" smtClean="0"/>
              <a:t>)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Peristiwa</a:t>
            </a:r>
            <a:r>
              <a:rPr lang="en-US" dirty="0" smtClean="0"/>
              <a:t> </a:t>
            </a:r>
            <a:r>
              <a:rPr lang="en-US" dirty="0" err="1" smtClean="0"/>
              <a:t>translokasi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melibatkan</a:t>
            </a:r>
            <a:r>
              <a:rPr lang="en-US" dirty="0" smtClean="0"/>
              <a:t> </a:t>
            </a:r>
            <a:r>
              <a:rPr lang="en-US" dirty="0" err="1" smtClean="0"/>
              <a:t>kromosom</a:t>
            </a:r>
            <a:r>
              <a:rPr lang="en-US" dirty="0" smtClean="0"/>
              <a:t> 15 </a:t>
            </a:r>
            <a:r>
              <a:rPr lang="en-US" dirty="0" err="1" smtClean="0"/>
              <a:t>dan</a:t>
            </a:r>
            <a:r>
              <a:rPr lang="en-US" dirty="0" smtClean="0"/>
              <a:t> 21.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bagian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kromosom</a:t>
            </a:r>
            <a:r>
              <a:rPr lang="en-US" dirty="0" smtClean="0"/>
              <a:t> 21 </a:t>
            </a:r>
            <a:r>
              <a:rPr lang="en-US" dirty="0" err="1" smtClean="0"/>
              <a:t>bertaut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kromosom</a:t>
            </a:r>
            <a:r>
              <a:rPr lang="en-US" dirty="0" smtClean="0"/>
              <a:t> 15.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10668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C00000"/>
                </a:solidFill>
              </a:rPr>
              <a:t>Translokasi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dapat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menimbulkan</a:t>
            </a:r>
            <a:r>
              <a:rPr lang="en-US" dirty="0" smtClean="0">
                <a:solidFill>
                  <a:srgbClr val="C00000"/>
                </a:solidFill>
              </a:rPr>
              <a:t> semi </a:t>
            </a:r>
            <a:r>
              <a:rPr lang="en-US" dirty="0" err="1" smtClean="0">
                <a:solidFill>
                  <a:srgbClr val="C00000"/>
                </a:solidFill>
              </a:rPr>
              <a:t>steril</a:t>
            </a:r>
            <a:r>
              <a:rPr lang="en-US" dirty="0" smtClean="0">
                <a:solidFill>
                  <a:srgbClr val="C00000"/>
                </a:solidFill>
              </a:rPr>
              <a:t> / </a:t>
            </a:r>
            <a:r>
              <a:rPr lang="en-US" dirty="0" err="1" smtClean="0">
                <a:solidFill>
                  <a:srgbClr val="C00000"/>
                </a:solidFill>
              </a:rPr>
              <a:t>separo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mandul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914400" y="1219200"/>
            <a:ext cx="7696200" cy="5181600"/>
          </a:xfrm>
        </p:spPr>
        <p:txBody>
          <a:bodyPr>
            <a:normAutofit/>
          </a:bodyPr>
          <a:lstStyle/>
          <a:p>
            <a:pPr algn="l"/>
            <a:endParaRPr lang="en-US" sz="2800" dirty="0" smtClean="0"/>
          </a:p>
          <a:p>
            <a:pPr algn="l">
              <a:tabLst>
                <a:tab pos="465138" algn="l"/>
                <a:tab pos="1379538" algn="l"/>
                <a:tab pos="1887538" algn="l"/>
                <a:tab pos="2395538" algn="l"/>
                <a:tab pos="3208338" algn="l"/>
                <a:tab pos="3773488" algn="l"/>
              </a:tabLst>
            </a:pPr>
            <a:r>
              <a:rPr lang="en-US" sz="2800" dirty="0" smtClean="0"/>
              <a:t>	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A		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	P		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</a:rPr>
              <a:t>p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		</a:t>
            </a:r>
          </a:p>
          <a:p>
            <a:pPr algn="l">
              <a:tabLst>
                <a:tab pos="465138" algn="l"/>
                <a:tab pos="1379538" algn="l"/>
                <a:tab pos="1887538" algn="l"/>
                <a:tab pos="2395538" algn="l"/>
                <a:tab pos="3773488" algn="l"/>
              </a:tabLst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	B		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</a:rPr>
              <a:t>b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	Q	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</a:rPr>
              <a:t>q</a:t>
            </a:r>
            <a:endParaRPr lang="en-US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l">
              <a:tabLst>
                <a:tab pos="465138" algn="l"/>
                <a:tab pos="1379538" algn="l"/>
                <a:tab pos="1887538" algn="l"/>
                <a:tab pos="2395538" algn="l"/>
                <a:tab pos="3773488" algn="l"/>
              </a:tabLst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	C		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</a:rPr>
              <a:t>c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	R	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</a:rPr>
              <a:t>r</a:t>
            </a:r>
            <a:endParaRPr lang="en-US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l">
              <a:tabLst>
                <a:tab pos="465138" algn="l"/>
                <a:tab pos="1379538" algn="l"/>
                <a:tab pos="1887538" algn="l"/>
                <a:tab pos="2395538" algn="l"/>
                <a:tab pos="3773488" algn="l"/>
              </a:tabLst>
            </a:pPr>
            <a:endParaRPr lang="en-US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l">
              <a:tabLst>
                <a:tab pos="465138" algn="l"/>
                <a:tab pos="1379538" algn="l"/>
                <a:tab pos="1887538" algn="l"/>
                <a:tab pos="2395538" algn="l"/>
                <a:tab pos="3773488" algn="l"/>
              </a:tabLst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	A		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	P	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</a:rPr>
              <a:t>p</a:t>
            </a:r>
            <a:endParaRPr lang="en-US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l">
              <a:tabLst>
                <a:tab pos="465138" algn="l"/>
                <a:tab pos="1379538" algn="l"/>
                <a:tab pos="1887538" algn="l"/>
                <a:tab pos="2395538" algn="l"/>
                <a:tab pos="3773488" algn="l"/>
              </a:tabLst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	B		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</a:rPr>
              <a:t>b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	Q	C</a:t>
            </a:r>
          </a:p>
          <a:p>
            <a:pPr algn="l">
              <a:tabLst>
                <a:tab pos="465138" algn="l"/>
                <a:tab pos="1379538" algn="l"/>
                <a:tab pos="1887538" algn="l"/>
                <a:tab pos="2395538" algn="l"/>
                <a:tab pos="3309938" algn="l"/>
                <a:tab pos="3773488" algn="l"/>
              </a:tabLst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	q		c	R	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(4)</a:t>
            </a:r>
          </a:p>
          <a:p>
            <a:pPr algn="l">
              <a:tabLst>
                <a:tab pos="465138" algn="l"/>
                <a:tab pos="1379538" algn="l"/>
                <a:tab pos="1887538" algn="l"/>
                <a:tab pos="2395538" algn="l"/>
                <a:tab pos="2627313" algn="l"/>
                <a:tab pos="3773488" algn="l"/>
              </a:tabLst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	r	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(2)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			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(3)</a:t>
            </a:r>
          </a:p>
          <a:p>
            <a:pPr algn="l">
              <a:tabLst>
                <a:tab pos="798513" algn="l"/>
                <a:tab pos="1379538" algn="l"/>
                <a:tab pos="1887538" algn="l"/>
                <a:tab pos="2395538" algn="l"/>
                <a:tab pos="3773488" algn="l"/>
              </a:tabLst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(1)</a:t>
            </a: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2" name="Group 16"/>
          <p:cNvGrpSpPr/>
          <p:nvPr/>
        </p:nvGrpSpPr>
        <p:grpSpPr>
          <a:xfrm>
            <a:off x="1752600" y="1828800"/>
            <a:ext cx="395514" cy="1447800"/>
            <a:chOff x="1705428" y="2286000"/>
            <a:chExt cx="395514" cy="1447800"/>
          </a:xfrm>
        </p:grpSpPr>
        <p:cxnSp>
          <p:nvCxnSpPr>
            <p:cNvPr id="7" name="Straight Connector 6"/>
            <p:cNvCxnSpPr/>
            <p:nvPr/>
          </p:nvCxnSpPr>
          <p:spPr>
            <a:xfrm rot="5400000">
              <a:off x="1181894" y="3009106"/>
              <a:ext cx="14478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712688" y="2514600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719942" y="2971800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705428" y="3505200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17"/>
          <p:cNvGrpSpPr/>
          <p:nvPr/>
        </p:nvGrpSpPr>
        <p:grpSpPr>
          <a:xfrm>
            <a:off x="2286000" y="1828800"/>
            <a:ext cx="395514" cy="1447800"/>
            <a:chOff x="1705428" y="2286000"/>
            <a:chExt cx="395514" cy="1447800"/>
          </a:xfrm>
        </p:grpSpPr>
        <p:cxnSp>
          <p:nvCxnSpPr>
            <p:cNvPr id="19" name="Straight Connector 18"/>
            <p:cNvCxnSpPr/>
            <p:nvPr/>
          </p:nvCxnSpPr>
          <p:spPr>
            <a:xfrm rot="5400000">
              <a:off x="1181894" y="3009106"/>
              <a:ext cx="14478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1712688" y="2514600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1719942" y="2971800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705428" y="3505200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Connector 23"/>
          <p:cNvCxnSpPr/>
          <p:nvPr/>
        </p:nvCxnSpPr>
        <p:spPr>
          <a:xfrm flipV="1">
            <a:off x="1752600" y="2590800"/>
            <a:ext cx="457200" cy="38100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953294" y="4761706"/>
            <a:ext cx="20574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828800" y="4114800"/>
            <a:ext cx="381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810656" y="5562600"/>
            <a:ext cx="381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810656" y="4572000"/>
            <a:ext cx="381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796142" y="5105400"/>
            <a:ext cx="381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31"/>
          <p:cNvGrpSpPr/>
          <p:nvPr/>
        </p:nvGrpSpPr>
        <p:grpSpPr>
          <a:xfrm>
            <a:off x="3657600" y="1828800"/>
            <a:ext cx="395514" cy="1447800"/>
            <a:chOff x="1705428" y="2286000"/>
            <a:chExt cx="395514" cy="1447800"/>
          </a:xfrm>
        </p:grpSpPr>
        <p:cxnSp>
          <p:nvCxnSpPr>
            <p:cNvPr id="33" name="Straight Connector 32"/>
            <p:cNvCxnSpPr/>
            <p:nvPr/>
          </p:nvCxnSpPr>
          <p:spPr>
            <a:xfrm rot="5400000">
              <a:off x="1181894" y="3009106"/>
              <a:ext cx="14478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1712688" y="2514600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1719942" y="2971800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1705428" y="3505200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36"/>
          <p:cNvGrpSpPr/>
          <p:nvPr/>
        </p:nvGrpSpPr>
        <p:grpSpPr>
          <a:xfrm>
            <a:off x="4191000" y="1828800"/>
            <a:ext cx="395514" cy="1447800"/>
            <a:chOff x="1705428" y="2286000"/>
            <a:chExt cx="395514" cy="1447800"/>
          </a:xfrm>
        </p:grpSpPr>
        <p:cxnSp>
          <p:nvCxnSpPr>
            <p:cNvPr id="38" name="Straight Connector 37"/>
            <p:cNvCxnSpPr/>
            <p:nvPr/>
          </p:nvCxnSpPr>
          <p:spPr>
            <a:xfrm rot="5400000">
              <a:off x="1181894" y="3009106"/>
              <a:ext cx="14478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1712688" y="2514600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719942" y="2971800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1705428" y="3505200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" name="Straight Connector 41"/>
          <p:cNvCxnSpPr/>
          <p:nvPr/>
        </p:nvCxnSpPr>
        <p:spPr>
          <a:xfrm flipV="1">
            <a:off x="4191000" y="2057400"/>
            <a:ext cx="457200" cy="38100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42"/>
          <p:cNvGrpSpPr/>
          <p:nvPr/>
        </p:nvGrpSpPr>
        <p:grpSpPr>
          <a:xfrm>
            <a:off x="3657600" y="3886200"/>
            <a:ext cx="395514" cy="1447800"/>
            <a:chOff x="1705428" y="2286000"/>
            <a:chExt cx="395514" cy="1447800"/>
          </a:xfrm>
        </p:grpSpPr>
        <p:cxnSp>
          <p:nvCxnSpPr>
            <p:cNvPr id="44" name="Straight Connector 43"/>
            <p:cNvCxnSpPr/>
            <p:nvPr/>
          </p:nvCxnSpPr>
          <p:spPr>
            <a:xfrm rot="5400000">
              <a:off x="1181894" y="3009106"/>
              <a:ext cx="14478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1712688" y="2514600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1719942" y="2971800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1705428" y="3505200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47"/>
          <p:cNvGrpSpPr/>
          <p:nvPr/>
        </p:nvGrpSpPr>
        <p:grpSpPr>
          <a:xfrm>
            <a:off x="2362200" y="3886200"/>
            <a:ext cx="395514" cy="1447800"/>
            <a:chOff x="1705428" y="2286000"/>
            <a:chExt cx="395514" cy="1447800"/>
          </a:xfrm>
        </p:grpSpPr>
        <p:cxnSp>
          <p:nvCxnSpPr>
            <p:cNvPr id="49" name="Straight Connector 48"/>
            <p:cNvCxnSpPr/>
            <p:nvPr/>
          </p:nvCxnSpPr>
          <p:spPr>
            <a:xfrm rot="5400000">
              <a:off x="1181894" y="3009106"/>
              <a:ext cx="14478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1712688" y="2514600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1719942" y="2971800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1705428" y="3505200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4" name="Straight Connector 53"/>
          <p:cNvCxnSpPr/>
          <p:nvPr/>
        </p:nvCxnSpPr>
        <p:spPr>
          <a:xfrm rot="5400000">
            <a:off x="3962400" y="4343400"/>
            <a:ext cx="9144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4212774" y="4114800"/>
            <a:ext cx="381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4234548" y="4570412"/>
            <a:ext cx="381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5105400" y="1905000"/>
            <a:ext cx="40386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Gamet</a:t>
            </a:r>
            <a:r>
              <a:rPr lang="en-US" sz="3200" dirty="0" smtClean="0">
                <a:solidFill>
                  <a:srgbClr val="FF0000"/>
                </a:solidFill>
              </a:rPr>
              <a:t> yang </a:t>
            </a:r>
            <a:r>
              <a:rPr lang="en-US" sz="3200" dirty="0" err="1" smtClean="0">
                <a:solidFill>
                  <a:srgbClr val="FF0000"/>
                </a:solidFill>
              </a:rPr>
              <a:t>terbentuk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</a:p>
          <a:p>
            <a:pPr marL="342900" indent="-342900">
              <a:buAutoNum type="alphaLcParenR"/>
            </a:pPr>
            <a:r>
              <a:rPr lang="en-US" sz="4400" dirty="0" err="1" smtClean="0"/>
              <a:t>ABqrpC</a:t>
            </a:r>
            <a:r>
              <a:rPr lang="en-US" sz="4400" dirty="0" smtClean="0"/>
              <a:t> (1,4)</a:t>
            </a:r>
          </a:p>
          <a:p>
            <a:pPr marL="342900" indent="-342900">
              <a:buAutoNum type="alphaLcParenR"/>
            </a:pPr>
            <a:r>
              <a:rPr lang="en-US" sz="4400" dirty="0" err="1" smtClean="0"/>
              <a:t>abcPQR</a:t>
            </a:r>
            <a:r>
              <a:rPr lang="en-US" sz="4400" dirty="0" smtClean="0"/>
              <a:t> (2,3)</a:t>
            </a:r>
          </a:p>
          <a:p>
            <a:pPr marL="342900" indent="-342900">
              <a:buAutoNum type="alphaLcParenR"/>
            </a:pPr>
            <a:r>
              <a:rPr lang="en-US" sz="4400" dirty="0" err="1" smtClean="0"/>
              <a:t>abcpC</a:t>
            </a:r>
            <a:r>
              <a:rPr lang="en-US" sz="4400" dirty="0" smtClean="0"/>
              <a:t> (2,4)</a:t>
            </a:r>
          </a:p>
          <a:p>
            <a:pPr marL="342900" indent="-342900">
              <a:buAutoNum type="alphaLcParenR"/>
            </a:pPr>
            <a:r>
              <a:rPr lang="en-US" sz="4400" dirty="0" err="1" smtClean="0"/>
              <a:t>ABqrPQR</a:t>
            </a:r>
            <a:r>
              <a:rPr lang="en-US" sz="4400" dirty="0" smtClean="0"/>
              <a:t> (1,3)</a:t>
            </a:r>
          </a:p>
          <a:p>
            <a:endParaRPr lang="en-US" dirty="0" smtClean="0"/>
          </a:p>
        </p:txBody>
      </p:sp>
      <p:sp>
        <p:nvSpPr>
          <p:cNvPr id="68" name="Curved Down Arrow 67"/>
          <p:cNvSpPr/>
          <p:nvPr/>
        </p:nvSpPr>
        <p:spPr>
          <a:xfrm>
            <a:off x="1981200" y="3276600"/>
            <a:ext cx="1828800" cy="381000"/>
          </a:xfrm>
          <a:prstGeom prst="curved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9" name="Curved Down Arrow 68"/>
          <p:cNvSpPr/>
          <p:nvPr/>
        </p:nvSpPr>
        <p:spPr>
          <a:xfrm>
            <a:off x="2514600" y="3352800"/>
            <a:ext cx="1981200" cy="381000"/>
          </a:xfrm>
          <a:prstGeom prst="curved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0" name="Curved Up Arrow 69"/>
          <p:cNvSpPr/>
          <p:nvPr/>
        </p:nvSpPr>
        <p:spPr>
          <a:xfrm>
            <a:off x="2057400" y="5867400"/>
            <a:ext cx="2667000" cy="381000"/>
          </a:xfrm>
          <a:prstGeom prst="curvedUpArrow">
            <a:avLst>
              <a:gd name="adj1" fmla="val 50000"/>
              <a:gd name="adj2" fmla="val 65238"/>
              <a:gd name="adj3" fmla="val 0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1" name="Curved Up Arrow 70"/>
          <p:cNvSpPr/>
          <p:nvPr/>
        </p:nvSpPr>
        <p:spPr>
          <a:xfrm>
            <a:off x="2590800" y="5334000"/>
            <a:ext cx="1295400" cy="381000"/>
          </a:xfrm>
          <a:prstGeom prst="curvedUpArrow">
            <a:avLst>
              <a:gd name="adj1" fmla="val 25000"/>
              <a:gd name="adj2" fmla="val 50000"/>
              <a:gd name="adj3" fmla="val 8743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Gamet</a:t>
            </a:r>
            <a:r>
              <a:rPr lang="en-US" dirty="0" smtClean="0"/>
              <a:t> a </a:t>
            </a:r>
            <a:r>
              <a:rPr lang="en-US" dirty="0" err="1" smtClean="0"/>
              <a:t>dan</a:t>
            </a:r>
            <a:r>
              <a:rPr lang="en-US" dirty="0" smtClean="0"/>
              <a:t> b </a:t>
            </a:r>
            <a:r>
              <a:rPr lang="en-US" dirty="0" err="1" smtClean="0"/>
              <a:t>lengkap</a:t>
            </a:r>
            <a:r>
              <a:rPr lang="en-US" dirty="0" smtClean="0"/>
              <a:t>, c </a:t>
            </a:r>
            <a:r>
              <a:rPr lang="en-US" dirty="0" err="1" smtClean="0"/>
              <a:t>dan</a:t>
            </a:r>
            <a:r>
              <a:rPr lang="en-US" dirty="0" smtClean="0"/>
              <a:t> d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lengkap</a:t>
            </a:r>
            <a:endParaRPr lang="en-US" dirty="0" smtClean="0"/>
          </a:p>
          <a:p>
            <a:r>
              <a:rPr lang="en-US" dirty="0" smtClean="0"/>
              <a:t>c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mengandung</a:t>
            </a:r>
            <a:r>
              <a:rPr lang="en-US" dirty="0" smtClean="0"/>
              <a:t> </a:t>
            </a:r>
            <a:r>
              <a:rPr lang="en-US" dirty="0" err="1" smtClean="0"/>
              <a:t>qr</a:t>
            </a:r>
            <a:r>
              <a:rPr lang="en-US" dirty="0" smtClean="0"/>
              <a:t>, d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mengandung</a:t>
            </a:r>
            <a:r>
              <a:rPr lang="en-US" dirty="0" smtClean="0"/>
              <a:t> C, </a:t>
            </a:r>
            <a:r>
              <a:rPr lang="en-US" dirty="0" err="1" smtClean="0"/>
              <a:t>masing-masing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penggandaan</a:t>
            </a:r>
            <a:endParaRPr lang="en-US" dirty="0" smtClean="0"/>
          </a:p>
          <a:p>
            <a:r>
              <a:rPr lang="en-US" dirty="0" smtClean="0"/>
              <a:t>c </a:t>
            </a:r>
            <a:r>
              <a:rPr lang="en-US" dirty="0" err="1" smtClean="0"/>
              <a:t>dan</a:t>
            </a:r>
            <a:r>
              <a:rPr lang="en-US" dirty="0" smtClean="0"/>
              <a:t> d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r>
              <a:rPr lang="en-US" dirty="0" smtClean="0"/>
              <a:t> </a:t>
            </a:r>
            <a:r>
              <a:rPr lang="en-US" dirty="0" err="1" smtClean="0"/>
              <a:t>terus</a:t>
            </a:r>
            <a:r>
              <a:rPr lang="en-US" dirty="0" smtClean="0"/>
              <a:t> (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mampu</a:t>
            </a:r>
            <a:r>
              <a:rPr lang="en-US" dirty="0" smtClean="0"/>
              <a:t> </a:t>
            </a:r>
            <a:r>
              <a:rPr lang="en-US" dirty="0" err="1" smtClean="0"/>
              <a:t>membuahi</a:t>
            </a:r>
            <a:r>
              <a:rPr lang="en-US" dirty="0" smtClean="0"/>
              <a:t>)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dan</a:t>
            </a:r>
            <a:r>
              <a:rPr lang="en-US" dirty="0" smtClean="0"/>
              <a:t> b </a:t>
            </a:r>
            <a:r>
              <a:rPr lang="en-US" dirty="0" err="1" smtClean="0"/>
              <a:t>fertil</a:t>
            </a:r>
            <a:r>
              <a:rPr lang="en-US" dirty="0" smtClean="0"/>
              <a:t> (</a:t>
            </a:r>
            <a:r>
              <a:rPr lang="en-US" dirty="0" err="1" smtClean="0"/>
              <a:t>seimbang</a:t>
            </a:r>
            <a:r>
              <a:rPr lang="en-US" dirty="0" smtClean="0"/>
              <a:t>), c </a:t>
            </a:r>
            <a:r>
              <a:rPr lang="en-US" dirty="0" err="1" smtClean="0"/>
              <a:t>dan</a:t>
            </a:r>
            <a:r>
              <a:rPr lang="en-US" dirty="0" smtClean="0"/>
              <a:t> d </a:t>
            </a:r>
            <a:r>
              <a:rPr lang="en-US" dirty="0" err="1" smtClean="0"/>
              <a:t>steril</a:t>
            </a:r>
            <a:r>
              <a:rPr lang="en-US" dirty="0" smtClean="0"/>
              <a:t> (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seimbang</a:t>
            </a:r>
            <a:r>
              <a:rPr lang="en-US" smtClean="0"/>
              <a:t>)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800" dirty="0" smtClean="0"/>
              <a:t>KATENASI</a:t>
            </a:r>
            <a:endParaRPr lang="en-US" sz="4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32500" lnSpcReduction="20000"/>
          </a:bodyPr>
          <a:lstStyle/>
          <a:p>
            <a:pPr algn="l"/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Katenasi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merupakan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peristiwa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saling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menempelnya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ujung-ujung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kromosom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yang </a:t>
            </a:r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saling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berdekatan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sehingga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membentuk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lingkaran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. Hal </a:t>
            </a:r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ini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dimulai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dari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patahnya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kromosom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di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dua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tempat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kemudian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bagian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yang </a:t>
            </a:r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patah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tersebut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lepas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dan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saling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mendekat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l"/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Peristiwa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katenasi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biasanya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didahului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dengan</a:t>
            </a:r>
            <a:r>
              <a:rPr lang="en-US" sz="9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9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translokasi</a:t>
            </a:r>
            <a:endParaRPr lang="en-US" sz="9800" dirty="0" smtClean="0">
              <a:solidFill>
                <a:schemeClr val="tx1">
                  <a:lumMod val="85000"/>
                  <a:lumOff val="1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l"/>
            <a:endParaRPr lang="en-US" sz="9800" dirty="0" smtClean="0">
              <a:solidFill>
                <a:srgbClr val="FF0000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l">
              <a:buNone/>
            </a:pPr>
            <a:r>
              <a:rPr lang="en-US" dirty="0" smtClean="0">
                <a:solidFill>
                  <a:srgbClr val="C00000"/>
                </a:solidFill>
                <a:latin typeface="Arial" charset="0"/>
                <a:cs typeface="Arial" charset="0"/>
                <a:hlinkClick r:id="rId2"/>
              </a:rPr>
              <a:t/>
            </a:r>
            <a:br>
              <a:rPr lang="en-US" dirty="0" smtClean="0">
                <a:solidFill>
                  <a:srgbClr val="C00000"/>
                </a:solidFill>
                <a:latin typeface="Arial" charset="0"/>
                <a:cs typeface="Arial" charset="0"/>
                <a:hlinkClick r:id="rId2"/>
              </a:rPr>
            </a:b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Katenasi</a:t>
            </a:r>
            <a:endParaRPr lang="en-US" dirty="0"/>
          </a:p>
        </p:txBody>
      </p:sp>
      <p:pic>
        <p:nvPicPr>
          <p:cNvPr id="38914" name="Picture 2" descr="http://htmlimg4.scribdassets.com/1crms28bcw1gosc7/images/1-d7a6f888f6.jpg"/>
          <p:cNvPicPr>
            <a:picLocks noChangeAspect="1" noChangeArrowheads="1"/>
          </p:cNvPicPr>
          <p:nvPr/>
        </p:nvPicPr>
        <p:blipFill>
          <a:blip r:embed="rId2">
            <a:lum bright="-20000" contrast="40000"/>
          </a:blip>
          <a:srcRect/>
          <a:stretch>
            <a:fillRect/>
          </a:stretch>
        </p:blipFill>
        <p:spPr bwMode="auto">
          <a:xfrm>
            <a:off x="1219200" y="1752600"/>
            <a:ext cx="6562725" cy="3162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MUTASI KROMOSOM KARENA PERUBAHAN STRUKTUR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E0904-DCBC-46D6-A0E8-68AA0C97B387}" type="slidenum">
              <a:rPr lang="en-US"/>
              <a:pPr/>
              <a:t>3</a:t>
            </a:fld>
            <a:endParaRPr lang="en-US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/>
              <a:t>MUTASI KROMOSOM KARENA PERUBAHAN STRUKTUR KROMOSOM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191000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INVERSI :</a:t>
            </a:r>
          </a:p>
          <a:p>
            <a:pPr>
              <a:buFont typeface="Wingdings" pitchFamily="2" charset="2"/>
              <a:buNone/>
            </a:pPr>
            <a:endParaRPr lang="en-US" sz="3600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sz="3600" dirty="0">
                <a:solidFill>
                  <a:srgbClr val="FF0000"/>
                </a:solidFill>
              </a:rPr>
              <a:t>	</a:t>
            </a:r>
            <a:r>
              <a:rPr lang="en-US" sz="3600" dirty="0">
                <a:solidFill>
                  <a:srgbClr val="00B050"/>
                </a:solidFill>
                <a:sym typeface="Wingdings" pitchFamily="2" charset="2"/>
              </a:rPr>
              <a:t>	</a:t>
            </a:r>
            <a:r>
              <a:rPr lang="en-US" sz="3600" dirty="0" err="1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Peristiwa</a:t>
            </a:r>
            <a:r>
              <a:rPr lang="en-US" sz="3600" dirty="0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 </a:t>
            </a:r>
            <a:r>
              <a:rPr lang="en-US" sz="3600" dirty="0" err="1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terbaliknya</a:t>
            </a:r>
            <a:r>
              <a:rPr lang="en-US" sz="3600" dirty="0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 </a:t>
            </a:r>
            <a:r>
              <a:rPr lang="en-US" sz="3600" dirty="0" err="1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susunan</a:t>
            </a:r>
            <a:r>
              <a:rPr lang="en-US" sz="3600" dirty="0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 gen </a:t>
            </a:r>
            <a:r>
              <a:rPr lang="en-US" sz="3600" dirty="0" err="1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pada</a:t>
            </a:r>
            <a:r>
              <a:rPr lang="en-US" sz="3600" dirty="0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 	</a:t>
            </a:r>
            <a:r>
              <a:rPr lang="en-US" sz="3600" dirty="0" err="1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kromosom</a:t>
            </a:r>
            <a:endParaRPr lang="en-US" sz="3600" dirty="0">
              <a:solidFill>
                <a:srgbClr val="00B050"/>
              </a:solidFill>
              <a:effectLst>
                <a:outerShdw blurRad="38100" dist="38100" dir="2700000" algn="tl">
                  <a:srgbClr val="FFFFFF"/>
                </a:outerShdw>
              </a:effectLst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endParaRPr lang="en-US" sz="3600" dirty="0">
              <a:solidFill>
                <a:srgbClr val="00B050"/>
              </a:solidFill>
              <a:effectLst>
                <a:outerShdw blurRad="38100" dist="38100" dir="2700000" algn="tl">
                  <a:srgbClr val="FFFFFF"/>
                </a:outerShdw>
              </a:effectLst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r>
              <a:rPr lang="en-US" sz="3600" dirty="0">
                <a:solidFill>
                  <a:srgbClr val="00B050"/>
                </a:solidFill>
                <a:sym typeface="Wingdings" pitchFamily="2" charset="2"/>
              </a:rPr>
              <a:t>		</a:t>
            </a:r>
            <a:r>
              <a:rPr lang="en-US" sz="3600" dirty="0" err="1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Terjadi</a:t>
            </a:r>
            <a:r>
              <a:rPr lang="en-US" sz="3600" dirty="0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 </a:t>
            </a:r>
            <a:r>
              <a:rPr lang="en-US" sz="3600" dirty="0" err="1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karena</a:t>
            </a:r>
            <a:r>
              <a:rPr lang="en-US" sz="3600" dirty="0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 </a:t>
            </a:r>
            <a:r>
              <a:rPr lang="en-US" sz="3600" dirty="0" err="1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kromosom</a:t>
            </a:r>
            <a:r>
              <a:rPr lang="en-US" sz="3600" dirty="0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 </a:t>
            </a:r>
            <a:r>
              <a:rPr lang="en-US" sz="3600" dirty="0" err="1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berpilin</a:t>
            </a:r>
            <a:r>
              <a:rPr lang="en-US" sz="3600" dirty="0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 </a:t>
            </a:r>
            <a:r>
              <a:rPr lang="en-US" sz="3600" dirty="0" err="1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atau</a:t>
            </a:r>
            <a:r>
              <a:rPr lang="en-US" sz="3600" dirty="0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 	</a:t>
            </a:r>
            <a:r>
              <a:rPr lang="en-US" sz="3600" dirty="0" err="1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patah</a:t>
            </a:r>
            <a:r>
              <a:rPr lang="en-US" sz="3600" dirty="0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 </a:t>
            </a:r>
            <a:r>
              <a:rPr lang="en-US" sz="3600" dirty="0" err="1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dan</a:t>
            </a:r>
            <a:r>
              <a:rPr lang="en-US" sz="3600" dirty="0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 </a:t>
            </a:r>
            <a:r>
              <a:rPr lang="en-US" sz="3600" dirty="0" err="1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kembali</a:t>
            </a:r>
            <a:r>
              <a:rPr lang="en-US" sz="3600" dirty="0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 </a:t>
            </a:r>
            <a:r>
              <a:rPr lang="en-US" sz="3600" dirty="0" err="1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dengan</a:t>
            </a:r>
            <a:r>
              <a:rPr lang="en-US" sz="3600" dirty="0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 </a:t>
            </a:r>
            <a:r>
              <a:rPr lang="en-US" sz="3600" dirty="0" err="1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urutan</a:t>
            </a:r>
            <a:r>
              <a:rPr lang="en-US" sz="3600" dirty="0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 	</a:t>
            </a:r>
            <a:r>
              <a:rPr lang="en-US" sz="3600" dirty="0" err="1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terbalik</a:t>
            </a:r>
            <a:endParaRPr lang="en-US" sz="3600" dirty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None/>
            </a:pPr>
            <a:endParaRPr lang="en-US" sz="2800" dirty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None/>
            </a:pPr>
            <a:endParaRPr lang="en-US" sz="2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9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2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5" dur="50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0" grpId="1"/>
      <p:bldP spid="27651" grpId="0" build="p"/>
      <p:bldP spid="27651" grpI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MUTASI KROMOSOM AKIBAT PERUBAHAN STRUKTUR KROMOSOM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AEF1F-B527-4F32-AA58-702F230BE84C}" type="slidenum">
              <a:rPr lang="en-US"/>
              <a:pPr/>
              <a:t>4</a:t>
            </a:fld>
            <a:endParaRPr lang="en-US"/>
          </a:p>
        </p:txBody>
      </p:sp>
      <p:sp>
        <p:nvSpPr>
          <p:cNvPr id="91145" name="Rectangle 9"/>
          <p:cNvSpPr>
            <a:spLocks noChangeArrowheads="1"/>
          </p:cNvSpPr>
          <p:nvPr/>
        </p:nvSpPr>
        <p:spPr bwMode="auto">
          <a:xfrm>
            <a:off x="4648200" y="1600200"/>
            <a:ext cx="4038600" cy="4572000"/>
          </a:xfrm>
          <a:prstGeom prst="rect">
            <a:avLst/>
          </a:prstGeom>
          <a:solidFill>
            <a:srgbClr val="DDDDDD"/>
          </a:solidFill>
          <a:ln w="762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4" name="Rectangle 8"/>
          <p:cNvSpPr>
            <a:spLocks noChangeArrowheads="1"/>
          </p:cNvSpPr>
          <p:nvPr/>
        </p:nvSpPr>
        <p:spPr bwMode="auto">
          <a:xfrm>
            <a:off x="533400" y="1600200"/>
            <a:ext cx="4038600" cy="4572000"/>
          </a:xfrm>
          <a:prstGeom prst="rect">
            <a:avLst/>
          </a:prstGeom>
          <a:gradFill rotWithShape="1">
            <a:gsLst>
              <a:gs pos="0">
                <a:srgbClr val="FFF0D3"/>
              </a:gs>
              <a:gs pos="100000">
                <a:srgbClr val="FFF0D3">
                  <a:gamma/>
                  <a:shade val="46275"/>
                  <a:invGamma/>
                </a:srgbClr>
              </a:gs>
            </a:gsLst>
            <a:lin ang="5400000" scaled="1"/>
          </a:gradFill>
          <a:ln w="762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chemeClr val="tx1"/>
                </a:solidFill>
              </a:rPr>
              <a:t>INVERSI DIBEDAKAN MENJADI 2</a:t>
            </a:r>
          </a:p>
        </p:txBody>
      </p:sp>
      <p:sp>
        <p:nvSpPr>
          <p:cNvPr id="9114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95400"/>
            <a:ext cx="4038600" cy="4830763"/>
          </a:xfrm>
          <a:solidFill>
            <a:schemeClr val="accent6"/>
          </a:solidFill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INVERSI PARASENTRIK</a:t>
            </a:r>
          </a:p>
          <a:p>
            <a:pPr>
              <a:buFont typeface="Wingdings" pitchFamily="2" charset="2"/>
              <a:buNone/>
            </a:pPr>
            <a:r>
              <a:rPr lang="en-US" dirty="0">
                <a:solidFill>
                  <a:srgbClr val="FF0066"/>
                </a:solidFill>
              </a:rPr>
              <a:t>	</a:t>
            </a:r>
            <a:r>
              <a:rPr lang="en-US" dirty="0">
                <a:solidFill>
                  <a:srgbClr val="009900"/>
                </a:solidFill>
                <a:sym typeface="Wingdings" pitchFamily="2" charset="2"/>
              </a:rPr>
              <a:t>	</a:t>
            </a:r>
            <a:r>
              <a:rPr lang="en-US" dirty="0">
                <a:sym typeface="Wingdings" pitchFamily="2" charset="2"/>
              </a:rPr>
              <a:t>TIDAK MELIBATKAN 	SENTROMER</a:t>
            </a:r>
          </a:p>
          <a:p>
            <a:pPr marL="914400" indent="-914400">
              <a:buFont typeface="Wingdings" pitchFamily="2" charset="2"/>
              <a:buNone/>
              <a:tabLst>
                <a:tab pos="406400" algn="l"/>
                <a:tab pos="914400" algn="l"/>
              </a:tabLst>
            </a:pPr>
            <a:r>
              <a:rPr lang="en-US" dirty="0">
                <a:sym typeface="Wingdings" pitchFamily="2" charset="2"/>
              </a:rPr>
              <a:t>		PEMBALIKAN </a:t>
            </a:r>
            <a:r>
              <a:rPr lang="en-US" dirty="0" smtClean="0">
                <a:sym typeface="Wingdings" pitchFamily="2" charset="2"/>
              </a:rPr>
              <a:t>LETAK GEN </a:t>
            </a:r>
            <a:r>
              <a:rPr lang="en-US" dirty="0">
                <a:sym typeface="Wingdings" pitchFamily="2" charset="2"/>
              </a:rPr>
              <a:t>TERJADI PADA </a:t>
            </a:r>
            <a:r>
              <a:rPr lang="en-US" dirty="0" smtClean="0">
                <a:sym typeface="Wingdings" pitchFamily="2" charset="2"/>
              </a:rPr>
              <a:t>LENGAN KROMOSOM TANPA </a:t>
            </a:r>
            <a:r>
              <a:rPr lang="en-US" dirty="0">
                <a:sym typeface="Wingdings" pitchFamily="2" charset="2"/>
              </a:rPr>
              <a:t>MELEWATI </a:t>
            </a:r>
            <a:r>
              <a:rPr lang="en-US" dirty="0" smtClean="0">
                <a:sym typeface="Wingdings" pitchFamily="2" charset="2"/>
              </a:rPr>
              <a:t>SENTROMER</a:t>
            </a:r>
            <a:endParaRPr lang="en-US" dirty="0">
              <a:sym typeface="Wingdings" pitchFamily="2" charset="2"/>
            </a:endParaRPr>
          </a:p>
          <a:p>
            <a:endParaRPr lang="en-US" dirty="0">
              <a:solidFill>
                <a:srgbClr val="009900"/>
              </a:solidFill>
            </a:endParaRPr>
          </a:p>
        </p:txBody>
      </p:sp>
      <p:sp>
        <p:nvSpPr>
          <p:cNvPr id="9114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95400"/>
            <a:ext cx="4038600" cy="4830763"/>
          </a:xfrm>
          <a:solidFill>
            <a:schemeClr val="accent2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INVERSI PERISENTRIK</a:t>
            </a:r>
          </a:p>
          <a:p>
            <a:pPr>
              <a:buFont typeface="Wingdings" pitchFamily="2" charset="2"/>
              <a:buNone/>
            </a:pPr>
            <a:r>
              <a:rPr lang="en-US" dirty="0">
                <a:solidFill>
                  <a:srgbClr val="FF0066"/>
                </a:solidFill>
              </a:rPr>
              <a:t>	</a:t>
            </a:r>
            <a:r>
              <a:rPr lang="en-US" dirty="0">
                <a:solidFill>
                  <a:schemeClr val="bg2"/>
                </a:solidFill>
                <a:sym typeface="Wingdings" pitchFamily="2" charset="2"/>
              </a:rPr>
              <a:t>	MELIBATKAN 	SENTROMER</a:t>
            </a:r>
          </a:p>
          <a:p>
            <a:pPr marL="914400" indent="-914400">
              <a:buFont typeface="Wingdings" pitchFamily="2" charset="2"/>
              <a:buNone/>
              <a:tabLst>
                <a:tab pos="406400" algn="l"/>
                <a:tab pos="914400" algn="l"/>
              </a:tabLst>
            </a:pPr>
            <a:r>
              <a:rPr lang="en-US" dirty="0">
                <a:solidFill>
                  <a:schemeClr val="bg2"/>
                </a:solidFill>
                <a:sym typeface="Wingdings" pitchFamily="2" charset="2"/>
              </a:rPr>
              <a:t>		</a:t>
            </a:r>
            <a:r>
              <a:rPr lang="en-US" dirty="0" smtClean="0">
                <a:solidFill>
                  <a:schemeClr val="bg2"/>
                </a:solidFill>
                <a:sym typeface="Wingdings" pitchFamily="2" charset="2"/>
              </a:rPr>
              <a:t>PEMBALIKAN LETAK GEN </a:t>
            </a:r>
            <a:r>
              <a:rPr lang="en-US" dirty="0">
                <a:solidFill>
                  <a:schemeClr val="bg2"/>
                </a:solidFill>
                <a:sym typeface="Wingdings" pitchFamily="2" charset="2"/>
              </a:rPr>
              <a:t>TERJADI PADA </a:t>
            </a:r>
            <a:r>
              <a:rPr lang="en-US" dirty="0" smtClean="0">
                <a:solidFill>
                  <a:schemeClr val="bg2"/>
                </a:solidFill>
                <a:sym typeface="Wingdings" pitchFamily="2" charset="2"/>
              </a:rPr>
              <a:t>LENGAN </a:t>
            </a:r>
            <a:r>
              <a:rPr lang="en-US" dirty="0">
                <a:solidFill>
                  <a:schemeClr val="bg2"/>
                </a:solidFill>
                <a:sym typeface="Wingdings" pitchFamily="2" charset="2"/>
              </a:rPr>
              <a:t>KROMOSOM </a:t>
            </a:r>
            <a:r>
              <a:rPr lang="en-US" dirty="0" smtClean="0">
                <a:solidFill>
                  <a:schemeClr val="bg2"/>
                </a:solidFill>
                <a:sym typeface="Wingdings" pitchFamily="2" charset="2"/>
              </a:rPr>
              <a:t>DENGAN </a:t>
            </a:r>
            <a:r>
              <a:rPr lang="en-US" dirty="0">
                <a:solidFill>
                  <a:schemeClr val="bg2"/>
                </a:solidFill>
                <a:sym typeface="Wingdings" pitchFamily="2" charset="2"/>
              </a:rPr>
              <a:t>MELEWATI </a:t>
            </a:r>
            <a:r>
              <a:rPr lang="en-US" dirty="0" smtClean="0">
                <a:solidFill>
                  <a:schemeClr val="bg2"/>
                </a:solidFill>
                <a:sym typeface="Wingdings" pitchFamily="2" charset="2"/>
              </a:rPr>
              <a:t>SENTROMER</a:t>
            </a:r>
            <a:endParaRPr lang="en-US" dirty="0">
              <a:solidFill>
                <a:schemeClr val="bg2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endParaRPr lang="en-US" sz="2200" dirty="0">
              <a:solidFill>
                <a:schemeClr val="bg2"/>
              </a:solidFill>
              <a:sym typeface="Wingdings" pitchFamily="2" charset="2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114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114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114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114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114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1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1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1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1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1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114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114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114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114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11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1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1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1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11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11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11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11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11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1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1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1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1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1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1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1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1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1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1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1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1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1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1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1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4" dur="500"/>
                                        <p:tgtEl>
                                          <p:spTgt spid="91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7" dur="500"/>
                                        <p:tgtEl>
                                          <p:spTgt spid="911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0" dur="500"/>
                                        <p:tgtEl>
                                          <p:spTgt spid="91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3" dur="500"/>
                                        <p:tgtEl>
                                          <p:spTgt spid="9114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6" dur="500"/>
                                        <p:tgtEl>
                                          <p:spTgt spid="91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9" dur="500"/>
                                        <p:tgtEl>
                                          <p:spTgt spid="91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2" dur="500"/>
                                        <p:tgtEl>
                                          <p:spTgt spid="91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5" dur="500"/>
                                        <p:tgtEl>
                                          <p:spTgt spid="911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1" grpId="0"/>
      <p:bldP spid="91141" grpId="1"/>
      <p:bldP spid="91142" grpId="0" build="p" animBg="1"/>
      <p:bldP spid="91142" grpId="1" build="allAtOnce" animBg="1"/>
      <p:bldP spid="91143" grpId="0" build="p" animBg="1"/>
      <p:bldP spid="91143" grpId="1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hr.nlm.nih.gov/handbook/illustrations/inversi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228600"/>
            <a:ext cx="6056842" cy="65367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4.bp.blogspot.com/-cVZixqygo6o/Tls08P8OsRI/AAAAAAAAAS0/QSnFD4IwCfA/s1600/inversi%2Bperisentri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533400"/>
            <a:ext cx="6781800" cy="56013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2.bp.blogspot.com/-SvdLVkaRA1A/Tls0qNGYGVI/AAAAAAAAASs/0yQQP3uIrxM/s1600/inversi%2Bparasentri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599" y="609600"/>
            <a:ext cx="5723533" cy="541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MUTASI KROMOSOM AKIBAT PERUBAHAN STRUKTUR KROMOSOM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0445-5FE0-41BF-A0DB-455590ABDFB8}" type="slidenum">
              <a:rPr lang="en-US"/>
              <a:pPr/>
              <a:t>8</a:t>
            </a:fld>
            <a:endParaRPr lang="en-US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/>
          <a:lstStyle/>
          <a:p>
            <a:r>
              <a:rPr lang="en-US" sz="3800"/>
              <a:t>DELESI DAN DUPLIKASI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rgbClr val="C00000"/>
                </a:solidFill>
              </a:rPr>
              <a:t>DELESI :</a:t>
            </a:r>
            <a:endParaRPr lang="en-US" dirty="0">
              <a:solidFill>
                <a:srgbClr val="C0000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>
                <a:solidFill>
                  <a:srgbClr val="FFFF00"/>
                </a:solidFill>
              </a:rPr>
              <a:t>	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</a:t>
            </a:r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	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PERISTIWA HILANGNYA SEBAGIAN 	SEGMEN KROMOSOM</a:t>
            </a:r>
          </a:p>
          <a:p>
            <a:pPr marL="350838" indent="-350838">
              <a:lnSpc>
                <a:spcPct val="90000"/>
              </a:lnSpc>
              <a:buFont typeface="Wingdings" pitchFamily="2" charset="2"/>
              <a:buNone/>
              <a:tabLst>
                <a:tab pos="914400" algn="l"/>
              </a:tabLst>
            </a:pP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		DIAKIBATKAN OLEH PATAHNYA </a:t>
            </a:r>
            <a:r>
              <a:rPr lang="en-US" dirty="0" smtClean="0">
                <a:solidFill>
                  <a:srgbClr val="00B050"/>
                </a:solidFill>
                <a:sym typeface="Wingdings" pitchFamily="2" charset="2"/>
              </a:rPr>
              <a:t>LENGAN 	KROMOSOM 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SEHINGGA </a:t>
            </a:r>
            <a:r>
              <a:rPr lang="en-US" dirty="0" smtClean="0">
                <a:solidFill>
                  <a:srgbClr val="00B050"/>
                </a:solidFill>
                <a:sym typeface="Wingdings" pitchFamily="2" charset="2"/>
              </a:rPr>
              <a:t>KROMOSOM 	KEHILANGAN 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SEBAGIAN </a:t>
            </a:r>
            <a:r>
              <a:rPr lang="en-US" dirty="0" smtClean="0">
                <a:solidFill>
                  <a:srgbClr val="00B050"/>
                </a:solidFill>
                <a:sym typeface="Wingdings" pitchFamily="2" charset="2"/>
              </a:rPr>
              <a:t>LOKUSNYA</a:t>
            </a:r>
            <a:endParaRPr lang="en-US" dirty="0">
              <a:solidFill>
                <a:srgbClr val="00B050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		SERING DISEBUT DENGAN ISTILAH 	DEFISIENSI KROMOSOM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>
              <a:solidFill>
                <a:srgbClr val="FFFF00"/>
              </a:solidFill>
              <a:sym typeface="Wingdings" pitchFamily="2" charset="2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8" dur="500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1" dur="500"/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4" dur="500"/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7" dur="500"/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4" grpId="0"/>
      <p:bldP spid="100354" grpId="1"/>
      <p:bldP spid="100355" grpId="0" build="p"/>
      <p:bldP spid="100355" grpId="1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B US 11-12\delesi interkalar edi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33475" y="666750"/>
            <a:ext cx="6877050" cy="552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</TotalTime>
  <Words>382</Words>
  <Application>Microsoft Office PowerPoint</Application>
  <PresentationFormat>On-screen Show (4:3)</PresentationFormat>
  <Paragraphs>87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PERUBAHAN STRUKTUR</vt:lpstr>
      <vt:lpstr>Slide 2</vt:lpstr>
      <vt:lpstr>MUTASI KROMOSOM KARENA PERUBAHAN STRUKTUR KROMOSOM</vt:lpstr>
      <vt:lpstr>INVERSI DIBEDAKAN MENJADI 2</vt:lpstr>
      <vt:lpstr>Slide 5</vt:lpstr>
      <vt:lpstr>Slide 6</vt:lpstr>
      <vt:lpstr>Slide 7</vt:lpstr>
      <vt:lpstr>DELESI DAN DUPLIKASI</vt:lpstr>
      <vt:lpstr>Slide 9</vt:lpstr>
      <vt:lpstr>Slide 10</vt:lpstr>
      <vt:lpstr>Kelainan-kelainan yang disebabkan oleh delesi pada kromosom adalah:</vt:lpstr>
      <vt:lpstr>Sindrom Cry du chat</vt:lpstr>
      <vt:lpstr>Sindrom Cat Cry</vt:lpstr>
      <vt:lpstr>Cat Cry</vt:lpstr>
      <vt:lpstr>Slide 15</vt:lpstr>
      <vt:lpstr>Slide 16</vt:lpstr>
      <vt:lpstr>Slide 17</vt:lpstr>
      <vt:lpstr>Translokasi</vt:lpstr>
      <vt:lpstr>Slide 19</vt:lpstr>
      <vt:lpstr>Slide 20</vt:lpstr>
      <vt:lpstr>Slide 21</vt:lpstr>
      <vt:lpstr>Translokasi dapat menimbulkan semi steril / separo mandul</vt:lpstr>
      <vt:lpstr>Slide 23</vt:lpstr>
      <vt:lpstr>KATENASI</vt:lpstr>
      <vt:lpstr>Katenasi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PERUBAHAN STRUKTUR</dc:title>
  <dc:creator/>
  <cp:lastModifiedBy>BOSS</cp:lastModifiedBy>
  <cp:revision>54</cp:revision>
  <dcterms:created xsi:type="dcterms:W3CDTF">2006-08-16T00:00:00Z</dcterms:created>
  <dcterms:modified xsi:type="dcterms:W3CDTF">2014-01-07T19:46:44Z</dcterms:modified>
</cp:coreProperties>
</file>