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E8602F-C752-4A12-8820-2FD1C4884C3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62A4E4-72AF-4C8E-A56C-20433A61964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n-US" dirty="0" err="1" smtClean="0"/>
              <a:t>Molalitas</a:t>
            </a:r>
            <a:r>
              <a:rPr lang="en-US" dirty="0" smtClean="0"/>
              <a:t>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534400" cy="4525963"/>
          </a:xfrm>
        </p:spPr>
        <p:txBody>
          <a:bodyPr/>
          <a:lstStyle/>
          <a:p>
            <a:r>
              <a:rPr lang="en-US" dirty="0" err="1" smtClean="0"/>
              <a:t>Banyaknya</a:t>
            </a:r>
            <a:r>
              <a:rPr lang="en-US" dirty="0" smtClean="0"/>
              <a:t> mol 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terlarut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1 kg </a:t>
            </a:r>
            <a:r>
              <a:rPr lang="en-US" dirty="0" err="1" smtClean="0"/>
              <a:t>pelarut</a:t>
            </a:r>
            <a:endParaRPr lang="en-US" dirty="0" smtClean="0"/>
          </a:p>
          <a:p>
            <a:r>
              <a:rPr lang="en-US" dirty="0" err="1" smtClean="0"/>
              <a:t>Rumus</a:t>
            </a:r>
            <a:r>
              <a:rPr lang="en-US" dirty="0" smtClean="0"/>
              <a:t> :  </a:t>
            </a:r>
            <a:endParaRPr lang="en-US" dirty="0" smtClean="0"/>
          </a:p>
          <a:p>
            <a:r>
              <a:rPr lang="en-US" dirty="0" smtClean="0"/>
              <a:t>               m =              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 = </a:t>
            </a:r>
            <a:r>
              <a:rPr lang="en-US" dirty="0" err="1" smtClean="0"/>
              <a:t>molalitas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(mol/kg)</a:t>
            </a:r>
          </a:p>
          <a:p>
            <a:r>
              <a:rPr lang="en-US" dirty="0" smtClean="0"/>
              <a:t>n = </a:t>
            </a:r>
            <a:r>
              <a:rPr lang="en-US" dirty="0" err="1" smtClean="0"/>
              <a:t>jumlah</a:t>
            </a:r>
            <a:r>
              <a:rPr lang="en-US" dirty="0" smtClean="0"/>
              <a:t> mol 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terlarut</a:t>
            </a:r>
            <a:r>
              <a:rPr lang="en-US" dirty="0" smtClean="0"/>
              <a:t> (g/mol)</a:t>
            </a:r>
          </a:p>
          <a:p>
            <a:r>
              <a:rPr lang="en-US" dirty="0" smtClean="0"/>
              <a:t>P =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(kg)</a:t>
            </a:r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481072"/>
            <a:ext cx="1981200" cy="1176528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667000"/>
            <a:ext cx="685800" cy="851338"/>
          </a:xfrm>
          <a:prstGeom prst="rect">
            <a:avLst/>
          </a:prstGeom>
          <a:noFill/>
        </p:spPr>
      </p:pic>
      <p:pic>
        <p:nvPicPr>
          <p:cNvPr id="13" name="Picture 12" descr="tail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49797" flipH="1">
            <a:off x="6093688" y="118890"/>
            <a:ext cx="984946" cy="1544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5867400"/>
          </a:xfrm>
        </p:spPr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: </a:t>
            </a:r>
          </a:p>
          <a:p>
            <a:r>
              <a:rPr lang="en-US" dirty="0" err="1" smtClean="0"/>
              <a:t>Tentukan</a:t>
            </a:r>
            <a:r>
              <a:rPr lang="en-US" dirty="0" smtClean="0"/>
              <a:t> </a:t>
            </a:r>
            <a:r>
              <a:rPr lang="en-US" dirty="0" err="1" smtClean="0"/>
              <a:t>kemolalan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melarutkan</a:t>
            </a:r>
            <a:r>
              <a:rPr lang="en-US" dirty="0" smtClean="0"/>
              <a:t> 10 gram urea </a:t>
            </a:r>
            <a:r>
              <a:rPr lang="en-US" dirty="0" err="1" smtClean="0"/>
              <a:t>dalam</a:t>
            </a:r>
            <a:r>
              <a:rPr lang="en-US" dirty="0" smtClean="0"/>
              <a:t> 100 gram air (</a:t>
            </a:r>
            <a:r>
              <a:rPr lang="en-US" dirty="0" err="1" smtClean="0"/>
              <a:t>Mr</a:t>
            </a:r>
            <a:r>
              <a:rPr lang="en-US" dirty="0" smtClean="0"/>
              <a:t> Urea = 60)</a:t>
            </a:r>
          </a:p>
          <a:p>
            <a:endParaRPr lang="en-US" dirty="0" smtClean="0"/>
          </a:p>
          <a:p>
            <a:r>
              <a:rPr lang="en-US" dirty="0" smtClean="0"/>
              <a:t>m = </a:t>
            </a:r>
          </a:p>
          <a:p>
            <a:endParaRPr lang="en-US" dirty="0" smtClean="0"/>
          </a:p>
          <a:p>
            <a:r>
              <a:rPr lang="en-US" dirty="0" smtClean="0"/>
              <a:t>m = 5/3</a:t>
            </a:r>
            <a:endParaRPr lang="en-US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3048000"/>
            <a:ext cx="2286000" cy="9144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 descr="32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178" y="3124200"/>
            <a:ext cx="2057047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839200" cy="59436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Hitunglah</a:t>
            </a:r>
            <a:r>
              <a:rPr lang="en-US" dirty="0" smtClean="0"/>
              <a:t> </a:t>
            </a:r>
            <a:r>
              <a:rPr lang="en-US" dirty="0" err="1" smtClean="0"/>
              <a:t>kemolalan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</a:t>
            </a:r>
            <a:r>
              <a:rPr lang="en-US" dirty="0" err="1" smtClean="0"/>
              <a:t>cuka</a:t>
            </a:r>
            <a:r>
              <a:rPr lang="en-US" dirty="0" smtClean="0"/>
              <a:t> yang </a:t>
            </a:r>
            <a:r>
              <a:rPr lang="en-US" dirty="0" err="1" smtClean="0"/>
              <a:t>mengandung</a:t>
            </a:r>
            <a:r>
              <a:rPr lang="en-US" dirty="0" smtClean="0"/>
              <a:t> 24%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cuka</a:t>
            </a:r>
            <a:r>
              <a:rPr lang="en-US" dirty="0" smtClean="0"/>
              <a:t> .</a:t>
            </a:r>
          </a:p>
          <a:p>
            <a:endParaRPr lang="en-US" dirty="0" smtClean="0"/>
          </a:p>
          <a:p>
            <a:r>
              <a:rPr lang="en-US" dirty="0" smtClean="0"/>
              <a:t>%m =                           x 100%</a:t>
            </a:r>
          </a:p>
          <a:p>
            <a:endParaRPr lang="en-US" dirty="0" smtClean="0"/>
          </a:p>
          <a:p>
            <a:r>
              <a:rPr lang="en-US" dirty="0" smtClean="0"/>
              <a:t>24% =                          x 100%</a:t>
            </a:r>
          </a:p>
          <a:p>
            <a:endParaRPr lang="en-US" dirty="0" smtClean="0"/>
          </a:p>
          <a:p>
            <a:r>
              <a:rPr lang="en-US" dirty="0" smtClean="0"/>
              <a:t>                         =           </a:t>
            </a:r>
          </a:p>
          <a:p>
            <a:endParaRPr lang="en-US" dirty="0" smtClean="0"/>
          </a:p>
          <a:p>
            <a:r>
              <a:rPr lang="en-US" dirty="0" err="1" smtClean="0"/>
              <a:t>Artinya</a:t>
            </a:r>
            <a:r>
              <a:rPr lang="en-US" dirty="0" smtClean="0"/>
              <a:t>,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terlarutnya</a:t>
            </a:r>
            <a:r>
              <a:rPr lang="en-US" dirty="0" smtClean="0"/>
              <a:t> 24 gram, </a:t>
            </a:r>
            <a:r>
              <a:rPr lang="en-US" dirty="0" err="1" smtClean="0"/>
              <a:t>pelarutnya</a:t>
            </a:r>
            <a:r>
              <a:rPr lang="en-US" dirty="0" smtClean="0"/>
              <a:t> 76 gram</a:t>
            </a:r>
            <a:endParaRPr lang="en-US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133600"/>
            <a:ext cx="2381250" cy="6858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200400"/>
            <a:ext cx="2381250" cy="685800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0550" y="4419600"/>
            <a:ext cx="2381250" cy="68580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4343400"/>
            <a:ext cx="838200" cy="815546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12" descr="Bee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178056" flipH="1">
            <a:off x="6732733" y="2532125"/>
            <a:ext cx="1275488" cy="1275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5943600"/>
          </a:xfrm>
        </p:spPr>
        <p:txBody>
          <a:bodyPr/>
          <a:lstStyle/>
          <a:p>
            <a:r>
              <a:rPr lang="en-US" dirty="0" err="1" smtClean="0"/>
              <a:t>Hitunglah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 </a:t>
            </a:r>
            <a:r>
              <a:rPr lang="en-US" dirty="0" err="1" smtClean="0"/>
              <a:t>glukosa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</a:t>
            </a:r>
            <a:r>
              <a:rPr lang="en-US" dirty="0" err="1" smtClean="0"/>
              <a:t>glukosa</a:t>
            </a:r>
            <a:r>
              <a:rPr lang="en-US" dirty="0" smtClean="0"/>
              <a:t> 1 </a:t>
            </a:r>
            <a:r>
              <a:rPr lang="en-US" dirty="0" err="1" smtClean="0"/>
              <a:t>molal</a:t>
            </a:r>
            <a:r>
              <a:rPr lang="en-US" dirty="0" smtClean="0"/>
              <a:t> (</a:t>
            </a:r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 smtClean="0"/>
              <a:t>glukosa</a:t>
            </a:r>
            <a:r>
              <a:rPr lang="en-US" dirty="0" smtClean="0"/>
              <a:t> = 180)</a:t>
            </a:r>
          </a:p>
          <a:p>
            <a:endParaRPr lang="en-US" dirty="0" smtClean="0"/>
          </a:p>
          <a:p>
            <a:r>
              <a:rPr lang="en-US" dirty="0" err="1" smtClean="0"/>
              <a:t>Arti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:</a:t>
            </a:r>
          </a:p>
          <a:p>
            <a:r>
              <a:rPr lang="en-US" dirty="0" err="1" smtClean="0"/>
              <a:t>banyaknya</a:t>
            </a:r>
            <a:r>
              <a:rPr lang="en-US" dirty="0" smtClean="0"/>
              <a:t> mol 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terlarut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1 kg </a:t>
            </a:r>
            <a:r>
              <a:rPr lang="en-US" dirty="0" err="1" smtClean="0"/>
              <a:t>pelarut</a:t>
            </a:r>
            <a:endParaRPr lang="en-US" dirty="0" smtClean="0"/>
          </a:p>
          <a:p>
            <a:r>
              <a:rPr lang="en-US" dirty="0" err="1" smtClean="0"/>
              <a:t>Jadi</a:t>
            </a:r>
            <a:r>
              <a:rPr lang="en-US" dirty="0" smtClean="0"/>
              <a:t> 1 </a:t>
            </a:r>
            <a:r>
              <a:rPr lang="en-US" dirty="0" err="1" smtClean="0"/>
              <a:t>molal</a:t>
            </a:r>
            <a:r>
              <a:rPr lang="en-US" dirty="0" smtClean="0"/>
              <a:t> </a:t>
            </a:r>
            <a:r>
              <a:rPr lang="en-US" dirty="0" err="1" smtClean="0"/>
              <a:t>berarti</a:t>
            </a:r>
            <a:r>
              <a:rPr lang="en-US" dirty="0" smtClean="0"/>
              <a:t> 1 mol 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terlarut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1 kg </a:t>
            </a:r>
            <a:r>
              <a:rPr lang="en-US" dirty="0" err="1" smtClean="0"/>
              <a:t>pelarut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Jadi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glukosa</a:t>
            </a:r>
            <a:r>
              <a:rPr lang="en-US" dirty="0" smtClean="0"/>
              <a:t> = 180 gram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pelarut</a:t>
            </a:r>
            <a:r>
              <a:rPr lang="en-US" dirty="0" smtClean="0"/>
              <a:t> 1000 gram</a:t>
            </a:r>
          </a:p>
          <a:p>
            <a:r>
              <a:rPr lang="en-US" dirty="0" smtClean="0"/>
              <a:t>%m = (180/1000) x 100% = …..</a:t>
            </a:r>
          </a:p>
          <a:p>
            <a:endParaRPr lang="en-US" dirty="0"/>
          </a:p>
        </p:txBody>
      </p:sp>
      <p:pic>
        <p:nvPicPr>
          <p:cNvPr id="4" name="Picture 3" descr="dancingsanta_e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371600"/>
            <a:ext cx="1524000" cy="1495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33400"/>
            <a:ext cx="8458200" cy="594360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Fraksi</a:t>
            </a:r>
            <a:r>
              <a:rPr lang="en-US" sz="3200" b="1" dirty="0" smtClean="0"/>
              <a:t> </a:t>
            </a:r>
            <a:r>
              <a:rPr lang="en-US" sz="3200" b="1" dirty="0" smtClean="0"/>
              <a:t>Mol</a:t>
            </a:r>
          </a:p>
          <a:p>
            <a:endParaRPr lang="en-US" baseline="30000" dirty="0" smtClean="0"/>
          </a:p>
          <a:p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perbandingan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%m,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yang </a:t>
            </a:r>
            <a:r>
              <a:rPr lang="en-US" dirty="0" err="1" smtClean="0"/>
              <a:t>dipergunakan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mol. </a:t>
            </a:r>
          </a:p>
          <a:p>
            <a:r>
              <a:rPr lang="en-US" dirty="0" err="1" smtClean="0"/>
              <a:t>Fraksi</a:t>
            </a:r>
            <a:r>
              <a:rPr lang="en-US" dirty="0" smtClean="0"/>
              <a:t> mol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simbol</a:t>
            </a:r>
            <a:r>
              <a:rPr lang="en-US" dirty="0" smtClean="0"/>
              <a:t> </a:t>
            </a:r>
            <a:r>
              <a:rPr lang="en-US" sz="4000" b="1" dirty="0" smtClean="0"/>
              <a:t>X</a:t>
            </a:r>
          </a:p>
          <a:p>
            <a:r>
              <a:rPr lang="en-US" b="1" dirty="0" err="1" smtClean="0"/>
              <a:t>Rumusnya</a:t>
            </a:r>
            <a:r>
              <a:rPr lang="en-US" b="1" dirty="0" smtClean="0"/>
              <a:t> : </a:t>
            </a:r>
          </a:p>
          <a:p>
            <a:r>
              <a:rPr lang="en-US" sz="3600" dirty="0" err="1" smtClean="0"/>
              <a:t>X</a:t>
            </a:r>
            <a:r>
              <a:rPr lang="en-US" sz="3600" baseline="-25000" dirty="0" err="1" smtClean="0"/>
              <a:t>terlarut</a:t>
            </a:r>
            <a:r>
              <a:rPr lang="en-US" sz="3600" baseline="-25000" dirty="0" smtClean="0"/>
              <a:t> </a:t>
            </a:r>
            <a:r>
              <a:rPr lang="en-US" baseline="-25000" dirty="0" smtClean="0"/>
              <a:t>             =       </a:t>
            </a:r>
          </a:p>
          <a:p>
            <a:endParaRPr lang="en-US" baseline="-25000" dirty="0" smtClean="0"/>
          </a:p>
          <a:p>
            <a:endParaRPr lang="en-US" dirty="0" smtClean="0"/>
          </a:p>
          <a:p>
            <a:r>
              <a:rPr lang="en-US" sz="3600" dirty="0" err="1" smtClean="0"/>
              <a:t>X</a:t>
            </a:r>
            <a:r>
              <a:rPr lang="en-US" sz="3600" baseline="-25000" dirty="0" err="1" smtClean="0"/>
              <a:t>pelarut</a:t>
            </a:r>
            <a:r>
              <a:rPr lang="en-US" sz="3600" baseline="-25000" dirty="0" smtClean="0"/>
              <a:t>         =         </a:t>
            </a:r>
            <a:endParaRPr lang="en-US" sz="3600" dirty="0" smtClean="0"/>
          </a:p>
          <a:p>
            <a:endParaRPr lang="en-US" dirty="0" smtClean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95625" y="3276600"/>
            <a:ext cx="3457575" cy="7620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648200"/>
            <a:ext cx="3581400" cy="83820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Picture 10" descr="giraffe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4876800"/>
            <a:ext cx="20574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189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Trek</vt:lpstr>
      <vt:lpstr>Molalitas        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Molalitas</dc:title>
  <dc:creator>Pradjwalita</dc:creator>
  <cp:lastModifiedBy>Pradjwalita</cp:lastModifiedBy>
  <cp:revision>6</cp:revision>
  <dcterms:created xsi:type="dcterms:W3CDTF">2013-11-20T06:38:41Z</dcterms:created>
  <dcterms:modified xsi:type="dcterms:W3CDTF">2013-11-20T07:28:13Z</dcterms:modified>
</cp:coreProperties>
</file>