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85" r:id="rId2"/>
    <p:sldId id="286" r:id="rId3"/>
    <p:sldId id="287" r:id="rId4"/>
    <p:sldId id="288" r:id="rId5"/>
    <p:sldId id="290" r:id="rId6"/>
    <p:sldId id="258" r:id="rId7"/>
    <p:sldId id="259" r:id="rId8"/>
    <p:sldId id="260" r:id="rId9"/>
    <p:sldId id="261" r:id="rId10"/>
    <p:sldId id="266" r:id="rId11"/>
    <p:sldId id="262" r:id="rId12"/>
    <p:sldId id="263" r:id="rId13"/>
    <p:sldId id="264" r:id="rId14"/>
    <p:sldId id="291" r:id="rId15"/>
    <p:sldId id="292" r:id="rId16"/>
    <p:sldId id="267" r:id="rId17"/>
    <p:sldId id="268" r:id="rId18"/>
    <p:sldId id="269" r:id="rId19"/>
    <p:sldId id="270" r:id="rId20"/>
    <p:sldId id="271" r:id="rId21"/>
    <p:sldId id="272" r:id="rId22"/>
    <p:sldId id="293" r:id="rId23"/>
    <p:sldId id="295" r:id="rId24"/>
    <p:sldId id="273" r:id="rId25"/>
    <p:sldId id="274" r:id="rId26"/>
    <p:sldId id="296" r:id="rId27"/>
    <p:sldId id="275" r:id="rId28"/>
    <p:sldId id="294" r:id="rId29"/>
    <p:sldId id="276" r:id="rId30"/>
    <p:sldId id="277" r:id="rId31"/>
    <p:sldId id="297" r:id="rId32"/>
    <p:sldId id="278" r:id="rId33"/>
    <p:sldId id="279" r:id="rId34"/>
    <p:sldId id="280" r:id="rId35"/>
    <p:sldId id="299" r:id="rId36"/>
    <p:sldId id="281" r:id="rId37"/>
    <p:sldId id="282" r:id="rId38"/>
    <p:sldId id="283" r:id="rId39"/>
    <p:sldId id="298" r:id="rId40"/>
    <p:sldId id="28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C9EAA-DB8E-4A77-BA44-E9BA07343342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D802C-E199-44CA-A162-8A2303CBA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C4F9E-3D60-4F76-95C7-ED1C813113E3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2E162-C7B0-45A3-927A-25D5E35C2C7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PENGERTIAN MUTASI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25D54-210B-414E-90A3-9E6CBE3E63D2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MUTASI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30725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PENGERTIAN MUTASI</a:t>
            </a:r>
            <a:r>
              <a:rPr lang="en-US" dirty="0"/>
              <a:t> :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materi</a:t>
            </a:r>
            <a:r>
              <a:rPr lang="en-US" dirty="0"/>
              <a:t> </a:t>
            </a:r>
            <a:r>
              <a:rPr lang="en-US" dirty="0" err="1"/>
              <a:t>genetik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mengakibatkan</a:t>
            </a:r>
            <a:r>
              <a:rPr lang="en-US" dirty="0"/>
              <a:t> 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sifat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karakter</a:t>
            </a:r>
            <a:r>
              <a:rPr lang="en-US" dirty="0"/>
              <a:t> yang </a:t>
            </a:r>
            <a:r>
              <a:rPr lang="en-US" dirty="0" err="1"/>
              <a:t>diturunkan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hlink"/>
                </a:solidFill>
              </a:rPr>
              <a:t>MUTAN</a:t>
            </a:r>
            <a:r>
              <a:rPr lang="en-US" dirty="0">
                <a:solidFill>
                  <a:schemeClr val="tx2"/>
                </a:solidFill>
              </a:rPr>
              <a:t>	:</a:t>
            </a:r>
            <a:endParaRPr lang="en-US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 err="1">
                <a:solidFill>
                  <a:srgbClr val="C00000"/>
                </a:solidFill>
              </a:rPr>
              <a:t>Organisme</a:t>
            </a:r>
            <a:r>
              <a:rPr lang="en-US" dirty="0">
                <a:solidFill>
                  <a:srgbClr val="C00000"/>
                </a:solidFill>
              </a:rPr>
              <a:t> yang </a:t>
            </a:r>
            <a:r>
              <a:rPr lang="en-US" dirty="0" err="1">
                <a:solidFill>
                  <a:srgbClr val="C00000"/>
                </a:solidFill>
              </a:rPr>
              <a:t>mengalami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mutasi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  <a:p>
            <a:r>
              <a:rPr lang="en-US" dirty="0">
                <a:solidFill>
                  <a:schemeClr val="hlink"/>
                </a:solidFill>
              </a:rPr>
              <a:t>MUTAGEN</a:t>
            </a:r>
            <a:r>
              <a:rPr lang="en-US" dirty="0">
                <a:solidFill>
                  <a:schemeClr val="tx2"/>
                </a:solidFill>
              </a:rPr>
              <a:t> :</a:t>
            </a:r>
            <a:endParaRPr lang="en-US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 err="1">
                <a:solidFill>
                  <a:srgbClr val="C00000"/>
                </a:solidFill>
              </a:rPr>
              <a:t>Bahan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penyebab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mutasi</a:t>
            </a:r>
            <a:endParaRPr lang="en-US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None/>
            </a:pPr>
            <a:endParaRPr lang="en-US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5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1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6" grpId="1"/>
      <p:bldP spid="6146" grpId="2"/>
      <p:bldP spid="6147" grpId="0" build="p"/>
      <p:bldP spid="6147" grpI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Autopoliploid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disebabkan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Induksi</a:t>
            </a:r>
            <a:r>
              <a:rPr lang="en-US" dirty="0" smtClean="0"/>
              <a:t> </a:t>
            </a:r>
            <a:r>
              <a:rPr lang="en-US" dirty="0" err="1" smtClean="0"/>
              <a:t>kolkisin</a:t>
            </a:r>
            <a:r>
              <a:rPr lang="en-US" dirty="0" smtClean="0"/>
              <a:t> / </a:t>
            </a:r>
            <a:r>
              <a:rPr lang="en-US" dirty="0" err="1" smtClean="0"/>
              <a:t>digitonin</a:t>
            </a:r>
            <a:r>
              <a:rPr lang="en-US" dirty="0" smtClean="0"/>
              <a:t> :</a:t>
            </a:r>
          </a:p>
          <a:p>
            <a:pPr lvl="1"/>
            <a:r>
              <a:rPr lang="en-US" dirty="0" err="1" smtClean="0"/>
              <a:t>Menghalangi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gelendong</a:t>
            </a:r>
            <a:r>
              <a:rPr lang="en-US" dirty="0" smtClean="0"/>
              <a:t> </a:t>
            </a:r>
            <a:r>
              <a:rPr lang="en-US" dirty="0" err="1" smtClean="0"/>
              <a:t>pembelahan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kromatid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berpisah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err="1" smtClean="0"/>
              <a:t>Suhu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Dekapitasi</a:t>
            </a:r>
            <a:r>
              <a:rPr lang="en-US" dirty="0" smtClean="0"/>
              <a:t> : </a:t>
            </a:r>
            <a:r>
              <a:rPr lang="en-US" dirty="0" err="1" smtClean="0"/>
              <a:t>pemotongan</a:t>
            </a:r>
            <a:r>
              <a:rPr lang="en-US" dirty="0" smtClean="0"/>
              <a:t> tunas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kumpulan</a:t>
            </a:r>
            <a:r>
              <a:rPr lang="en-US" dirty="0" smtClean="0"/>
              <a:t> </a:t>
            </a:r>
            <a:r>
              <a:rPr lang="en-US" dirty="0" err="1" smtClean="0"/>
              <a:t>sel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4n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53400" cy="71755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ALLOPOLIPLOID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8153400" cy="1600201"/>
          </a:xfrm>
        </p:spPr>
        <p:txBody>
          <a:bodyPr>
            <a:normAutofit/>
          </a:bodyPr>
          <a:lstStyle/>
          <a:p>
            <a:pPr marL="347663" indent="-347663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sz="2800" dirty="0" err="1" smtClean="0"/>
              <a:t>Poliploid</a:t>
            </a:r>
            <a:r>
              <a:rPr lang="en-US" sz="2800" dirty="0" smtClean="0"/>
              <a:t> </a:t>
            </a:r>
            <a:r>
              <a:rPr lang="en-US" sz="2800" dirty="0" err="1" smtClean="0"/>
              <a:t>terjadi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hibridnya</a:t>
            </a:r>
            <a:endParaRPr lang="en-US" sz="2800" dirty="0" smtClean="0"/>
          </a:p>
          <a:p>
            <a:pPr marL="347663" indent="-347663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sz="2800" dirty="0" err="1" smtClean="0"/>
              <a:t>Kelipatan</a:t>
            </a:r>
            <a:r>
              <a:rPr lang="en-US" sz="2800" dirty="0" smtClean="0"/>
              <a:t> set </a:t>
            </a:r>
            <a:r>
              <a:rPr lang="en-US" sz="2800" dirty="0" err="1" smtClean="0"/>
              <a:t>kromosom</a:t>
            </a:r>
            <a:r>
              <a:rPr lang="en-US" sz="2800" dirty="0" smtClean="0"/>
              <a:t>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sama</a:t>
            </a:r>
            <a:r>
              <a:rPr lang="en-US" sz="2800" dirty="0" smtClean="0"/>
              <a:t> (</a:t>
            </a:r>
            <a:r>
              <a:rPr lang="en-US" sz="2800" dirty="0" err="1" smtClean="0"/>
              <a:t>berasal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2 species yang </a:t>
            </a:r>
            <a:r>
              <a:rPr lang="en-US" sz="2800" dirty="0" err="1" smtClean="0"/>
              <a:t>berbeda</a:t>
            </a:r>
            <a:r>
              <a:rPr lang="en-US" sz="2800" dirty="0" smtClean="0"/>
              <a:t> / </a:t>
            </a:r>
            <a:r>
              <a:rPr lang="en-US" sz="2800" dirty="0" err="1" smtClean="0"/>
              <a:t>hibridnya</a:t>
            </a:r>
            <a:r>
              <a:rPr lang="en-US" sz="2800" dirty="0" smtClean="0"/>
              <a:t> )</a:t>
            </a:r>
            <a:endParaRPr lang="en-US" sz="2800" dirty="0"/>
          </a:p>
        </p:txBody>
      </p:sp>
      <p:pic>
        <p:nvPicPr>
          <p:cNvPr id="20482" name="Picture 2" descr="http://bio1151b.nicerweb.net/Locked/media/ch24/24_09AllopolyploidSpeciat.jpg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685800" y="2667000"/>
            <a:ext cx="8048625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114800" y="4343400"/>
            <a:ext cx="2057400" cy="990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14800" y="3276600"/>
            <a:ext cx="2057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14800" y="2209800"/>
            <a:ext cx="2057400" cy="990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ALLOPOPLIPLOID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Misalnya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Species A 2n = 18  ; RRRRRRRRR</a:t>
            </a:r>
          </a:p>
          <a:p>
            <a:pPr>
              <a:buNone/>
              <a:tabLst>
                <a:tab pos="3598863" algn="l"/>
              </a:tabLst>
            </a:pPr>
            <a:r>
              <a:rPr lang="en-US" dirty="0" smtClean="0"/>
              <a:t>		RRRRRRRRR</a:t>
            </a:r>
          </a:p>
          <a:p>
            <a:pPr>
              <a:buNone/>
              <a:tabLst>
                <a:tab pos="3598863" algn="l"/>
              </a:tabLst>
            </a:pPr>
            <a:r>
              <a:rPr lang="en-US" dirty="0" smtClean="0"/>
              <a:t>	Species B 2n = 18  ; 	CCCCCCCCC</a:t>
            </a:r>
          </a:p>
          <a:p>
            <a:pPr>
              <a:buNone/>
              <a:tabLst>
                <a:tab pos="3598863" algn="l"/>
              </a:tabLst>
            </a:pPr>
            <a:r>
              <a:rPr lang="en-US" dirty="0" smtClean="0"/>
              <a:t>		CCCCCCCCC</a:t>
            </a:r>
          </a:p>
          <a:p>
            <a:pPr>
              <a:buNone/>
              <a:tabLst>
                <a:tab pos="3598863" algn="l"/>
              </a:tabLst>
            </a:pPr>
            <a:r>
              <a:rPr lang="en-US" dirty="0" smtClean="0"/>
              <a:t>	Species C (</a:t>
            </a:r>
            <a:r>
              <a:rPr lang="en-US" dirty="0" err="1" smtClean="0"/>
              <a:t>hibrid</a:t>
            </a:r>
            <a:r>
              <a:rPr lang="en-US" dirty="0" smtClean="0"/>
              <a:t>) ; 	RRRRRRRRR </a:t>
            </a:r>
          </a:p>
          <a:p>
            <a:pPr>
              <a:buNone/>
              <a:tabLst>
                <a:tab pos="3482975" algn="l"/>
              </a:tabLst>
            </a:pPr>
            <a:r>
              <a:rPr lang="en-US" dirty="0" smtClean="0"/>
              <a:t>			CCCCCCCCC ( </a:t>
            </a:r>
            <a:r>
              <a:rPr lang="en-US" dirty="0" err="1" smtClean="0">
                <a:solidFill>
                  <a:srgbClr val="C00000"/>
                </a:solidFill>
              </a:rPr>
              <a:t>steril</a:t>
            </a:r>
            <a:r>
              <a:rPr lang="en-US" dirty="0" smtClean="0">
                <a:solidFill>
                  <a:srgbClr val="C00000"/>
                </a:solidFill>
              </a:rPr>
              <a:t> / </a:t>
            </a:r>
            <a:r>
              <a:rPr lang="en-US" dirty="0" err="1" smtClean="0">
                <a:solidFill>
                  <a:srgbClr val="C00000"/>
                </a:solidFill>
              </a:rPr>
              <a:t>gagal</a:t>
            </a:r>
            <a:r>
              <a:rPr lang="en-US" dirty="0" smtClean="0">
                <a:solidFill>
                  <a:srgbClr val="C00000"/>
                </a:solidFill>
              </a:rPr>
              <a:t> 				     </a:t>
            </a:r>
            <a:r>
              <a:rPr lang="en-US" dirty="0" err="1" smtClean="0">
                <a:solidFill>
                  <a:srgbClr val="C00000"/>
                </a:solidFill>
              </a:rPr>
              <a:t>sinapsis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1447800"/>
            <a:ext cx="1981200" cy="1143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3886200"/>
            <a:ext cx="4267200" cy="1143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21163"/>
          </a:xfrm>
        </p:spPr>
        <p:txBody>
          <a:bodyPr/>
          <a:lstStyle/>
          <a:p>
            <a:r>
              <a:rPr lang="en-US" dirty="0" smtClean="0"/>
              <a:t>Species C 2n RRRRRRRRR</a:t>
            </a:r>
          </a:p>
          <a:p>
            <a:pPr>
              <a:buNone/>
              <a:tabLst>
                <a:tab pos="2511425" algn="l"/>
              </a:tabLst>
            </a:pPr>
            <a:r>
              <a:rPr lang="en-US" dirty="0" smtClean="0"/>
              <a:t>		CCCCCCCCC  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kolkisin</a:t>
            </a:r>
            <a:endParaRPr lang="en-US" dirty="0" smtClean="0"/>
          </a:p>
          <a:p>
            <a:pPr>
              <a:buNone/>
              <a:tabLst>
                <a:tab pos="2511425" algn="l"/>
              </a:tabLst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tetraploid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RRRRRRRRR  CCCCCCCCC</a:t>
            </a:r>
          </a:p>
          <a:p>
            <a:pPr>
              <a:buNone/>
            </a:pPr>
            <a:r>
              <a:rPr lang="en-US" dirty="0" smtClean="0"/>
              <a:t>	RRRRRRRRR  CCCCCCCCC   </a:t>
            </a:r>
            <a:r>
              <a:rPr lang="en-US" dirty="0" err="1" smtClean="0"/>
              <a:t>fertil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Pembentukan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Allopopliploid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1506" name="Picture 2" descr="http://www.ibri.org/Books/Pun_Evolution/Chapter3/fig3-12.jpg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524000" y="1219200"/>
            <a:ext cx="5842000" cy="5334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bc.co.uk/bitesize/higher/biology/images/12test_wheatevolution.gif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676400" y="106942"/>
            <a:ext cx="6096000" cy="6375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r>
              <a:rPr lang="en-US" dirty="0" err="1" smtClean="0"/>
              <a:t>Aneuploid</a:t>
            </a:r>
            <a:r>
              <a:rPr lang="en-US" dirty="0" smtClean="0"/>
              <a:t>/</a:t>
            </a:r>
            <a:r>
              <a:rPr lang="en-US" dirty="0" err="1" smtClean="0"/>
              <a:t>Aneusomi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algn="l">
              <a:buFont typeface="Arial" pitchFamily="34" charset="0"/>
              <a:buChar char="•"/>
              <a:tabLst>
                <a:tab pos="465138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	</a:t>
            </a:r>
            <a:r>
              <a:rPr lang="en-US" sz="3600" dirty="0" err="1" smtClean="0">
                <a:solidFill>
                  <a:srgbClr val="C00000"/>
                </a:solidFill>
              </a:rPr>
              <a:t>Perubahan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Penggandaan</a:t>
            </a:r>
            <a:endParaRPr lang="en-US" sz="3600" dirty="0" smtClean="0">
              <a:solidFill>
                <a:srgbClr val="C0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465138" algn="l"/>
              </a:tabLst>
            </a:pPr>
            <a:r>
              <a:rPr lang="en-US" sz="3600" dirty="0" smtClean="0">
                <a:solidFill>
                  <a:srgbClr val="C00000"/>
                </a:solidFill>
              </a:rPr>
              <a:t>	</a:t>
            </a:r>
            <a:r>
              <a:rPr lang="en-US" sz="3600" dirty="0" err="1" smtClean="0">
                <a:solidFill>
                  <a:srgbClr val="C00000"/>
                </a:solidFill>
              </a:rPr>
              <a:t>Dapat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berupa</a:t>
            </a:r>
            <a:r>
              <a:rPr lang="en-US" sz="3600" dirty="0" smtClean="0">
                <a:solidFill>
                  <a:srgbClr val="C00000"/>
                </a:solidFill>
              </a:rPr>
              <a:t> :</a:t>
            </a:r>
          </a:p>
          <a:p>
            <a:pPr lvl="1" algn="l">
              <a:buFont typeface="Arial" pitchFamily="34" charset="0"/>
              <a:buChar char="•"/>
              <a:tabLst>
                <a:tab pos="465138" algn="l"/>
                <a:tab pos="914400" algn="l"/>
              </a:tabLst>
            </a:pPr>
            <a:r>
              <a:rPr lang="en-US" sz="3600" dirty="0" smtClean="0">
                <a:solidFill>
                  <a:srgbClr val="C00000"/>
                </a:solidFill>
              </a:rPr>
              <a:t>	</a:t>
            </a:r>
            <a:r>
              <a:rPr lang="en-US" sz="3600" dirty="0" err="1" smtClean="0">
                <a:solidFill>
                  <a:srgbClr val="C00000"/>
                </a:solidFill>
              </a:rPr>
              <a:t>Monosomi</a:t>
            </a:r>
            <a:endParaRPr lang="en-US" sz="3600" dirty="0" smtClean="0">
              <a:solidFill>
                <a:srgbClr val="C00000"/>
              </a:solidFill>
            </a:endParaRPr>
          </a:p>
          <a:p>
            <a:pPr lvl="1" algn="l">
              <a:buFont typeface="Arial" pitchFamily="34" charset="0"/>
              <a:buChar char="•"/>
              <a:tabLst>
                <a:tab pos="465138" algn="l"/>
                <a:tab pos="914400" algn="l"/>
              </a:tabLst>
            </a:pPr>
            <a:r>
              <a:rPr lang="en-US" sz="3600" dirty="0" smtClean="0">
                <a:solidFill>
                  <a:srgbClr val="C00000"/>
                </a:solidFill>
              </a:rPr>
              <a:t>	</a:t>
            </a:r>
            <a:r>
              <a:rPr lang="en-US" sz="3600" dirty="0" err="1" smtClean="0">
                <a:solidFill>
                  <a:srgbClr val="C00000"/>
                </a:solidFill>
              </a:rPr>
              <a:t>Trisomi</a:t>
            </a:r>
            <a:endParaRPr lang="en-US" sz="3600" dirty="0" smtClean="0">
              <a:solidFill>
                <a:srgbClr val="C00000"/>
              </a:solidFill>
            </a:endParaRPr>
          </a:p>
          <a:p>
            <a:pPr lvl="1" algn="l">
              <a:buFont typeface="Arial" pitchFamily="34" charset="0"/>
              <a:buChar char="•"/>
              <a:tabLst>
                <a:tab pos="465138" algn="l"/>
                <a:tab pos="914400" algn="l"/>
              </a:tabLst>
            </a:pPr>
            <a:r>
              <a:rPr lang="en-US" sz="3600" dirty="0" smtClean="0">
                <a:solidFill>
                  <a:srgbClr val="C00000"/>
                </a:solidFill>
              </a:rPr>
              <a:t>	</a:t>
            </a:r>
            <a:r>
              <a:rPr lang="en-US" sz="3600" dirty="0" err="1" smtClean="0">
                <a:solidFill>
                  <a:srgbClr val="C00000"/>
                </a:solidFill>
              </a:rPr>
              <a:t>Dobel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Trisomi</a:t>
            </a:r>
            <a:endParaRPr lang="en-US" sz="3600" dirty="0" smtClean="0">
              <a:solidFill>
                <a:srgbClr val="C00000"/>
              </a:solidFill>
            </a:endParaRPr>
          </a:p>
          <a:p>
            <a:pPr lvl="1" algn="l">
              <a:buFont typeface="Arial" pitchFamily="34" charset="0"/>
              <a:buChar char="•"/>
              <a:tabLst>
                <a:tab pos="465138" algn="l"/>
                <a:tab pos="914400" algn="l"/>
              </a:tabLst>
            </a:pPr>
            <a:r>
              <a:rPr lang="en-US" sz="3600" dirty="0" smtClean="0">
                <a:solidFill>
                  <a:srgbClr val="C00000"/>
                </a:solidFill>
              </a:rPr>
              <a:t>	</a:t>
            </a:r>
            <a:r>
              <a:rPr lang="en-US" sz="3600" dirty="0" err="1" smtClean="0">
                <a:solidFill>
                  <a:srgbClr val="C00000"/>
                </a:solidFill>
              </a:rPr>
              <a:t>Nullisomi</a:t>
            </a:r>
            <a:endParaRPr lang="en-US" sz="3600" dirty="0" smtClean="0">
              <a:solidFill>
                <a:srgbClr val="C00000"/>
              </a:solidFill>
            </a:endParaRPr>
          </a:p>
          <a:p>
            <a:pPr lvl="1" algn="l">
              <a:buFont typeface="Arial" pitchFamily="34" charset="0"/>
              <a:buChar char="•"/>
              <a:tabLst>
                <a:tab pos="465138" algn="l"/>
                <a:tab pos="914400" algn="l"/>
              </a:tabLst>
            </a:pPr>
            <a:r>
              <a:rPr lang="en-US" sz="3600" dirty="0" smtClean="0">
                <a:solidFill>
                  <a:srgbClr val="C00000"/>
                </a:solidFill>
              </a:rPr>
              <a:t>	</a:t>
            </a:r>
            <a:r>
              <a:rPr lang="en-US" sz="3600" dirty="0" err="1" smtClean="0">
                <a:solidFill>
                  <a:srgbClr val="C00000"/>
                </a:solidFill>
              </a:rPr>
              <a:t>Tetrasomi</a:t>
            </a:r>
            <a:endParaRPr lang="en-US" sz="3600" dirty="0" smtClean="0">
              <a:solidFill>
                <a:srgbClr val="C0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465138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Kariotipe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>
              <a:tabLst>
                <a:tab pos="2743200" algn="l"/>
                <a:tab pos="3094038" algn="l"/>
                <a:tab pos="3551238" algn="l"/>
              </a:tabLst>
            </a:pPr>
            <a:r>
              <a:rPr lang="en-US" dirty="0" err="1" smtClean="0"/>
              <a:t>Misalnya</a:t>
            </a:r>
            <a:r>
              <a:rPr lang="en-US" dirty="0" smtClean="0"/>
              <a:t> Normal :	</a:t>
            </a:r>
            <a:r>
              <a:rPr lang="en-US" dirty="0" smtClean="0">
                <a:solidFill>
                  <a:srgbClr val="00B050"/>
                </a:solidFill>
              </a:rPr>
              <a:t>2n</a:t>
            </a:r>
          </a:p>
          <a:p>
            <a:pPr>
              <a:buNone/>
              <a:tabLst>
                <a:tab pos="2743200" algn="l"/>
                <a:tab pos="3094038" algn="l"/>
                <a:tab pos="3551238" algn="l"/>
              </a:tabLst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11  22  33  44  55</a:t>
            </a:r>
          </a:p>
          <a:p>
            <a:pPr>
              <a:tabLst>
                <a:tab pos="2743200" algn="l"/>
                <a:tab pos="3094038" algn="l"/>
              </a:tabLst>
            </a:pPr>
            <a:r>
              <a:rPr lang="en-US" dirty="0" err="1" smtClean="0"/>
              <a:t>Monosomi</a:t>
            </a:r>
            <a:r>
              <a:rPr lang="en-US" dirty="0" smtClean="0"/>
              <a:t> 	:	</a:t>
            </a:r>
            <a:r>
              <a:rPr lang="en-US" dirty="0" smtClean="0">
                <a:solidFill>
                  <a:srgbClr val="00B050"/>
                </a:solidFill>
              </a:rPr>
              <a:t>2n – 1</a:t>
            </a:r>
          </a:p>
          <a:p>
            <a:pPr>
              <a:buNone/>
              <a:tabLst>
                <a:tab pos="2743200" algn="l"/>
                <a:tab pos="3094038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	1    22  33  44  55</a:t>
            </a:r>
          </a:p>
          <a:p>
            <a:pPr>
              <a:tabLst>
                <a:tab pos="2743200" algn="l"/>
                <a:tab pos="3094038" algn="l"/>
              </a:tabLst>
            </a:pPr>
            <a:r>
              <a:rPr lang="en-US" dirty="0" err="1" smtClean="0"/>
              <a:t>Trisomi</a:t>
            </a:r>
            <a:r>
              <a:rPr lang="en-US" dirty="0" smtClean="0"/>
              <a:t>	:	</a:t>
            </a:r>
            <a:r>
              <a:rPr lang="en-US" dirty="0" smtClean="0">
                <a:solidFill>
                  <a:srgbClr val="00B050"/>
                </a:solidFill>
              </a:rPr>
              <a:t>2n + 1</a:t>
            </a:r>
          </a:p>
          <a:p>
            <a:pPr>
              <a:buNone/>
              <a:tabLst>
                <a:tab pos="2743200" algn="l"/>
                <a:tab pos="3094038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	11  22  33  44  555</a:t>
            </a:r>
          </a:p>
          <a:p>
            <a:pPr>
              <a:tabLst>
                <a:tab pos="2743200" algn="l"/>
                <a:tab pos="3094038" algn="l"/>
              </a:tabLst>
            </a:pPr>
            <a:r>
              <a:rPr lang="en-US" dirty="0" err="1" smtClean="0"/>
              <a:t>Dobel</a:t>
            </a:r>
            <a:r>
              <a:rPr lang="en-US" dirty="0" smtClean="0"/>
              <a:t> </a:t>
            </a:r>
            <a:r>
              <a:rPr lang="en-US" dirty="0" err="1" smtClean="0"/>
              <a:t>Trisomi</a:t>
            </a:r>
            <a:r>
              <a:rPr lang="en-US" dirty="0" smtClean="0"/>
              <a:t>	:	</a:t>
            </a:r>
            <a:r>
              <a:rPr lang="en-US" dirty="0" smtClean="0">
                <a:solidFill>
                  <a:srgbClr val="00B050"/>
                </a:solidFill>
              </a:rPr>
              <a:t>2n + 1 + 1</a:t>
            </a:r>
          </a:p>
          <a:p>
            <a:pPr>
              <a:buNone/>
              <a:tabLst>
                <a:tab pos="2743200" algn="l"/>
                <a:tab pos="3094038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	11  22  333  44  555</a:t>
            </a:r>
          </a:p>
          <a:p>
            <a:pPr>
              <a:tabLst>
                <a:tab pos="2743200" algn="l"/>
                <a:tab pos="3094038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8200" y="609600"/>
            <a:ext cx="7467600" cy="2514600"/>
          </a:xfrm>
        </p:spPr>
        <p:txBody>
          <a:bodyPr>
            <a:normAutofit fontScale="70000" lnSpcReduction="20000"/>
          </a:bodyPr>
          <a:lstStyle/>
          <a:p>
            <a:pPr algn="l">
              <a:buFont typeface="Arial" pitchFamily="34" charset="0"/>
              <a:buChar char="•"/>
              <a:tabLst>
                <a:tab pos="457200" algn="l"/>
                <a:tab pos="2743200" algn="l"/>
                <a:tab pos="3200400" algn="l"/>
              </a:tabLst>
            </a:pPr>
            <a:r>
              <a:rPr lang="en-US" sz="5700" dirty="0" smtClean="0"/>
              <a:t>	</a:t>
            </a:r>
            <a:r>
              <a:rPr lang="en-US" sz="5700" dirty="0" err="1" smtClean="0">
                <a:solidFill>
                  <a:schemeClr val="tx1"/>
                </a:solidFill>
              </a:rPr>
              <a:t>Nullisomi</a:t>
            </a:r>
            <a:r>
              <a:rPr lang="en-US" sz="5700" dirty="0" smtClean="0"/>
              <a:t>	:	</a:t>
            </a:r>
            <a:r>
              <a:rPr lang="en-US" sz="5700" dirty="0" smtClean="0">
                <a:solidFill>
                  <a:srgbClr val="00B050"/>
                </a:solidFill>
              </a:rPr>
              <a:t>2n – 2</a:t>
            </a:r>
          </a:p>
          <a:p>
            <a:pPr algn="l">
              <a:tabLst>
                <a:tab pos="457200" algn="l"/>
                <a:tab pos="2286000" algn="l"/>
                <a:tab pos="2743200" algn="l"/>
              </a:tabLst>
            </a:pPr>
            <a:r>
              <a:rPr lang="en-US" sz="5700" dirty="0" smtClean="0">
                <a:solidFill>
                  <a:srgbClr val="C00000"/>
                </a:solidFill>
              </a:rPr>
              <a:t>	11   22   33   55</a:t>
            </a:r>
          </a:p>
          <a:p>
            <a:pPr algn="l">
              <a:buFont typeface="Arial" pitchFamily="34" charset="0"/>
              <a:buChar char="•"/>
              <a:tabLst>
                <a:tab pos="457200" algn="l"/>
                <a:tab pos="2743200" algn="l"/>
                <a:tab pos="3200400" algn="l"/>
              </a:tabLst>
            </a:pPr>
            <a:r>
              <a:rPr lang="en-US" sz="5700" dirty="0" smtClean="0"/>
              <a:t>	</a:t>
            </a:r>
            <a:r>
              <a:rPr lang="en-US" sz="5700" dirty="0" err="1" smtClean="0">
                <a:solidFill>
                  <a:schemeClr val="tx1"/>
                </a:solidFill>
              </a:rPr>
              <a:t>Tetrasomi</a:t>
            </a:r>
            <a:r>
              <a:rPr lang="en-US" sz="5700" dirty="0" smtClean="0"/>
              <a:t>	:	</a:t>
            </a:r>
            <a:r>
              <a:rPr lang="en-US" sz="5700" dirty="0" smtClean="0">
                <a:solidFill>
                  <a:srgbClr val="00B050"/>
                </a:solidFill>
              </a:rPr>
              <a:t>2n + 2</a:t>
            </a:r>
          </a:p>
          <a:p>
            <a:pPr algn="l">
              <a:tabLst>
                <a:tab pos="457200" algn="l"/>
                <a:tab pos="2286000" algn="l"/>
                <a:tab pos="2743200" algn="l"/>
              </a:tabLst>
            </a:pPr>
            <a:r>
              <a:rPr lang="en-US" sz="5700" dirty="0" smtClean="0">
                <a:solidFill>
                  <a:srgbClr val="C00000"/>
                </a:solidFill>
              </a:rPr>
              <a:t>	11   2222   33   44   55</a:t>
            </a:r>
            <a:r>
              <a:rPr lang="en-US" sz="5700" dirty="0" smtClean="0"/>
              <a:t>   </a:t>
            </a:r>
            <a:endParaRPr lang="en-US" sz="5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Aneuploid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Turner </a:t>
            </a:r>
          </a:p>
          <a:p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Klinefelter</a:t>
            </a:r>
            <a:endParaRPr lang="en-US" dirty="0" smtClean="0"/>
          </a:p>
          <a:p>
            <a:r>
              <a:rPr lang="en-US" dirty="0" err="1" smtClean="0"/>
              <a:t>Sindrom</a:t>
            </a:r>
            <a:r>
              <a:rPr lang="en-US" dirty="0" smtClean="0"/>
              <a:t> Jacobs</a:t>
            </a:r>
          </a:p>
          <a:p>
            <a:r>
              <a:rPr lang="en-US" dirty="0" err="1" smtClean="0"/>
              <a:t>Sindrom</a:t>
            </a:r>
            <a:r>
              <a:rPr lang="en-US" dirty="0" smtClean="0"/>
              <a:t> Edwards</a:t>
            </a:r>
          </a:p>
          <a:p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Patau</a:t>
            </a:r>
            <a:endParaRPr lang="en-US" dirty="0" smtClean="0"/>
          </a:p>
          <a:p>
            <a:r>
              <a:rPr lang="en-US" dirty="0" err="1" smtClean="0"/>
              <a:t>Sindrom</a:t>
            </a:r>
            <a:r>
              <a:rPr lang="en-US" dirty="0" smtClean="0"/>
              <a:t> Down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JENIS MUTASI BERDASAR SEL YANG MENGALAMI MUTASI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757-5B17-4B13-B9FE-5EA26FD456A9}" type="slidenum">
              <a:rPr lang="en-US"/>
              <a:pPr/>
              <a:t>2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JENIS-JENIS MUTASI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err="1"/>
              <a:t>Berdasarkan</a:t>
            </a:r>
            <a:r>
              <a:rPr lang="en-US" sz="2800" dirty="0"/>
              <a:t> </a:t>
            </a:r>
            <a:r>
              <a:rPr lang="en-US" sz="2800" dirty="0" err="1"/>
              <a:t>tipe</a:t>
            </a:r>
            <a:r>
              <a:rPr lang="en-US" sz="2800" dirty="0"/>
              <a:t> </a:t>
            </a:r>
            <a:r>
              <a:rPr lang="en-US" sz="2800" dirty="0" err="1"/>
              <a:t>sel</a:t>
            </a:r>
            <a:r>
              <a:rPr lang="en-US" sz="2800" dirty="0"/>
              <a:t> yang </a:t>
            </a:r>
            <a:r>
              <a:rPr lang="en-US" sz="2800" dirty="0" err="1"/>
              <a:t>mengalami</a:t>
            </a:r>
            <a:r>
              <a:rPr lang="en-US" sz="2800" dirty="0"/>
              <a:t> </a:t>
            </a:r>
            <a:r>
              <a:rPr lang="en-US" sz="2800" dirty="0" err="1"/>
              <a:t>mutasi</a:t>
            </a:r>
            <a:r>
              <a:rPr lang="en-US" sz="2800" dirty="0"/>
              <a:t> :</a:t>
            </a:r>
          </a:p>
          <a:p>
            <a:pPr>
              <a:buFont typeface="Wingdings" pitchFamily="2" charset="2"/>
              <a:buNone/>
            </a:pPr>
            <a:r>
              <a:rPr lang="en-US" sz="2800" dirty="0"/>
              <a:t>	</a:t>
            </a:r>
            <a:r>
              <a:rPr lang="en-US" sz="2800" dirty="0">
                <a:solidFill>
                  <a:srgbClr val="C00000"/>
                </a:solidFill>
              </a:rPr>
              <a:t>1</a:t>
            </a:r>
            <a:r>
              <a:rPr lang="en-US" sz="2800" dirty="0">
                <a:solidFill>
                  <a:srgbClr val="FFFF00"/>
                </a:solidFill>
              </a:rPr>
              <a:t>.</a:t>
            </a:r>
            <a:r>
              <a:rPr lang="en-US" sz="2800" dirty="0">
                <a:solidFill>
                  <a:srgbClr val="C00000"/>
                </a:solidFill>
              </a:rPr>
              <a:t>	</a:t>
            </a:r>
            <a:r>
              <a:rPr lang="en-US" sz="2800" dirty="0" err="1">
                <a:solidFill>
                  <a:srgbClr val="C00000"/>
                </a:solidFill>
              </a:rPr>
              <a:t>Mutasi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somatis</a:t>
            </a:r>
            <a:r>
              <a:rPr lang="en-US" sz="2800" dirty="0">
                <a:solidFill>
                  <a:srgbClr val="C00000"/>
                </a:solidFill>
              </a:rPr>
              <a:t> :</a:t>
            </a:r>
          </a:p>
          <a:p>
            <a:pPr>
              <a:buFont typeface="Wingdings" pitchFamily="2" charset="2"/>
              <a:buNone/>
            </a:pPr>
            <a:r>
              <a:rPr lang="en-US" sz="2800" dirty="0"/>
              <a:t>		</a:t>
            </a:r>
            <a:r>
              <a:rPr lang="en-US" sz="2800" dirty="0">
                <a:sym typeface="Wingdings" pitchFamily="2" charset="2"/>
              </a:rPr>
              <a:t> 	</a:t>
            </a:r>
            <a:r>
              <a:rPr lang="en-US" sz="2800" dirty="0" err="1">
                <a:sym typeface="Wingdings" pitchFamily="2" charset="2"/>
              </a:rPr>
              <a:t>terjadi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pada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sel-sel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tubuh</a:t>
            </a:r>
            <a:endParaRPr lang="en-US" sz="2800" dirty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800" dirty="0">
                <a:sym typeface="Wingdings" pitchFamily="2" charset="2"/>
              </a:rPr>
              <a:t>		 	</a:t>
            </a:r>
            <a:r>
              <a:rPr lang="en-US" sz="2800" dirty="0" err="1">
                <a:sym typeface="Wingdings" pitchFamily="2" charset="2"/>
              </a:rPr>
              <a:t>organisme</a:t>
            </a:r>
            <a:r>
              <a:rPr lang="en-US" sz="2800" dirty="0">
                <a:sym typeface="Wingdings" pitchFamily="2" charset="2"/>
              </a:rPr>
              <a:t> yang </a:t>
            </a:r>
            <a:r>
              <a:rPr lang="en-US" sz="2800" dirty="0" err="1">
                <a:sym typeface="Wingdings" pitchFamily="2" charset="2"/>
              </a:rPr>
              <a:t>mengalami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mutasi</a:t>
            </a:r>
            <a:r>
              <a:rPr lang="en-US" sz="2800" dirty="0">
                <a:sym typeface="Wingdings" pitchFamily="2" charset="2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sym typeface="Wingdings" pitchFamily="2" charset="2"/>
              </a:rPr>
              <a:t>           	</a:t>
            </a:r>
            <a:r>
              <a:rPr lang="en-US" sz="2800" dirty="0" err="1">
                <a:sym typeface="Wingdings" pitchFamily="2" charset="2"/>
              </a:rPr>
              <a:t>mengalami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perubahan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fenotip</a:t>
            </a:r>
            <a:endParaRPr lang="en-US" sz="2800" dirty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800" dirty="0">
                <a:sym typeface="Wingdings" pitchFamily="2" charset="2"/>
              </a:rPr>
              <a:t>		 	</a:t>
            </a:r>
            <a:r>
              <a:rPr lang="en-US" sz="2800" dirty="0" err="1">
                <a:sym typeface="Wingdings" pitchFamily="2" charset="2"/>
              </a:rPr>
              <a:t>tidak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diwariskan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pada</a:t>
            </a:r>
            <a:r>
              <a:rPr lang="en-US" sz="2800" dirty="0">
                <a:sym typeface="Wingdings" pitchFamily="2" charset="2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sym typeface="Wingdings" pitchFamily="2" charset="2"/>
              </a:rPr>
              <a:t>		   	</a:t>
            </a:r>
            <a:r>
              <a:rPr lang="en-US" sz="2800" dirty="0" err="1">
                <a:sym typeface="Wingdings" pitchFamily="2" charset="2"/>
              </a:rPr>
              <a:t>keturunan</a:t>
            </a:r>
            <a:r>
              <a:rPr lang="en-US" sz="2800" dirty="0">
                <a:sym typeface="Wingdings" pitchFamily="2" charset="2"/>
              </a:rPr>
              <a:t>/</a:t>
            </a:r>
            <a:r>
              <a:rPr lang="en-US" sz="2800" dirty="0" err="1">
                <a:sym typeface="Wingdings" pitchFamily="2" charset="2"/>
              </a:rPr>
              <a:t>generasi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berikutnya</a:t>
            </a:r>
            <a:endParaRPr lang="en-US" sz="2800" dirty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sym typeface="Wingdings" pitchFamily="2" charset="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5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1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3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0" grpId="1"/>
      <p:bldP spid="7171" grpId="0" uiExpand="1" build="p"/>
      <p:bldP spid="7171" grpId="1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3810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Turner (XO)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696200" cy="5029200"/>
          </a:xfrm>
        </p:spPr>
        <p:txBody>
          <a:bodyPr/>
          <a:lstStyle/>
          <a:p>
            <a:pPr algn="l">
              <a:tabLst>
                <a:tab pos="347663" algn="l"/>
              </a:tabLst>
            </a:pP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Monosomi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gonosom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2n – 1</a:t>
            </a: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44A + XO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3932044" cy="453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38200" y="381001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Sindrom</a:t>
            </a:r>
            <a:r>
              <a:rPr lang="en-US" dirty="0" smtClean="0"/>
              <a:t> Turner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38200" y="1371600"/>
            <a:ext cx="7772400" cy="4800600"/>
          </a:xfrm>
        </p:spPr>
        <p:txBody>
          <a:bodyPr/>
          <a:lstStyle/>
          <a:p>
            <a:pPr algn="l">
              <a:tabLst>
                <a:tab pos="347663" algn="l"/>
              </a:tabLst>
            </a:pPr>
            <a:endParaRPr lang="en-US" dirty="0" smtClean="0"/>
          </a:p>
          <a:p>
            <a:pPr algn="l">
              <a:tabLst>
                <a:tab pos="347663" algn="l"/>
              </a:tabLst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143000"/>
            <a:ext cx="3048000" cy="55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Turner</a:t>
            </a:r>
            <a:endParaRPr lang="en-US" dirty="0"/>
          </a:p>
        </p:txBody>
      </p:sp>
      <p:sp>
        <p:nvSpPr>
          <p:cNvPr id="1026" name="AutoShape 2" descr="data:image/jpeg;base64,/9j/4AAQSkZJRgABAQAAAQABAAD/2wCEAAkGBhQSERQSExQVFRUVFxUXFxYVGBcYFRcVHBgVFBUUGBcXHCYeFxkkGRUUHy8gJScpLCwsFx4xNTAqNSYrLCkBCQoKDgwOGg8PGikcHxwpKSkpLCksKSkpKSkpKSkpLCkpLCwpKSkpKSwpKSwpKSkpKSksKSkpLCwsKSksLCwsKf/AABEIAI0A0AMBIgACEQEDEQH/xAAcAAACAwEBAQEAAAAAAAAAAAAFBgMEBwIBAAj/xAA/EAABAwIEAggDBQcCBwAAAAABAgMRAAQFEiExBkETIlFhcYGRoQcysRRCUtHwIyQzcsHh8RViF1NzgoOiw//EABkBAAMBAQEAAAAAAAAAAAAAAAIDBAEABf/EACERAAICAgIDAQEBAAAAAAAAAAABAhEDIRIxBCJBURNh/9oADAMBAAIRAxEAPwA0Nq6j151C1UwTSR9HMV4ry/X96+W528orhCwqhNPu2vcmv6/X69Oymq9xchMaTOwAk1jaRqjZ46dPWqbtz+vrQzGS9GYIWneOyg1hfrLoSudVDQ6aUF30McKGN9zSfHT9etZnxHiinXDySNAOZ7zWoXGGkmE6kzp3a9X6Ujo4eDjYWdJzrJ7esQAO7T60cHTtgyi2qQmA18DRb/Rz0YcA0KiPyrxnCVGDVfNUTrEwe0SDRCwxtTZhXWT7jvBq1xDYhuCBoox58/pQJVYqkjpJxY82uJZhIOZPI8x3GKudPOtJWEXRTIGxie6mW2ekb91TyjQ1Oy9NR/nXbddKT3UJpEpNfRXYSZA8a9U0RyNEgWQLNQqQK9VcddSY+WuFL8qPZ2jhxhJ+6KA3KU5YgZioj8qPuOigGWXYmdyPHemR6AkyG+QlJgTpE13aW2cnU6CoLwErObQ13YuZVb86N9C/ptrLv+KuNrpfs76QKJNXlS8igmdOi6qWFwSctfKudHPSqWDXfXPdQN7D+Bm7Sro1BO8edCxi6LUBztAAzGdefLei4fHtQnGksAIW4CTmGVKROo3ml5P1DMf4KPEHE1+8kkBaGvumdPKq3CD7j96ylwlRUtA7wOZ9qY+K7qUMggZFEEhOsAHainCVg2m5RcQkBE5e/wAaLHkXTRuSFfR7xzBEtWy3EDrHLqPw6T7/AFNZbYsEpLZ1iUjw60CK2/HXAm2WFcxl8z+j6VlVphbgSXcoKTMAnL5ihzyp6O8ZcrbFu4w4IbKDoNx47R61QZTG3LlTDdNl0hCklJWSB7a+oqB7hlTIXKpiCOXKlQna2WOFCRjlyV9U7JNBFIptu7ErVlCNSdyfeg+M4GpmCSCD+GvQxyVUQZ8TuyhYO5VeMg+B3H0pksUmBSq2YI8qc8PGg9a3IieBdYQQNa7Wa+Cq8UZ2/P2pA04R82h1o3bJVl1g0IsEZnUpHM02s4YYGlPxY3JWTZJUxOtLmb11JRIO/dFXcVtEFlw5IOXQxVJSgMSIaIOYEHsnnVrjRCkNJiQCdfSicXYNleytW3LZKskkpInXelXh5lKrhKF7dYedPXA7ZXbEfhUR/as+uHCzdKI3Q4T6GTpXJOmbZNxFbpS8csgdhNQNMJBZ60ZhKp5a7VPxDfJddzpMykT4xrVe3KXFIB+62oeYEj3o10gRvt8TfnVXb90Uwr4oDDDKltoWpzNmJEEQdKD4Ncll1DqgFhObq/5rvi97pUMuhISFlw5ezUaVNofsOWXEVu4COg31ME71etUW+bMlpSSewmPegvB1igoWpcjWEnkIEq9qL4NimdeWJA/xRoFthA27Z2ziol4eggjMuD2pH1pgQlMbD0r0oT2D0pv80zlkaYoOYEgpCErhIj5kzBqRNuWi2ZGTMkGBGxmI7SaZzbo10FfO4Ei4bU2CQ4QpSIGkojc9klPvSJ4oxV2NWRyexou7QOthSzIiY5RFZtxNxOw0FoSlxah/tyNgdxVEx3CtSw9ohltJGoQmZ5GBSnxNbKkzlKTyKQY8JpGVJbY/xnb4iJ8PsZU/cJDiJScxSd8vce4178ULvoVSg7iadOFcNaSVEAAnc86SPizZKJJjYA+Xd20uPFu0VyTtq9oQGcWX0SlhIUqY5yAdeW1C38QcIIVMdh5UU4ctekJA0UPf8664gaypyka9tVpxUqJ3jnLHysWyaa8OupQntpUIqw1cqSNCadKNkEZUO9g6krCTsakwG8i7KIBT1hrSOMUdH3jXbOLupVmB63bFL/mHzQ9YI7nv0jkVERWut4YnKIivzvhmNutuB0RmBmSK/QHw3vVXdih52CsrWkxoNDp57VXhycFRHntu0IPEXCabbEbd6eo+9GnJR7aY+N+HFOWjgQASnrAczG4HlVr4w2GW1bdSDLboXI5RqfoacrK1S4yhY1C0JPiCAfoaLnFgtPRhnB2PItnVMK1DrjcdwUIPnMUrcf2fRYjcI5Z58iAaN45YMsYostklttaVf+6AR4STQ34jpnErk7jMkyNdCBFLcasansA3LiVJbSlJCgDm7zOhHlVNtcGR3jyqQPEEHmK+Q7pljmDNYaNjN+VQADrJnU0Rx8/u1r/5PqKDWSySNNNYozj7RNtbQCdXJgTzFS1scmMnDKP3NJ0/iLB800P4Weh9Y7z9at8LOkWWUyP2p0M9lCOGriH1T2n1mtrZvw0xlWlduOEcqpW91py/tSd8RMTfQ60GisJU3plMaz3U2UqQEIcmOhvkzBPlz/W1F7C5yMuPjXo0KT5/MPrShdWhVbFxRIXkQCfvaDMqNteVdcDcQwrIoyhRyqnUQdJju38KmlJyVMclx2alhtz0jKFzOZKTPfAml/it4BJo/ZJiEiMuURHbziNIiKC8RW26iJCRMUvK24DfGajkAvD9s50S1AhKlAhClax3xSlxxbuhpKVOFa0QVuFIGbrEgQNNvOBTnh+OrhSVW6mQnLlUoFQUD94BO0Ulca4gCV5X0K0HVCF6+caGkqDVF8Xyk2wBwsho3Kl5cmYaJ31jU7aTvUHHNhGsb0Ksr09KkJ00knaDr1e/xo9xY4BbpkySBTWmsiZikuDRm6qkSqBX2Xma4O9egjxmdlVfJUK4NfJTRAlxsiv0D8MsPafsG3CpaFqUsEIcUkSlUbA7wBX55aia3j4PYKpVkl3pIHSrhMaSNCZ762KT7dATbS0rHHHuDmrhgtrW9G4/aE6+B0NRcIYOUWjbXTOy1LahmSYKSU5fl00j1phW0S3lkgkRI5UNtFFu8daPyuoS8j+YHo3f/mfOl8tG0ZFx7wO2m+yNvqzLYuHiFZSQpsFaUCI+aDv2UocN8Pm+RfLLhC2WC9EA5yk7EnYQPete4/ZZs762xN1Mtw4w6AASSptfRmOemYHwrJvh8p1y9VbsLDf2pp9olScwyFClBMSNZA1mj5NnUJpTvXCd6neSQSCNRp9RUCd640cGLVYATIgEnb1oljvE79pb2wZUE5ukzSkKBgp7aFf6sAoAg9aQKi40uApi2AOqS6COY1TU8ezbTLFr8UbzYrajfVsf0otZcbPL1CradSf2YBrM67t1EHs/W1No7ZsdrxFcr/5BGn3SP61aOIvrjMlgxMabeFIHDN0ejJJMhxIOv3SNPQzRRWOuIKjvlJ8I/wAUpyj+Do45Xp9jiLp5WhQ0QdxrG3jXtrbKSdGmx2wTSfacbkQVgRTjwrjbd2tCQodZaUx57elHFRBlcXTNQwIQy0CNQgeU1Zu7XNXTDMHTbQem1WCKUo2mdyp2ihcoSlMECI9uysx4nw1pSlKjU+k+FalfapM9lZfxYns0H9danyvZ6Hht09mV4soNL03qriuMFxCQTonSpMVR1yVHyoPeLnw7KphFNIVlm4tkLUk+NHHG0/aGdtUt54iOYM+QoMwmNa9K5p1WQnD4GZUbSY8K5TUmldIii+GHzRr9H/BW7CsMSnmlxwHzIUPY+1fnYETW+/ApI+wudvTGfDKkj6mhYLv4aWmhWNqS2u3eVoEudGfB0dGPLP0fpRagvGGG9PZvNicxTmQQYIWkhaDP8yRQN0aLPxtCf9LVO4day9xzQSP+2axnBH02mI2jyFHow40rMoa5VdVwehNat8TL/wC14Ii4SCAS2sg6RuFAjxmsWuelUEqJ+TRPlEAUfSAcj3jCwS1dPpSokB10CRBy5iUk+RHpQEGmv4gALuOnScwdQ2ue8pAPv9KVEjWiTtGwDrlupTqMsHVIHiSAK642wxbLgSuJlQMdoiirGHKDiVEEQREdtSccYc44zbLSha1EulRCSTMp3jagjtmQQgCu2zqPGrpwN4CS04B/uQoD1ivW8BfOzLiu8JMUymMsJ8NvHO43+NGYfzJMxR/EmROYbLSD/Q0DwzA7lt5tRYd0InqHY6cu6mp3CX1JSlLLhKVFMZTMGYqeUWpMsxu4q/jFBxiUKTzExTX8ErFbuIIgHI1LizyGhCZ7yqB60YwH4S3b6wp0BhBGuYyvs0SO6NzWtcJcHMYe0W2U6qMrWrVa1ciT2d3KihpbB8pxk1QdCa9r2uVVxKRvjSsu40t9VRWmvu6GkDipvMTFRZpbL/FuzF8RtesaCXLWtPmIWMEyO2lPEGNaowzsPyMf0q2lvIIqvcWSk7g0VwlEKg0zCzSQJAopZOLFLCpx2Z6Umvga0RXDyVDRPtS5ieAlEwPaiWeL0DLxZJWgEhWtb58CmHBbukkBtSwQOZOUdbwrCEW5zQBr2VqvwnxO6YDiEoJScp6wJiOyPGuyz4x5fhJxd0bqK5WkGkq0x6/W6sBsKQNurEedUUXWLKCpQr+JpoPl5Ea9tM4OkwEyV3CkqssRsE6qStakBWgCXOugg9gIUPKsBZdUcwJ0CT6yNe6ttTZX7dy064P4pUypJghUgqSogGNOtuaybEcEdYv3bMghSyUAEaqCtUEeYrUvW2DSkUcUxPpGWUn7iCj0Vp9aEC2OTPyzZfOJmpnmzlIP3VER2Hn7iqqHNI758+2tXR0VWjfOHbFHTEOLBDKEJA21X1z4wIFMTy0pXAXlEHSRvOmh7jQfhphGQOZRK+uQNd9pPgE+lK/xVvSFsEAx15B6siR2e1bfGFmwQ7XzyFphwtrSORIG21LFnxWwy70aUlDSjEyYCu2OQpAtmylaVJJKSJSSZ8R4injg/hNF66EuglIhajqJAM5ZHaYpX9HJmyTTNDsLEuJzz1OR3kc4q39qQghCRp70WXbhKAlIAAAAA0AA2A7qAXFr19N6l8jJLou8eKa2HWVaVYbJoUwDt4UWa2oscuS2Lyxo6zV8a+NcUxsSC8UuctA12hdBNXuIWlHbxrrB1fs5NRuNyPQg+MLRnPEVjlJEdtJl9h/bWlcaKClCBsDSg7aZxXRfFlS9lsUxbwdKYsMckAGvl4Z3VAtspNG3yVGKNDTaRFD8ZtwUnShlvjZToTtU1xiuYHXlSmmno1aErFWsjmYaEGRWr8HcbJZbbWUFXSgyExoU/MPUVmWNGSTTJ8OHUrSppYzFvMpPbChP1SasceeOmeflVT0aV/xObQ/l6JzKob9WZ8Kuq+JSeTKoJIBJ7BMmk61tmlPJUoCI+WabcObt+qVNpyidz70+K9ab6PNjKptME4/x2t1oKSyUllaHgSZnIoHL5iaAfEzEf37DL3owkdRWp3AWFiSO4+hrUcQwFh23cS22iVIIT4xoJ5cqzPHrFu5wAOKnprFRR80kFK8hSe0FJHoKDHtUxmTT9TLuJm4fcUDotSlgfzEmPegka0Rvn80GOXv2mqj2pmImmq0jouzfeGuP7JaQ3rbKAAyOCBtGihv560o/F65StVuUKSsdfVJChy5imW7ZtLhSVrZWFK5oAGs7qA0PjFBuKOE0iS0BrqANlAabcjXTk4oCPqJWBPj5FfIfY/iFbl8KMOCLVTsk9IsgE/hTpp3TmrBH7dTSxp1VymTOh7K/TXB+DfZbK3Y5oQM385GZfuTSUl2NbthZ4TVJFnrMUQNfAUtwUmNjNx6IUW4FSnauorhymcaQNtvZEt6uwsUMunoNdtXNI/pso/lqz3EGpBoagFKSOVEXnwRVRxEihltjodUxSxtrMfWhKcOPKmW5spPrVZTEd1JoqT0AHrKAf0KBX7FNt0NDS3iCdDRIJChiJjWhzWJEaUQxlW9LRVqatxq4kmabhIMvOZhNWeDsQ6G7SCYDktqMxAXoFeRoa0rSoHDrO1HFUhGXatdm0o4CJdQUyAAArrTruozRO+wIJUCG1EJP4zsBtVLgzjZ55ttQaCyUwo7dZIgn0ipbvjRaXCktyDzB5ms8bJyzSi+qIsuNRSkuwpwbcqK3kLBQSIbEkgzv6aUo4yhFq5iFkSC2+hOX/rAAx6fSuUcbkOlCUGZIBnaoccYS4/dtkE52EvtqJjKtCZJE7yBHnWZVGD4w0ZNttWI2BYO06zdLeeDX2dskDSVrOiUBO5k9m1LrzxOUH7oI9/7VKu4JUon7418efvNVANabG/01Gl3nEKzo0ogCQV5Qk+RFS2eMudRZX0gUlRUDqpOU9hoci3zpUo95gabVVaVlRmAHWzCPHf6VPyck0Tw29j1hWEMXzzJQApJcSXUDdBT1wruSY962WKxb4I2IN0+smejaAT2wtWsnnEe9bVWwjxVFMUeV7XKq4YVM+NYpVKgyWuXBpXQrxRpjMBV2zVVSuegopdJoNcjT1qScaZfidoiXe6xRSxAWild75qZ8DHUrMW2Fm9Y2QXljQK7bjanG5RpSxiaRJ7vyminGjsMuQv3qwQaVcTc3pkxDQeM0q4mrfy/r+VKRWhSxhzelxR186O4sregihXoYlo87yH7Bhm3lsHuqi8mDTFhbEtDwoVfswaHG7k0NyY/RMe/hdxgi1acbcCNVgpKt4KRI8Jp+cxG3dlZDXLQRMdo86xfhezzrUmYhM7TzrYeB+HmXULDqAopCQDqNImjUOEuSPOzJtJETWHsKd6XokyokgJiB5UN4qsGy7aOQQmVsuEbwuQCD4kUX4n4ZZZLC2wUqLpSYJ2ExS/jTWVpxMkwCoSdiDINJztpxl/pyjcd/DKMRwNTLSHSZBWtEdikEgg99CDvWi3Ngm4+2oJUlDLJuUISRAd6sk6azJpEs2QVAVUBB2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blogcalondokter.files.wordpress.com/2011/01/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4943956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</a:rPr>
              <a:t>Karakteristik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Sindrom</a:t>
            </a:r>
            <a:r>
              <a:rPr lang="en-US" dirty="0" smtClean="0">
                <a:solidFill>
                  <a:srgbClr val="C00000"/>
                </a:solidFill>
              </a:rPr>
              <a:t> Turner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(1) gonad abnormal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steril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(2) </a:t>
            </a:r>
            <a:r>
              <a:rPr lang="en-US" dirty="0" err="1" smtClean="0"/>
              <a:t>tubuh</a:t>
            </a:r>
            <a:r>
              <a:rPr lang="en-US" dirty="0" smtClean="0"/>
              <a:t> </a:t>
            </a:r>
            <a:r>
              <a:rPr lang="en-US" dirty="0" err="1" smtClean="0"/>
              <a:t>pendek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(3) </a:t>
            </a:r>
            <a:r>
              <a:rPr lang="en-US" dirty="0" err="1" smtClean="0"/>
              <a:t>payudara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berkembang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(4)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leher</a:t>
            </a:r>
            <a:r>
              <a:rPr lang="en-US" dirty="0" smtClean="0"/>
              <a:t> yang </a:t>
            </a:r>
            <a:r>
              <a:rPr lang="en-US" dirty="0" err="1" smtClean="0"/>
              <a:t>bersayap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(5)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keterbelakangan</a:t>
            </a:r>
            <a:r>
              <a:rPr lang="en-US" dirty="0" smtClean="0"/>
              <a:t> mental;</a:t>
            </a:r>
            <a:br>
              <a:rPr lang="en-US" dirty="0" smtClean="0"/>
            </a:br>
            <a:r>
              <a:rPr lang="en-US" dirty="0" smtClean="0"/>
              <a:t>(6)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kardiovaskuler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8382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Klinefelter</a:t>
            </a:r>
            <a:r>
              <a:rPr lang="en-US" dirty="0" smtClean="0"/>
              <a:t> (XXY)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1219200"/>
            <a:ext cx="7848600" cy="4876800"/>
          </a:xfrm>
        </p:spPr>
        <p:txBody>
          <a:bodyPr/>
          <a:lstStyle/>
          <a:p>
            <a:pPr algn="l">
              <a:tabLst>
                <a:tab pos="347663" algn="l"/>
              </a:tabLst>
            </a:pPr>
            <a:endParaRPr lang="en-US" dirty="0" smtClean="0"/>
          </a:p>
          <a:p>
            <a:pPr algn="l">
              <a:tabLst>
                <a:tab pos="347663" algn="l"/>
              </a:tabLst>
            </a:pP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Trisomi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gonosom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2n + 1</a:t>
            </a: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44A + XXY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295400"/>
            <a:ext cx="5943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Klinefelter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8200" y="1295400"/>
            <a:ext cx="7391400" cy="4724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0429" r="13088"/>
          <a:stretch>
            <a:fillRect/>
          </a:stretch>
        </p:blipFill>
        <p:spPr bwMode="auto">
          <a:xfrm>
            <a:off x="4343400" y="1035845"/>
            <a:ext cx="4191000" cy="559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" y="990600"/>
            <a:ext cx="3907615" cy="559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Karakteristik</a:t>
            </a:r>
            <a:r>
              <a:rPr lang="en-US" dirty="0" smtClean="0"/>
              <a:t> </a:t>
            </a:r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Klinefelter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  <a:tabLst>
                <a:tab pos="974725" algn="l"/>
              </a:tabLst>
            </a:pPr>
            <a:r>
              <a:rPr lang="en-US" dirty="0" smtClean="0"/>
              <a:t>	(1)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yang </a:t>
            </a:r>
            <a:r>
              <a:rPr lang="en-US" dirty="0" err="1" smtClean="0"/>
              <a:t>tinggi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(2)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kaki yang </a:t>
            </a:r>
            <a:r>
              <a:rPr lang="en-US" dirty="0" err="1" smtClean="0"/>
              <a:t>lebih</a:t>
            </a:r>
            <a:r>
              <a:rPr lang="en-US" dirty="0" smtClean="0"/>
              <a:t> 	</a:t>
            </a:r>
            <a:r>
              <a:rPr lang="en-US" dirty="0" err="1" smtClean="0"/>
              <a:t>panjang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(3) gonad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berkembang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	</a:t>
            </a:r>
            <a:r>
              <a:rPr lang="en-US" dirty="0" err="1" smtClean="0"/>
              <a:t>steril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(4) </a:t>
            </a:r>
            <a:r>
              <a:rPr lang="en-US" dirty="0" err="1" smtClean="0"/>
              <a:t>payudara</a:t>
            </a:r>
            <a:r>
              <a:rPr lang="en-US" dirty="0" smtClean="0"/>
              <a:t> </a:t>
            </a:r>
            <a:r>
              <a:rPr lang="en-US" dirty="0" err="1" smtClean="0"/>
              <a:t>berkembang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(5)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keterbelakangan</a:t>
            </a:r>
            <a:r>
              <a:rPr lang="en-US" dirty="0" smtClean="0"/>
              <a:t> mental.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3810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Jacobs (XYY)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953000"/>
          </a:xfrm>
        </p:spPr>
        <p:txBody>
          <a:bodyPr/>
          <a:lstStyle/>
          <a:p>
            <a:pPr algn="l">
              <a:tabLst>
                <a:tab pos="347663" algn="l"/>
              </a:tabLst>
            </a:pPr>
            <a:r>
              <a:rPr lang="en-US" dirty="0" smtClean="0"/>
              <a:t>	</a:t>
            </a: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Trisomi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gonosom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2n + 1</a:t>
            </a: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44A + XYY</a:t>
            </a:r>
          </a:p>
          <a:p>
            <a:pPr algn="l">
              <a:tabLst>
                <a:tab pos="347663" algn="l"/>
              </a:tabLst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6002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Jacobs</a:t>
            </a:r>
            <a:endParaRPr lang="en-US" dirty="0"/>
          </a:p>
        </p:txBody>
      </p:sp>
      <p:pic>
        <p:nvPicPr>
          <p:cNvPr id="51202" name="Picture 2" descr="http://liavanilla.files.wordpress.com/2011/07/jacob_brushing_teeth5-338202022_std1.jpg?w=300&amp;h=2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1229" y="1524000"/>
            <a:ext cx="674914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4572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Edwards (</a:t>
            </a:r>
            <a:r>
              <a:rPr lang="en-US" dirty="0" err="1" smtClean="0"/>
              <a:t>Trisomi</a:t>
            </a:r>
            <a:r>
              <a:rPr lang="en-US" dirty="0" smtClean="0"/>
              <a:t> 18)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6800" y="1371600"/>
            <a:ext cx="7086600" cy="4267200"/>
          </a:xfrm>
        </p:spPr>
        <p:txBody>
          <a:bodyPr/>
          <a:lstStyle/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Trisomi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autosom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2n + 1</a:t>
            </a: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45A + XX</a:t>
            </a:r>
          </a:p>
          <a:p>
            <a:pPr algn="l"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atau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45A + XY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447800"/>
            <a:ext cx="5184524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JENIS MUTASI BERDASAR SEL YANG MENGALAMI MUTASI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13D56-4E51-4ED3-974F-B2A6FC634F74}" type="slidenum">
              <a:rPr lang="en-US"/>
              <a:pPr/>
              <a:t>3</a:t>
            </a:fld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9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dirty="0">
                <a:solidFill>
                  <a:srgbClr val="C00000"/>
                </a:solidFill>
              </a:rPr>
              <a:t>2.  </a:t>
            </a:r>
            <a:r>
              <a:rPr lang="en-US" dirty="0" err="1">
                <a:solidFill>
                  <a:srgbClr val="C00000"/>
                </a:solidFill>
              </a:rPr>
              <a:t>Mutasi</a:t>
            </a:r>
            <a:r>
              <a:rPr lang="en-US" dirty="0">
                <a:solidFill>
                  <a:srgbClr val="C00000"/>
                </a:solidFill>
              </a:rPr>
              <a:t> germinal :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FFFF00"/>
                </a:solidFill>
              </a:rPr>
              <a:t>		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	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terjadi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pada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sel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kelamin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/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gamet</a:t>
            </a:r>
            <a:endParaRPr lang="en-US" dirty="0">
              <a:solidFill>
                <a:schemeClr val="hlink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		 	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organisme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yang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gametnya</a:t>
            </a:r>
            <a:endParaRPr lang="en-US" dirty="0">
              <a:solidFill>
                <a:schemeClr val="hlink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		  	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mengalami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mutasi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tidak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	</a:t>
            </a:r>
            <a:r>
              <a:rPr lang="id-ID" dirty="0" smtClean="0">
                <a:solidFill>
                  <a:schemeClr val="hlink"/>
                </a:solidFill>
                <a:sym typeface="Wingdings" pitchFamily="2" charset="2"/>
              </a:rPr>
              <a:t>		</a:t>
            </a:r>
            <a:r>
              <a:rPr lang="en-US" dirty="0" err="1" smtClean="0">
                <a:solidFill>
                  <a:schemeClr val="hlink"/>
                </a:solidFill>
                <a:sym typeface="Wingdings" pitchFamily="2" charset="2"/>
              </a:rPr>
              <a:t>mengalami</a:t>
            </a:r>
            <a:r>
              <a:rPr lang="en-US" dirty="0" smtClean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perubahan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fenotip</a:t>
            </a:r>
            <a:endParaRPr lang="en-US" dirty="0">
              <a:solidFill>
                <a:schemeClr val="hlink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		 	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diwariskan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pada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keturunan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/			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generasi</a:t>
            </a:r>
            <a:r>
              <a:rPr lang="en-US" dirty="0">
                <a:solidFill>
                  <a:schemeClr val="hlink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hlink"/>
                </a:solidFill>
                <a:sym typeface="Wingdings" pitchFamily="2" charset="2"/>
              </a:rPr>
              <a:t>berikutnya</a:t>
            </a:r>
            <a:endParaRPr lang="en-US" dirty="0">
              <a:solidFill>
                <a:schemeClr val="hlink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>
              <a:solidFill>
                <a:schemeClr val="hlink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dirty="0">
              <a:solidFill>
                <a:srgbClr val="FFFF00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1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5" grpId="1" uiExpand="1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Edwards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038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00200"/>
            <a:ext cx="5943600" cy="444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edwards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ciri-ciri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lain: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(1) </a:t>
            </a:r>
            <a:r>
              <a:rPr lang="en-US" dirty="0" err="1" smtClean="0"/>
              <a:t>berumur</a:t>
            </a:r>
            <a:r>
              <a:rPr lang="en-US" dirty="0" smtClean="0"/>
              <a:t> </a:t>
            </a:r>
            <a:r>
              <a:rPr lang="en-US" dirty="0" err="1" smtClean="0"/>
              <a:t>pendek</a:t>
            </a:r>
            <a:r>
              <a:rPr lang="en-US" dirty="0" smtClean="0"/>
              <a:t>, </a:t>
            </a:r>
            <a:r>
              <a:rPr lang="en-US" dirty="0" err="1" smtClean="0"/>
              <a:t>usia</a:t>
            </a:r>
            <a:r>
              <a:rPr lang="en-US" dirty="0" smtClean="0"/>
              <a:t> rata-rata </a:t>
            </a:r>
            <a:r>
              <a:rPr lang="en-US" dirty="0" err="1" smtClean="0"/>
              <a:t>hanya</a:t>
            </a:r>
            <a:r>
              <a:rPr lang="en-US" dirty="0" smtClean="0"/>
              <a:t> 6 	</a:t>
            </a:r>
            <a:r>
              <a:rPr lang="en-US" dirty="0" err="1" smtClean="0"/>
              <a:t>bulan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(2) </a:t>
            </a:r>
            <a:r>
              <a:rPr lang="en-US" dirty="0" err="1" smtClean="0"/>
              <a:t>tengkorak</a:t>
            </a:r>
            <a:r>
              <a:rPr lang="en-US" dirty="0" smtClean="0"/>
              <a:t> </a:t>
            </a:r>
            <a:r>
              <a:rPr lang="en-US" dirty="0" err="1" smtClean="0"/>
              <a:t>berbentuk</a:t>
            </a:r>
            <a:r>
              <a:rPr lang="en-US" dirty="0" smtClean="0"/>
              <a:t> </a:t>
            </a:r>
            <a:r>
              <a:rPr lang="en-US" dirty="0" err="1" smtClean="0"/>
              <a:t>agak</a:t>
            </a:r>
            <a:r>
              <a:rPr lang="en-US" dirty="0" smtClean="0"/>
              <a:t> </a:t>
            </a:r>
            <a:r>
              <a:rPr lang="en-US" dirty="0" err="1" smtClean="0"/>
              <a:t>lonjong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(3)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mulut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(4) </a:t>
            </a:r>
            <a:r>
              <a:rPr lang="en-US" dirty="0" err="1" smtClean="0"/>
              <a:t>bentuk</a:t>
            </a:r>
            <a:r>
              <a:rPr lang="en-US" dirty="0" smtClean="0"/>
              <a:t> dada </a:t>
            </a:r>
            <a:r>
              <a:rPr lang="en-US" dirty="0" err="1" smtClean="0"/>
              <a:t>pendek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lebar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(5)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letak</a:t>
            </a:r>
            <a:r>
              <a:rPr lang="en-US" dirty="0" smtClean="0"/>
              <a:t> </a:t>
            </a:r>
            <a:r>
              <a:rPr lang="en-US" dirty="0" err="1" smtClean="0"/>
              <a:t>telinga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rendah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4572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Patau</a:t>
            </a:r>
            <a:r>
              <a:rPr lang="en-US" dirty="0" smtClean="0"/>
              <a:t> (</a:t>
            </a:r>
            <a:r>
              <a:rPr lang="en-US" dirty="0" err="1" smtClean="0"/>
              <a:t>Trisomi</a:t>
            </a:r>
            <a:r>
              <a:rPr lang="en-US" dirty="0" smtClean="0"/>
              <a:t> 13)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6800" y="1371600"/>
            <a:ext cx="7086600" cy="4267200"/>
          </a:xfrm>
        </p:spPr>
        <p:txBody>
          <a:bodyPr/>
          <a:lstStyle/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Trisomi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autosom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2n + 1</a:t>
            </a: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45A + XX</a:t>
            </a:r>
          </a:p>
          <a:p>
            <a:pPr algn="l"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atau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45A + XY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3657600" y="1524000"/>
            <a:ext cx="508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Patau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038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76400"/>
            <a:ext cx="381000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95400"/>
            <a:ext cx="3429000" cy="448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Patau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038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60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v-SE" dirty="0" smtClean="0">
                <a:solidFill>
                  <a:srgbClr val="C00000"/>
                </a:solidFill>
              </a:rPr>
              <a:t>Penderita sindrom patau memiliki karakteristik 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tabLst>
                <a:tab pos="914400" algn="l"/>
              </a:tabLst>
            </a:pPr>
            <a:r>
              <a:rPr lang="en-US" dirty="0" smtClean="0"/>
              <a:t>	(1) </a:t>
            </a:r>
            <a:r>
              <a:rPr lang="en-US" dirty="0" err="1" smtClean="0"/>
              <a:t>Berumur</a:t>
            </a:r>
            <a:r>
              <a:rPr lang="en-US" dirty="0" smtClean="0"/>
              <a:t> </a:t>
            </a:r>
            <a:r>
              <a:rPr lang="en-US" dirty="0" err="1" smtClean="0"/>
              <a:t>pendek</a:t>
            </a:r>
            <a:r>
              <a:rPr lang="en-US" dirty="0" smtClean="0"/>
              <a:t>, </a:t>
            </a:r>
            <a:r>
              <a:rPr lang="en-US" dirty="0" err="1" smtClean="0"/>
              <a:t>umumnya</a:t>
            </a:r>
            <a:r>
              <a:rPr lang="en-US" dirty="0" smtClean="0"/>
              <a:t> </a:t>
            </a:r>
            <a:r>
              <a:rPr lang="en-US" dirty="0" err="1" smtClean="0"/>
              <a:t>meninggal</a:t>
            </a:r>
            <a:r>
              <a:rPr lang="en-US" dirty="0" smtClean="0"/>
              <a:t> 	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3 </a:t>
            </a:r>
            <a:r>
              <a:rPr lang="en-US" dirty="0" err="1" smtClean="0"/>
              <a:t>bulan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(2)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polidaktili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(3) </a:t>
            </a:r>
            <a:r>
              <a:rPr lang="en-US" dirty="0" err="1" smtClean="0"/>
              <a:t>Ukuran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r>
              <a:rPr lang="en-US" dirty="0" smtClean="0"/>
              <a:t> </a:t>
            </a:r>
            <a:r>
              <a:rPr lang="en-US" dirty="0" err="1" smtClean="0"/>
              <a:t>otak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(4)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keterbelakangan</a:t>
            </a:r>
            <a:r>
              <a:rPr lang="en-US" dirty="0" smtClean="0"/>
              <a:t> mental.</a:t>
            </a:r>
            <a:br>
              <a:rPr lang="en-US" dirty="0" smtClean="0"/>
            </a:br>
            <a:r>
              <a:rPr lang="en-US" dirty="0" smtClean="0"/>
              <a:t>(5)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bibir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celah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(6)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kelemahan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jantung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	</a:t>
            </a:r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usus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4572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Down (</a:t>
            </a:r>
            <a:r>
              <a:rPr lang="en-US" dirty="0" err="1" smtClean="0"/>
              <a:t>Trisomi</a:t>
            </a:r>
            <a:r>
              <a:rPr lang="en-US" dirty="0" smtClean="0"/>
              <a:t> 21)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6800" y="1371600"/>
            <a:ext cx="7086600" cy="4267200"/>
          </a:xfrm>
        </p:spPr>
        <p:txBody>
          <a:bodyPr/>
          <a:lstStyle/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Trisomi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autosom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2n + 1</a:t>
            </a: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45A + XX</a:t>
            </a:r>
          </a:p>
          <a:p>
            <a:pPr algn="l"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atau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	45A + XY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371600"/>
            <a:ext cx="4648200" cy="496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Down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038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2163" y="1671418"/>
            <a:ext cx="6585037" cy="450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2000"/>
          </a:xfrm>
        </p:spPr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Down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8200" y="1524000"/>
            <a:ext cx="7543800" cy="4572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524000"/>
            <a:ext cx="4010025" cy="424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427672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v-SE" dirty="0" smtClean="0">
                <a:solidFill>
                  <a:srgbClr val="C00000"/>
                </a:solidFill>
              </a:rPr>
              <a:t>Penderita sindrom down akan memiliki karakteristik 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  <a:tabLst>
                <a:tab pos="914400" algn="l"/>
              </a:tabLst>
            </a:pPr>
            <a:r>
              <a:rPr lang="en-US" dirty="0" smtClean="0"/>
              <a:t>	(1)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bayi</a:t>
            </a:r>
            <a:r>
              <a:rPr lang="en-US" dirty="0" smtClean="0"/>
              <a:t> yang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garis-garis</a:t>
            </a:r>
            <a:r>
              <a:rPr lang="en-US" dirty="0" smtClean="0"/>
              <a:t> 	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telapak</a:t>
            </a:r>
            <a:r>
              <a:rPr lang="en-US" dirty="0" smtClean="0"/>
              <a:t> </a:t>
            </a:r>
            <a:r>
              <a:rPr lang="en-US" dirty="0" err="1" smtClean="0"/>
              <a:t>tangannya</a:t>
            </a:r>
            <a:r>
              <a:rPr lang="en-US" dirty="0" smtClean="0"/>
              <a:t> yang </a:t>
            </a:r>
            <a:r>
              <a:rPr lang="en-US" dirty="0" err="1" smtClean="0"/>
              <a:t>disebut</a:t>
            </a:r>
            <a:r>
              <a:rPr lang="en-US" dirty="0" smtClean="0"/>
              <a:t> 	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sidik</a:t>
            </a:r>
            <a:r>
              <a:rPr lang="en-US" dirty="0" smtClean="0"/>
              <a:t> </a:t>
            </a:r>
            <a:r>
              <a:rPr lang="en-US" dirty="0" err="1" smtClean="0"/>
              <a:t>dermatoglifik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(2)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badan</a:t>
            </a:r>
            <a:r>
              <a:rPr lang="en-US" dirty="0" smtClean="0"/>
              <a:t> yang </a:t>
            </a:r>
            <a:r>
              <a:rPr lang="en-US" dirty="0" err="1" smtClean="0"/>
              <a:t>pendek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(3)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wajah</a:t>
            </a:r>
            <a:r>
              <a:rPr lang="en-US" dirty="0" smtClean="0"/>
              <a:t> </a:t>
            </a:r>
            <a:r>
              <a:rPr lang="en-US" dirty="0" err="1" smtClean="0"/>
              <a:t>agak</a:t>
            </a:r>
            <a:r>
              <a:rPr lang="en-US" dirty="0" smtClean="0"/>
              <a:t> </a:t>
            </a:r>
            <a:r>
              <a:rPr lang="en-US" dirty="0" err="1" smtClean="0"/>
              <a:t>bulat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(4)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mata</a:t>
            </a:r>
            <a:r>
              <a:rPr lang="en-US" dirty="0" smtClean="0"/>
              <a:t> yang </a:t>
            </a:r>
            <a:r>
              <a:rPr lang="en-US" dirty="0" err="1" smtClean="0"/>
              <a:t>sipit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(5)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mulut</a:t>
            </a:r>
            <a:r>
              <a:rPr lang="en-US" dirty="0" smtClean="0"/>
              <a:t>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terbuka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(6)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jantung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(7)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IQ </a:t>
            </a:r>
            <a:r>
              <a:rPr lang="en-US" dirty="0" err="1" smtClean="0"/>
              <a:t>rendah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bawah</a:t>
            </a:r>
            <a:r>
              <a:rPr lang="en-US" dirty="0" smtClean="0"/>
              <a:t> 	75.</a:t>
            </a:r>
            <a:br>
              <a:rPr lang="en-US" dirty="0" smtClean="0"/>
            </a:br>
            <a:r>
              <a:rPr lang="en-US" dirty="0" smtClean="0"/>
              <a:t>(8) 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geraknya</a:t>
            </a:r>
            <a:r>
              <a:rPr lang="en-US" dirty="0" smtClean="0"/>
              <a:t> </a:t>
            </a:r>
            <a:r>
              <a:rPr lang="en-US" dirty="0" err="1" smtClean="0"/>
              <a:t>lamban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JENIS MUTASI BERDASAR BAGIAN YANG BERMUTASI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21AF-FB20-4465-B0C3-632EF968FA14}" type="slidenum">
              <a:rPr lang="en-US"/>
              <a:pPr/>
              <a:t>4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sz="4000"/>
              <a:t>TINGKAT MUTASI</a:t>
            </a:r>
            <a:br>
              <a:rPr lang="en-US" sz="4000"/>
            </a:br>
            <a:r>
              <a:rPr lang="en-US" sz="3000"/>
              <a:t>(Jenis mutasi berdasarkan bagian yang mengalami mutasi)</a:t>
            </a:r>
            <a:endParaRPr lang="en-US" sz="40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3413"/>
            <a:ext cx="8229600" cy="4191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dirty="0"/>
              <a:t>MUTASI KROMOSOM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/>
              <a:t>	</a:t>
            </a:r>
            <a:r>
              <a:rPr lang="en-US" sz="2800" dirty="0" err="1">
                <a:solidFill>
                  <a:srgbClr val="002060"/>
                </a:solidFill>
              </a:rPr>
              <a:t>Mutasi</a:t>
            </a:r>
            <a:r>
              <a:rPr lang="en-US" sz="2800" dirty="0">
                <a:solidFill>
                  <a:srgbClr val="002060"/>
                </a:solidFill>
              </a:rPr>
              <a:t>/</a:t>
            </a:r>
            <a:r>
              <a:rPr lang="en-US" sz="2800" dirty="0" err="1">
                <a:solidFill>
                  <a:srgbClr val="002060"/>
                </a:solidFill>
              </a:rPr>
              <a:t>perubahan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materi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genetik</a:t>
            </a:r>
            <a:r>
              <a:rPr lang="en-US" sz="2800" dirty="0">
                <a:solidFill>
                  <a:srgbClr val="002060"/>
                </a:solidFill>
              </a:rPr>
              <a:t> yang </a:t>
            </a:r>
            <a:r>
              <a:rPr lang="en-US" sz="2800" dirty="0" err="1">
                <a:solidFill>
                  <a:srgbClr val="002060"/>
                </a:solidFill>
              </a:rPr>
              <a:t>disebabkan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oleh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perubahan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pada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kromosom</a:t>
            </a:r>
            <a:endParaRPr lang="en-US" sz="28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800" dirty="0">
              <a:solidFill>
                <a:srgbClr val="00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/>
              <a:t>MUTASI GEN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/>
              <a:t>	</a:t>
            </a:r>
            <a:r>
              <a:rPr lang="en-US" sz="2800" dirty="0" err="1">
                <a:solidFill>
                  <a:srgbClr val="002060"/>
                </a:solidFill>
              </a:rPr>
              <a:t>Mutasi</a:t>
            </a:r>
            <a:r>
              <a:rPr lang="en-US" sz="2800" dirty="0">
                <a:solidFill>
                  <a:srgbClr val="002060"/>
                </a:solidFill>
              </a:rPr>
              <a:t>/</a:t>
            </a:r>
            <a:r>
              <a:rPr lang="en-US" sz="2800" dirty="0" err="1">
                <a:solidFill>
                  <a:srgbClr val="002060"/>
                </a:solidFill>
              </a:rPr>
              <a:t>perubahan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materi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genetik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pada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satu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atau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beberapa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pasang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basa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dalam</a:t>
            </a:r>
            <a:r>
              <a:rPr lang="en-US" sz="2800" dirty="0">
                <a:solidFill>
                  <a:srgbClr val="002060"/>
                </a:solidFill>
              </a:rPr>
              <a:t> gen (</a:t>
            </a:r>
            <a:r>
              <a:rPr lang="en-US" sz="2800" dirty="0" err="1">
                <a:solidFill>
                  <a:srgbClr val="002060"/>
                </a:solidFill>
              </a:rPr>
              <a:t>perubahan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terjadi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pada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nukleotida</a:t>
            </a:r>
            <a:r>
              <a:rPr lang="en-US" sz="2800" dirty="0">
                <a:solidFill>
                  <a:srgbClr val="002060"/>
                </a:solidFill>
              </a:rPr>
              <a:t> DNA yang </a:t>
            </a:r>
            <a:r>
              <a:rPr lang="en-US" sz="2800" dirty="0" err="1">
                <a:solidFill>
                  <a:srgbClr val="002060"/>
                </a:solidFill>
              </a:rPr>
              <a:t>membawa</a:t>
            </a:r>
            <a:r>
              <a:rPr lang="en-US" sz="2800" dirty="0">
                <a:solidFill>
                  <a:srgbClr val="002060"/>
                </a:solidFill>
              </a:rPr>
              <a:t> “</a:t>
            </a:r>
            <a:r>
              <a:rPr lang="en-US" sz="2800" dirty="0" err="1">
                <a:solidFill>
                  <a:srgbClr val="002060"/>
                </a:solidFill>
              </a:rPr>
              <a:t>pesan</a:t>
            </a:r>
            <a:r>
              <a:rPr lang="en-US" sz="2800" dirty="0">
                <a:solidFill>
                  <a:srgbClr val="002060"/>
                </a:solidFill>
              </a:rPr>
              <a:t>” </a:t>
            </a:r>
            <a:r>
              <a:rPr lang="en-US" sz="2800" dirty="0" err="1">
                <a:solidFill>
                  <a:srgbClr val="002060"/>
                </a:solidFill>
              </a:rPr>
              <a:t>suatu</a:t>
            </a:r>
            <a:r>
              <a:rPr lang="en-US" sz="2800" dirty="0">
                <a:solidFill>
                  <a:srgbClr val="002060"/>
                </a:solidFill>
              </a:rPr>
              <a:t> gen </a:t>
            </a:r>
            <a:r>
              <a:rPr lang="en-US" sz="2800" dirty="0" err="1">
                <a:solidFill>
                  <a:srgbClr val="002060"/>
                </a:solidFill>
              </a:rPr>
              <a:t>tertentu</a:t>
            </a:r>
            <a:r>
              <a:rPr lang="en-US" sz="2800" dirty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/>
              <a:t>	</a:t>
            </a:r>
          </a:p>
          <a:p>
            <a:pPr>
              <a:lnSpc>
                <a:spcPct val="80000"/>
              </a:lnSpc>
            </a:pPr>
            <a:endParaRPr lang="en-US" sz="1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5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1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4" grpId="1"/>
      <p:bldP spid="23555" grpId="0" build="p"/>
      <p:bldP spid="23555" grpId="1" build="allAtOnce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772400" cy="1295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Aneuploid</a:t>
            </a:r>
            <a:r>
              <a:rPr lang="en-US" dirty="0" smtClean="0"/>
              <a:t>/</a:t>
            </a:r>
            <a:r>
              <a:rPr lang="en-US" dirty="0" err="1" smtClean="0"/>
              <a:t>aneusomi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1524000"/>
            <a:ext cx="7467600" cy="4114800"/>
          </a:xfrm>
        </p:spPr>
        <p:txBody>
          <a:bodyPr/>
          <a:lstStyle/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Anafase</a:t>
            </a:r>
            <a:r>
              <a:rPr lang="en-US" dirty="0" smtClean="0">
                <a:solidFill>
                  <a:srgbClr val="FF0000"/>
                </a:solidFill>
              </a:rPr>
              <a:t> Lag :</a:t>
            </a:r>
            <a:r>
              <a:rPr lang="en-US" dirty="0" smtClean="0"/>
              <a:t> </a:t>
            </a:r>
          </a:p>
          <a:p>
            <a:pPr marL="347663" indent="-347663" algn="l">
              <a:tabLst>
                <a:tab pos="347663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Peristiwa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melekatnya</a:t>
            </a:r>
            <a:r>
              <a:rPr lang="en-US" dirty="0" smtClean="0"/>
              <a:t> </a:t>
            </a:r>
            <a:r>
              <a:rPr lang="en-US" dirty="0" err="1" smtClean="0"/>
              <a:t>kromatid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gelendong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anafase</a:t>
            </a:r>
            <a:r>
              <a:rPr lang="en-US" dirty="0" smtClean="0"/>
              <a:t> </a:t>
            </a:r>
            <a:r>
              <a:rPr lang="en-US" dirty="0" err="1" smtClean="0"/>
              <a:t>miosis</a:t>
            </a:r>
            <a:endParaRPr lang="en-US" dirty="0" smtClean="0"/>
          </a:p>
          <a:p>
            <a:pPr algn="l">
              <a:buFont typeface="Arial" pitchFamily="34" charset="0"/>
              <a:buChar char="•"/>
              <a:tabLst>
                <a:tab pos="347663" algn="l"/>
              </a:tabLst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Non disjunction :</a:t>
            </a:r>
          </a:p>
          <a:p>
            <a:pPr marL="347663" indent="-347663" algn="l">
              <a:tabLst>
                <a:tab pos="347663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Peristiwa</a:t>
            </a:r>
            <a:r>
              <a:rPr lang="en-US" dirty="0" smtClean="0"/>
              <a:t> </a:t>
            </a:r>
            <a:r>
              <a:rPr lang="en-US" dirty="0" err="1" smtClean="0"/>
              <a:t>gagal</a:t>
            </a:r>
            <a:r>
              <a:rPr lang="en-US" dirty="0" smtClean="0"/>
              <a:t> </a:t>
            </a:r>
            <a:r>
              <a:rPr lang="en-US" dirty="0" err="1" smtClean="0"/>
              <a:t>berpisahnya</a:t>
            </a:r>
            <a:r>
              <a:rPr lang="en-US" dirty="0" smtClean="0"/>
              <a:t> </a:t>
            </a:r>
            <a:r>
              <a:rPr lang="en-US" dirty="0" err="1" smtClean="0"/>
              <a:t>kromosom</a:t>
            </a:r>
            <a:r>
              <a:rPr lang="en-US" dirty="0" smtClean="0"/>
              <a:t> homolog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anafase</a:t>
            </a:r>
            <a:r>
              <a:rPr lang="en-US" dirty="0" smtClean="0"/>
              <a:t> </a:t>
            </a:r>
            <a:r>
              <a:rPr lang="en-US" dirty="0" err="1" smtClean="0"/>
              <a:t>miosis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MUTASI KROMOSOM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21840-1CDB-4586-A19F-7735989B6624}" type="slidenum">
              <a:rPr lang="en-US"/>
              <a:pPr/>
              <a:t>5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/>
              <a:t>MUTASI KROMOSOM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solidFill>
                  <a:srgbClr val="003300"/>
                </a:solidFill>
              </a:rPr>
              <a:t>TERJADI KARENA 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300" dirty="0">
              <a:solidFill>
                <a:srgbClr val="00330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300" dirty="0"/>
              <a:t>	</a:t>
            </a:r>
            <a:r>
              <a:rPr lang="en-US" sz="2300" dirty="0" smtClean="0">
                <a:solidFill>
                  <a:srgbClr val="C00000"/>
                </a:solidFill>
                <a:sym typeface="Wingdings" pitchFamily="2" charset="2"/>
              </a:rPr>
              <a:t>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Perubahan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Jumlah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kromosom</a:t>
            </a:r>
            <a:endParaRPr lang="en-US" dirty="0" smtClean="0">
              <a:solidFill>
                <a:srgbClr val="C00000"/>
              </a:solidFill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		</a:t>
            </a:r>
            <a:r>
              <a:rPr lang="en-US" dirty="0" err="1" smtClean="0">
                <a:sym typeface="Wingdings" pitchFamily="2" charset="2"/>
              </a:rPr>
              <a:t>Perubahan</a:t>
            </a:r>
            <a:r>
              <a:rPr lang="en-US" dirty="0" smtClean="0">
                <a:sym typeface="Wingdings" pitchFamily="2" charset="2"/>
              </a:rPr>
              <a:t> set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		</a:t>
            </a:r>
            <a:r>
              <a:rPr lang="en-US" dirty="0" err="1" smtClean="0">
                <a:sym typeface="Wingdings" pitchFamily="2" charset="2"/>
              </a:rPr>
              <a:t>Perubahan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penggandaan</a:t>
            </a:r>
            <a:endParaRPr lang="en-US" dirty="0" smtClean="0"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00"/>
              </a:solidFill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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Perubahan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Struktur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kromosom</a:t>
            </a:r>
            <a:endParaRPr lang="en-US" dirty="0" smtClean="0">
              <a:solidFill>
                <a:srgbClr val="C00000"/>
              </a:solidFill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		</a:t>
            </a:r>
            <a:r>
              <a:rPr lang="en-US" dirty="0" err="1" smtClean="0">
                <a:sym typeface="Wingdings" pitchFamily="2" charset="2"/>
              </a:rPr>
              <a:t>Inversi</a:t>
            </a:r>
            <a:endParaRPr lang="en-US" dirty="0" smtClean="0"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		</a:t>
            </a:r>
            <a:r>
              <a:rPr lang="en-US" dirty="0" err="1" smtClean="0">
                <a:sym typeface="Wingdings" pitchFamily="2" charset="2"/>
              </a:rPr>
              <a:t>Delesi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Duplikasi</a:t>
            </a:r>
            <a:endParaRPr lang="en-US" dirty="0" smtClean="0"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		</a:t>
            </a:r>
            <a:r>
              <a:rPr lang="en-US" dirty="0" err="1" smtClean="0">
                <a:sym typeface="Wingdings" pitchFamily="2" charset="2"/>
              </a:rPr>
              <a:t>Translokasi</a:t>
            </a:r>
            <a:endParaRPr lang="en-US" dirty="0" smtClean="0"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		</a:t>
            </a:r>
            <a:r>
              <a:rPr lang="en-US" dirty="0" err="1" smtClean="0">
                <a:sym typeface="Wingdings" pitchFamily="2" charset="2"/>
              </a:rPr>
              <a:t>Katenasi</a:t>
            </a:r>
            <a:endParaRPr lang="en-US" dirty="0" smtClean="0"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300" dirty="0">
              <a:sym typeface="Wingdings" pitchFamily="2" charset="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3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9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5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8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1" dur="5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4" dur="500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7" dur="500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2" grpId="1"/>
      <p:bldP spid="25603" grpId="0" build="p"/>
      <p:bldP spid="25603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838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1371600"/>
            <a:ext cx="7772400" cy="4876800"/>
          </a:xfrm>
        </p:spPr>
        <p:txBody>
          <a:bodyPr>
            <a:normAutofit/>
          </a:bodyPr>
          <a:lstStyle/>
          <a:p>
            <a:pPr lvl="1" indent="-457200" algn="l">
              <a:buFont typeface="Arial" pitchFamily="34" charset="0"/>
              <a:buChar char="•"/>
              <a:tabLst>
                <a:tab pos="465138" algn="l"/>
              </a:tabLst>
            </a:pP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</a:rPr>
              <a:t>Perubahan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  set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</a:rPr>
              <a:t>kromosom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sz="4000" b="1" dirty="0" err="1" smtClean="0">
                <a:solidFill>
                  <a:srgbClr val="C00000"/>
                </a:solidFill>
              </a:rPr>
              <a:t>Euploid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lvl="1" indent="-457200" algn="l">
              <a:tabLst>
                <a:tab pos="465138" algn="l"/>
              </a:tabLst>
            </a:pPr>
            <a:endParaRPr lang="en-US" sz="4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 indent="-457200" algn="l">
              <a:buFont typeface="Arial" pitchFamily="34" charset="0"/>
              <a:buChar char="•"/>
              <a:tabLst>
                <a:tab pos="465138" algn="l"/>
              </a:tabLst>
            </a:pP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</a:rPr>
              <a:t>Perubahan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</a:rPr>
              <a:t>penggandaan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sz="4000" b="1" dirty="0" err="1" smtClean="0">
                <a:solidFill>
                  <a:srgbClr val="C00000"/>
                </a:solidFill>
              </a:rPr>
              <a:t>Aneuploid</a:t>
            </a:r>
            <a:r>
              <a:rPr lang="en-US" sz="4000" b="1" dirty="0" smtClean="0">
                <a:solidFill>
                  <a:srgbClr val="C00000"/>
                </a:solidFill>
              </a:rPr>
              <a:t>/</a:t>
            </a:r>
            <a:r>
              <a:rPr lang="en-US" sz="4000" b="1" dirty="0" err="1" smtClean="0">
                <a:solidFill>
                  <a:srgbClr val="C00000"/>
                </a:solidFill>
              </a:rPr>
              <a:t>Aneusomi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EUPLOID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en-US" dirty="0" err="1" smtClean="0"/>
              <a:t>Perubahan</a:t>
            </a:r>
            <a:r>
              <a:rPr lang="en-US" dirty="0" smtClean="0"/>
              <a:t> set </a:t>
            </a:r>
            <a:r>
              <a:rPr lang="en-US" dirty="0" err="1" smtClean="0"/>
              <a:t>kromosom</a:t>
            </a:r>
            <a:endParaRPr lang="en-US" dirty="0" smtClean="0"/>
          </a:p>
          <a:p>
            <a:r>
              <a:rPr lang="en-US" dirty="0" err="1" smtClean="0"/>
              <a:t>Contoh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Individu</a:t>
            </a:r>
            <a:r>
              <a:rPr lang="en-US" dirty="0" smtClean="0"/>
              <a:t> yang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2 set </a:t>
            </a:r>
            <a:r>
              <a:rPr lang="en-US" b="1" dirty="0" err="1" smtClean="0">
                <a:solidFill>
                  <a:srgbClr val="00B050"/>
                </a:solidFill>
              </a:rPr>
              <a:t>kromosom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(normal) = </a:t>
            </a:r>
            <a:r>
              <a:rPr lang="en-US" b="1" dirty="0" smtClean="0">
                <a:solidFill>
                  <a:srgbClr val="00B050"/>
                </a:solidFill>
              </a:rPr>
              <a:t>diploid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set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, </a:t>
            </a:r>
            <a:r>
              <a:rPr lang="en-US" dirty="0" err="1" smtClean="0"/>
              <a:t>misalnya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Diploid = </a:t>
            </a:r>
            <a:r>
              <a:rPr lang="en-US" dirty="0" smtClean="0">
                <a:solidFill>
                  <a:srgbClr val="C00000"/>
                </a:solidFill>
              </a:rPr>
              <a:t>AA BB CC DD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AAA BBB CCC DDD </a:t>
            </a:r>
            <a:r>
              <a:rPr lang="en-US" dirty="0" smtClean="0"/>
              <a:t>; </a:t>
            </a:r>
            <a:r>
              <a:rPr lang="en-US" b="1" dirty="0" smtClean="0">
                <a:solidFill>
                  <a:srgbClr val="00B050"/>
                </a:solidFill>
              </a:rPr>
              <a:t>triploid</a:t>
            </a:r>
          </a:p>
          <a:p>
            <a:pPr marL="347663" lvl="2" indent="0">
              <a:buNone/>
              <a:tabLst>
                <a:tab pos="347663" algn="l"/>
              </a:tabLst>
            </a:pPr>
            <a:r>
              <a:rPr lang="en-US" sz="3200" dirty="0" smtClean="0">
                <a:solidFill>
                  <a:srgbClr val="C00000"/>
                </a:solidFill>
              </a:rPr>
              <a:t>AAAA BBBB CCCC DDDD </a:t>
            </a:r>
            <a:r>
              <a:rPr lang="en-US" sz="3200" dirty="0" smtClean="0"/>
              <a:t>; </a:t>
            </a:r>
            <a:r>
              <a:rPr lang="en-US" sz="3200" b="1" dirty="0" err="1" smtClean="0">
                <a:solidFill>
                  <a:srgbClr val="00B050"/>
                </a:solidFill>
              </a:rPr>
              <a:t>tetraploid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seterusnya</a:t>
            </a:r>
            <a:endParaRPr lang="en-US" sz="32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err="1" smtClean="0"/>
              <a:t>Individu</a:t>
            </a:r>
            <a:r>
              <a:rPr lang="en-US" dirty="0" smtClean="0"/>
              <a:t> yang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1 set </a:t>
            </a:r>
            <a:r>
              <a:rPr lang="en-US" dirty="0" err="1" smtClean="0"/>
              <a:t>kromosom</a:t>
            </a:r>
            <a:r>
              <a:rPr lang="en-US" dirty="0" smtClean="0"/>
              <a:t>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dirty="0" err="1" smtClean="0"/>
              <a:t>monoploid</a:t>
            </a:r>
            <a:r>
              <a:rPr lang="en-US" dirty="0" smtClean="0"/>
              <a:t>, 2 set </a:t>
            </a:r>
            <a:r>
              <a:rPr lang="en-US" dirty="0" err="1" smtClean="0"/>
              <a:t>kromosom</a:t>
            </a:r>
            <a:r>
              <a:rPr lang="en-US" dirty="0" smtClean="0"/>
              <a:t> </a:t>
            </a:r>
            <a:r>
              <a:rPr lang="en-US" dirty="0" err="1" smtClean="0"/>
              <a:t>disebut</a:t>
            </a:r>
            <a:r>
              <a:rPr lang="en-US" dirty="0" smtClean="0"/>
              <a:t> diploid, 3 set </a:t>
            </a:r>
            <a:r>
              <a:rPr lang="en-US" dirty="0" err="1" smtClean="0"/>
              <a:t>kromosom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umumnya</a:t>
            </a:r>
            <a:r>
              <a:rPr lang="en-US" dirty="0" smtClean="0"/>
              <a:t> </a:t>
            </a:r>
            <a:r>
              <a:rPr lang="en-US" dirty="0" err="1" smtClean="0"/>
              <a:t>diistilahkan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poliploid</a:t>
            </a:r>
            <a:r>
              <a:rPr lang="en-US" dirty="0" smtClean="0"/>
              <a:t> (triploid, </a:t>
            </a:r>
            <a:r>
              <a:rPr lang="en-US" dirty="0" err="1" smtClean="0"/>
              <a:t>tetraploid</a:t>
            </a:r>
            <a:r>
              <a:rPr lang="en-US" dirty="0" smtClean="0"/>
              <a:t>, </a:t>
            </a:r>
            <a:r>
              <a:rPr lang="en-US" dirty="0" err="1" smtClean="0"/>
              <a:t>pentaploid</a:t>
            </a:r>
            <a:r>
              <a:rPr lang="en-US" dirty="0" smtClean="0"/>
              <a:t>, </a:t>
            </a:r>
            <a:r>
              <a:rPr lang="en-US" dirty="0" err="1" smtClean="0"/>
              <a:t>dst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err="1" smtClean="0"/>
              <a:t>Euploid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autopoliploid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allopoliploid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24800" cy="5651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AUTOPOLIPLOID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8077200" cy="1600200"/>
          </a:xfrm>
        </p:spPr>
        <p:txBody>
          <a:bodyPr>
            <a:normAutofit/>
          </a:bodyPr>
          <a:lstStyle/>
          <a:p>
            <a:pPr marL="465138" indent="-465138">
              <a:buFont typeface="Arial" pitchFamily="34" charset="0"/>
              <a:buChar char="•"/>
              <a:tabLst>
                <a:tab pos="465138" algn="l"/>
              </a:tabLst>
            </a:pPr>
            <a:r>
              <a:rPr lang="en-US" sz="2800" dirty="0" err="1" smtClean="0">
                <a:solidFill>
                  <a:srgbClr val="00B050"/>
                </a:solidFill>
              </a:rPr>
              <a:t>Kelipatan</a:t>
            </a:r>
            <a:r>
              <a:rPr lang="en-US" sz="2800" dirty="0" smtClean="0">
                <a:solidFill>
                  <a:srgbClr val="00B050"/>
                </a:solidFill>
              </a:rPr>
              <a:t> set </a:t>
            </a:r>
            <a:r>
              <a:rPr lang="en-US" sz="2800" dirty="0" err="1" smtClean="0">
                <a:solidFill>
                  <a:srgbClr val="00B050"/>
                </a:solidFill>
              </a:rPr>
              <a:t>kromosom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en-US" sz="2800" dirty="0" err="1" smtClean="0">
                <a:solidFill>
                  <a:srgbClr val="00B050"/>
                </a:solidFill>
              </a:rPr>
              <a:t>berasal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en-US" sz="2800" dirty="0" err="1" smtClean="0">
                <a:solidFill>
                  <a:srgbClr val="00B050"/>
                </a:solidFill>
              </a:rPr>
              <a:t>dari</a:t>
            </a:r>
            <a:r>
              <a:rPr lang="en-US" sz="2800" dirty="0" smtClean="0">
                <a:solidFill>
                  <a:srgbClr val="00B050"/>
                </a:solidFill>
              </a:rPr>
              <a:t> species yang </a:t>
            </a:r>
            <a:r>
              <a:rPr lang="en-US" sz="2800" dirty="0" err="1" smtClean="0">
                <a:solidFill>
                  <a:srgbClr val="00B050"/>
                </a:solidFill>
              </a:rPr>
              <a:t>sama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465138" indent="-465138">
              <a:buFont typeface="Arial" pitchFamily="34" charset="0"/>
              <a:buChar char="•"/>
              <a:tabLst>
                <a:tab pos="465138" algn="l"/>
              </a:tabLst>
            </a:pPr>
            <a:r>
              <a:rPr lang="en-US" sz="2800" dirty="0" err="1" smtClean="0">
                <a:solidFill>
                  <a:srgbClr val="00B050"/>
                </a:solidFill>
              </a:rPr>
              <a:t>Misalnya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en-US" sz="2800" dirty="0" err="1" smtClean="0">
                <a:solidFill>
                  <a:srgbClr val="00B050"/>
                </a:solidFill>
              </a:rPr>
              <a:t>tetraploid</a:t>
            </a:r>
            <a:r>
              <a:rPr lang="en-US" sz="2800" dirty="0" smtClean="0">
                <a:solidFill>
                  <a:srgbClr val="00B050"/>
                </a:solidFill>
              </a:rPr>
              <a:t>  </a:t>
            </a:r>
            <a:r>
              <a:rPr lang="en-US" sz="2800" dirty="0" smtClean="0">
                <a:solidFill>
                  <a:srgbClr val="C00000"/>
                </a:solidFill>
              </a:rPr>
              <a:t>AAAA BBBB CCCC DDDD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zo.utexas.edu/faculty/sjasper/images/24.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82296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289</Words>
  <Application>Microsoft Office PowerPoint</Application>
  <PresentationFormat>On-screen Show (4:3)</PresentationFormat>
  <Paragraphs>191</Paragraphs>
  <Slides>40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MUTASI</vt:lpstr>
      <vt:lpstr>JENIS-JENIS MUTASI</vt:lpstr>
      <vt:lpstr>Slide 3</vt:lpstr>
      <vt:lpstr>TINGKAT MUTASI (Jenis mutasi berdasarkan bagian yang mengalami mutasi)</vt:lpstr>
      <vt:lpstr>MUTASI KROMOSOM</vt:lpstr>
      <vt:lpstr>Perubahan Jumlah</vt:lpstr>
      <vt:lpstr>EUPLOID</vt:lpstr>
      <vt:lpstr>Slide 8</vt:lpstr>
      <vt:lpstr>AUTOPOLIPLOID</vt:lpstr>
      <vt:lpstr>Autopoliploid dapat disebabkan</vt:lpstr>
      <vt:lpstr>ALLOPOLIPLOID</vt:lpstr>
      <vt:lpstr>ALLOPOPLIPLOID</vt:lpstr>
      <vt:lpstr>Slide 13</vt:lpstr>
      <vt:lpstr>Pembentukan Allopopliploid</vt:lpstr>
      <vt:lpstr>Slide 15</vt:lpstr>
      <vt:lpstr>Aneuploid/Aneusomi</vt:lpstr>
      <vt:lpstr>Kariotipe</vt:lpstr>
      <vt:lpstr>Slide 18</vt:lpstr>
      <vt:lpstr>Contoh Aneuploid pada Manusia</vt:lpstr>
      <vt:lpstr>Sindrom Turner (XO)</vt:lpstr>
      <vt:lpstr>Sindrom Turner</vt:lpstr>
      <vt:lpstr>Sindrom Turner</vt:lpstr>
      <vt:lpstr>Karakteristik Sindrom Turner</vt:lpstr>
      <vt:lpstr>Sindrom Klinefelter (XXY)</vt:lpstr>
      <vt:lpstr>Sindrom Klinefelter</vt:lpstr>
      <vt:lpstr>Karakteristik Sindrom Klinefelter</vt:lpstr>
      <vt:lpstr>Sindrom Jacobs (XYY)</vt:lpstr>
      <vt:lpstr>Sindrom Jacobs</vt:lpstr>
      <vt:lpstr>Sindrom Edwards (Trisomi 18)</vt:lpstr>
      <vt:lpstr>Sindrom Edwards</vt:lpstr>
      <vt:lpstr>Sindrom edwards memiliki ciri-ciri antara lain:</vt:lpstr>
      <vt:lpstr>Sindrom Patau (Trisomi 13)</vt:lpstr>
      <vt:lpstr>Sindrom Patau</vt:lpstr>
      <vt:lpstr>Sindrom Patau</vt:lpstr>
      <vt:lpstr>Penderita sindrom patau memiliki karakteristik :</vt:lpstr>
      <vt:lpstr>Sindrom Down (Trisomi 21)</vt:lpstr>
      <vt:lpstr>Sindrom Down</vt:lpstr>
      <vt:lpstr>Sindrom Down</vt:lpstr>
      <vt:lpstr>Penderita sindrom down akan memiliki karakteristik :</vt:lpstr>
      <vt:lpstr>Aneuploid/aneusomi dapat terjadi karena 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Master</cp:lastModifiedBy>
  <cp:revision>34</cp:revision>
  <dcterms:created xsi:type="dcterms:W3CDTF">2006-08-16T00:00:00Z</dcterms:created>
  <dcterms:modified xsi:type="dcterms:W3CDTF">2014-01-08T05:23:18Z</dcterms:modified>
</cp:coreProperties>
</file>