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6"/>
  </p:notesMasterIdLst>
  <p:sldIdLst>
    <p:sldId id="256" r:id="rId2"/>
    <p:sldId id="267" r:id="rId3"/>
    <p:sldId id="258" r:id="rId4"/>
    <p:sldId id="276" r:id="rId5"/>
    <p:sldId id="259" r:id="rId6"/>
    <p:sldId id="270" r:id="rId7"/>
    <p:sldId id="273" r:id="rId8"/>
    <p:sldId id="271" r:id="rId9"/>
    <p:sldId id="272" r:id="rId10"/>
    <p:sldId id="269" r:id="rId11"/>
    <p:sldId id="274" r:id="rId12"/>
    <p:sldId id="275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F48B33-B53B-40D4-9F8E-404F812860A4}" type="doc">
      <dgm:prSet loTypeId="urn:microsoft.com/office/officeart/2008/layout/CircularPictureCallout" loCatId="pictur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F2683D-DB70-455A-9766-9A32A06A98C3}">
      <dgm:prSet/>
      <dgm:spPr/>
      <dgm:t>
        <a:bodyPr/>
        <a:lstStyle/>
        <a:p>
          <a:endParaRPr lang="en-US" dirty="0"/>
        </a:p>
      </dgm:t>
    </dgm:pt>
    <dgm:pt modelId="{088ADB71-3DC5-401A-96FB-D48E38848BA1}" type="parTrans" cxnId="{8F8DCB98-5861-4EAD-A2EC-09DD790A2711}">
      <dgm:prSet/>
      <dgm:spPr/>
      <dgm:t>
        <a:bodyPr/>
        <a:lstStyle/>
        <a:p>
          <a:endParaRPr lang="en-US"/>
        </a:p>
      </dgm:t>
    </dgm:pt>
    <dgm:pt modelId="{2C3364F4-87E6-4ABE-B1AF-726A1F2F7248}" type="sibTrans" cxnId="{8F8DCB98-5861-4EAD-A2EC-09DD790A2711}">
      <dgm:prSet/>
      <dgm:spPr/>
      <dgm:t>
        <a:bodyPr/>
        <a:lstStyle/>
        <a:p>
          <a:endParaRPr lang="en-US"/>
        </a:p>
      </dgm:t>
    </dgm:pt>
    <dgm:pt modelId="{FA2912D4-2696-48AB-B775-E3CFD52264E0}">
      <dgm:prSet phldrT="[Text]" phldr="1"/>
      <dgm:spPr/>
      <dgm:t>
        <a:bodyPr/>
        <a:lstStyle/>
        <a:p>
          <a:endParaRPr lang="en-US" dirty="0"/>
        </a:p>
      </dgm:t>
    </dgm:pt>
    <dgm:pt modelId="{7FD50CA4-8856-4DDA-8817-AD9F36D98EFB}" type="parTrans" cxnId="{CCC5DB39-E06B-4F22-A136-84EF44EE8CFA}">
      <dgm:prSet/>
      <dgm:spPr/>
      <dgm:t>
        <a:bodyPr/>
        <a:lstStyle/>
        <a:p>
          <a:endParaRPr lang="en-US"/>
        </a:p>
      </dgm:t>
    </dgm:pt>
    <dgm:pt modelId="{5067BF59-5256-4BDA-9AB0-E8D5BEA16056}" type="sibTrans" cxnId="{CCC5DB39-E06B-4F22-A136-84EF44EE8CFA}">
      <dgm:prSet/>
      <dgm:spPr/>
      <dgm:t>
        <a:bodyPr/>
        <a:lstStyle/>
        <a:p>
          <a:endParaRPr lang="en-US"/>
        </a:p>
      </dgm:t>
    </dgm:pt>
    <dgm:pt modelId="{77CF6F7D-7E9C-4713-847B-207DECB1F0AF}">
      <dgm:prSet phldrT="[Text]" phldr="1"/>
      <dgm:spPr/>
      <dgm:t>
        <a:bodyPr/>
        <a:lstStyle/>
        <a:p>
          <a:endParaRPr lang="en-US" dirty="0"/>
        </a:p>
      </dgm:t>
    </dgm:pt>
    <dgm:pt modelId="{7D9EA91A-24ED-40D9-83C2-3968A0D068B3}" type="parTrans" cxnId="{D70F6FD4-5A5B-4BC7-A9E2-CB569D9F33AC}">
      <dgm:prSet/>
      <dgm:spPr/>
      <dgm:t>
        <a:bodyPr/>
        <a:lstStyle/>
        <a:p>
          <a:endParaRPr lang="en-US"/>
        </a:p>
      </dgm:t>
    </dgm:pt>
    <dgm:pt modelId="{5425D4F6-175C-41B2-BDAA-8C0E99636E26}" type="sibTrans" cxnId="{D70F6FD4-5A5B-4BC7-A9E2-CB569D9F33AC}">
      <dgm:prSet/>
      <dgm:spPr/>
      <dgm:t>
        <a:bodyPr/>
        <a:lstStyle/>
        <a:p>
          <a:endParaRPr lang="en-US"/>
        </a:p>
      </dgm:t>
    </dgm:pt>
    <dgm:pt modelId="{D1BE89F1-C822-4F7C-BBE7-E962C943E875}">
      <dgm:prSet phldrT="[Text]" phldr="1"/>
      <dgm:spPr/>
      <dgm:t>
        <a:bodyPr/>
        <a:lstStyle/>
        <a:p>
          <a:endParaRPr lang="en-US" dirty="0"/>
        </a:p>
      </dgm:t>
    </dgm:pt>
    <dgm:pt modelId="{9664AF1C-F431-417A-82D9-1DA49E76BC91}" type="parTrans" cxnId="{FC5DB02A-92B0-4036-8BF4-A44B96C1002B}">
      <dgm:prSet/>
      <dgm:spPr/>
      <dgm:t>
        <a:bodyPr/>
        <a:lstStyle/>
        <a:p>
          <a:endParaRPr lang="en-US"/>
        </a:p>
      </dgm:t>
    </dgm:pt>
    <dgm:pt modelId="{D037CA6F-09D8-4AFD-9EF9-C2AC95CEF8DE}" type="sibTrans" cxnId="{FC5DB02A-92B0-4036-8BF4-A44B96C1002B}">
      <dgm:prSet/>
      <dgm:spPr/>
      <dgm:t>
        <a:bodyPr/>
        <a:lstStyle/>
        <a:p>
          <a:endParaRPr lang="en-US"/>
        </a:p>
      </dgm:t>
    </dgm:pt>
    <dgm:pt modelId="{A2803027-FC47-4830-A9DF-E47E1AD49EEC}" type="pres">
      <dgm:prSet presAssocID="{E3F48B33-B53B-40D4-9F8E-404F812860A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9C9A86D-D3BE-4F01-ACAB-950569E77820}" type="pres">
      <dgm:prSet presAssocID="{E3F48B33-B53B-40D4-9F8E-404F812860A4}" presName="Name1" presStyleCnt="0"/>
      <dgm:spPr/>
    </dgm:pt>
    <dgm:pt modelId="{761D8A9E-130F-4A05-A34B-52AB689F5969}" type="pres">
      <dgm:prSet presAssocID="{2C3364F4-87E6-4ABE-B1AF-726A1F2F7248}" presName="picture_1" presStyleCnt="0"/>
      <dgm:spPr/>
    </dgm:pt>
    <dgm:pt modelId="{FAFF3199-C8EA-4445-A86D-1802EDB4CB73}" type="pres">
      <dgm:prSet presAssocID="{2C3364F4-87E6-4ABE-B1AF-726A1F2F7248}" presName="pictureRepeatNode" presStyleLbl="alignImgPlace1" presStyleIdx="0" presStyleCnt="4" custScaleX="80659" custScaleY="93574" custLinFactNeighborX="858" custLinFactNeighborY="-4231"/>
      <dgm:spPr/>
      <dgm:t>
        <a:bodyPr/>
        <a:lstStyle/>
        <a:p>
          <a:endParaRPr lang="en-US"/>
        </a:p>
      </dgm:t>
    </dgm:pt>
    <dgm:pt modelId="{1344C83E-5D65-4947-A1DE-F72DC8C90394}" type="pres">
      <dgm:prSet presAssocID="{51F2683D-DB70-455A-9766-9A32A06A98C3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26952-29CB-4777-9F2D-2ADFC9D38A7D}" type="pres">
      <dgm:prSet presAssocID="{5067BF59-5256-4BDA-9AB0-E8D5BEA16056}" presName="picture_2" presStyleCnt="0"/>
      <dgm:spPr/>
    </dgm:pt>
    <dgm:pt modelId="{ECFB2D0F-3EC7-4F7C-A6F9-D0502AF3AE7B}" type="pres">
      <dgm:prSet presAssocID="{5067BF59-5256-4BDA-9AB0-E8D5BEA16056}" presName="pictureRepeatNode" presStyleLbl="alignImgPlace1" presStyleIdx="1" presStyleCnt="4" custScaleX="352733" custScaleY="169981" custLinFactX="147945" custLinFactNeighborX="200000" custLinFactNeighborY="-76389"/>
      <dgm:spPr/>
      <dgm:t>
        <a:bodyPr/>
        <a:lstStyle/>
        <a:p>
          <a:endParaRPr lang="en-US"/>
        </a:p>
      </dgm:t>
    </dgm:pt>
    <dgm:pt modelId="{C4A90D45-B448-4408-9452-BD13C925DC86}" type="pres">
      <dgm:prSet presAssocID="{FA2912D4-2696-48AB-B775-E3CFD52264E0}" presName="line_2" presStyleLbl="parChTrans1D1" presStyleIdx="0" presStyleCnt="3"/>
      <dgm:spPr/>
    </dgm:pt>
    <dgm:pt modelId="{E821F404-A9ED-4B5A-A00B-39E57D59C758}" type="pres">
      <dgm:prSet presAssocID="{FA2912D4-2696-48AB-B775-E3CFD52264E0}" presName="textparent_2" presStyleLbl="node1" presStyleIdx="0" presStyleCnt="0"/>
      <dgm:spPr/>
    </dgm:pt>
    <dgm:pt modelId="{52D2F677-32DB-430D-80E0-4869B9DA14A2}" type="pres">
      <dgm:prSet presAssocID="{FA2912D4-2696-48AB-B775-E3CFD52264E0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C3BDA6-65F8-4E07-AAA5-3246E5AB8D78}" type="pres">
      <dgm:prSet presAssocID="{5425D4F6-175C-41B2-BDAA-8C0E99636E26}" presName="picture_3" presStyleCnt="0"/>
      <dgm:spPr/>
    </dgm:pt>
    <dgm:pt modelId="{1BAEE58F-43C1-4294-8522-97AB35AF4A81}" type="pres">
      <dgm:prSet presAssocID="{5425D4F6-175C-41B2-BDAA-8C0E99636E26}" presName="pictureRepeatNode" presStyleLbl="alignImgPlace1" presStyleIdx="2" presStyleCnt="4" custScaleX="361429" custScaleY="173504" custLinFactNeighborX="48827" custLinFactNeighborY="2163"/>
      <dgm:spPr/>
      <dgm:t>
        <a:bodyPr/>
        <a:lstStyle/>
        <a:p>
          <a:endParaRPr lang="en-US"/>
        </a:p>
      </dgm:t>
    </dgm:pt>
    <dgm:pt modelId="{12B22D16-D133-49BD-B76A-C9E597762EEB}" type="pres">
      <dgm:prSet presAssocID="{77CF6F7D-7E9C-4713-847B-207DECB1F0AF}" presName="line_3" presStyleLbl="parChTrans1D1" presStyleIdx="1" presStyleCnt="3"/>
      <dgm:spPr/>
    </dgm:pt>
    <dgm:pt modelId="{1AF8917D-146D-4A16-9A13-D368AD84FB77}" type="pres">
      <dgm:prSet presAssocID="{77CF6F7D-7E9C-4713-847B-207DECB1F0AF}" presName="textparent_3" presStyleLbl="node1" presStyleIdx="0" presStyleCnt="0"/>
      <dgm:spPr/>
    </dgm:pt>
    <dgm:pt modelId="{25823E21-F4C8-4436-B02F-52D5A901199A}" type="pres">
      <dgm:prSet presAssocID="{77CF6F7D-7E9C-4713-847B-207DECB1F0AF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51798-78A4-441B-AA0B-6AD5ABC84655}" type="pres">
      <dgm:prSet presAssocID="{D037CA6F-09D8-4AFD-9EF9-C2AC95CEF8DE}" presName="picture_4" presStyleCnt="0"/>
      <dgm:spPr/>
    </dgm:pt>
    <dgm:pt modelId="{F613D587-9E84-44E0-B2F0-B57839F36A2A}" type="pres">
      <dgm:prSet presAssocID="{D037CA6F-09D8-4AFD-9EF9-C2AC95CEF8DE}" presName="pictureRepeatNode" presStyleLbl="alignImgPlace1" presStyleIdx="3" presStyleCnt="4" custScaleX="360995" custScaleY="150712" custLinFactNeighborX="-10624" custLinFactNeighborY="66550"/>
      <dgm:spPr/>
      <dgm:t>
        <a:bodyPr/>
        <a:lstStyle/>
        <a:p>
          <a:endParaRPr lang="en-US"/>
        </a:p>
      </dgm:t>
    </dgm:pt>
    <dgm:pt modelId="{26C89A72-D4EF-452C-A80A-29AC1621FF7C}" type="pres">
      <dgm:prSet presAssocID="{D1BE89F1-C822-4F7C-BBE7-E962C943E875}" presName="line_4" presStyleLbl="parChTrans1D1" presStyleIdx="2" presStyleCnt="3"/>
      <dgm:spPr/>
    </dgm:pt>
    <dgm:pt modelId="{47ED610F-FCC0-468D-B265-6E9652914C43}" type="pres">
      <dgm:prSet presAssocID="{D1BE89F1-C822-4F7C-BBE7-E962C943E875}" presName="textparent_4" presStyleLbl="node1" presStyleIdx="0" presStyleCnt="0"/>
      <dgm:spPr/>
    </dgm:pt>
    <dgm:pt modelId="{66C4E476-0A39-4126-AEC8-9D29CE429B0A}" type="pres">
      <dgm:prSet presAssocID="{D1BE89F1-C822-4F7C-BBE7-E962C943E875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5DB02A-92B0-4036-8BF4-A44B96C1002B}" srcId="{E3F48B33-B53B-40D4-9F8E-404F812860A4}" destId="{D1BE89F1-C822-4F7C-BBE7-E962C943E875}" srcOrd="3" destOrd="0" parTransId="{9664AF1C-F431-417A-82D9-1DA49E76BC91}" sibTransId="{D037CA6F-09D8-4AFD-9EF9-C2AC95CEF8DE}"/>
    <dgm:cxn modelId="{179B3E5B-230C-4942-ABA0-D47C6E016725}" type="presOf" srcId="{77CF6F7D-7E9C-4713-847B-207DECB1F0AF}" destId="{25823E21-F4C8-4436-B02F-52D5A901199A}" srcOrd="0" destOrd="0" presId="urn:microsoft.com/office/officeart/2008/layout/CircularPictureCallout"/>
    <dgm:cxn modelId="{EB80929F-2F50-4CC1-AC90-6783223D8E32}" type="presOf" srcId="{D037CA6F-09D8-4AFD-9EF9-C2AC95CEF8DE}" destId="{F613D587-9E84-44E0-B2F0-B57839F36A2A}" srcOrd="0" destOrd="0" presId="urn:microsoft.com/office/officeart/2008/layout/CircularPictureCallout"/>
    <dgm:cxn modelId="{7727ECB0-3FA6-48E4-AF7E-0DDB26F7A927}" type="presOf" srcId="{51F2683D-DB70-455A-9766-9A32A06A98C3}" destId="{1344C83E-5D65-4947-A1DE-F72DC8C90394}" srcOrd="0" destOrd="0" presId="urn:microsoft.com/office/officeart/2008/layout/CircularPictureCallout"/>
    <dgm:cxn modelId="{75CE591B-727E-441F-9AF6-5FD62CD0ADD5}" type="presOf" srcId="{E3F48B33-B53B-40D4-9F8E-404F812860A4}" destId="{A2803027-FC47-4830-A9DF-E47E1AD49EEC}" srcOrd="0" destOrd="0" presId="urn:microsoft.com/office/officeart/2008/layout/CircularPictureCallout"/>
    <dgm:cxn modelId="{25B58C17-AA15-47FC-A3ED-40C91D7D0002}" type="presOf" srcId="{5425D4F6-175C-41B2-BDAA-8C0E99636E26}" destId="{1BAEE58F-43C1-4294-8522-97AB35AF4A81}" srcOrd="0" destOrd="0" presId="urn:microsoft.com/office/officeart/2008/layout/CircularPictureCallout"/>
    <dgm:cxn modelId="{D70F6FD4-5A5B-4BC7-A9E2-CB569D9F33AC}" srcId="{E3F48B33-B53B-40D4-9F8E-404F812860A4}" destId="{77CF6F7D-7E9C-4713-847B-207DECB1F0AF}" srcOrd="2" destOrd="0" parTransId="{7D9EA91A-24ED-40D9-83C2-3968A0D068B3}" sibTransId="{5425D4F6-175C-41B2-BDAA-8C0E99636E26}"/>
    <dgm:cxn modelId="{908068F6-213A-4070-89F4-BE6B8B69742F}" type="presOf" srcId="{2C3364F4-87E6-4ABE-B1AF-726A1F2F7248}" destId="{FAFF3199-C8EA-4445-A86D-1802EDB4CB73}" srcOrd="0" destOrd="0" presId="urn:microsoft.com/office/officeart/2008/layout/CircularPictureCallout"/>
    <dgm:cxn modelId="{4AAD0AB9-9D5A-40F7-B2A2-DCBB36BAA977}" type="presOf" srcId="{5067BF59-5256-4BDA-9AB0-E8D5BEA16056}" destId="{ECFB2D0F-3EC7-4F7C-A6F9-D0502AF3AE7B}" srcOrd="0" destOrd="0" presId="urn:microsoft.com/office/officeart/2008/layout/CircularPictureCallout"/>
    <dgm:cxn modelId="{DB81CB34-27A5-4927-A288-D1D9F516012A}" type="presOf" srcId="{FA2912D4-2696-48AB-B775-E3CFD52264E0}" destId="{52D2F677-32DB-430D-80E0-4869B9DA14A2}" srcOrd="0" destOrd="0" presId="urn:microsoft.com/office/officeart/2008/layout/CircularPictureCallout"/>
    <dgm:cxn modelId="{CCC5DB39-E06B-4F22-A136-84EF44EE8CFA}" srcId="{E3F48B33-B53B-40D4-9F8E-404F812860A4}" destId="{FA2912D4-2696-48AB-B775-E3CFD52264E0}" srcOrd="1" destOrd="0" parTransId="{7FD50CA4-8856-4DDA-8817-AD9F36D98EFB}" sibTransId="{5067BF59-5256-4BDA-9AB0-E8D5BEA16056}"/>
    <dgm:cxn modelId="{8F8DCB98-5861-4EAD-A2EC-09DD790A2711}" srcId="{E3F48B33-B53B-40D4-9F8E-404F812860A4}" destId="{51F2683D-DB70-455A-9766-9A32A06A98C3}" srcOrd="0" destOrd="0" parTransId="{088ADB71-3DC5-401A-96FB-D48E38848BA1}" sibTransId="{2C3364F4-87E6-4ABE-B1AF-726A1F2F7248}"/>
    <dgm:cxn modelId="{2D3D995D-2488-4646-B426-719194FA4E72}" type="presOf" srcId="{D1BE89F1-C822-4F7C-BBE7-E962C943E875}" destId="{66C4E476-0A39-4126-AEC8-9D29CE429B0A}" srcOrd="0" destOrd="0" presId="urn:microsoft.com/office/officeart/2008/layout/CircularPictureCallout"/>
    <dgm:cxn modelId="{A022F125-72D3-4F5F-B74C-14581DBAC963}" type="presParOf" srcId="{A2803027-FC47-4830-A9DF-E47E1AD49EEC}" destId="{C9C9A86D-D3BE-4F01-ACAB-950569E77820}" srcOrd="0" destOrd="0" presId="urn:microsoft.com/office/officeart/2008/layout/CircularPictureCallout"/>
    <dgm:cxn modelId="{EC6F61EC-A117-470C-8BE4-771193557528}" type="presParOf" srcId="{C9C9A86D-D3BE-4F01-ACAB-950569E77820}" destId="{761D8A9E-130F-4A05-A34B-52AB689F5969}" srcOrd="0" destOrd="0" presId="urn:microsoft.com/office/officeart/2008/layout/CircularPictureCallout"/>
    <dgm:cxn modelId="{E5878154-72ED-46AD-A7F2-C31430077760}" type="presParOf" srcId="{761D8A9E-130F-4A05-A34B-52AB689F5969}" destId="{FAFF3199-C8EA-4445-A86D-1802EDB4CB73}" srcOrd="0" destOrd="0" presId="urn:microsoft.com/office/officeart/2008/layout/CircularPictureCallout"/>
    <dgm:cxn modelId="{4D414D3A-9E49-4DF2-B864-80C5FA26AB82}" type="presParOf" srcId="{C9C9A86D-D3BE-4F01-ACAB-950569E77820}" destId="{1344C83E-5D65-4947-A1DE-F72DC8C90394}" srcOrd="1" destOrd="0" presId="urn:microsoft.com/office/officeart/2008/layout/CircularPictureCallout"/>
    <dgm:cxn modelId="{D335691D-AF47-4A04-BA6B-57955ECEC56E}" type="presParOf" srcId="{C9C9A86D-D3BE-4F01-ACAB-950569E77820}" destId="{53226952-29CB-4777-9F2D-2ADFC9D38A7D}" srcOrd="2" destOrd="0" presId="urn:microsoft.com/office/officeart/2008/layout/CircularPictureCallout"/>
    <dgm:cxn modelId="{04EA9C8D-7C28-464E-9B4B-71870DF23EE2}" type="presParOf" srcId="{53226952-29CB-4777-9F2D-2ADFC9D38A7D}" destId="{ECFB2D0F-3EC7-4F7C-A6F9-D0502AF3AE7B}" srcOrd="0" destOrd="0" presId="urn:microsoft.com/office/officeart/2008/layout/CircularPictureCallout"/>
    <dgm:cxn modelId="{76B176FA-0369-4019-BE88-5C9D678AA9AF}" type="presParOf" srcId="{C9C9A86D-D3BE-4F01-ACAB-950569E77820}" destId="{C4A90D45-B448-4408-9452-BD13C925DC86}" srcOrd="3" destOrd="0" presId="urn:microsoft.com/office/officeart/2008/layout/CircularPictureCallout"/>
    <dgm:cxn modelId="{8509CF3D-B2FA-4405-AC02-CFE4B85D4E3A}" type="presParOf" srcId="{C9C9A86D-D3BE-4F01-ACAB-950569E77820}" destId="{E821F404-A9ED-4B5A-A00B-39E57D59C758}" srcOrd="4" destOrd="0" presId="urn:microsoft.com/office/officeart/2008/layout/CircularPictureCallout"/>
    <dgm:cxn modelId="{75A8EEA6-150B-47C9-B882-D094F46DBD2F}" type="presParOf" srcId="{E821F404-A9ED-4B5A-A00B-39E57D59C758}" destId="{52D2F677-32DB-430D-80E0-4869B9DA14A2}" srcOrd="0" destOrd="0" presId="urn:microsoft.com/office/officeart/2008/layout/CircularPictureCallout"/>
    <dgm:cxn modelId="{2F5F0AE8-17F7-4618-A3B9-1041ABE26EC7}" type="presParOf" srcId="{C9C9A86D-D3BE-4F01-ACAB-950569E77820}" destId="{58C3BDA6-65F8-4E07-AAA5-3246E5AB8D78}" srcOrd="5" destOrd="0" presId="urn:microsoft.com/office/officeart/2008/layout/CircularPictureCallout"/>
    <dgm:cxn modelId="{FFF0D621-C33B-4C87-8CFB-0DC3E1AF99F2}" type="presParOf" srcId="{58C3BDA6-65F8-4E07-AAA5-3246E5AB8D78}" destId="{1BAEE58F-43C1-4294-8522-97AB35AF4A81}" srcOrd="0" destOrd="0" presId="urn:microsoft.com/office/officeart/2008/layout/CircularPictureCallout"/>
    <dgm:cxn modelId="{D0D1D119-00B0-461C-96B0-D6B06E321F91}" type="presParOf" srcId="{C9C9A86D-D3BE-4F01-ACAB-950569E77820}" destId="{12B22D16-D133-49BD-B76A-C9E597762EEB}" srcOrd="6" destOrd="0" presId="urn:microsoft.com/office/officeart/2008/layout/CircularPictureCallout"/>
    <dgm:cxn modelId="{E3D003B1-4594-42D2-A7F8-20FF3552626A}" type="presParOf" srcId="{C9C9A86D-D3BE-4F01-ACAB-950569E77820}" destId="{1AF8917D-146D-4A16-9A13-D368AD84FB77}" srcOrd="7" destOrd="0" presId="urn:microsoft.com/office/officeart/2008/layout/CircularPictureCallout"/>
    <dgm:cxn modelId="{71725516-E41E-4B13-B810-835D728CCCA4}" type="presParOf" srcId="{1AF8917D-146D-4A16-9A13-D368AD84FB77}" destId="{25823E21-F4C8-4436-B02F-52D5A901199A}" srcOrd="0" destOrd="0" presId="urn:microsoft.com/office/officeart/2008/layout/CircularPictureCallout"/>
    <dgm:cxn modelId="{0809E6B3-9149-4D43-8978-4922BA414156}" type="presParOf" srcId="{C9C9A86D-D3BE-4F01-ACAB-950569E77820}" destId="{2D951798-78A4-441B-AA0B-6AD5ABC84655}" srcOrd="8" destOrd="0" presId="urn:microsoft.com/office/officeart/2008/layout/CircularPictureCallout"/>
    <dgm:cxn modelId="{D549CA68-045C-4CEC-97B6-62884AB75199}" type="presParOf" srcId="{2D951798-78A4-441B-AA0B-6AD5ABC84655}" destId="{F613D587-9E84-44E0-B2F0-B57839F36A2A}" srcOrd="0" destOrd="0" presId="urn:microsoft.com/office/officeart/2008/layout/CircularPictureCallout"/>
    <dgm:cxn modelId="{10275570-1CA7-4AA8-B303-907C2664F003}" type="presParOf" srcId="{C9C9A86D-D3BE-4F01-ACAB-950569E77820}" destId="{26C89A72-D4EF-452C-A80A-29AC1621FF7C}" srcOrd="9" destOrd="0" presId="urn:microsoft.com/office/officeart/2008/layout/CircularPictureCallout"/>
    <dgm:cxn modelId="{5EE44A77-F7FE-47BD-B328-BFE9BAB14058}" type="presParOf" srcId="{C9C9A86D-D3BE-4F01-ACAB-950569E77820}" destId="{47ED610F-FCC0-468D-B265-6E9652914C43}" srcOrd="10" destOrd="0" presId="urn:microsoft.com/office/officeart/2008/layout/CircularPictureCallout"/>
    <dgm:cxn modelId="{997896F7-4599-45D8-B465-2ED2A21CAEE0}" type="presParOf" srcId="{47ED610F-FCC0-468D-B265-6E9652914C43}" destId="{66C4E476-0A39-4126-AEC8-9D29CE429B0A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89A72-D4EF-452C-A80A-29AC1621FF7C}">
      <dsp:nvSpPr>
        <dsp:cNvPr id="0" name=""/>
        <dsp:cNvSpPr/>
      </dsp:nvSpPr>
      <dsp:spPr>
        <a:xfrm>
          <a:off x="1911913" y="5053616"/>
          <a:ext cx="4475530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22D16-D133-49BD-B76A-C9E597762EEB}">
      <dsp:nvSpPr>
        <dsp:cNvPr id="0" name=""/>
        <dsp:cNvSpPr/>
      </dsp:nvSpPr>
      <dsp:spPr>
        <a:xfrm>
          <a:off x="1911913" y="3493421"/>
          <a:ext cx="3833622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90D45-B448-4408-9452-BD13C925DC86}">
      <dsp:nvSpPr>
        <dsp:cNvPr id="0" name=""/>
        <dsp:cNvSpPr/>
      </dsp:nvSpPr>
      <dsp:spPr>
        <a:xfrm>
          <a:off x="1911913" y="1933226"/>
          <a:ext cx="4475530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FF3199-C8EA-4445-A86D-1802EDB4CB73}">
      <dsp:nvSpPr>
        <dsp:cNvPr id="0" name=""/>
        <dsp:cNvSpPr/>
      </dsp:nvSpPr>
      <dsp:spPr>
        <a:xfrm>
          <a:off x="152392" y="1219192"/>
          <a:ext cx="3595536" cy="4171248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344C83E-5D65-4947-A1DE-F72DC8C90394}">
      <dsp:nvSpPr>
        <dsp:cNvPr id="0" name=""/>
        <dsp:cNvSpPr/>
      </dsp:nvSpPr>
      <dsp:spPr>
        <a:xfrm>
          <a:off x="485449" y="3631610"/>
          <a:ext cx="2852928" cy="147104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85449" y="3631610"/>
        <a:ext cx="2852928" cy="1471041"/>
      </dsp:txXfrm>
    </dsp:sp>
    <dsp:sp modelId="{ECFB2D0F-3EC7-4F7C-A6F9-D0502AF3AE7B}">
      <dsp:nvSpPr>
        <dsp:cNvPr id="0" name=""/>
        <dsp:cNvSpPr/>
      </dsp:nvSpPr>
      <dsp:spPr>
        <a:xfrm>
          <a:off x="4198266" y="0"/>
          <a:ext cx="4717133" cy="227317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2D2F677-32DB-430D-80E0-4869B9DA14A2}">
      <dsp:nvSpPr>
        <dsp:cNvPr id="0" name=""/>
        <dsp:cNvSpPr/>
      </dsp:nvSpPr>
      <dsp:spPr>
        <a:xfrm>
          <a:off x="7056098" y="1264571"/>
          <a:ext cx="154236" cy="133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7056098" y="1264571"/>
        <a:ext cx="154236" cy="1337310"/>
      </dsp:txXfrm>
    </dsp:sp>
    <dsp:sp modelId="{1BAEE58F-43C1-4294-8522-97AB35AF4A81}">
      <dsp:nvSpPr>
        <dsp:cNvPr id="0" name=""/>
        <dsp:cNvSpPr/>
      </dsp:nvSpPr>
      <dsp:spPr>
        <a:xfrm>
          <a:off x="3981790" y="2362204"/>
          <a:ext cx="4833426" cy="2320286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5823E21-F4C8-4436-B02F-52D5A901199A}">
      <dsp:nvSpPr>
        <dsp:cNvPr id="0" name=""/>
        <dsp:cNvSpPr/>
      </dsp:nvSpPr>
      <dsp:spPr>
        <a:xfrm>
          <a:off x="6414190" y="2824766"/>
          <a:ext cx="218427" cy="133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6414190" y="2824766"/>
        <a:ext cx="218427" cy="1337310"/>
      </dsp:txXfrm>
    </dsp:sp>
    <dsp:sp modelId="{F613D587-9E84-44E0-B2F0-B57839F36A2A}">
      <dsp:nvSpPr>
        <dsp:cNvPr id="0" name=""/>
        <dsp:cNvSpPr/>
      </dsp:nvSpPr>
      <dsp:spPr>
        <a:xfrm>
          <a:off x="3831556" y="4842513"/>
          <a:ext cx="4827622" cy="2015486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95000"/>
                <a:satMod val="175000"/>
              </a:schemeClr>
            </a:gs>
            <a:gs pos="12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90000"/>
                <a:satMod val="15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100000"/>
                <a:shade val="75000"/>
                <a:satMod val="150000"/>
              </a:scheme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6C4E476-0A39-4126-AEC8-9D29CE429B0A}">
      <dsp:nvSpPr>
        <dsp:cNvPr id="0" name=""/>
        <dsp:cNvSpPr/>
      </dsp:nvSpPr>
      <dsp:spPr>
        <a:xfrm>
          <a:off x="7056098" y="4384961"/>
          <a:ext cx="154236" cy="133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7056098" y="4384961"/>
        <a:ext cx="154236" cy="1337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A732C-5E92-4A8E-93C4-8929EE9F21B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0C536-E853-4F6B-AA08-7D7D62B43C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03894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0C536-E853-4F6B-AA08-7D7D62B43C0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437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A324AE-7C4F-4432-85DA-75C330A3A21F}" type="datetimeFigureOut">
              <a:rPr lang="en-US" smtClean="0"/>
              <a:pPr/>
              <a:t>10/25/2013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3CEAFCB-8603-416B-B292-A1DFC672A7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Americium_dioxide" TargetMode="External"/><Relationship Id="rId3" Type="http://schemas.openxmlformats.org/officeDocument/2006/relationships/hyperlink" Target="http://en.wikipedia.org/wiki/Nuclear_reactor" TargetMode="External"/><Relationship Id="rId7" Type="http://schemas.openxmlformats.org/officeDocument/2006/relationships/hyperlink" Target="http://en.wikipedia.org/wiki/Neptunium-237" TargetMode="External"/><Relationship Id="rId2" Type="http://schemas.openxmlformats.org/officeDocument/2006/relationships/hyperlink" Target="http://en.wikipedia.org/wiki/Smoke_detecto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Gamma_radiation" TargetMode="External"/><Relationship Id="rId5" Type="http://schemas.openxmlformats.org/officeDocument/2006/relationships/hyperlink" Target="http://en.wikipedia.org/wiki/Alpha_particle" TargetMode="External"/><Relationship Id="rId4" Type="http://schemas.openxmlformats.org/officeDocument/2006/relationships/hyperlink" Target="http://en.wikipedia.org/wiki/Americium-24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Osteoporosis" TargetMode="External"/><Relationship Id="rId2" Type="http://schemas.openxmlformats.org/officeDocument/2006/relationships/hyperlink" Target="http://en.wikipedia.org/wiki/Gadolinium-15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Calciu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Alpha_particle" TargetMode="External"/><Relationship Id="rId3" Type="http://schemas.openxmlformats.org/officeDocument/2006/relationships/hyperlink" Target="http://en.wikipedia.org/wiki/Atomic_nucleus" TargetMode="External"/><Relationship Id="rId7" Type="http://schemas.openxmlformats.org/officeDocument/2006/relationships/hyperlink" Target="http://en.wikipedia.org/wiki/Subatomic_particle" TargetMode="External"/><Relationship Id="rId2" Type="http://schemas.openxmlformats.org/officeDocument/2006/relationships/hyperlink" Target="http://en.wikipedia.org/wiki/At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Gamma_ray" TargetMode="External"/><Relationship Id="rId5" Type="http://schemas.openxmlformats.org/officeDocument/2006/relationships/hyperlink" Target="http://en.wikipedia.org/wiki/Radioactive_decay" TargetMode="External"/><Relationship Id="rId4" Type="http://schemas.openxmlformats.org/officeDocument/2006/relationships/hyperlink" Target="http://en.wikipedia.org/wiki/Internal_conversion" TargetMode="External"/><Relationship Id="rId9" Type="http://schemas.openxmlformats.org/officeDocument/2006/relationships/hyperlink" Target="http://en.wikipedia.org/wiki/Beta_particl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Positron" TargetMode="External"/><Relationship Id="rId3" Type="http://schemas.openxmlformats.org/officeDocument/2006/relationships/hyperlink" Target="http://en.wikipedia.org/wiki/Proton" TargetMode="External"/><Relationship Id="rId7" Type="http://schemas.openxmlformats.org/officeDocument/2006/relationships/hyperlink" Target="http://en.wikipedia.org/wiki/Electr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Atomic_nucleus" TargetMode="External"/><Relationship Id="rId5" Type="http://schemas.openxmlformats.org/officeDocument/2006/relationships/hyperlink" Target="http://en.wikipedia.org/wiki/Helium" TargetMode="External"/><Relationship Id="rId10" Type="http://schemas.openxmlformats.org/officeDocument/2006/relationships/hyperlink" Target="http://en.wikipedia.org/wiki/Potassium-40" TargetMode="External"/><Relationship Id="rId4" Type="http://schemas.openxmlformats.org/officeDocument/2006/relationships/hyperlink" Target="http://en.wikipedia.org/wiki/Neutron" TargetMode="External"/><Relationship Id="rId9" Type="http://schemas.openxmlformats.org/officeDocument/2006/relationships/hyperlink" Target="http://en.wikipedia.org/wiki/Radioactiv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eta_decay" TargetMode="External"/><Relationship Id="rId2" Type="http://schemas.openxmlformats.org/officeDocument/2006/relationships/hyperlink" Target="http://en.wikipedia.org/wiki/Ionizing_radi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Strontium-90" TargetMode="External"/><Relationship Id="rId5" Type="http://schemas.openxmlformats.org/officeDocument/2006/relationships/hyperlink" Target="http://en.wikipedia.org/wiki/Bone_tumor" TargetMode="External"/><Relationship Id="rId4" Type="http://schemas.openxmlformats.org/officeDocument/2006/relationships/hyperlink" Target="http://en.wikipedia.org/wiki/Eye_neoplas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eutron" TargetMode="External"/><Relationship Id="rId7" Type="http://schemas.openxmlformats.org/officeDocument/2006/relationships/hyperlink" Target="http://en.wikipedia.org/wiki/Fluorine-18" TargetMode="External"/><Relationship Id="rId2" Type="http://schemas.openxmlformats.org/officeDocument/2006/relationships/hyperlink" Target="http://en.wikipedia.org/wiki/Nuclear_reacto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yclotron" TargetMode="External"/><Relationship Id="rId5" Type="http://schemas.openxmlformats.org/officeDocument/2006/relationships/hyperlink" Target="http://en.wikipedia.org/wiki/Iridium-192" TargetMode="External"/><Relationship Id="rId4" Type="http://schemas.openxmlformats.org/officeDocument/2006/relationships/hyperlink" Target="http://en.wikipedia.org/wiki/Isotopes_of_thalliu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Radiatio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emopoietic" TargetMode="External"/><Relationship Id="rId2" Type="http://schemas.openxmlformats.org/officeDocument/2006/relationships/hyperlink" Target="http://en.wikipedia.org/wiki/Nuclear_medicin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Sterilisation_(microbiology)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ndustry" TargetMode="External"/><Relationship Id="rId3" Type="http://schemas.openxmlformats.org/officeDocument/2006/relationships/hyperlink" Target="http://en.wikipedia.org/wiki/Genetics" TargetMode="External"/><Relationship Id="rId7" Type="http://schemas.openxmlformats.org/officeDocument/2006/relationships/hyperlink" Target="http://en.wikipedia.org/wiki/Food_irradiation" TargetMode="External"/><Relationship Id="rId2" Type="http://schemas.openxmlformats.org/officeDocument/2006/relationships/hyperlink" Target="http://en.wikipedia.org/wiki/Biochemist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ood_preservation" TargetMode="External"/><Relationship Id="rId5" Type="http://schemas.openxmlformats.org/officeDocument/2006/relationships/hyperlink" Target="http://en.wikipedia.org/wiki/Amino_acid" TargetMode="External"/><Relationship Id="rId4" Type="http://schemas.openxmlformats.org/officeDocument/2006/relationships/hyperlink" Target="http://en.wikipedia.org/wiki/DNA_replication" TargetMode="External"/><Relationship Id="rId9" Type="http://schemas.openxmlformats.org/officeDocument/2006/relationships/hyperlink" Target="http://en.wikipedia.org/wiki/Min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19400"/>
            <a:ext cx="7239000" cy="1524000"/>
          </a:xfrm>
        </p:spPr>
        <p:txBody>
          <a:bodyPr>
            <a:noAutofit/>
          </a:bodyPr>
          <a:lstStyle/>
          <a:p>
            <a:pPr algn="ctr"/>
            <a:r>
              <a:rPr lang="en-US" sz="4400" b="1" i="1" dirty="0" smtClean="0">
                <a:solidFill>
                  <a:srgbClr val="7030A0"/>
                </a:solidFill>
                <a:latin typeface="Arial Black" pitchFamily="34" charset="0"/>
                <a:cs typeface="Aparajita" pitchFamily="34" charset="0"/>
              </a:rPr>
              <a:t>RADIOISOTOPE TECHNIQUES</a:t>
            </a:r>
            <a:endParaRPr lang="en-US" sz="4400" b="1" i="1" dirty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498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b="1" dirty="0" smtClean="0"/>
              <a:t>Radionuclide therapy (RNT)</a:t>
            </a:r>
          </a:p>
          <a:p>
            <a:pPr algn="just"/>
            <a:r>
              <a:rPr lang="en-US" dirty="0" smtClean="0"/>
              <a:t>Rapidly dividing cells are particularly sensitive to damage by radiation. For this reason, some cancerous growths can be controlled or eliminated by irradiating the area containing the growth. </a:t>
            </a:r>
          </a:p>
          <a:p>
            <a:pPr algn="just"/>
            <a:r>
              <a:rPr lang="en-US" dirty="0" smtClean="0"/>
              <a:t>External irradiation (sometimes called </a:t>
            </a:r>
            <a:r>
              <a:rPr lang="en-US" dirty="0" err="1" smtClean="0"/>
              <a:t>teletherapy</a:t>
            </a:r>
            <a:r>
              <a:rPr lang="en-US" dirty="0" smtClean="0"/>
              <a:t>) can be carried out using a gamma beam from a radioactive cobalt-60 source, though in developed countries the much more versatile linear accelerators are now being </a:t>
            </a:r>
            <a:r>
              <a:rPr lang="en-US" dirty="0" err="1" smtClean="0"/>
              <a:t>utilised</a:t>
            </a:r>
            <a:r>
              <a:rPr lang="en-US" dirty="0" smtClean="0"/>
              <a:t> as a high-energy x-ray source (gamma and x-rays are much the same).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Americium-241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Americium-241 container in a smoke detector.</a:t>
            </a:r>
          </a:p>
          <a:p>
            <a:pPr algn="just"/>
            <a:r>
              <a:rPr lang="en-US" dirty="0" smtClean="0"/>
              <a:t>Americium-241 capsule as found in smoke detector. The circle of darker metal in the center is americium-241, the surrounding casing is </a:t>
            </a:r>
            <a:r>
              <a:rPr lang="en-US" dirty="0" err="1" smtClean="0"/>
              <a:t>aluminium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Most household </a:t>
            </a:r>
            <a:r>
              <a:rPr lang="en-US" dirty="0" smtClean="0">
                <a:hlinkClick r:id="rId2" tooltip="Smoke detector"/>
              </a:rPr>
              <a:t>smoke detectors</a:t>
            </a:r>
            <a:r>
              <a:rPr lang="en-US" dirty="0" smtClean="0"/>
              <a:t> contain americium produced in </a:t>
            </a:r>
            <a:r>
              <a:rPr lang="en-US" dirty="0" smtClean="0">
                <a:hlinkClick r:id="rId3" tooltip="Nuclear reactor"/>
              </a:rPr>
              <a:t>nuclear reactors</a:t>
            </a:r>
            <a:r>
              <a:rPr lang="en-US" dirty="0" smtClean="0"/>
              <a:t>. The radioisotope used is </a:t>
            </a:r>
            <a:r>
              <a:rPr lang="en-US" dirty="0" smtClean="0">
                <a:hlinkClick r:id="rId4" tooltip="Americium-241"/>
              </a:rPr>
              <a:t>americium-241</a:t>
            </a:r>
            <a:r>
              <a:rPr lang="en-US" dirty="0" smtClean="0"/>
              <a:t>. The element americium is created by bombarding plutonium with neutrons in a nuclear reactor. Its isotope, Am-241 decays by emitting </a:t>
            </a:r>
            <a:r>
              <a:rPr lang="en-US" dirty="0" smtClean="0">
                <a:hlinkClick r:id="rId5" tooltip="Alpha particle"/>
              </a:rPr>
              <a:t>alpha particles</a:t>
            </a:r>
            <a:r>
              <a:rPr lang="en-US" dirty="0" smtClean="0"/>
              <a:t> and </a:t>
            </a:r>
            <a:r>
              <a:rPr lang="en-US" dirty="0" smtClean="0">
                <a:hlinkClick r:id="rId6" tooltip="Gamma radiation"/>
              </a:rPr>
              <a:t>gamma radiation</a:t>
            </a:r>
            <a:r>
              <a:rPr lang="en-US" dirty="0" smtClean="0"/>
              <a:t> to become </a:t>
            </a:r>
            <a:r>
              <a:rPr lang="en-US" dirty="0" smtClean="0">
                <a:hlinkClick r:id="rId7" tooltip="Neptunium-237"/>
              </a:rPr>
              <a:t>neptunium-237</a:t>
            </a:r>
            <a:r>
              <a:rPr lang="en-US" dirty="0" smtClean="0"/>
              <a:t>. The most common household smoke detectors use a very small quantity of Am-241 (about 0.29 micrograms per smoke detector) in the form of </a:t>
            </a:r>
            <a:r>
              <a:rPr lang="en-US" dirty="0" smtClean="0">
                <a:hlinkClick r:id="rId8" tooltip="Americium dioxide"/>
              </a:rPr>
              <a:t>americium dioxide</a:t>
            </a:r>
            <a:r>
              <a:rPr lang="en-US" dirty="0" smtClean="0"/>
              <a:t>. The smoke detectors use the Am-241 since the alpha particles it emits collide with oxygen and nitrogen particles in the air.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Gadolinium-153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hlinkClick r:id="rId2" tooltip="Gadolinium-153"/>
              </a:rPr>
              <a:t>Gd-153</a:t>
            </a:r>
            <a:r>
              <a:rPr lang="en-US" dirty="0" smtClean="0"/>
              <a:t> isotope is used in X-ray fluorescence and </a:t>
            </a:r>
            <a:r>
              <a:rPr lang="en-US" dirty="0" smtClean="0">
                <a:hlinkClick r:id="rId3" tooltip="Osteoporosis"/>
              </a:rPr>
              <a:t>osteoporosis</a:t>
            </a:r>
            <a:r>
              <a:rPr lang="en-US" dirty="0" smtClean="0"/>
              <a:t> screening. </a:t>
            </a:r>
          </a:p>
          <a:p>
            <a:r>
              <a:rPr lang="en-US" dirty="0" smtClean="0"/>
              <a:t>It can also detect the loss of </a:t>
            </a:r>
            <a:r>
              <a:rPr lang="en-US" dirty="0" smtClean="0">
                <a:hlinkClick r:id="rId4" tooltip="Calcium"/>
              </a:rPr>
              <a:t>calcium</a:t>
            </a:r>
            <a:r>
              <a:rPr lang="en-US" dirty="0" smtClean="0"/>
              <a:t> in the hip and back bones, allowing the ability to diagnose osteoporosis.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06487623"/>
              </p:ext>
            </p:extLst>
          </p:nvPr>
        </p:nvGraphicFramePr>
        <p:xfrm>
          <a:off x="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0600" y="2362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2362200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Dangers in Radioisotope  Techniques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674224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Damage other tissues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0200" y="328553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Effects the environment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5562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Genetic damage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682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2101012"/>
            <a:ext cx="6781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9600" b="1" i="1" dirty="0" smtClean="0">
                <a:ln/>
                <a:solidFill>
                  <a:srgbClr val="0070C0"/>
                </a:solidFill>
              </a:rPr>
              <a:t>THANK YOU</a:t>
            </a:r>
            <a:endParaRPr lang="en-US" sz="9600" b="1" i="1" cap="none" spc="0" dirty="0">
              <a:ln/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5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609600"/>
            <a:ext cx="7772400" cy="563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295400"/>
            <a:ext cx="7543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just"/>
            <a:r>
              <a:rPr lang="en-US" sz="2400" dirty="0" smtClean="0"/>
              <a:t>A </a:t>
            </a:r>
            <a:r>
              <a:rPr lang="en-US" sz="2400" b="1" dirty="0" smtClean="0"/>
              <a:t>radionuclide</a:t>
            </a:r>
            <a:r>
              <a:rPr lang="en-US" sz="2400" dirty="0" smtClean="0"/>
              <a:t> is an </a:t>
            </a:r>
            <a:r>
              <a:rPr lang="en-US" sz="2400" dirty="0" smtClean="0">
                <a:hlinkClick r:id="rId2" tooltip="Atom"/>
              </a:rPr>
              <a:t>atom</a:t>
            </a:r>
            <a:r>
              <a:rPr lang="en-US" sz="2400" dirty="0" smtClean="0"/>
              <a:t> with an unstable </a:t>
            </a:r>
            <a:r>
              <a:rPr lang="en-US" sz="2400" dirty="0" smtClean="0">
                <a:hlinkClick r:id="rId3" tooltip="Atomic nucleus"/>
              </a:rPr>
              <a:t>nucleus</a:t>
            </a:r>
            <a:r>
              <a:rPr lang="en-US" sz="2400" dirty="0" smtClean="0"/>
              <a:t>, characterized by excess energy available to be imparted either to a newly created radiation particle within the nucleus or via </a:t>
            </a:r>
            <a:r>
              <a:rPr lang="en-US" sz="2400" dirty="0" smtClean="0">
                <a:hlinkClick r:id="rId4" tooltip="Internal conversion"/>
              </a:rPr>
              <a:t>internal conversion</a:t>
            </a:r>
            <a:r>
              <a:rPr lang="en-US" sz="2400" dirty="0" smtClean="0"/>
              <a:t>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During this process, the radionuclide is said to undergo </a:t>
            </a:r>
            <a:r>
              <a:rPr lang="en-US" sz="2400" dirty="0" smtClean="0">
                <a:hlinkClick r:id="rId5" tooltip="Radioactive decay"/>
              </a:rPr>
              <a:t>radioactive decay</a:t>
            </a:r>
            <a:r>
              <a:rPr lang="en-US" sz="2400" dirty="0" smtClean="0"/>
              <a:t>, resulting in the emission of </a:t>
            </a:r>
            <a:r>
              <a:rPr lang="en-US" sz="2400" dirty="0" smtClean="0">
                <a:hlinkClick r:id="rId6" tooltip="Gamma ray"/>
              </a:rPr>
              <a:t>gamma ray</a:t>
            </a:r>
            <a:r>
              <a:rPr lang="en-US" sz="2400" dirty="0" smtClean="0"/>
              <a:t>(s) and/or </a:t>
            </a:r>
            <a:r>
              <a:rPr lang="en-US" sz="2400" dirty="0" smtClean="0">
                <a:hlinkClick r:id="rId7" tooltip="Subatomic particle"/>
              </a:rPr>
              <a:t>subatomic particles</a:t>
            </a:r>
            <a:r>
              <a:rPr lang="en-US" sz="2400" dirty="0" smtClean="0"/>
              <a:t> such as </a:t>
            </a:r>
            <a:r>
              <a:rPr lang="en-US" sz="2400" dirty="0" smtClean="0">
                <a:hlinkClick r:id="rId8" tooltip="Alpha particle"/>
              </a:rPr>
              <a:t>alpha</a:t>
            </a:r>
            <a:r>
              <a:rPr lang="en-US" sz="2400" dirty="0" smtClean="0"/>
              <a:t> or </a:t>
            </a:r>
            <a:r>
              <a:rPr lang="en-US" sz="2400" dirty="0" smtClean="0">
                <a:hlinkClick r:id="rId9" tooltip="Beta particle"/>
              </a:rPr>
              <a:t>beta particles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8763000" cy="5638800"/>
          </a:xfrm>
        </p:spPr>
        <p:txBody>
          <a:bodyPr anchor="ctr">
            <a:normAutofit fontScale="92500" lnSpcReduction="20000"/>
          </a:bodyPr>
          <a:lstStyle/>
          <a:p>
            <a:r>
              <a:rPr lang="en-US" sz="2800" dirty="0" smtClean="0"/>
              <a:t>        Having an unstable nucleus that decay </a:t>
            </a:r>
            <a:r>
              <a:rPr lang="el-GR" sz="2800" dirty="0" smtClean="0"/>
              <a:t>α</a:t>
            </a:r>
            <a:r>
              <a:rPr lang="en-US" sz="2800" dirty="0" smtClean="0"/>
              <a:t>,</a:t>
            </a:r>
            <a:r>
              <a:rPr lang="el-GR" sz="2800" dirty="0" smtClean="0"/>
              <a:t>β</a:t>
            </a:r>
            <a:r>
              <a:rPr lang="en-US" sz="2800" dirty="0"/>
              <a:t>,</a:t>
            </a:r>
            <a:r>
              <a:rPr lang="el-GR" sz="2800" dirty="0" smtClean="0"/>
              <a:t>ϒ</a:t>
            </a:r>
            <a:r>
              <a:rPr lang="en-US" sz="2800" dirty="0" smtClean="0"/>
              <a:t> rays until stability reached.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 </a:t>
            </a:r>
            <a:r>
              <a:rPr lang="el-GR" sz="2800" b="1" dirty="0" smtClean="0">
                <a:solidFill>
                  <a:srgbClr val="FF0000"/>
                </a:solidFill>
              </a:rPr>
              <a:t>α</a:t>
            </a:r>
            <a:r>
              <a:rPr lang="en-US" sz="2800" b="1" dirty="0" smtClean="0">
                <a:solidFill>
                  <a:srgbClr val="FF0000"/>
                </a:solidFill>
              </a:rPr>
              <a:t>  :-  </a:t>
            </a:r>
            <a:r>
              <a:rPr lang="en-US" sz="2800" dirty="0" smtClean="0">
                <a:solidFill>
                  <a:schemeClr val="tx1"/>
                </a:solidFill>
              </a:rPr>
              <a:t>Fast moving helium atoms 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high energy</a:t>
            </a:r>
          </a:p>
          <a:p>
            <a:pPr marL="0" indent="0">
              <a:buNone/>
            </a:pPr>
            <a:r>
              <a:rPr lang="en-US" sz="2800" b="1" dirty="0" smtClean="0"/>
              <a:t>         Alpha particles</a:t>
            </a:r>
            <a:r>
              <a:rPr lang="en-US" sz="2800" dirty="0" smtClean="0"/>
              <a:t> consist of two </a:t>
            </a:r>
            <a:r>
              <a:rPr lang="en-US" sz="2800" dirty="0" smtClean="0">
                <a:hlinkClick r:id="rId3" tooltip="Proton"/>
              </a:rPr>
              <a:t>protons</a:t>
            </a:r>
            <a:r>
              <a:rPr lang="en-US" sz="2800" dirty="0" smtClean="0"/>
              <a:t> and two </a:t>
            </a:r>
            <a:r>
              <a:rPr lang="en-US" sz="2800" dirty="0" smtClean="0">
                <a:hlinkClick r:id="rId4" tooltip="Neutron"/>
              </a:rPr>
              <a:t>neutrons</a:t>
            </a:r>
            <a:r>
              <a:rPr lang="en-US" sz="2800" dirty="0" smtClean="0"/>
              <a:t>     </a:t>
            </a:r>
          </a:p>
          <a:p>
            <a:pPr marL="0" indent="0">
              <a:buNone/>
            </a:pPr>
            <a:r>
              <a:rPr lang="en-US" sz="2800" dirty="0" smtClean="0"/>
              <a:t>       bound together into a particle identical to a </a:t>
            </a:r>
            <a:r>
              <a:rPr lang="en-US" sz="2800" dirty="0" smtClean="0">
                <a:hlinkClick r:id="rId5" tooltip="Helium"/>
              </a:rPr>
              <a:t>helium</a:t>
            </a:r>
            <a:r>
              <a:rPr lang="en-US" sz="2800" dirty="0" smtClean="0"/>
              <a:t> </a:t>
            </a:r>
            <a:r>
              <a:rPr lang="en-US" sz="2800" dirty="0" smtClean="0">
                <a:hlinkClick r:id="rId6" tooltip="Atomic nucleus"/>
              </a:rPr>
              <a:t>nucleus</a:t>
            </a:r>
            <a:r>
              <a:rPr lang="en-US" sz="2800" dirty="0" smtClean="0"/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 </a:t>
            </a:r>
            <a:r>
              <a:rPr lang="el-GR" sz="2800" b="1" dirty="0" smtClean="0">
                <a:solidFill>
                  <a:srgbClr val="FF0000"/>
                </a:solidFill>
              </a:rPr>
              <a:t>β</a:t>
            </a:r>
            <a:r>
              <a:rPr lang="en-US" sz="2800" b="1" dirty="0" smtClean="0">
                <a:solidFill>
                  <a:srgbClr val="FF0000"/>
                </a:solidFill>
              </a:rPr>
              <a:t>  :-  </a:t>
            </a:r>
            <a:r>
              <a:rPr lang="en-US" sz="2800" dirty="0" smtClean="0">
                <a:solidFill>
                  <a:schemeClr val="tx1"/>
                </a:solidFill>
              </a:rPr>
              <a:t>Fast moving electrons lighter than alpha particles</a:t>
            </a:r>
          </a:p>
          <a:p>
            <a:r>
              <a:rPr lang="en-US" sz="2400" b="1" dirty="0" smtClean="0"/>
              <a:t>Beta particles</a:t>
            </a:r>
            <a:r>
              <a:rPr lang="en-US" sz="2400" dirty="0" smtClean="0"/>
              <a:t> are high-energy, high-speed </a:t>
            </a:r>
            <a:r>
              <a:rPr lang="en-US" sz="2400" dirty="0" smtClean="0">
                <a:hlinkClick r:id="rId7" tooltip="Electron"/>
              </a:rPr>
              <a:t>electrons</a:t>
            </a:r>
            <a:r>
              <a:rPr lang="en-US" sz="2400" dirty="0" smtClean="0"/>
              <a:t> or </a:t>
            </a:r>
            <a:r>
              <a:rPr lang="en-US" sz="2400" dirty="0" smtClean="0">
                <a:hlinkClick r:id="rId8" tooltip="Positron"/>
              </a:rPr>
              <a:t>positrons</a:t>
            </a:r>
            <a:r>
              <a:rPr lang="en-US" sz="2400" dirty="0" smtClean="0"/>
              <a:t> emitted by certain types of </a:t>
            </a:r>
            <a:r>
              <a:rPr lang="en-US" sz="2400" dirty="0" smtClean="0">
                <a:hlinkClick r:id="rId9" tooltip="Radioactive"/>
              </a:rPr>
              <a:t>radioactive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6" tooltip="Atomic nucleus"/>
              </a:rPr>
              <a:t>nuclei</a:t>
            </a:r>
            <a:r>
              <a:rPr lang="en-US" sz="2400" dirty="0" smtClean="0"/>
              <a:t> such as </a:t>
            </a:r>
            <a:r>
              <a:rPr lang="en-US" sz="2400" dirty="0" smtClean="0">
                <a:hlinkClick r:id="rId10" tooltip="Potassium-40"/>
              </a:rPr>
              <a:t>potassium-40</a:t>
            </a:r>
            <a:r>
              <a:rPr lang="en-US" sz="2400" dirty="0" smtClean="0"/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 </a:t>
            </a:r>
            <a:r>
              <a:rPr lang="el-GR" sz="2800" b="1" dirty="0" smtClean="0">
                <a:solidFill>
                  <a:srgbClr val="FF0000"/>
                </a:solidFill>
              </a:rPr>
              <a:t>ϒ</a:t>
            </a:r>
            <a:r>
              <a:rPr lang="en-US" sz="2800" b="1" dirty="0" smtClean="0">
                <a:solidFill>
                  <a:srgbClr val="FF0000"/>
                </a:solidFill>
              </a:rPr>
              <a:t>  :-  </a:t>
            </a:r>
            <a:r>
              <a:rPr lang="en-US" sz="2800" dirty="0" smtClean="0">
                <a:solidFill>
                  <a:schemeClr val="tx1"/>
                </a:solidFill>
              </a:rPr>
              <a:t>These are electromagnetic radiations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              having no charge and mass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94509" y="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        Radioisotopes  </a:t>
            </a:r>
            <a:endParaRPr lang="en-US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67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beta particles emitted are a form of </a:t>
            </a:r>
            <a:r>
              <a:rPr lang="en-US" dirty="0" smtClean="0">
                <a:hlinkClick r:id="rId2" tooltip="Ionizing radiation"/>
              </a:rPr>
              <a:t>ionizing radiation</a:t>
            </a:r>
            <a:r>
              <a:rPr lang="en-US" dirty="0" smtClean="0"/>
              <a:t> also known as beta rays. The production of beta particles is termed </a:t>
            </a:r>
            <a:r>
              <a:rPr lang="en-US" dirty="0" smtClean="0">
                <a:hlinkClick r:id="rId3" tooltip="Beta decay"/>
              </a:rPr>
              <a:t>beta decay</a:t>
            </a:r>
            <a:r>
              <a:rPr lang="en-US" dirty="0" smtClean="0"/>
              <a:t>.</a:t>
            </a:r>
          </a:p>
          <a:p>
            <a:r>
              <a:rPr lang="en-US" dirty="0" smtClean="0"/>
              <a:t>Beta particles can be used to treat health conditions such as </a:t>
            </a:r>
            <a:r>
              <a:rPr lang="en-US" dirty="0" smtClean="0">
                <a:hlinkClick r:id="rId4" tooltip="Eye neoplasm"/>
              </a:rPr>
              <a:t>eye</a:t>
            </a:r>
            <a:r>
              <a:rPr lang="en-US" dirty="0" smtClean="0"/>
              <a:t> and </a:t>
            </a:r>
            <a:r>
              <a:rPr lang="en-US" dirty="0" smtClean="0">
                <a:hlinkClick r:id="rId5" tooltip="Bone tumor"/>
              </a:rPr>
              <a:t>bone cancer</a:t>
            </a:r>
            <a:r>
              <a:rPr lang="en-US" dirty="0" smtClean="0"/>
              <a:t> and are also used as tracers. </a:t>
            </a:r>
            <a:r>
              <a:rPr lang="en-US" dirty="0" smtClean="0">
                <a:hlinkClick r:id="rId6" tooltip="Strontium-90"/>
              </a:rPr>
              <a:t>Strontium-90</a:t>
            </a:r>
            <a:r>
              <a:rPr lang="en-US" dirty="0" smtClean="0"/>
              <a:t> is the material most commonly used to produce beta particles.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  <a:latin typeface="+mn-lt"/>
              </a:rPr>
              <a:t>    Production of Radioisotopes </a:t>
            </a:r>
            <a:endParaRPr lang="en-US" sz="48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25236"/>
            <a:ext cx="8839200" cy="5832764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      Artificially produced </a:t>
            </a:r>
            <a:r>
              <a:rPr lang="en-US" sz="2800" dirty="0" err="1" smtClean="0"/>
              <a:t>radionuclides</a:t>
            </a:r>
            <a:r>
              <a:rPr lang="en-US" sz="2800" dirty="0" smtClean="0"/>
              <a:t> can be produced by </a:t>
            </a:r>
            <a:r>
              <a:rPr lang="en-US" sz="2800" dirty="0" smtClean="0">
                <a:hlinkClick r:id="rId2" tooltip="Nuclear reactor"/>
              </a:rPr>
              <a:t>nuclear reactors</a:t>
            </a:r>
            <a:r>
              <a:rPr lang="en-US" sz="2800" dirty="0" smtClean="0"/>
              <a:t>, particle accelerators or by radionuclide generators:</a:t>
            </a:r>
          </a:p>
          <a:p>
            <a:pPr algn="just"/>
            <a:r>
              <a:rPr lang="en-US" sz="2800" dirty="0" smtClean="0"/>
              <a:t>Radioisotopes produced with nuclear reactors exploit the high flux of </a:t>
            </a:r>
            <a:r>
              <a:rPr lang="en-US" sz="2800" dirty="0" smtClean="0">
                <a:hlinkClick r:id="rId3" tooltip="Neutron"/>
              </a:rPr>
              <a:t>neutrons</a:t>
            </a:r>
            <a:r>
              <a:rPr lang="en-US" sz="2800" dirty="0" smtClean="0"/>
              <a:t> present. These neutrons activate elements placed within the reactor. A typical product from a nuclear reactor is </a:t>
            </a:r>
            <a:r>
              <a:rPr lang="en-US" sz="2800" dirty="0" smtClean="0">
                <a:hlinkClick r:id="rId4" tooltip="Isotopes of thallium"/>
              </a:rPr>
              <a:t>thallium-201</a:t>
            </a:r>
            <a:r>
              <a:rPr lang="en-US" sz="2800" dirty="0" smtClean="0"/>
              <a:t> and </a:t>
            </a:r>
            <a:r>
              <a:rPr lang="en-US" sz="2800" dirty="0" smtClean="0">
                <a:hlinkClick r:id="rId5" tooltip="Iridium-192"/>
              </a:rPr>
              <a:t>iridium-192</a:t>
            </a:r>
            <a:r>
              <a:rPr lang="en-US" sz="2800" dirty="0" smtClean="0"/>
              <a:t>. </a:t>
            </a:r>
          </a:p>
          <a:p>
            <a:pPr algn="just"/>
            <a:r>
              <a:rPr lang="en-US" sz="2800" dirty="0" smtClean="0"/>
              <a:t>Particle accelerators such as </a:t>
            </a:r>
            <a:r>
              <a:rPr lang="en-US" sz="2800" dirty="0" smtClean="0">
                <a:hlinkClick r:id="rId6" tooltip="Cyclotron"/>
              </a:rPr>
              <a:t>cyclotrons</a:t>
            </a:r>
            <a:r>
              <a:rPr lang="en-US" sz="2800" dirty="0" smtClean="0"/>
              <a:t> accelerate particles to bombard a target to produce </a:t>
            </a:r>
            <a:r>
              <a:rPr lang="en-US" sz="2800" dirty="0" err="1" smtClean="0"/>
              <a:t>radionuclides</a:t>
            </a:r>
            <a:r>
              <a:rPr lang="en-US" sz="2800" dirty="0" smtClean="0"/>
              <a:t>. Cyclotrons accelerate protons at a target to produce positron emitting </a:t>
            </a:r>
            <a:r>
              <a:rPr lang="en-US" sz="2800" dirty="0" err="1" smtClean="0"/>
              <a:t>radionuclides</a:t>
            </a:r>
            <a:r>
              <a:rPr lang="en-US" sz="2800" dirty="0" smtClean="0"/>
              <a:t>, e.g., </a:t>
            </a:r>
            <a:r>
              <a:rPr lang="en-US" sz="2800" dirty="0" smtClean="0">
                <a:hlinkClick r:id="rId7" tooltip="Fluorine-18"/>
              </a:rPr>
              <a:t>fluorine-18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6585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Radionuclides</a:t>
            </a:r>
            <a:r>
              <a:rPr lang="en-US" dirty="0" smtClean="0"/>
              <a:t> are used in two major ways: </a:t>
            </a:r>
          </a:p>
          <a:p>
            <a:r>
              <a:rPr lang="en-US" dirty="0" smtClean="0"/>
              <a:t>chemical properties </a:t>
            </a:r>
          </a:p>
          <a:p>
            <a:r>
              <a:rPr lang="en-US" dirty="0" smtClean="0"/>
              <a:t> sources of </a:t>
            </a:r>
            <a:r>
              <a:rPr lang="en-US" dirty="0" smtClean="0">
                <a:hlinkClick r:id="rId2" tooltip="Radiation"/>
              </a:rPr>
              <a:t>radiation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1"/>
            <a:ext cx="7543800" cy="5714999"/>
          </a:xfrm>
        </p:spPr>
        <p:txBody>
          <a:bodyPr>
            <a:normAutofit/>
          </a:bodyPr>
          <a:lstStyle/>
          <a:p>
            <a:pPr algn="just"/>
            <a:r>
              <a:rPr lang="en-US" sz="4800" b="1" dirty="0" smtClean="0">
                <a:solidFill>
                  <a:srgbClr val="7030A0"/>
                </a:solidFill>
              </a:rPr>
              <a:t>Radioisotopes in Medicine</a:t>
            </a:r>
            <a:endParaRPr lang="en-US" sz="4800" dirty="0" smtClean="0">
              <a:solidFill>
                <a:srgbClr val="7030A0"/>
              </a:solidFill>
            </a:endParaRPr>
          </a:p>
          <a:p>
            <a:pPr algn="just"/>
            <a:r>
              <a:rPr lang="en-US" b="1" dirty="0" smtClean="0"/>
              <a:t>Nuclear medicine uses radiation to provide diagnostic information about the functioning of a person's specific organs, or to treat them. </a:t>
            </a:r>
            <a:endParaRPr lang="en-US" dirty="0" smtClean="0"/>
          </a:p>
          <a:p>
            <a:pPr algn="just"/>
            <a:r>
              <a:rPr lang="en-US" b="1" dirty="0" smtClean="0"/>
              <a:t>Radiotherapy can be used to treat some medical conditions, especially cancer, using radiation to weaken or destroy particular targeted cells.</a:t>
            </a:r>
          </a:p>
          <a:p>
            <a:pPr algn="just"/>
            <a:r>
              <a:rPr lang="en-US" dirty="0" smtClean="0"/>
              <a:t>The most common radioisotope used in diagnosis is technetium-99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09600"/>
            <a:ext cx="7772400" cy="574596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In </a:t>
            </a:r>
            <a:r>
              <a:rPr lang="en-US" dirty="0" smtClean="0">
                <a:hlinkClick r:id="rId2" tooltip="Nuclear medicine"/>
              </a:rPr>
              <a:t>nuclear medicine</a:t>
            </a:r>
            <a:r>
              <a:rPr lang="en-US" dirty="0" smtClean="0"/>
              <a:t>, radioisotopes are used for diagnosis, treatment, and research. Radioactive chemical tracers emitting gamma rays or positrons can provide diagnostic information about a person's internal anatomy and the functioning of specific organs. </a:t>
            </a:r>
          </a:p>
          <a:p>
            <a:pPr algn="just"/>
            <a:r>
              <a:rPr lang="en-US" dirty="0" smtClean="0"/>
              <a:t>Radioisotopes are also a method of treatment in </a:t>
            </a:r>
            <a:r>
              <a:rPr lang="en-US" dirty="0" err="1" smtClean="0">
                <a:hlinkClick r:id="rId3" tooltip="Hemopoietic"/>
              </a:rPr>
              <a:t>hemopoietic</a:t>
            </a:r>
            <a:r>
              <a:rPr lang="en-US" dirty="0" smtClean="0"/>
              <a:t> forms of tumors; the success for treatment of solid tumors has been limited. More powerful gamma sources </a:t>
            </a:r>
            <a:r>
              <a:rPr lang="en-US" dirty="0" err="1" smtClean="0">
                <a:hlinkClick r:id="rId4" tooltip="Sterilisation (microbiology)"/>
              </a:rPr>
              <a:t>sterilise</a:t>
            </a:r>
            <a:r>
              <a:rPr lang="en-US" dirty="0" smtClean="0"/>
              <a:t> syringes and other medical equipment.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14400"/>
            <a:ext cx="7772400" cy="50292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 smtClean="0"/>
              <a:t>In </a:t>
            </a:r>
            <a:r>
              <a:rPr lang="en-US" dirty="0" smtClean="0">
                <a:hlinkClick r:id="rId2" tooltip="Biochemistry"/>
              </a:rPr>
              <a:t>biochemistry</a:t>
            </a:r>
            <a:r>
              <a:rPr lang="en-US" dirty="0" smtClean="0"/>
              <a:t> and </a:t>
            </a:r>
            <a:r>
              <a:rPr lang="en-US" dirty="0" smtClean="0">
                <a:hlinkClick r:id="rId3" tooltip="Genetics"/>
              </a:rPr>
              <a:t>genetics</a:t>
            </a:r>
            <a:r>
              <a:rPr lang="en-US" dirty="0" smtClean="0"/>
              <a:t>, </a:t>
            </a:r>
            <a:r>
              <a:rPr lang="en-US" dirty="0" err="1" smtClean="0"/>
              <a:t>radionuclides</a:t>
            </a:r>
            <a:r>
              <a:rPr lang="en-US" dirty="0" smtClean="0"/>
              <a:t> label molecules and allow tracing chemical and physiological processes occurring in living organisms, such as </a:t>
            </a:r>
            <a:r>
              <a:rPr lang="en-US" dirty="0" smtClean="0">
                <a:hlinkClick r:id="rId4" tooltip="DNA replication"/>
              </a:rPr>
              <a:t>DNA replication</a:t>
            </a:r>
            <a:r>
              <a:rPr lang="en-US" dirty="0" smtClean="0"/>
              <a:t> or </a:t>
            </a:r>
            <a:r>
              <a:rPr lang="en-US" dirty="0" smtClean="0">
                <a:hlinkClick r:id="rId5" tooltip="Amino acid"/>
              </a:rPr>
              <a:t>amino acid</a:t>
            </a:r>
            <a:r>
              <a:rPr lang="en-US" dirty="0" smtClean="0"/>
              <a:t> transport.</a:t>
            </a:r>
          </a:p>
          <a:p>
            <a:pPr algn="just"/>
            <a:r>
              <a:rPr lang="en-US" dirty="0" smtClean="0"/>
              <a:t>In </a:t>
            </a:r>
            <a:r>
              <a:rPr lang="en-US" dirty="0" smtClean="0">
                <a:hlinkClick r:id="rId6" tooltip="Food preservation"/>
              </a:rPr>
              <a:t>food preservation</a:t>
            </a:r>
            <a:r>
              <a:rPr lang="en-US" dirty="0" smtClean="0"/>
              <a:t>, radiation </a:t>
            </a:r>
            <a:r>
              <a:rPr lang="en-US" dirty="0" smtClean="0">
                <a:hlinkClick r:id="rId7" tooltip="Food irradiation"/>
              </a:rPr>
              <a:t>is used</a:t>
            </a:r>
            <a:r>
              <a:rPr lang="en-US" dirty="0" smtClean="0"/>
              <a:t> to stop the sprouting of root crops after harvesting, to kill parasites and pests, and to control the ripening of stored fruit and vegetables.</a:t>
            </a:r>
          </a:p>
          <a:p>
            <a:pPr algn="just"/>
            <a:r>
              <a:rPr lang="en-US" dirty="0" smtClean="0"/>
              <a:t>In </a:t>
            </a:r>
            <a:r>
              <a:rPr lang="en-US" dirty="0" smtClean="0">
                <a:hlinkClick r:id="rId8" tooltip="Industry"/>
              </a:rPr>
              <a:t>industry</a:t>
            </a:r>
            <a:r>
              <a:rPr lang="en-US" dirty="0" smtClean="0"/>
              <a:t>, and in </a:t>
            </a:r>
            <a:r>
              <a:rPr lang="en-US" dirty="0" smtClean="0">
                <a:hlinkClick r:id="rId9" tooltip="Mining"/>
              </a:rPr>
              <a:t>mining</a:t>
            </a:r>
            <a:r>
              <a:rPr lang="en-US" dirty="0" smtClean="0"/>
              <a:t>, </a:t>
            </a:r>
            <a:r>
              <a:rPr lang="en-US" dirty="0" err="1" smtClean="0"/>
              <a:t>radionuclides</a:t>
            </a:r>
            <a:r>
              <a:rPr lang="en-US" dirty="0" smtClean="0"/>
              <a:t> examine welds, to detect leaks, to study the rate of wear, erosion and corrosion of metals, and for on-stream analysis of a wide range of minerals and fuels.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309</TotalTime>
  <Words>772</Words>
  <Application>Microsoft Office PowerPoint</Application>
  <PresentationFormat>On-screen Show (4:3)</PresentationFormat>
  <Paragraphs>54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Metro</vt:lpstr>
      <vt:lpstr>RADIOISOTOPE TECHNIQUES</vt:lpstr>
      <vt:lpstr>Slide 2</vt:lpstr>
      <vt:lpstr>Slide 3</vt:lpstr>
      <vt:lpstr>Slide 4</vt:lpstr>
      <vt:lpstr>    Production of Radioisotopes </vt:lpstr>
      <vt:lpstr>Slide 6</vt:lpstr>
      <vt:lpstr>Slide 7</vt:lpstr>
      <vt:lpstr>Slide 8</vt:lpstr>
      <vt:lpstr>Slide 9</vt:lpstr>
      <vt:lpstr>Slide 10</vt:lpstr>
      <vt:lpstr>Americium-241 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Abc</cp:lastModifiedBy>
  <cp:revision>42</cp:revision>
  <dcterms:created xsi:type="dcterms:W3CDTF">2013-09-05T03:30:52Z</dcterms:created>
  <dcterms:modified xsi:type="dcterms:W3CDTF">2013-10-25T08:22:46Z</dcterms:modified>
</cp:coreProperties>
</file>