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42" r:id="rId2"/>
  </p:sldMasterIdLst>
  <p:sldIdLst>
    <p:sldId id="274" r:id="rId3"/>
    <p:sldId id="448" r:id="rId4"/>
    <p:sldId id="449" r:id="rId5"/>
    <p:sldId id="451" r:id="rId6"/>
    <p:sldId id="461" r:id="rId7"/>
    <p:sldId id="462" r:id="rId8"/>
    <p:sldId id="467" r:id="rId9"/>
    <p:sldId id="468" r:id="rId10"/>
    <p:sldId id="469" r:id="rId11"/>
    <p:sldId id="450" r:id="rId12"/>
    <p:sldId id="463" r:id="rId13"/>
    <p:sldId id="458" r:id="rId14"/>
    <p:sldId id="281" r:id="rId15"/>
    <p:sldId id="282" r:id="rId16"/>
    <p:sldId id="283" r:id="rId17"/>
    <p:sldId id="286" r:id="rId18"/>
    <p:sldId id="287" r:id="rId19"/>
    <p:sldId id="288" r:id="rId20"/>
    <p:sldId id="289" r:id="rId21"/>
    <p:sldId id="291" r:id="rId22"/>
    <p:sldId id="460" r:id="rId23"/>
    <p:sldId id="295" r:id="rId24"/>
    <p:sldId id="296" r:id="rId25"/>
    <p:sldId id="466" r:id="rId26"/>
    <p:sldId id="400" r:id="rId27"/>
    <p:sldId id="401" r:id="rId28"/>
    <p:sldId id="402" r:id="rId29"/>
    <p:sldId id="403" r:id="rId30"/>
    <p:sldId id="404" r:id="rId31"/>
    <p:sldId id="413" r:id="rId32"/>
    <p:sldId id="464" r:id="rId33"/>
    <p:sldId id="465" r:id="rId34"/>
    <p:sldId id="423" r:id="rId35"/>
    <p:sldId id="424" r:id="rId36"/>
    <p:sldId id="425" r:id="rId37"/>
    <p:sldId id="427" r:id="rId38"/>
    <p:sldId id="428" r:id="rId39"/>
    <p:sldId id="429" r:id="rId40"/>
    <p:sldId id="430" r:id="rId41"/>
    <p:sldId id="438" r:id="rId42"/>
    <p:sldId id="439" r:id="rId43"/>
    <p:sldId id="440" r:id="rId44"/>
    <p:sldId id="441" r:id="rId45"/>
    <p:sldId id="442" r:id="rId46"/>
    <p:sldId id="444" r:id="rId47"/>
    <p:sldId id="445" r:id="rId4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10" autoAdjust="0"/>
    <p:restoredTop sz="94660"/>
  </p:normalViewPr>
  <p:slideViewPr>
    <p:cSldViewPr>
      <p:cViewPr>
        <p:scale>
          <a:sx n="60" d="100"/>
          <a:sy n="60" d="100"/>
        </p:scale>
        <p:origin x="-1608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94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9793E-C25C-4317-911C-572B38DBCB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92AC3E-545E-468B-A6DC-479A2AF244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9507A8-AD3B-46E9-A915-C23CEE9533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8B4D449-B331-4A9B-B36B-31796CE8C1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5C2D2EB-4065-4507-B35E-68325ADF53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676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5029200" y="16764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66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05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34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08D738E-A3BE-4A53-A5A1-42010D843BC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8180A7F-EF33-434A-AE76-6B76E4FB9B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9A4E786-43ED-4424-974C-F1276014E8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0C041-59A3-4D3D-9047-8624409CC8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EB405-B736-4195-91A5-252D8DFC83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209793E-C25C-4317-911C-572B38DBCB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6303C-1150-4AF4-962B-671101D087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303C-1150-4AF4-962B-671101D087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CF05F0B-6523-47F4-9BB8-69C35F6DBF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01A-E6D1-4775-97B9-EB381F572A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C964-5609-4177-8394-F8F0D7711E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E313A-14C2-423E-9E8E-0514DB079F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75156-DE4A-4552-B601-8DDCA9090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A5EDA-F1E2-4B82-A9BF-3796203106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1A77FC-3CA6-4BFD-9EFA-0CFF41D36D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2AC3E-545E-468B-A6DC-479A2AF24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507A8-AD3B-46E9-A915-C23CEE9533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F05F0B-6523-47F4-9BB8-69C35F6DBF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0C041-59A3-4D3D-9047-8624409CC8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7601A-E6D1-4775-97B9-EB381F572A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4C964-5609-4177-8394-F8F0D7711E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7E313A-14C2-423E-9E8E-0514DB079F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75156-DE4A-4552-B601-8DDCA9090D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A5EDA-F1E2-4B82-A9BF-3796203106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1A77FC-3CA6-4BFD-9EFA-0CFF41D36D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D5AFB7B-0B9B-4272-97B4-79ECC5B3C9B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D5AFB7B-0B9B-4272-97B4-79ECC5B3C9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3.jpeg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8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latin typeface="Comic Sans MS" pitchFamily="66" charset="0"/>
              </a:rPr>
              <a:t>Muscular System</a:t>
            </a:r>
          </a:p>
        </p:txBody>
      </p:sp>
      <p:pic>
        <p:nvPicPr>
          <p:cNvPr id="20483" name="Picture 1027" descr="C:\Documents and Settings\hlKevinB\My Documents\My Pictures\back.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524000"/>
            <a:ext cx="4572000" cy="467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Muscles &amp; the Skeleton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8001000" cy="5181600"/>
          </a:xfrm>
        </p:spPr>
        <p:txBody>
          <a:bodyPr/>
          <a:lstStyle/>
          <a:p>
            <a:r>
              <a:rPr lang="en-GB"/>
              <a:t>Skeletal muscles cause the skeleton to move at joints</a:t>
            </a:r>
          </a:p>
          <a:p>
            <a:r>
              <a:rPr lang="en-GB"/>
              <a:t>They are attached to skeleton by tendons.</a:t>
            </a:r>
          </a:p>
          <a:p>
            <a:r>
              <a:rPr lang="en-GB"/>
              <a:t>Tendons </a:t>
            </a:r>
            <a:r>
              <a:rPr lang="en-GB" b="1"/>
              <a:t>transmit</a:t>
            </a:r>
            <a:r>
              <a:rPr lang="en-GB"/>
              <a:t> muscle force to the bone.</a:t>
            </a:r>
          </a:p>
          <a:p>
            <a:r>
              <a:rPr lang="en-GB"/>
              <a:t>Tendons are made of collagen fibres &amp; are very strong &amp; stiff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3" name="Picture 5" descr="Ber%207%202%20Skeletal%20Muscle%20Nucle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5000"/>
            <a:ext cx="9144000" cy="4953000"/>
          </a:xfrm>
          <a:prstGeom prst="rect">
            <a:avLst/>
          </a:prstGeom>
          <a:noFill/>
        </p:spPr>
      </p:pic>
      <p:sp>
        <p:nvSpPr>
          <p:cNvPr id="48134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905000"/>
          </a:xfrm>
          <a:solidFill>
            <a:srgbClr val="6600FF"/>
          </a:solidFill>
          <a:ln>
            <a:solidFill>
              <a:srgbClr val="000000"/>
            </a:solidFill>
          </a:ln>
        </p:spPr>
        <p:txBody>
          <a:bodyPr/>
          <a:lstStyle/>
          <a:p>
            <a:pPr algn="l"/>
            <a:r>
              <a:rPr lang="en-US" sz="2400" b="1"/>
              <a:t>Here is a longitudinal section of skeletal muscle.  See the multiple nuclei (N) pressed against the side of the muscle fibers. The light I bands and dark A bands are labeled for you. What do you think the F stands for?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>
                <a:latin typeface="Comic Sans MS" pitchFamily="66" charset="0"/>
              </a:rPr>
              <a:t>Skeletal Muscle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81000" y="1600200"/>
            <a:ext cx="81534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omic Sans MS" pitchFamily="66" charset="0"/>
              </a:rPr>
              <a:t>Cells are  very long, cylindrical and striated</a:t>
            </a:r>
          </a:p>
          <a:p>
            <a:pPr algn="ctr">
              <a:spcBef>
                <a:spcPct val="50000"/>
              </a:spcBef>
            </a:pPr>
            <a:r>
              <a:rPr lang="en-US">
                <a:latin typeface="Comic Sans MS" pitchFamily="66" charset="0"/>
              </a:rPr>
              <a:t>Multinucleated, found towards periphery</a:t>
            </a:r>
          </a:p>
        </p:txBody>
      </p:sp>
      <p:pic>
        <p:nvPicPr>
          <p:cNvPr id="5125" name="Picture 5" descr="C:\Documents and Settings\hlKevinB\My Documents\My Pictures\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895600"/>
            <a:ext cx="5146675" cy="3325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772400" cy="685800"/>
          </a:xfrm>
        </p:spPr>
        <p:txBody>
          <a:bodyPr/>
          <a:lstStyle/>
          <a:p>
            <a:r>
              <a:rPr lang="en-GB"/>
              <a:t>Muscle Structure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752600"/>
            <a:ext cx="4419600" cy="4572000"/>
          </a:xfrm>
        </p:spPr>
        <p:txBody>
          <a:bodyPr/>
          <a:lstStyle/>
          <a:p>
            <a:r>
              <a:rPr lang="en-GB" sz="2800"/>
              <a:t>A single muscle e.g. biceps contains approx 1000 muscle fibres.</a:t>
            </a:r>
          </a:p>
          <a:p>
            <a:r>
              <a:rPr lang="en-GB" sz="2800"/>
              <a:t>These fibres run the whole length of the muscle</a:t>
            </a:r>
          </a:p>
          <a:p>
            <a:r>
              <a:rPr lang="en-GB" sz="2800"/>
              <a:t>Muscle fibres are joined together at the tendons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3605213" y="3157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12293" name="Object 5"/>
          <p:cNvGraphicFramePr>
            <a:graphicFrameLocks noChangeAspect="1"/>
          </p:cNvGraphicFramePr>
          <p:nvPr/>
        </p:nvGraphicFramePr>
        <p:xfrm>
          <a:off x="5562600" y="2514600"/>
          <a:ext cx="3200400" cy="1371600"/>
        </p:xfrm>
        <a:graphic>
          <a:graphicData uri="http://schemas.openxmlformats.org/presentationml/2006/ole">
            <p:oleObj spid="_x0000_s52226" r:id="rId3" imgW="914400" imgH="914400" progId="CorelDraw.Graphic.10">
              <p:embed/>
            </p:oleObj>
          </a:graphicData>
        </a:graphic>
      </p:graphicFrame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6172200" y="1524000"/>
            <a:ext cx="2362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/>
              <a:t>Bicep Muscle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  <p:bldP spid="1229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0"/>
            <a:ext cx="7772400" cy="685800"/>
          </a:xfrm>
        </p:spPr>
        <p:txBody>
          <a:bodyPr/>
          <a:lstStyle/>
          <a:p>
            <a:r>
              <a:rPr lang="en-GB" dirty="0"/>
              <a:t>Muscle Structure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219200"/>
            <a:ext cx="52578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/>
              <a:t>Each muscle fibre is actually a single muscle cell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This cell is approx </a:t>
            </a:r>
            <a:r>
              <a:rPr lang="en-GB" sz="2400" b="1" dirty="0"/>
              <a:t>100 </a:t>
            </a:r>
            <a:r>
              <a:rPr lang="en-GB" sz="2400" b="1" dirty="0">
                <a:sym typeface="Euclid Symbol" pitchFamily="18" charset="2"/>
              </a:rPr>
              <a:t></a:t>
            </a:r>
            <a:r>
              <a:rPr lang="en-GB" sz="2400" b="1" dirty="0"/>
              <a:t>m in diameter &amp; a few cm long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These giant cells have many nuclei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Their cytoplasm is packed full of </a:t>
            </a:r>
            <a:r>
              <a:rPr lang="en-GB" sz="2400" b="1" i="1" dirty="0"/>
              <a:t>myofibrils</a:t>
            </a:r>
            <a:endParaRPr lang="en-GB" sz="2400" b="1" dirty="0"/>
          </a:p>
          <a:p>
            <a:pPr>
              <a:lnSpc>
                <a:spcPct val="90000"/>
              </a:lnSpc>
            </a:pPr>
            <a:r>
              <a:rPr lang="en-GB" sz="2400" dirty="0"/>
              <a:t>These are </a:t>
            </a:r>
            <a:r>
              <a:rPr lang="en-GB" sz="2400" b="1" dirty="0"/>
              <a:t>bundles of protein filaments </a:t>
            </a:r>
            <a:r>
              <a:rPr lang="en-GB" sz="2400" dirty="0"/>
              <a:t>that cause contraction</a:t>
            </a:r>
          </a:p>
          <a:p>
            <a:pPr>
              <a:lnSpc>
                <a:spcPct val="90000"/>
              </a:lnSpc>
            </a:pPr>
            <a:r>
              <a:rPr lang="en-GB" sz="2400" dirty="0" err="1"/>
              <a:t>Sarcoplasm</a:t>
            </a:r>
            <a:r>
              <a:rPr lang="en-GB" sz="2400" dirty="0"/>
              <a:t> (muscle cytoplasm) also contains mitochondria to provide energy for contraction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2400" dirty="0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3486150" y="2890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5562600" y="1885950"/>
          <a:ext cx="3581400" cy="2362200"/>
        </p:xfrm>
        <a:graphic>
          <a:graphicData uri="http://schemas.openxmlformats.org/presentationml/2006/ole">
            <p:oleObj spid="_x0000_s53250" r:id="rId3" imgW="914400" imgH="914400" progId="CorelDraw.Graphic.10">
              <p:embed/>
            </p:oleObj>
          </a:graphicData>
        </a:graphic>
      </p:graphicFrame>
      <p:graphicFrame>
        <p:nvGraphicFramePr>
          <p:cNvPr id="13320" name="Object 8"/>
          <p:cNvGraphicFramePr>
            <a:graphicFrameLocks noChangeAspect="1"/>
          </p:cNvGraphicFramePr>
          <p:nvPr/>
        </p:nvGraphicFramePr>
        <p:xfrm>
          <a:off x="5838825" y="0"/>
          <a:ext cx="3305175" cy="1800225"/>
        </p:xfrm>
        <a:graphic>
          <a:graphicData uri="http://schemas.openxmlformats.org/presentationml/2006/ole">
            <p:oleObj spid="_x0000_s53251" name="Photo Editor Photo" r:id="rId4" imgW="1486107" imgH="809738" progId="">
              <p:embed/>
            </p:oleObj>
          </a:graphicData>
        </a:graphic>
      </p:graphicFrame>
      <p:pic>
        <p:nvPicPr>
          <p:cNvPr id="13321" name="Picture 9" descr="G:\My Pictures\muscle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30925" y="4270375"/>
            <a:ext cx="3013075" cy="2587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990600" y="152400"/>
          <a:ext cx="8001000" cy="4953000"/>
        </p:xfrm>
        <a:graphic>
          <a:graphicData uri="http://schemas.openxmlformats.org/presentationml/2006/ole">
            <p:oleObj spid="_x0000_s54274" name="Artwork" r:id="rId3" imgW="9216000" imgH="5342400" progId="">
              <p:embed/>
            </p:oleObj>
          </a:graphicData>
        </a:graphic>
      </p:graphicFrame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1066800" y="5554663"/>
            <a:ext cx="6192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GB" b="1">
                <a:latin typeface="Tahoma" pitchFamily="34" charset="0"/>
              </a:rPr>
              <a:t>Sarcomere = the basic contractile unit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772400" cy="762000"/>
          </a:xfrm>
        </p:spPr>
        <p:txBody>
          <a:bodyPr/>
          <a:lstStyle/>
          <a:p>
            <a:r>
              <a:rPr lang="en-GB"/>
              <a:t>Muscle Structure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219200"/>
            <a:ext cx="8305800" cy="2209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/>
              <a:t>The E.M shows that each myofibril is made up </a:t>
            </a:r>
            <a:r>
              <a:rPr lang="en-GB" sz="2400" b="1" dirty="0"/>
              <a:t>of repeating dark &amp; light bands</a:t>
            </a:r>
          </a:p>
          <a:p>
            <a:pPr>
              <a:lnSpc>
                <a:spcPct val="90000"/>
              </a:lnSpc>
            </a:pPr>
            <a:r>
              <a:rPr lang="en-GB" sz="2400" b="1" dirty="0"/>
              <a:t>In the middle of the dark band is the M-line</a:t>
            </a:r>
          </a:p>
          <a:p>
            <a:pPr>
              <a:lnSpc>
                <a:spcPct val="90000"/>
              </a:lnSpc>
            </a:pPr>
            <a:r>
              <a:rPr lang="en-GB" sz="2400" b="1" dirty="0"/>
              <a:t>In the middle of the light band is the Z-line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The repeating unit from one Z-line to the next is called the </a:t>
            </a:r>
            <a:r>
              <a:rPr lang="en-GB" sz="2400" dirty="0" err="1"/>
              <a:t>sarcomere</a:t>
            </a:r>
            <a:endParaRPr lang="en-GB" sz="2400" dirty="0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495675" y="2814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3495675" y="2814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14343" name="Object 7"/>
          <p:cNvGraphicFramePr>
            <a:graphicFrameLocks noChangeAspect="1"/>
          </p:cNvGraphicFramePr>
          <p:nvPr/>
        </p:nvGraphicFramePr>
        <p:xfrm>
          <a:off x="2133600" y="3581400"/>
          <a:ext cx="6019800" cy="3276600"/>
        </p:xfrm>
        <a:graphic>
          <a:graphicData uri="http://schemas.openxmlformats.org/presentationml/2006/ole">
            <p:oleObj spid="_x0000_s55298" r:id="rId3" imgW="914400" imgH="914400" progId="CorelDraw.Graphic.10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772400" cy="685800"/>
          </a:xfrm>
        </p:spPr>
        <p:txBody>
          <a:bodyPr/>
          <a:lstStyle/>
          <a:p>
            <a:r>
              <a:rPr lang="en-GB"/>
              <a:t>Muscle Structure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066800"/>
            <a:ext cx="7848600" cy="2667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/>
              <a:t>A very high resolution E.M reveals that each myofibril is made up of parallel filaments.</a:t>
            </a:r>
          </a:p>
          <a:p>
            <a:pPr>
              <a:lnSpc>
                <a:spcPct val="90000"/>
              </a:lnSpc>
            </a:pPr>
            <a:r>
              <a:rPr lang="en-GB" sz="2400" b="1" dirty="0"/>
              <a:t>There are 2 kinds of filament called thick &amp; thin filaments.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These 2 filaments are linked at intervals called </a:t>
            </a:r>
            <a:r>
              <a:rPr lang="en-GB" sz="2400" i="1" dirty="0"/>
              <a:t>cross bridges</a:t>
            </a:r>
            <a:r>
              <a:rPr lang="en-GB" sz="2400" dirty="0"/>
              <a:t>, which actually stick out from the thick filaments 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524250" y="2681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15365" name="Object 5"/>
          <p:cNvGraphicFramePr>
            <a:graphicFrameLocks noChangeAspect="1"/>
          </p:cNvGraphicFramePr>
          <p:nvPr/>
        </p:nvGraphicFramePr>
        <p:xfrm>
          <a:off x="2362200" y="3886200"/>
          <a:ext cx="5257800" cy="2971800"/>
        </p:xfrm>
        <a:graphic>
          <a:graphicData uri="http://schemas.openxmlformats.org/presentationml/2006/ole">
            <p:oleObj spid="_x0000_s56322" r:id="rId3" imgW="914400" imgH="914400" progId="CorelDraw.Graphic.10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Thick Filament (Myosin)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676400"/>
            <a:ext cx="41148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 b="1" dirty="0"/>
              <a:t>Consists of the protein called myosin.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A myosin molecule is shaped a bit like a golf club, but with 2 heads.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The heads stick out to form the cross bridge</a:t>
            </a:r>
          </a:p>
          <a:p>
            <a:pPr>
              <a:lnSpc>
                <a:spcPct val="90000"/>
              </a:lnSpc>
            </a:pPr>
            <a:r>
              <a:rPr lang="en-GB" sz="2800" b="1" dirty="0"/>
              <a:t>Many of these myosin molecules stick together to form a thick filament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443288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5105400" y="2057400"/>
          <a:ext cx="4038600" cy="2667000"/>
        </p:xfrm>
        <a:graphic>
          <a:graphicData uri="http://schemas.openxmlformats.org/presentationml/2006/ole">
            <p:oleObj spid="_x0000_s57346" r:id="rId3" imgW="914400" imgH="914400" progId="CorelDraw.Graphic.10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772400" cy="685800"/>
          </a:xfrm>
        </p:spPr>
        <p:txBody>
          <a:bodyPr/>
          <a:lstStyle/>
          <a:p>
            <a:r>
              <a:rPr lang="en-GB"/>
              <a:t>Thin Filament (Actin)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219200"/>
            <a:ext cx="7772400" cy="3352800"/>
          </a:xfrm>
        </p:spPr>
        <p:txBody>
          <a:bodyPr/>
          <a:lstStyle/>
          <a:p>
            <a:r>
              <a:rPr lang="en-GB" sz="2800" b="1" dirty="0"/>
              <a:t>The thin filament consists of a protein called </a:t>
            </a:r>
            <a:r>
              <a:rPr lang="en-GB" sz="2800" b="1" dirty="0" err="1"/>
              <a:t>actin</a:t>
            </a:r>
            <a:r>
              <a:rPr lang="en-GB" sz="2800" dirty="0"/>
              <a:t>.</a:t>
            </a:r>
          </a:p>
          <a:p>
            <a:r>
              <a:rPr lang="en-GB" sz="2800" dirty="0"/>
              <a:t>The thin filament also contains </a:t>
            </a:r>
            <a:r>
              <a:rPr lang="en-GB" sz="2800" b="1" i="1" dirty="0" err="1"/>
              <a:t>tropomyosin</a:t>
            </a:r>
            <a:r>
              <a:rPr lang="en-GB" sz="2800" b="1" dirty="0"/>
              <a:t>.</a:t>
            </a:r>
          </a:p>
          <a:p>
            <a:r>
              <a:rPr lang="en-GB" sz="2800" b="1" dirty="0"/>
              <a:t>This protein is involved in the control of muscle contraction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424238" y="3224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1371600" y="4114800"/>
          <a:ext cx="7010400" cy="1600200"/>
        </p:xfrm>
        <a:graphic>
          <a:graphicData uri="http://schemas.openxmlformats.org/presentationml/2006/ole">
            <p:oleObj spid="_x0000_s58370" r:id="rId3" imgW="914400" imgH="914400" progId="CorelDraw.Graphic.10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676400"/>
            <a:ext cx="7772400" cy="1143000"/>
          </a:xfrm>
        </p:spPr>
        <p:txBody>
          <a:bodyPr/>
          <a:lstStyle/>
          <a:p>
            <a:pPr algn="ctr"/>
            <a:r>
              <a:rPr lang="en-GB" b="1"/>
              <a:t>Muscles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81400"/>
            <a:ext cx="7010400" cy="1752600"/>
          </a:xfrm>
        </p:spPr>
        <p:txBody>
          <a:bodyPr/>
          <a:lstStyle/>
          <a:p>
            <a:r>
              <a:rPr lang="en-GB"/>
              <a:t>13.8 Muscles are effectors which enable movement to be carried out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772400" cy="762000"/>
          </a:xfrm>
        </p:spPr>
        <p:txBody>
          <a:bodyPr/>
          <a:lstStyle/>
          <a:p>
            <a:r>
              <a:rPr lang="en-GB"/>
              <a:t>The Sarcomere</a:t>
            </a:r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2162175" y="1976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19468" name="Object 12"/>
          <p:cNvGraphicFramePr>
            <a:graphicFrameLocks noChangeAspect="1"/>
          </p:cNvGraphicFramePr>
          <p:nvPr/>
        </p:nvGraphicFramePr>
        <p:xfrm>
          <a:off x="1066800" y="1219200"/>
          <a:ext cx="8077200" cy="5257800"/>
        </p:xfrm>
        <a:graphic>
          <a:graphicData uri="http://schemas.openxmlformats.org/presentationml/2006/ole">
            <p:oleObj spid="_x0000_s60418" r:id="rId3" imgW="0" imgH="0" progId="CorelDraw.Graphic.10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9" name="Picture 3" descr="FG12_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3" y="-4763"/>
            <a:ext cx="9155113" cy="6869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Anatomy of a Sarcomere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76400"/>
            <a:ext cx="8077200" cy="4953000"/>
          </a:xfrm>
        </p:spPr>
        <p:txBody>
          <a:bodyPr/>
          <a:lstStyle/>
          <a:p>
            <a:r>
              <a:rPr lang="en-GB" sz="2800" dirty="0"/>
              <a:t>The </a:t>
            </a:r>
            <a:r>
              <a:rPr lang="en-GB" sz="2800" b="1" dirty="0"/>
              <a:t>thick filaments</a:t>
            </a:r>
            <a:r>
              <a:rPr lang="en-GB" sz="2800" dirty="0"/>
              <a:t> produce the dark </a:t>
            </a:r>
            <a:r>
              <a:rPr lang="en-GB" sz="2800" b="1" dirty="0"/>
              <a:t>A band</a:t>
            </a:r>
            <a:r>
              <a:rPr lang="en-GB" sz="2800" dirty="0"/>
              <a:t>. </a:t>
            </a:r>
          </a:p>
          <a:p>
            <a:r>
              <a:rPr lang="en-GB" sz="2800" dirty="0"/>
              <a:t>The </a:t>
            </a:r>
            <a:r>
              <a:rPr lang="en-GB" sz="2800" b="1" dirty="0"/>
              <a:t>thin filaments</a:t>
            </a:r>
            <a:r>
              <a:rPr lang="en-GB" sz="2800" dirty="0"/>
              <a:t> extend in each direction from the Z line. </a:t>
            </a:r>
          </a:p>
          <a:p>
            <a:r>
              <a:rPr lang="en-GB" sz="2800" dirty="0"/>
              <a:t>Where they do not overlap the thick filaments, they create the light </a:t>
            </a:r>
            <a:r>
              <a:rPr lang="en-GB" sz="2800" b="1" dirty="0"/>
              <a:t>I band</a:t>
            </a:r>
            <a:r>
              <a:rPr lang="en-GB" sz="2800" dirty="0"/>
              <a:t>. </a:t>
            </a:r>
          </a:p>
          <a:p>
            <a:r>
              <a:rPr lang="en-GB" sz="2800" dirty="0"/>
              <a:t>The </a:t>
            </a:r>
            <a:r>
              <a:rPr lang="en-GB" sz="2800" b="1" dirty="0"/>
              <a:t>H zone</a:t>
            </a:r>
            <a:r>
              <a:rPr lang="en-GB" sz="2800" dirty="0"/>
              <a:t> is that portion of the A band where the thick and thin filaments do </a:t>
            </a:r>
            <a:r>
              <a:rPr lang="en-GB" sz="2800" dirty="0" smtClean="0"/>
              <a:t>overlap</a:t>
            </a:r>
            <a:r>
              <a:rPr lang="en-GB" sz="2800" dirty="0"/>
              <a:t>.</a:t>
            </a:r>
          </a:p>
          <a:p>
            <a:r>
              <a:rPr lang="en-GB" sz="2800" dirty="0"/>
              <a:t>The entire array of thick and thin filaments between the Z lines is called a </a:t>
            </a:r>
            <a:r>
              <a:rPr lang="en-GB" sz="2800" b="1" dirty="0" err="1"/>
              <a:t>sarcomere</a:t>
            </a:r>
            <a:endParaRPr lang="en-GB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Sarcomere shortens when muscle contracts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3962400" cy="4800600"/>
          </a:xfrm>
        </p:spPr>
        <p:txBody>
          <a:bodyPr/>
          <a:lstStyle/>
          <a:p>
            <a:r>
              <a:rPr lang="en-GB"/>
              <a:t>Shortening of the sarcomeres in a myofibril produces the shortening of the myofibril </a:t>
            </a:r>
          </a:p>
          <a:p>
            <a:r>
              <a:rPr lang="en-GB"/>
              <a:t>And, in turn, of the muscle fibre of which it is a part</a:t>
            </a:r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5181600" y="1752600"/>
          <a:ext cx="3962400" cy="5105400"/>
        </p:xfrm>
        <a:graphic>
          <a:graphicData uri="http://schemas.openxmlformats.org/presentationml/2006/ole">
            <p:oleObj spid="_x0000_s62466" name="Artwork" r:id="rId3" imgW="7416000" imgH="96048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1143000"/>
          </a:xfrm>
        </p:spPr>
        <p:txBody>
          <a:bodyPr/>
          <a:lstStyle/>
          <a:p>
            <a:r>
              <a:rPr lang="en-US">
                <a:latin typeface="Comic Sans MS" pitchFamily="66" charset="0"/>
              </a:rPr>
              <a:t>Smooth Muscle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828800" y="4572000"/>
            <a:ext cx="58134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 </a:t>
            </a:r>
            <a:r>
              <a:rPr lang="en-US">
                <a:latin typeface="Comic Sans MS" pitchFamily="66" charset="0"/>
              </a:rPr>
              <a:t>Cells are spindle shaped, non-striated</a:t>
            </a:r>
          </a:p>
          <a:p>
            <a:pPr>
              <a:spcBef>
                <a:spcPct val="50000"/>
              </a:spcBef>
            </a:pPr>
            <a:r>
              <a:rPr lang="en-US">
                <a:latin typeface="Comic Sans MS" pitchFamily="66" charset="0"/>
              </a:rPr>
              <a:t>Single large, centrally located nucleus</a:t>
            </a:r>
          </a:p>
          <a:p>
            <a:pPr>
              <a:spcBef>
                <a:spcPct val="50000"/>
              </a:spcBef>
            </a:pPr>
            <a:r>
              <a:rPr lang="en-US">
                <a:latin typeface="Comic Sans MS" pitchFamily="66" charset="0"/>
              </a:rPr>
              <a:t>Gap junctions are found between cells</a:t>
            </a:r>
          </a:p>
        </p:txBody>
      </p:sp>
      <p:pic>
        <p:nvPicPr>
          <p:cNvPr id="4102" name="Picture 6" descr="C:\Documents and Settings\hlKevinB\My Documents\My Pictures\cmusml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990600"/>
            <a:ext cx="4799013" cy="3273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b="1"/>
              <a:t>Smooth Muscle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Involuntary, non-striated muscle tissue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Occurs within almost every organ, forming sheets, bundles, or sheaths around other tissues.</a:t>
            </a:r>
          </a:p>
          <a:p>
            <a:pPr>
              <a:lnSpc>
                <a:spcPct val="90000"/>
              </a:lnSpc>
            </a:pPr>
            <a:r>
              <a:rPr lang="en-US" sz="2800" b="1" dirty="0"/>
              <a:t>Cardiovascular system: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Smooth muscle in blood vessels regulates blood flow through vital organs.  Smooth muscle also helps regulate blood pressure.</a:t>
            </a:r>
          </a:p>
          <a:p>
            <a:pPr>
              <a:lnSpc>
                <a:spcPct val="90000"/>
              </a:lnSpc>
            </a:pPr>
            <a:r>
              <a:rPr lang="en-US" sz="2800" b="1" dirty="0"/>
              <a:t>Digestive systems: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Rings of smooth muscle, called</a:t>
            </a:r>
            <a:r>
              <a:rPr lang="en-US" sz="2400" dirty="0">
                <a:solidFill>
                  <a:srgbClr val="FF0000"/>
                </a:solidFill>
              </a:rPr>
              <a:t> sphincters</a:t>
            </a:r>
            <a:r>
              <a:rPr lang="en-US" sz="2400" dirty="0"/>
              <a:t>, regulate movement along internal passageways.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Smooth muscle lining the passageways alternates contraction and relaxation to propel matter through the alimentary canal.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b="1"/>
              <a:t>Smooth Muscle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dirty="0" err="1"/>
              <a:t>Integumentary</a:t>
            </a:r>
            <a:r>
              <a:rPr lang="en-US" sz="2800" b="1" dirty="0"/>
              <a:t> system: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Regulates blood flow to the superficial dermis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Allows for </a:t>
            </a:r>
            <a:r>
              <a:rPr lang="en-US" sz="2400" dirty="0" err="1"/>
              <a:t>piloerection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800" b="1" dirty="0"/>
              <a:t>Respiratory system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Alters the diameter of the airways and changes the resistance to airflow</a:t>
            </a:r>
          </a:p>
          <a:p>
            <a:pPr>
              <a:lnSpc>
                <a:spcPct val="90000"/>
              </a:lnSpc>
            </a:pPr>
            <a:r>
              <a:rPr lang="en-US" sz="2800" b="1" dirty="0"/>
              <a:t>Urinary system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Sphincters regulate the passage of urine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Smooth muscle contractions move urine into and out of the urinary bladder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b="1"/>
              <a:t>Smooth Muscle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 dirty="0"/>
              <a:t>Reproductive system</a:t>
            </a:r>
          </a:p>
          <a:p>
            <a:pPr lvl="1"/>
            <a:r>
              <a:rPr lang="en-US" sz="2400" dirty="0"/>
              <a:t>Males</a:t>
            </a:r>
          </a:p>
          <a:p>
            <a:pPr lvl="2"/>
            <a:r>
              <a:rPr lang="en-US" sz="2000" dirty="0"/>
              <a:t>Allows for movement of sperm along the male reproductive tract.  </a:t>
            </a:r>
          </a:p>
          <a:p>
            <a:pPr lvl="2"/>
            <a:r>
              <a:rPr lang="en-US" sz="2000" dirty="0"/>
              <a:t>Allows for secretion of the non-cellular components of semen</a:t>
            </a:r>
          </a:p>
          <a:p>
            <a:pPr lvl="2"/>
            <a:r>
              <a:rPr lang="en-US" sz="2000" dirty="0"/>
              <a:t>Allows for erection and ejaculation</a:t>
            </a:r>
          </a:p>
          <a:p>
            <a:pPr lvl="1"/>
            <a:r>
              <a:rPr lang="en-US" sz="2400" dirty="0"/>
              <a:t>Females</a:t>
            </a:r>
          </a:p>
          <a:p>
            <a:pPr lvl="2"/>
            <a:r>
              <a:rPr lang="en-US" sz="2000" dirty="0"/>
              <a:t>Assists in the movement of the egg (and of sperm) through the female reproductive tract</a:t>
            </a:r>
          </a:p>
          <a:p>
            <a:pPr lvl="2"/>
            <a:r>
              <a:rPr lang="en-US" sz="2000" dirty="0"/>
              <a:t>Plays a large role in childbirth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572000" cy="1143000"/>
          </a:xfrm>
          <a:solidFill>
            <a:schemeClr val="accent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/>
              <a:t>Smooth Muscle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219200"/>
            <a:ext cx="4648200" cy="2971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Smooth muscle cells: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Are smaller:  5-10um in diameter and 30-200um in length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Are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uninucleate</a:t>
            </a:r>
            <a:r>
              <a:rPr lang="en-US" sz="2000" dirty="0"/>
              <a:t>: contain 1 centrally placed nucleus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Lack any visible striations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Have </a:t>
            </a:r>
            <a:r>
              <a:rPr lang="en-US" sz="2000" dirty="0"/>
              <a:t>a scanty </a:t>
            </a:r>
            <a:r>
              <a:rPr lang="en-US" sz="2000" dirty="0" err="1"/>
              <a:t>sarcoplasmic</a:t>
            </a:r>
            <a:r>
              <a:rPr lang="en-US" sz="2000" dirty="0"/>
              <a:t> reticulum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  <p:pic>
        <p:nvPicPr>
          <p:cNvPr id="215042" name="Picture 2" descr="hl3A-4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20291" t="7503" b="11975"/>
          <a:stretch>
            <a:fillRect/>
          </a:stretch>
        </p:blipFill>
        <p:spPr>
          <a:xfrm>
            <a:off x="4800600" y="0"/>
            <a:ext cx="4343400" cy="3821113"/>
          </a:xfrm>
          <a:noFill/>
          <a:ln/>
        </p:spPr>
      </p:pic>
      <p:sp>
        <p:nvSpPr>
          <p:cNvPr id="215044" name="Rectangle 4"/>
          <p:cNvSpPr>
            <a:spLocks noChangeArrowheads="1"/>
          </p:cNvSpPr>
          <p:nvPr/>
        </p:nvSpPr>
        <p:spPr bwMode="auto">
          <a:xfrm>
            <a:off x="228600" y="4343400"/>
            <a:ext cx="8153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/>
              <a:t>Smooth muscle tissue is innervated by </a:t>
            </a:r>
            <a:r>
              <a:rPr lang="en-US" dirty="0">
                <a:solidFill>
                  <a:srgbClr val="FF0000"/>
                </a:solidFill>
              </a:rPr>
              <a:t>the autonomic nervous system </a:t>
            </a:r>
            <a:r>
              <a:rPr lang="en-US" dirty="0"/>
              <a:t>unlike skeletal muscle which is innervated by the </a:t>
            </a:r>
            <a:r>
              <a:rPr lang="en-US" dirty="0">
                <a:solidFill>
                  <a:srgbClr val="FF0000"/>
                </a:solidFill>
              </a:rPr>
              <a:t>somatic nervous system (</a:t>
            </a:r>
            <a:r>
              <a:rPr lang="en-US" dirty="0"/>
              <a:t>over which you have control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3429000" cy="1371600"/>
          </a:xfrm>
          <a:solidFill>
            <a:schemeClr val="accent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sz="4000"/>
              <a:t>Smooth Muscle  Contraction 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47800"/>
            <a:ext cx="4038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Myosin and </a:t>
            </a:r>
            <a:r>
              <a:rPr lang="en-US" dirty="0" err="1"/>
              <a:t>actin</a:t>
            </a:r>
            <a:r>
              <a:rPr lang="en-US" dirty="0"/>
              <a:t> are present and </a:t>
            </a:r>
            <a:r>
              <a:rPr lang="en-US" dirty="0" err="1"/>
              <a:t>crossbridge</a:t>
            </a:r>
            <a:r>
              <a:rPr lang="en-US" dirty="0"/>
              <a:t> formation powers contraction, but the thick and thin filaments do not have the strict repeating arrangement like that found in skeletal muscle.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/>
          </a:p>
          <a:p>
            <a:pPr>
              <a:lnSpc>
                <a:spcPct val="90000"/>
              </a:lnSpc>
              <a:buFontTx/>
              <a:buNone/>
            </a:pPr>
            <a:endParaRPr lang="en-US" sz="2800" dirty="0"/>
          </a:p>
        </p:txBody>
      </p:sp>
      <p:pic>
        <p:nvPicPr>
          <p:cNvPr id="213007" name="Picture 15" descr="FG12_22"/>
          <p:cNvPicPr>
            <a:picLocks noChangeAspect="1" noChangeArrowheads="1"/>
          </p:cNvPicPr>
          <p:nvPr/>
        </p:nvPicPr>
        <p:blipFill>
          <a:blip r:embed="rId2"/>
          <a:srcRect l="20027" r="15883" b="4599"/>
          <a:stretch>
            <a:fillRect/>
          </a:stretch>
        </p:blipFill>
        <p:spPr bwMode="auto">
          <a:xfrm>
            <a:off x="4095750" y="0"/>
            <a:ext cx="504825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Muscle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83058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Is responsible for almost all the movements in animals</a:t>
            </a:r>
          </a:p>
          <a:p>
            <a:pPr>
              <a:lnSpc>
                <a:spcPct val="90000"/>
              </a:lnSpc>
            </a:pPr>
            <a:r>
              <a:rPr lang="en-GB"/>
              <a:t>3 types</a:t>
            </a:r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371600" y="3200400"/>
          <a:ext cx="4178300" cy="3098800"/>
        </p:xfrm>
        <a:graphic>
          <a:graphicData uri="http://schemas.openxmlformats.org/presentationml/2006/ole">
            <p:oleObj spid="_x0000_s118786" name="Document" r:id="rId3" imgW="4178880" imgH="344160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3733800" cy="1676400"/>
          </a:xfrm>
          <a:solidFill>
            <a:srgbClr val="FF0000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b="1"/>
              <a:t>Cardiac Muscle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752600"/>
            <a:ext cx="40386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Striated, involuntary muscle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Found in walls of the heart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Consists of branching chains of stocky muscle cells.  </a:t>
            </a:r>
            <a:r>
              <a:rPr lang="en-US" sz="2400" dirty="0" err="1"/>
              <a:t>Uni</a:t>
            </a:r>
            <a:r>
              <a:rPr lang="en-US" sz="2400" dirty="0"/>
              <a:t>- or </a:t>
            </a:r>
            <a:r>
              <a:rPr lang="en-US" sz="2400" dirty="0" err="1"/>
              <a:t>binucleate</a:t>
            </a:r>
            <a:r>
              <a:rPr lang="en-US" sz="2400" dirty="0"/>
              <a:t>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Has </a:t>
            </a:r>
            <a:r>
              <a:rPr lang="en-US" sz="2400" dirty="0" err="1"/>
              <a:t>sarcomeres</a:t>
            </a:r>
            <a:r>
              <a:rPr lang="en-US" sz="2400" dirty="0"/>
              <a:t> &amp; T-tubules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Cardiac muscle cells are joined by structures called </a:t>
            </a:r>
            <a:r>
              <a:rPr lang="en-US" sz="2400" dirty="0">
                <a:solidFill>
                  <a:srgbClr val="FF0000"/>
                </a:solidFill>
              </a:rPr>
              <a:t>intercalated discs </a:t>
            </a:r>
            <a:r>
              <a:rPr lang="en-US" sz="2400" dirty="0"/>
              <a:t>– which consist of </a:t>
            </a:r>
            <a:r>
              <a:rPr lang="en-US" sz="2400" dirty="0" err="1"/>
              <a:t>desmosomes</a:t>
            </a:r>
            <a:r>
              <a:rPr lang="en-US" sz="2400" dirty="0"/>
              <a:t> and gap junctions. </a:t>
            </a:r>
          </a:p>
        </p:txBody>
      </p:sp>
      <p:pic>
        <p:nvPicPr>
          <p:cNvPr id="201734" name="Picture 6" descr="Musc14s"/>
          <p:cNvPicPr>
            <a:picLocks noChangeAspect="1" noChangeArrowheads="1"/>
          </p:cNvPicPr>
          <p:nvPr/>
        </p:nvPicPr>
        <p:blipFill>
          <a:blip r:embed="rId2"/>
          <a:srcRect r="35443" b="14125"/>
          <a:stretch>
            <a:fillRect/>
          </a:stretch>
        </p:blipFill>
        <p:spPr bwMode="auto">
          <a:xfrm>
            <a:off x="4343400" y="0"/>
            <a:ext cx="4800600" cy="4449763"/>
          </a:xfrm>
          <a:prstGeom prst="rect">
            <a:avLst/>
          </a:prstGeom>
          <a:noFill/>
        </p:spPr>
      </p:pic>
      <p:sp>
        <p:nvSpPr>
          <p:cNvPr id="201737" name="Text Box 9"/>
          <p:cNvSpPr txBox="1">
            <a:spLocks noChangeArrowheads="1"/>
          </p:cNvSpPr>
          <p:nvPr/>
        </p:nvSpPr>
        <p:spPr bwMode="auto">
          <a:xfrm>
            <a:off x="5181600" y="4724400"/>
            <a:ext cx="3124200" cy="1016000"/>
          </a:xfrm>
          <a:prstGeom prst="rect">
            <a:avLst/>
          </a:prstGeom>
          <a:solidFill>
            <a:srgbClr val="6600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Notice the branching and the intercalated disc, indicated by the blue arrow.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Cardiac Muscle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81000" y="1600200"/>
            <a:ext cx="8153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Comic Sans MS" pitchFamily="66" charset="0"/>
              </a:rPr>
              <a:t>Cells are cylindrical and striated</a:t>
            </a:r>
          </a:p>
          <a:p>
            <a:pPr>
              <a:spcBef>
                <a:spcPct val="50000"/>
              </a:spcBef>
            </a:pPr>
            <a:r>
              <a:rPr lang="en-US">
                <a:latin typeface="Comic Sans MS" pitchFamily="66" charset="0"/>
              </a:rPr>
              <a:t>Single large, centrally located nucleus</a:t>
            </a:r>
          </a:p>
          <a:p>
            <a:pPr>
              <a:spcBef>
                <a:spcPct val="50000"/>
              </a:spcBef>
            </a:pPr>
            <a:r>
              <a:rPr lang="en-US">
                <a:latin typeface="Comic Sans MS" pitchFamily="66" charset="0"/>
              </a:rPr>
              <a:t>Branched and connected to each other via intercalated discs</a:t>
            </a:r>
          </a:p>
        </p:txBody>
      </p:sp>
      <p:pic>
        <p:nvPicPr>
          <p:cNvPr id="3077" name="Picture 5" descr="C:\Documents and Settings\hlKevinB\My Documents\My Pictures\cmucn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3352800"/>
            <a:ext cx="5027613" cy="3279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026" descr="C:\Documents and Settings\hlKevinB\My Documents\My Pictures\cmucmid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46113"/>
            <a:ext cx="8229600" cy="5565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1013" y="4202113"/>
            <a:ext cx="4576762" cy="1314450"/>
          </a:xfrm>
        </p:spPr>
        <p:txBody>
          <a:bodyPr/>
          <a:lstStyle/>
          <a:p>
            <a:pPr eaLnBrk="1" hangingPunct="1"/>
            <a:r>
              <a:rPr lang="en-US" smtClean="0"/>
              <a:t>THE NERVOUS SYSTEM: NEURAL TISSUE</a:t>
            </a:r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2"/>
          <a:srcRect l="14911" r="15797" b="3740"/>
          <a:stretch>
            <a:fillRect/>
          </a:stretch>
        </p:blipFill>
        <p:spPr bwMode="auto">
          <a:xfrm>
            <a:off x="5530850" y="2543175"/>
            <a:ext cx="3381375" cy="356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>
          <a:xfrm>
            <a:off x="254000" y="282575"/>
            <a:ext cx="8226425" cy="1112838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Two organ systems coordinate and direct activities of body</a:t>
            </a:r>
            <a:endParaRPr lang="en-US" sz="4200" smtClean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685800" y="1976438"/>
            <a:ext cx="7772400" cy="4114800"/>
          </a:xfrm>
        </p:spPr>
        <p:txBody>
          <a:bodyPr/>
          <a:lstStyle/>
          <a:p>
            <a:pPr eaLnBrk="1" hangingPunct="1"/>
            <a:r>
              <a:rPr lang="en-US" b="1" dirty="0" smtClean="0"/>
              <a:t>Nervous system</a:t>
            </a:r>
          </a:p>
          <a:p>
            <a:pPr lvl="1" eaLnBrk="1" hangingPunct="1"/>
            <a:r>
              <a:rPr lang="en-US" dirty="0" smtClean="0"/>
              <a:t>Swift, brief responses to stimuli</a:t>
            </a:r>
          </a:p>
          <a:p>
            <a:pPr eaLnBrk="1" hangingPunct="1"/>
            <a:r>
              <a:rPr lang="en-US" b="1" dirty="0" smtClean="0"/>
              <a:t>Endocrine system</a:t>
            </a:r>
          </a:p>
          <a:p>
            <a:pPr lvl="1" eaLnBrk="1" hangingPunct="1"/>
            <a:r>
              <a:rPr lang="en-US" dirty="0" smtClean="0"/>
              <a:t>Adjusts metabolic operations</a:t>
            </a:r>
          </a:p>
          <a:p>
            <a:pPr lvl="1" eaLnBrk="1" hangingPunct="1"/>
            <a:r>
              <a:rPr lang="en-US" dirty="0" smtClean="0"/>
              <a:t>Directs long-term changes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2781300"/>
            <a:ext cx="9144000" cy="1028700"/>
          </a:xfrm>
          <a:prstGeom prst="rect">
            <a:avLst/>
          </a:prstGeom>
          <a:gradFill rotWithShape="0">
            <a:gsLst>
              <a:gs pos="0">
                <a:srgbClr val="6699CC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268288" y="3098800"/>
            <a:ext cx="8655050" cy="4381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500" smtClean="0">
                <a:solidFill>
                  <a:schemeClr val="tx1"/>
                </a:solidFill>
              </a:rPr>
              <a:t>An Overview of the Nervous System</a:t>
            </a:r>
            <a:endParaRPr lang="en-US" sz="42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55600"/>
            <a:ext cx="8820150" cy="1195388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Anatomical Classification of the Nervous System</a:t>
            </a:r>
            <a:endParaRPr lang="en-US" sz="4200" smtClean="0">
              <a:solidFill>
                <a:schemeClr val="tx1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741488"/>
            <a:ext cx="7772400" cy="3270250"/>
          </a:xfrm>
        </p:spPr>
        <p:txBody>
          <a:bodyPr/>
          <a:lstStyle/>
          <a:p>
            <a:pPr eaLnBrk="1" hangingPunct="1"/>
            <a:r>
              <a:rPr lang="en-US" b="1" dirty="0" smtClean="0"/>
              <a:t>Central Nervous System</a:t>
            </a:r>
          </a:p>
          <a:p>
            <a:pPr lvl="1" eaLnBrk="1" hangingPunct="1"/>
            <a:r>
              <a:rPr lang="en-US" dirty="0" smtClean="0"/>
              <a:t>Brain and spinal cord</a:t>
            </a:r>
          </a:p>
          <a:p>
            <a:pPr eaLnBrk="1" hangingPunct="1"/>
            <a:r>
              <a:rPr lang="en-US" b="1" dirty="0" smtClean="0"/>
              <a:t>Peripheral Nervous System</a:t>
            </a:r>
          </a:p>
          <a:p>
            <a:pPr lvl="1" eaLnBrk="1" hangingPunct="1"/>
            <a:r>
              <a:rPr lang="en-US" dirty="0" smtClean="0"/>
              <a:t>All neural tissue outside CNS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 l="26625" r="31062" b="4485"/>
          <a:stretch>
            <a:fillRect/>
          </a:stretch>
        </p:blipFill>
        <p:spPr bwMode="auto">
          <a:xfrm>
            <a:off x="5541963" y="1687513"/>
            <a:ext cx="3355975" cy="508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7475" y="112713"/>
            <a:ext cx="8820150" cy="1325562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Functional divisions of nervous system</a:t>
            </a:r>
            <a:endParaRPr lang="en-US" sz="4200" smtClean="0">
              <a:solidFill>
                <a:schemeClr val="tx1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03200" y="1404938"/>
            <a:ext cx="8788400" cy="4418012"/>
          </a:xfrm>
        </p:spPr>
        <p:txBody>
          <a:bodyPr/>
          <a:lstStyle/>
          <a:p>
            <a:pPr eaLnBrk="1" hangingPunct="1"/>
            <a:r>
              <a:rPr lang="en-US" b="1" i="1" dirty="0" smtClean="0"/>
              <a:t>Afferent</a:t>
            </a:r>
          </a:p>
          <a:p>
            <a:pPr lvl="1" eaLnBrk="1" hangingPunct="1"/>
            <a:r>
              <a:rPr lang="en-US" dirty="0" smtClean="0"/>
              <a:t>Sensory information from receptors to CNS</a:t>
            </a:r>
          </a:p>
          <a:p>
            <a:pPr eaLnBrk="1" hangingPunct="1"/>
            <a:r>
              <a:rPr lang="en-US" b="1" i="1" dirty="0" smtClean="0"/>
              <a:t>Efferent </a:t>
            </a:r>
          </a:p>
          <a:p>
            <a:pPr lvl="1" eaLnBrk="1" hangingPunct="1"/>
            <a:r>
              <a:rPr lang="en-US" dirty="0" smtClean="0"/>
              <a:t>Motor commands to muscles and glands</a:t>
            </a:r>
          </a:p>
          <a:p>
            <a:pPr lvl="1" eaLnBrk="1" hangingPunct="1"/>
            <a:r>
              <a:rPr lang="en-US" b="1" i="1" dirty="0" smtClean="0"/>
              <a:t>Somatic division</a:t>
            </a:r>
          </a:p>
          <a:p>
            <a:pPr lvl="2" eaLnBrk="1" hangingPunct="1"/>
            <a:r>
              <a:rPr lang="en-US" dirty="0" smtClean="0"/>
              <a:t>Voluntary control over skeletal muscle</a:t>
            </a:r>
          </a:p>
          <a:p>
            <a:pPr lvl="1" eaLnBrk="1" hangingPunct="1"/>
            <a:r>
              <a:rPr lang="en-US" b="1" i="1" dirty="0" smtClean="0"/>
              <a:t>Autonomic division</a:t>
            </a:r>
          </a:p>
          <a:p>
            <a:pPr lvl="2" eaLnBrk="1" hangingPunct="1"/>
            <a:r>
              <a:rPr lang="en-US" dirty="0" smtClean="0"/>
              <a:t>Involuntary regulation of smooth and cardiac muscle, glands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2781300"/>
            <a:ext cx="9144000" cy="1028700"/>
          </a:xfrm>
          <a:prstGeom prst="rect">
            <a:avLst/>
          </a:prstGeom>
          <a:gradFill rotWithShape="0">
            <a:gsLst>
              <a:gs pos="0">
                <a:srgbClr val="6699CC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268288" y="3098800"/>
            <a:ext cx="8655050" cy="4381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500" smtClean="0">
                <a:solidFill>
                  <a:schemeClr val="tx1"/>
                </a:solidFill>
              </a:rPr>
              <a:t>Histology of Neural Tissue</a:t>
            </a:r>
            <a:endParaRPr lang="en-US" sz="42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180975"/>
            <a:ext cx="7772400" cy="1143000"/>
          </a:xfrm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Cells in Nervous Tissue</a:t>
            </a:r>
            <a:endParaRPr lang="en-US" sz="4200" smtClean="0">
              <a:solidFill>
                <a:schemeClr val="tx1"/>
              </a:solidFill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50800" y="1482725"/>
            <a:ext cx="7772400" cy="3270250"/>
          </a:xfrm>
        </p:spPr>
        <p:txBody>
          <a:bodyPr/>
          <a:lstStyle/>
          <a:p>
            <a:pPr eaLnBrk="1" hangingPunct="1"/>
            <a:r>
              <a:rPr lang="en-US" smtClean="0"/>
              <a:t>Neurons</a:t>
            </a:r>
          </a:p>
          <a:p>
            <a:pPr eaLnBrk="1" hangingPunct="1"/>
            <a:endParaRPr lang="en-US" smtClean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2162175"/>
            <a:ext cx="2155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3200"/>
              <a:t>  Neuroglia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/>
          <a:srcRect t="8026" b="9206"/>
          <a:stretch>
            <a:fillRect/>
          </a:stretch>
        </p:blipFill>
        <p:spPr bwMode="auto">
          <a:xfrm>
            <a:off x="2130425" y="2379663"/>
            <a:ext cx="6919913" cy="430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6600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b="1"/>
              <a:t>3 Types of Muscle Tissue</a:t>
            </a:r>
          </a:p>
        </p:txBody>
      </p:sp>
      <p:pic>
        <p:nvPicPr>
          <p:cNvPr id="306179" name="Picture 3" descr="100085"/>
          <p:cNvPicPr>
            <a:picLocks noChangeAspect="1" noChangeArrowheads="1"/>
          </p:cNvPicPr>
          <p:nvPr/>
        </p:nvPicPr>
        <p:blipFill>
          <a:blip r:embed="rId2"/>
          <a:srcRect t="5000" b="12500"/>
          <a:stretch>
            <a:fillRect/>
          </a:stretch>
        </p:blipFill>
        <p:spPr bwMode="auto">
          <a:xfrm>
            <a:off x="990600" y="1371600"/>
            <a:ext cx="7010400" cy="4627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ChangeArrowheads="1"/>
          </p:cNvSpPr>
          <p:nvPr/>
        </p:nvSpPr>
        <p:spPr bwMode="auto">
          <a:xfrm>
            <a:off x="685800" y="1143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/>
              <a:t>Neurons</a:t>
            </a:r>
            <a:endParaRPr lang="en-US" sz="4200"/>
          </a:p>
        </p:txBody>
      </p:sp>
      <p:sp>
        <p:nvSpPr>
          <p:cNvPr id="17411" name="Text Box 1027"/>
          <p:cNvSpPr txBox="1">
            <a:spLocks noChangeArrowheads="1"/>
          </p:cNvSpPr>
          <p:nvPr/>
        </p:nvSpPr>
        <p:spPr bwMode="auto">
          <a:xfrm>
            <a:off x="741363" y="2005013"/>
            <a:ext cx="77835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2400"/>
              <a:t>have the property of electrical excitability - ability to produce</a:t>
            </a:r>
          </a:p>
          <a:p>
            <a:r>
              <a:rPr lang="en-US" sz="2400"/>
              <a:t>action potentials or impulses in response to stimuli</a:t>
            </a:r>
          </a:p>
        </p:txBody>
      </p:sp>
      <p:sp>
        <p:nvSpPr>
          <p:cNvPr id="17412" name="Text Box 1028"/>
          <p:cNvSpPr txBox="1">
            <a:spLocks noChangeArrowheads="1"/>
          </p:cNvSpPr>
          <p:nvPr/>
        </p:nvSpPr>
        <p:spPr bwMode="auto">
          <a:xfrm>
            <a:off x="741363" y="1458913"/>
            <a:ext cx="6588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2400"/>
              <a:t>what is the main defining characteristic of neurons?</a:t>
            </a:r>
          </a:p>
        </p:txBody>
      </p:sp>
      <p:pic>
        <p:nvPicPr>
          <p:cNvPr id="17413" name="Picture 1032"/>
          <p:cNvPicPr>
            <a:picLocks noChangeAspect="1" noChangeArrowheads="1"/>
          </p:cNvPicPr>
          <p:nvPr/>
        </p:nvPicPr>
        <p:blipFill>
          <a:blip r:embed="rId2"/>
          <a:srcRect t="28799" b="26910"/>
          <a:stretch>
            <a:fillRect/>
          </a:stretch>
        </p:blipFill>
        <p:spPr bwMode="auto">
          <a:xfrm>
            <a:off x="312738" y="3151188"/>
            <a:ext cx="8831262" cy="319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71513" y="211138"/>
            <a:ext cx="7772400" cy="773112"/>
          </a:xfrm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Representative Neuron</a:t>
            </a:r>
            <a:endParaRPr lang="en-US" smtClean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/>
          <a:srcRect t="16052" r="734" b="15579"/>
          <a:stretch>
            <a:fillRect/>
          </a:stretch>
        </p:blipFill>
        <p:spPr bwMode="auto">
          <a:xfrm>
            <a:off x="330200" y="1095375"/>
            <a:ext cx="8586788" cy="318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225425" y="4462463"/>
            <a:ext cx="5022850" cy="286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u="sng"/>
              <a:t>1. cell body or soma</a:t>
            </a:r>
            <a:r>
              <a:rPr lang="en-US"/>
              <a:t> </a:t>
            </a:r>
          </a:p>
          <a:p>
            <a:pPr lvl="1"/>
            <a:r>
              <a:rPr lang="en-US" sz="1800"/>
              <a:t>-single nucleus with prominent nucleolus</a:t>
            </a:r>
          </a:p>
          <a:p>
            <a:pPr lvl="1"/>
            <a:r>
              <a:rPr lang="en-US" sz="1800"/>
              <a:t>-</a:t>
            </a:r>
            <a:r>
              <a:rPr lang="en-US" sz="1800" b="1" i="1"/>
              <a:t>Nissl bodies</a:t>
            </a:r>
            <a:endParaRPr lang="en-US" sz="1800"/>
          </a:p>
          <a:p>
            <a:pPr lvl="2"/>
            <a:r>
              <a:rPr lang="en-US" sz="1800"/>
              <a:t>-rough ER &amp; free ribosomes for protein synthesis</a:t>
            </a:r>
          </a:p>
          <a:p>
            <a:pPr lvl="2"/>
            <a:r>
              <a:rPr lang="en-US" sz="1800"/>
              <a:t>-proteins then replace neuronal cellular components for growth</a:t>
            </a:r>
          </a:p>
          <a:p>
            <a:pPr lvl="2"/>
            <a:r>
              <a:rPr lang="en-US" sz="1800"/>
              <a:t>and repair of damaged axons in the PNS</a:t>
            </a:r>
          </a:p>
          <a:p>
            <a:pPr lvl="1"/>
            <a:endParaRPr lang="en-US"/>
          </a:p>
          <a:p>
            <a:pPr>
              <a:lnSpc>
                <a:spcPct val="80000"/>
              </a:lnSpc>
            </a:pPr>
            <a:endParaRPr lang="en-US"/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5359400" y="4019550"/>
            <a:ext cx="37846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en-US" sz="1800" dirty="0"/>
              <a:t>-</a:t>
            </a:r>
            <a:r>
              <a:rPr lang="en-US" sz="1800" dirty="0" err="1"/>
              <a:t>neurofilaments</a:t>
            </a:r>
            <a:r>
              <a:rPr lang="en-US" sz="1800" dirty="0"/>
              <a:t> or </a:t>
            </a:r>
            <a:r>
              <a:rPr lang="en-US" sz="1800" b="1" i="1" dirty="0" err="1"/>
              <a:t>neurofibrils</a:t>
            </a:r>
            <a:r>
              <a:rPr lang="en-US" sz="1800" dirty="0"/>
              <a:t> give cell shape and support - bundles of </a:t>
            </a:r>
          </a:p>
          <a:p>
            <a:pPr lvl="1"/>
            <a:r>
              <a:rPr lang="en-US" sz="1800" dirty="0"/>
              <a:t>intermediate filaments</a:t>
            </a:r>
          </a:p>
          <a:p>
            <a:pPr lvl="1"/>
            <a:r>
              <a:rPr lang="en-US" sz="1800" dirty="0"/>
              <a:t>-microtubules move material inside cell</a:t>
            </a:r>
          </a:p>
          <a:p>
            <a:pPr lvl="1"/>
            <a:endParaRPr lang="en-US" sz="1800" dirty="0"/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6154738" y="1087438"/>
            <a:ext cx="268763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 i="1">
                <a:solidFill>
                  <a:srgbClr val="FF0000"/>
                </a:solidFill>
              </a:rPr>
              <a:t>http://www.horton.ednet.ns.ca/staff/selig/Activities/nervous/na1.htm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ChangeArrowheads="1"/>
          </p:cNvSpPr>
          <p:nvPr/>
        </p:nvSpPr>
        <p:spPr bwMode="auto">
          <a:xfrm>
            <a:off x="5743575" y="1473200"/>
            <a:ext cx="3038475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sng"/>
              <a:t>2. Cell processes = dendrites (little trees)</a:t>
            </a:r>
            <a:endParaRPr lang="en-US" sz="2400"/>
          </a:p>
          <a:p>
            <a:r>
              <a:rPr lang="en-US" sz="2400"/>
              <a:t>- the receiving or input portion of the neuron</a:t>
            </a:r>
          </a:p>
          <a:p>
            <a:r>
              <a:rPr lang="en-US" sz="2400"/>
              <a:t>-short, tapering and highly branched</a:t>
            </a:r>
          </a:p>
          <a:p>
            <a:r>
              <a:rPr lang="en-US" sz="2400"/>
              <a:t>-surfaces specialized for contact with other neurons</a:t>
            </a:r>
          </a:p>
          <a:p>
            <a:r>
              <a:rPr lang="en-US" sz="2400"/>
              <a:t>-cytoplasm contains Nissl bodies &amp; mitochondria</a:t>
            </a:r>
          </a:p>
          <a:p>
            <a:endParaRPr lang="en-US" sz="2400"/>
          </a:p>
          <a:p>
            <a:endParaRPr lang="en-US" sz="2400"/>
          </a:p>
        </p:txBody>
      </p:sp>
      <p:sp>
        <p:nvSpPr>
          <p:cNvPr id="19459" name="Rectangle 1027"/>
          <p:cNvSpPr>
            <a:spLocks noChangeArrowheads="1"/>
          </p:cNvSpPr>
          <p:nvPr/>
        </p:nvSpPr>
        <p:spPr bwMode="auto">
          <a:xfrm>
            <a:off x="685800" y="889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/>
              <a:t>Neurons</a:t>
            </a:r>
            <a:endParaRPr lang="en-US" sz="4200"/>
          </a:p>
        </p:txBody>
      </p:sp>
      <p:pic>
        <p:nvPicPr>
          <p:cNvPr id="19460" name="Picture 1030" descr="173826"/>
          <p:cNvPicPr>
            <a:picLocks noChangeAspect="1" noChangeArrowheads="1"/>
          </p:cNvPicPr>
          <p:nvPr/>
        </p:nvPicPr>
        <p:blipFill>
          <a:blip r:embed="rId2"/>
          <a:srcRect b="4561"/>
          <a:stretch>
            <a:fillRect/>
          </a:stretch>
        </p:blipFill>
        <p:spPr bwMode="auto">
          <a:xfrm>
            <a:off x="247650" y="1212850"/>
            <a:ext cx="5168900" cy="547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027" descr="173826"/>
          <p:cNvPicPr>
            <a:picLocks noChangeAspect="1" noChangeArrowheads="1"/>
          </p:cNvPicPr>
          <p:nvPr/>
        </p:nvPicPr>
        <p:blipFill>
          <a:blip r:embed="rId2"/>
          <a:srcRect b="4228"/>
          <a:stretch>
            <a:fillRect/>
          </a:stretch>
        </p:blipFill>
        <p:spPr bwMode="auto">
          <a:xfrm>
            <a:off x="4595813" y="249238"/>
            <a:ext cx="43561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1028"/>
          <p:cNvSpPr>
            <a:spLocks noChangeArrowheads="1"/>
          </p:cNvSpPr>
          <p:nvPr/>
        </p:nvSpPr>
        <p:spPr bwMode="auto">
          <a:xfrm>
            <a:off x="188913" y="325438"/>
            <a:ext cx="4724400" cy="628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u="sng"/>
              <a:t>3. Cell processes = axons</a:t>
            </a:r>
            <a:endParaRPr lang="en-US" sz="18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800"/>
              <a:t>Conduct impulses away from cell body-propagates nerve impulses to another neuron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800"/>
              <a:t>Long, thin cylindrical process of cell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800"/>
              <a:t>contains mitochondria, microtubules &amp; neurofibrils - NO ER/NO protein synth.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800"/>
              <a:t>joins the soma at a cone-shaped elevation = </a:t>
            </a:r>
            <a:r>
              <a:rPr lang="en-US" sz="1800" b="1" i="1"/>
              <a:t>axon hillock</a:t>
            </a:r>
            <a:endParaRPr lang="en-US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800"/>
              <a:t>first part of the axon =  </a:t>
            </a:r>
            <a:r>
              <a:rPr lang="en-US" sz="1800" b="1" i="1"/>
              <a:t>initial segment</a:t>
            </a:r>
            <a:r>
              <a:rPr lang="en-US" sz="1800"/>
              <a:t>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800"/>
              <a:t>most impulses arise at the junction of the axon hillock and initial segment = </a:t>
            </a:r>
            <a:r>
              <a:rPr lang="en-US" sz="1800" b="1" i="1"/>
              <a:t>trigger zone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800"/>
              <a:t>cytoplasm = </a:t>
            </a:r>
            <a:r>
              <a:rPr lang="en-US" sz="1800" b="1" i="1"/>
              <a:t>axoplasm</a:t>
            </a:r>
            <a:endParaRPr lang="en-US" sz="18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800"/>
              <a:t>plasma membrane = </a:t>
            </a:r>
            <a:r>
              <a:rPr lang="en-US" sz="1800" b="1" i="1"/>
              <a:t>axolemma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800"/>
              <a:t>Side branches = </a:t>
            </a:r>
            <a:r>
              <a:rPr lang="en-US" sz="1800" b="1" i="1"/>
              <a:t>collaterals</a:t>
            </a:r>
            <a:r>
              <a:rPr lang="en-US" sz="1800"/>
              <a:t> arise from the axon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800"/>
              <a:t>axon and collaterals end in fine processes called </a:t>
            </a:r>
            <a:r>
              <a:rPr lang="en-US" sz="1800" b="1" i="1"/>
              <a:t>axon terminals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800"/>
              <a:t>Swollen tips called </a:t>
            </a:r>
            <a:r>
              <a:rPr lang="en-US" sz="1800" b="1" i="1"/>
              <a:t>synaptic end bulbs</a:t>
            </a:r>
            <a:r>
              <a:rPr lang="en-US" sz="1800"/>
              <a:t> contain vesicles filled with neurotransmitters</a:t>
            </a:r>
          </a:p>
        </p:txBody>
      </p:sp>
      <p:sp>
        <p:nvSpPr>
          <p:cNvPr id="90117" name="Rectangle 1029"/>
          <p:cNvSpPr>
            <a:spLocks noChangeArrowheads="1"/>
          </p:cNvSpPr>
          <p:nvPr/>
        </p:nvSpPr>
        <p:spPr bwMode="auto">
          <a:xfrm>
            <a:off x="6211888" y="3352800"/>
            <a:ext cx="739775" cy="392113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0118" name="Rectangle 1030"/>
          <p:cNvSpPr>
            <a:spLocks noChangeArrowheads="1"/>
          </p:cNvSpPr>
          <p:nvPr/>
        </p:nvSpPr>
        <p:spPr bwMode="auto">
          <a:xfrm>
            <a:off x="4637088" y="703263"/>
            <a:ext cx="739775" cy="39211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0119" name="Rectangle 1031"/>
          <p:cNvSpPr>
            <a:spLocks noChangeArrowheads="1"/>
          </p:cNvSpPr>
          <p:nvPr/>
        </p:nvSpPr>
        <p:spPr bwMode="auto">
          <a:xfrm>
            <a:off x="6307138" y="1617663"/>
            <a:ext cx="739775" cy="24606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0120" name="Rectangle 1032"/>
          <p:cNvSpPr>
            <a:spLocks noChangeArrowheads="1"/>
          </p:cNvSpPr>
          <p:nvPr/>
        </p:nvSpPr>
        <p:spPr bwMode="auto">
          <a:xfrm>
            <a:off x="5276850" y="5086350"/>
            <a:ext cx="855663" cy="392113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0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0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0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7" grpId="0" animBg="1"/>
      <p:bldP spid="90118" grpId="0" animBg="1"/>
      <p:bldP spid="90119" grpId="0" animBg="1"/>
      <p:bldP spid="9012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9144000" cy="812800"/>
          </a:xfrm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Structural Classification of Neurons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76200" y="3276600"/>
            <a:ext cx="9144000" cy="31242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400" smtClean="0"/>
              <a:t>Based on number of processes found on cell body</a:t>
            </a:r>
            <a:endParaRPr lang="en-US" sz="2800" smtClean="0"/>
          </a:p>
          <a:p>
            <a:pPr lvl="1" eaLnBrk="1" hangingPunct="1"/>
            <a:r>
              <a:rPr lang="en-US" sz="2400" b="1" i="1" smtClean="0"/>
              <a:t>multipolar</a:t>
            </a:r>
            <a:r>
              <a:rPr lang="en-US" sz="2400" smtClean="0"/>
              <a:t> = several dendrites &amp; one axon</a:t>
            </a:r>
          </a:p>
          <a:p>
            <a:pPr lvl="2" eaLnBrk="1" hangingPunct="1"/>
            <a:r>
              <a:rPr lang="en-US" sz="2000" smtClean="0"/>
              <a:t>most common cell type in the brain and SC</a:t>
            </a:r>
          </a:p>
          <a:p>
            <a:pPr lvl="1" eaLnBrk="1" hangingPunct="1"/>
            <a:r>
              <a:rPr lang="en-US" sz="2400" b="1" i="1" smtClean="0"/>
              <a:t>bipolar neurons</a:t>
            </a:r>
            <a:r>
              <a:rPr lang="en-US" sz="2400" smtClean="0"/>
              <a:t> = one main dendrite &amp; one axon</a:t>
            </a:r>
          </a:p>
          <a:p>
            <a:pPr lvl="2" eaLnBrk="1" hangingPunct="1"/>
            <a:r>
              <a:rPr lang="en-US" sz="2000" smtClean="0"/>
              <a:t>found in retina, inner ear &amp; olfactory </a:t>
            </a:r>
          </a:p>
          <a:p>
            <a:pPr lvl="1" eaLnBrk="1" hangingPunct="1"/>
            <a:r>
              <a:rPr lang="en-US" sz="2400" b="1" i="1" smtClean="0"/>
              <a:t>unipolar neurons</a:t>
            </a:r>
            <a:r>
              <a:rPr lang="en-US" sz="2400" smtClean="0"/>
              <a:t> = one process only, sensory only (touch, stretch)</a:t>
            </a:r>
          </a:p>
          <a:p>
            <a:pPr lvl="2" eaLnBrk="1" hangingPunct="1"/>
            <a:r>
              <a:rPr lang="en-US" sz="2000" smtClean="0"/>
              <a:t>develops from a bipolar neuron in the embryo - axon and dendrite fuse and then branch into 2 branches near the soma - both have the structure of axons (propagate APs) - the axon that projects toward the periphery = dendrites</a:t>
            </a:r>
          </a:p>
        </p:txBody>
      </p:sp>
      <p:pic>
        <p:nvPicPr>
          <p:cNvPr id="21508" name="Picture 4" descr="173827"/>
          <p:cNvPicPr>
            <a:picLocks noChangeAspect="1" noChangeArrowheads="1"/>
          </p:cNvPicPr>
          <p:nvPr/>
        </p:nvPicPr>
        <p:blipFill>
          <a:blip r:embed="rId2"/>
          <a:srcRect b="9485"/>
          <a:stretch>
            <a:fillRect/>
          </a:stretch>
        </p:blipFill>
        <p:spPr bwMode="auto">
          <a:xfrm>
            <a:off x="898525" y="722313"/>
            <a:ext cx="7018338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Functional Classification of Neurons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7772400" cy="41910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Sensory (afferent) neurons</a:t>
            </a:r>
          </a:p>
          <a:p>
            <a:pPr lvl="1" eaLnBrk="1" hangingPunct="1"/>
            <a:r>
              <a:rPr lang="en-US" sz="2400" dirty="0" smtClean="0"/>
              <a:t>transport sensory information from skin, muscles, joints, sense organs &amp; viscera to CNS</a:t>
            </a:r>
          </a:p>
          <a:p>
            <a:pPr eaLnBrk="1" hangingPunct="1"/>
            <a:r>
              <a:rPr lang="en-US" sz="2800" b="1" dirty="0" smtClean="0"/>
              <a:t>Motor (efferent) neurons</a:t>
            </a:r>
          </a:p>
          <a:p>
            <a:pPr lvl="1" eaLnBrk="1" hangingPunct="1"/>
            <a:r>
              <a:rPr lang="en-US" sz="2400" dirty="0" smtClean="0"/>
              <a:t>send motor nerve impulses to muscles &amp; glands</a:t>
            </a:r>
          </a:p>
          <a:p>
            <a:pPr eaLnBrk="1" hangingPunct="1"/>
            <a:r>
              <a:rPr lang="en-US" sz="2800" b="1" dirty="0" err="1" smtClean="0"/>
              <a:t>Interneurons</a:t>
            </a:r>
            <a:r>
              <a:rPr lang="en-US" sz="2800" b="1" dirty="0" smtClean="0"/>
              <a:t> (association) neurons</a:t>
            </a:r>
          </a:p>
          <a:p>
            <a:pPr lvl="1" eaLnBrk="1" hangingPunct="1"/>
            <a:r>
              <a:rPr lang="en-US" sz="2400" dirty="0" smtClean="0"/>
              <a:t>connect sensory to motor neurons</a:t>
            </a:r>
          </a:p>
          <a:p>
            <a:pPr lvl="1" eaLnBrk="1" hangingPunct="1"/>
            <a:r>
              <a:rPr lang="en-US" sz="2400" dirty="0" smtClean="0"/>
              <a:t>90% of neurons in the CNS</a:t>
            </a:r>
          </a:p>
          <a:p>
            <a:pPr lvl="1" eaLnBrk="1" hangingPunct="1"/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2250" y="0"/>
            <a:ext cx="3924300" cy="755650"/>
          </a:xfrm>
        </p:spPr>
        <p:txBody>
          <a:bodyPr/>
          <a:lstStyle/>
          <a:p>
            <a:pPr eaLnBrk="1" hangingPunct="1"/>
            <a:r>
              <a:rPr lang="en-US" smtClean="0"/>
              <a:t>Synapses	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925513"/>
            <a:ext cx="7772400" cy="41148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/>
              <a:t>Synapse: </a:t>
            </a:r>
            <a:r>
              <a:rPr lang="en-US" sz="2400" dirty="0" smtClean="0"/>
              <a:t>Site of intercellular communication between 2 neurons or between a neuron and an </a:t>
            </a:r>
            <a:r>
              <a:rPr lang="en-US" sz="2400" dirty="0" err="1" smtClean="0"/>
              <a:t>effector</a:t>
            </a:r>
            <a:r>
              <a:rPr lang="en-US" sz="2400" dirty="0" smtClean="0"/>
              <a:t>  (e.g. muscle – neuromuscular junction</a:t>
            </a:r>
            <a:r>
              <a:rPr lang="en-US" sz="2400" dirty="0" smtClean="0"/>
              <a:t>)</a:t>
            </a:r>
            <a:endParaRPr lang="en-US" sz="2400" dirty="0" smtClean="0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/>
          <a:srcRect t="3542" r="46162" b="9442"/>
          <a:stretch>
            <a:fillRect/>
          </a:stretch>
        </p:blipFill>
        <p:spPr bwMode="auto">
          <a:xfrm>
            <a:off x="2286001" y="1941311"/>
            <a:ext cx="6858000" cy="4916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6600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sz="4000" b="1"/>
              <a:t>Characteristics of Muscle Tissue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800" dirty="0">
                <a:solidFill>
                  <a:srgbClr val="FF0000"/>
                </a:solidFill>
              </a:rPr>
              <a:t>Excitability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2400" dirty="0"/>
              <a:t>The ability to receive and respond to a stimulus</a:t>
            </a:r>
          </a:p>
          <a:p>
            <a:pPr marL="1371600" lvl="2" indent="-457200">
              <a:lnSpc>
                <a:spcPct val="90000"/>
              </a:lnSpc>
            </a:pPr>
            <a:r>
              <a:rPr lang="en-US" sz="2000" dirty="0"/>
              <a:t>In skeletal muscle, the stimulus is a neurotransmitter (chemical signal) release by a neuron (nerve cell).</a:t>
            </a:r>
          </a:p>
          <a:p>
            <a:pPr marL="1371600" lvl="2" indent="-457200">
              <a:lnSpc>
                <a:spcPct val="90000"/>
              </a:lnSpc>
            </a:pPr>
            <a:r>
              <a:rPr lang="en-US" sz="2000" dirty="0"/>
              <a:t>In smooth muscle, the stimulus could be a neurotransmitter, a hormone, stretch, </a:t>
            </a:r>
            <a:r>
              <a:rPr lang="en-US" sz="2000" dirty="0">
                <a:sym typeface="Symbol" pitchFamily="18" charset="2"/>
              </a:rPr>
              <a:t>pH, Pco</a:t>
            </a:r>
            <a:r>
              <a:rPr lang="en-US" sz="2000" baseline="-25000" dirty="0">
                <a:sym typeface="Symbol" pitchFamily="18" charset="2"/>
              </a:rPr>
              <a:t>2</a:t>
            </a:r>
            <a:r>
              <a:rPr lang="en-US" sz="2000" dirty="0">
                <a:sym typeface="Symbol" pitchFamily="18" charset="2"/>
              </a:rPr>
              <a:t>, or Po</a:t>
            </a:r>
            <a:r>
              <a:rPr lang="en-US" sz="2000" baseline="-25000" dirty="0">
                <a:sym typeface="Symbol" pitchFamily="18" charset="2"/>
              </a:rPr>
              <a:t>2</a:t>
            </a:r>
            <a:r>
              <a:rPr lang="en-US" sz="2000" dirty="0">
                <a:sym typeface="Symbol" pitchFamily="18" charset="2"/>
              </a:rPr>
              <a:t>. (</a:t>
            </a:r>
            <a:r>
              <a:rPr lang="en-US" sz="2000" i="1" dirty="0">
                <a:sym typeface="Symbol" pitchFamily="18" charset="2"/>
              </a:rPr>
              <a:t>the symbol </a:t>
            </a:r>
            <a:r>
              <a:rPr lang="en-US" sz="2000" dirty="0">
                <a:sym typeface="Symbol" pitchFamily="18" charset="2"/>
              </a:rPr>
              <a:t> </a:t>
            </a:r>
            <a:r>
              <a:rPr lang="en-US" sz="2000" i="1" dirty="0">
                <a:sym typeface="Symbol" pitchFamily="18" charset="2"/>
              </a:rPr>
              <a:t>means “a change in”</a:t>
            </a:r>
            <a:r>
              <a:rPr lang="en-US" sz="2000" dirty="0">
                <a:sym typeface="Symbol" pitchFamily="18" charset="2"/>
              </a:rPr>
              <a:t>)</a:t>
            </a:r>
          </a:p>
          <a:p>
            <a:pPr marL="1371600" lvl="2" indent="-457200">
              <a:lnSpc>
                <a:spcPct val="90000"/>
              </a:lnSpc>
            </a:pPr>
            <a:r>
              <a:rPr lang="en-US" sz="2000" dirty="0">
                <a:sym typeface="Symbol" pitchFamily="18" charset="2"/>
              </a:rPr>
              <a:t>In cardiac muscle, the stimulus could be a neurotransmitter, a hormone, or stretch.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2400" dirty="0">
                <a:sym typeface="Symbol" pitchFamily="18" charset="2"/>
              </a:rPr>
              <a:t>The response is the generation of an electrical impulse that travels along the plasma membrane of the muscle cell.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6600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sz="4000" b="1"/>
              <a:t>Characteristics of Muscle Tissue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2"/>
            </a:pPr>
            <a:r>
              <a:rPr lang="en-US" sz="2800" dirty="0">
                <a:solidFill>
                  <a:srgbClr val="FF0000"/>
                </a:solidFill>
              </a:rPr>
              <a:t>Contractility</a:t>
            </a:r>
          </a:p>
          <a:p>
            <a:pPr marL="990600" lvl="1" indent="-533400"/>
            <a:r>
              <a:rPr lang="en-US" sz="2400" dirty="0"/>
              <a:t>The ability to shorten forcibly when adequately stimulated.</a:t>
            </a:r>
          </a:p>
          <a:p>
            <a:pPr marL="990600" lvl="1" indent="-533400"/>
            <a:r>
              <a:rPr lang="en-US" sz="2400" dirty="0"/>
              <a:t>This is the defining property of muscle tissue.</a:t>
            </a:r>
          </a:p>
          <a:p>
            <a:pPr marL="609600" indent="-609600">
              <a:buFontTx/>
              <a:buAutoNum type="arabicPeriod" startAt="2"/>
            </a:pPr>
            <a:r>
              <a:rPr lang="en-US" sz="2800" dirty="0">
                <a:solidFill>
                  <a:srgbClr val="FF0000"/>
                </a:solidFill>
              </a:rPr>
              <a:t>Extensibility </a:t>
            </a:r>
          </a:p>
          <a:p>
            <a:pPr marL="990600" lvl="1" indent="-533400"/>
            <a:r>
              <a:rPr lang="en-US" sz="2400" dirty="0"/>
              <a:t>The ability to be stretched</a:t>
            </a:r>
          </a:p>
          <a:p>
            <a:pPr marL="609600" indent="-609600">
              <a:buFontTx/>
              <a:buAutoNum type="arabicPeriod" startAt="4"/>
            </a:pPr>
            <a:r>
              <a:rPr lang="en-US" sz="2800" dirty="0">
                <a:solidFill>
                  <a:srgbClr val="FF0000"/>
                </a:solidFill>
              </a:rPr>
              <a:t>Elasticity</a:t>
            </a:r>
          </a:p>
          <a:p>
            <a:pPr marL="990600" lvl="1" indent="-533400"/>
            <a:r>
              <a:rPr lang="en-US" sz="2400" dirty="0"/>
              <a:t>The ability to recoil and resume original length after being stretched.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715000" cy="1143000"/>
          </a:xfrm>
          <a:solidFill>
            <a:srgbClr val="6600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b="1"/>
              <a:t>Muscle Functions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219200"/>
            <a:ext cx="6629400" cy="4953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400" b="1" dirty="0">
                <a:solidFill>
                  <a:srgbClr val="FF0000"/>
                </a:solidFill>
              </a:rPr>
              <a:t>Production of Movement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2200" dirty="0"/>
              <a:t>Movement of body parts and of the environment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2200" dirty="0"/>
              <a:t>Movement of blood through the heart and the circulatory vessels.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2200" dirty="0"/>
              <a:t>Movement of lymph through the lymphatic vessels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2200" dirty="0"/>
              <a:t>Movement of food (and, subsequently, food waste) through the GI tract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2200" dirty="0"/>
              <a:t>Movement of bile out of the gallbladder and into the digestive tract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2200" dirty="0"/>
              <a:t>Movement of urine through the urinary tract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2200" dirty="0"/>
              <a:t>Movement of semen through the male reproductive tract and female reproductive tract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2200" dirty="0"/>
              <a:t>Movement of a newborn through the birth canal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sz="2400" dirty="0"/>
          </a:p>
        </p:txBody>
      </p:sp>
      <p:pic>
        <p:nvPicPr>
          <p:cNvPr id="309250" name="Picture 2" descr="38140070--3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948488" y="0"/>
            <a:ext cx="2195512" cy="4114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257800" cy="1143000"/>
          </a:xfrm>
          <a:solidFill>
            <a:srgbClr val="6600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b="1"/>
              <a:t>Muscle Functions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295400"/>
            <a:ext cx="5257800" cy="4648200"/>
          </a:xfrm>
        </p:spPr>
        <p:txBody>
          <a:bodyPr/>
          <a:lstStyle/>
          <a:p>
            <a:pPr marL="609600" indent="-609600">
              <a:buFontTx/>
              <a:buAutoNum type="arabicPeriod" startAt="2"/>
            </a:pPr>
            <a:r>
              <a:rPr lang="en-US" sz="2400" b="1" dirty="0">
                <a:solidFill>
                  <a:srgbClr val="FF0000"/>
                </a:solidFill>
              </a:rPr>
              <a:t>Maintenance of posture</a:t>
            </a:r>
            <a:endParaRPr lang="en-US" sz="2400" dirty="0">
              <a:solidFill>
                <a:srgbClr val="FF0000"/>
              </a:solidFill>
            </a:endParaRPr>
          </a:p>
          <a:p>
            <a:pPr marL="990600" lvl="1" indent="-533400"/>
            <a:r>
              <a:rPr lang="en-US" sz="2200" dirty="0"/>
              <a:t>Muscle contraction is constantly allowing us to remain upright.</a:t>
            </a:r>
          </a:p>
          <a:p>
            <a:pPr marL="990600" lvl="1" indent="-533400"/>
            <a:r>
              <a:rPr lang="en-US" sz="2200" dirty="0"/>
              <a:t>The muscles of your neck are keeping your head up right now.</a:t>
            </a:r>
          </a:p>
          <a:p>
            <a:pPr marL="990600" lvl="1" indent="-533400"/>
            <a:r>
              <a:rPr lang="en-US" sz="2200" dirty="0"/>
              <a:t>As you stand, your leg muscles keep you on two feet.</a:t>
            </a:r>
          </a:p>
          <a:p>
            <a:pPr marL="609600" indent="-609600">
              <a:buFontTx/>
              <a:buAutoNum type="arabicPeriod" startAt="2"/>
            </a:pPr>
            <a:r>
              <a:rPr lang="en-US" sz="2400" b="1" dirty="0" err="1">
                <a:solidFill>
                  <a:srgbClr val="FF0000"/>
                </a:solidFill>
              </a:rPr>
              <a:t>Thermogenesis</a:t>
            </a:r>
            <a:endParaRPr lang="en-US" sz="2400" b="1" dirty="0">
              <a:solidFill>
                <a:srgbClr val="FF0000"/>
              </a:solidFill>
            </a:endParaRPr>
          </a:p>
          <a:p>
            <a:pPr marL="990600" lvl="1" indent="-533400"/>
            <a:r>
              <a:rPr lang="en-US" sz="2200" dirty="0"/>
              <a:t>Generation of heat.  Occurs via shivering – an involuntary contraction of skeletal muscle.</a:t>
            </a:r>
          </a:p>
        </p:txBody>
      </p:sp>
      <p:pic>
        <p:nvPicPr>
          <p:cNvPr id="308226" name="Picture 2" descr="38630020--3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754688" y="0"/>
            <a:ext cx="3389312" cy="4114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648200" cy="1143000"/>
          </a:xfrm>
          <a:solidFill>
            <a:srgbClr val="6600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b="1"/>
              <a:t>Muscle Functions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4495800" cy="2971800"/>
          </a:xfrm>
        </p:spPr>
        <p:txBody>
          <a:bodyPr/>
          <a:lstStyle/>
          <a:p>
            <a:pPr marL="609600" indent="-609600">
              <a:buFontTx/>
              <a:buAutoNum type="arabicPeriod" startAt="4"/>
            </a:pPr>
            <a:r>
              <a:rPr lang="en-US" sz="2800" b="1" dirty="0">
                <a:solidFill>
                  <a:srgbClr val="FF0000"/>
                </a:solidFill>
              </a:rPr>
              <a:t>Stabilization of joints</a:t>
            </a:r>
          </a:p>
          <a:p>
            <a:pPr marL="990600" lvl="1" indent="-533400"/>
            <a:r>
              <a:rPr lang="en-US" sz="2400" dirty="0"/>
              <a:t>Muscles keep the tendons that cross the joint nice and taut.  This does a wonderful job of maintaining the integrity of the joint.</a:t>
            </a:r>
          </a:p>
          <a:p>
            <a:pPr marL="609600" indent="-609600"/>
            <a:endParaRPr lang="en-US" sz="2800" dirty="0"/>
          </a:p>
          <a:p>
            <a:pPr marL="609600" indent="-609600">
              <a:buFontTx/>
              <a:buNone/>
            </a:pPr>
            <a:r>
              <a:rPr lang="en-US" sz="2800" i="1" dirty="0"/>
              <a:t>	</a:t>
            </a:r>
          </a:p>
        </p:txBody>
      </p:sp>
      <p:pic>
        <p:nvPicPr>
          <p:cNvPr id="307202" name="Picture 2" descr="38630030--3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0" y="0"/>
            <a:ext cx="3810000" cy="3817938"/>
          </a:xfrm>
          <a:noFill/>
          <a:ln/>
        </p:spPr>
      </p:pic>
      <p:sp>
        <p:nvSpPr>
          <p:cNvPr id="307204" name="Rectangle 4"/>
          <p:cNvSpPr>
            <a:spLocks noChangeArrowheads="1"/>
          </p:cNvSpPr>
          <p:nvPr/>
        </p:nvSpPr>
        <p:spPr bwMode="auto">
          <a:xfrm>
            <a:off x="609600" y="5105400"/>
            <a:ext cx="7686675" cy="466725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i="1">
                <a:solidFill>
                  <a:srgbClr val="000000"/>
                </a:solidFill>
              </a:rPr>
              <a:t>All the things muscles do fall under one of these 4 categories.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1776</Words>
  <Application>Microsoft PowerPoint</Application>
  <PresentationFormat>On-screen Show (4:3)</PresentationFormat>
  <Paragraphs>222</Paragraphs>
  <Slides>46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46</vt:i4>
      </vt:variant>
    </vt:vector>
  </HeadingPairs>
  <TitlesOfParts>
    <vt:vector size="52" baseType="lpstr">
      <vt:lpstr>Default Design</vt:lpstr>
      <vt:lpstr>Equity</vt:lpstr>
      <vt:lpstr>CorelDRAW 10.0 Graphic</vt:lpstr>
      <vt:lpstr>Photo Editor Photo</vt:lpstr>
      <vt:lpstr>Artwork</vt:lpstr>
      <vt:lpstr>Document</vt:lpstr>
      <vt:lpstr>Muscular System</vt:lpstr>
      <vt:lpstr>Muscles</vt:lpstr>
      <vt:lpstr>Muscle</vt:lpstr>
      <vt:lpstr>3 Types of Muscle Tissue</vt:lpstr>
      <vt:lpstr>Characteristics of Muscle Tissue</vt:lpstr>
      <vt:lpstr>Characteristics of Muscle Tissue</vt:lpstr>
      <vt:lpstr>Muscle Functions</vt:lpstr>
      <vt:lpstr>Muscle Functions</vt:lpstr>
      <vt:lpstr>Muscle Functions</vt:lpstr>
      <vt:lpstr>Muscles &amp; the Skeleton</vt:lpstr>
      <vt:lpstr>Here is a longitudinal section of skeletal muscle.  See the multiple nuclei (N) pressed against the side of the muscle fibers. The light I bands and dark A bands are labeled for you. What do you think the F stands for?</vt:lpstr>
      <vt:lpstr>Skeletal Muscle</vt:lpstr>
      <vt:lpstr>Muscle Structure</vt:lpstr>
      <vt:lpstr>Muscle Structure</vt:lpstr>
      <vt:lpstr>Slide 15</vt:lpstr>
      <vt:lpstr>Muscle Structure</vt:lpstr>
      <vt:lpstr>Muscle Structure </vt:lpstr>
      <vt:lpstr>The Thick Filament (Myosin)</vt:lpstr>
      <vt:lpstr>Thin Filament (Actin)</vt:lpstr>
      <vt:lpstr>The Sarcomere</vt:lpstr>
      <vt:lpstr>Slide 21</vt:lpstr>
      <vt:lpstr>Anatomy of a Sarcomere</vt:lpstr>
      <vt:lpstr>Sarcomere shortens when muscle contracts</vt:lpstr>
      <vt:lpstr>Smooth Muscle</vt:lpstr>
      <vt:lpstr>Smooth Muscle</vt:lpstr>
      <vt:lpstr>Smooth Muscle</vt:lpstr>
      <vt:lpstr>Smooth Muscle</vt:lpstr>
      <vt:lpstr>Smooth Muscle</vt:lpstr>
      <vt:lpstr>Smooth Muscle  Contraction </vt:lpstr>
      <vt:lpstr>Cardiac Muscle</vt:lpstr>
      <vt:lpstr>Cardiac Muscle</vt:lpstr>
      <vt:lpstr>Slide 32</vt:lpstr>
      <vt:lpstr>Slide 33</vt:lpstr>
      <vt:lpstr>Two organ systems coordinate and direct activities of body</vt:lpstr>
      <vt:lpstr>An Overview of the Nervous System</vt:lpstr>
      <vt:lpstr>Anatomical Classification of the Nervous System</vt:lpstr>
      <vt:lpstr>Functional divisions of nervous system</vt:lpstr>
      <vt:lpstr>Histology of Neural Tissue</vt:lpstr>
      <vt:lpstr>Cells in Nervous Tissue</vt:lpstr>
      <vt:lpstr>Slide 40</vt:lpstr>
      <vt:lpstr>Representative Neuron</vt:lpstr>
      <vt:lpstr>Slide 42</vt:lpstr>
      <vt:lpstr>Slide 43</vt:lpstr>
      <vt:lpstr>Structural Classification of Neurons</vt:lpstr>
      <vt:lpstr>Functional Classification of Neurons</vt:lpstr>
      <vt:lpstr>Synapses </vt:lpstr>
    </vt:vector>
  </TitlesOfParts>
  <Company>Pacific County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Beck</dc:creator>
  <cp:lastModifiedBy>nirupa</cp:lastModifiedBy>
  <cp:revision>27</cp:revision>
  <dcterms:created xsi:type="dcterms:W3CDTF">2004-07-12T13:49:03Z</dcterms:created>
  <dcterms:modified xsi:type="dcterms:W3CDTF">2014-04-01T04:23:07Z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3</vt:i4>
  </property>
  <property fmtid="{D5CDD505-2E9C-101B-9397-08002B2CF9AE}" pid="7" name="MailAddress">
    <vt:lpwstr/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C:\My Documents</vt:lpwstr>
  </property>
</Properties>
</file>