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41"/>
  </p:notesMasterIdLst>
  <p:sldIdLst>
    <p:sldId id="256" r:id="rId2"/>
    <p:sldId id="257" r:id="rId3"/>
    <p:sldId id="258" r:id="rId4"/>
    <p:sldId id="302" r:id="rId5"/>
    <p:sldId id="296" r:id="rId6"/>
    <p:sldId id="297" r:id="rId7"/>
    <p:sldId id="295" r:id="rId8"/>
    <p:sldId id="261" r:id="rId9"/>
    <p:sldId id="303" r:id="rId10"/>
    <p:sldId id="262" r:id="rId11"/>
    <p:sldId id="263" r:id="rId12"/>
    <p:sldId id="265" r:id="rId13"/>
    <p:sldId id="266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90" r:id="rId24"/>
    <p:sldId id="299" r:id="rId25"/>
    <p:sldId id="291" r:id="rId26"/>
    <p:sldId id="300" r:id="rId27"/>
    <p:sldId id="292" r:id="rId28"/>
    <p:sldId id="301" r:id="rId29"/>
    <p:sldId id="277" r:id="rId30"/>
    <p:sldId id="304" r:id="rId31"/>
    <p:sldId id="278" r:id="rId32"/>
    <p:sldId id="279" r:id="rId33"/>
    <p:sldId id="280" r:id="rId34"/>
    <p:sldId id="281" r:id="rId35"/>
    <p:sldId id="282" r:id="rId36"/>
    <p:sldId id="283" r:id="rId37"/>
    <p:sldId id="288" r:id="rId38"/>
    <p:sldId id="293" r:id="rId39"/>
    <p:sldId id="294" r:id="rId4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27F87D-6104-45EB-83FF-6CC83399BDF3}" type="datetimeFigureOut">
              <a:rPr lang="en-US" smtClean="0"/>
              <a:pPr/>
              <a:t>1/30/2014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03AF39-A6C6-4FBB-B249-7ECAAD7522A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03AF39-A6C6-4FBB-B249-7ECAAD7522AE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45FD9-6E51-44BB-879E-985E27217F15}" type="datetimeFigureOut">
              <a:rPr lang="en-US" smtClean="0"/>
              <a:pPr/>
              <a:t>1/30/2014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D9C27BD-6A62-4134-A370-05DE7B98648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45FD9-6E51-44BB-879E-985E27217F15}" type="datetimeFigureOut">
              <a:rPr lang="en-US" smtClean="0"/>
              <a:pPr/>
              <a:t>1/30/2014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C27BD-6A62-4134-A370-05DE7B9864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45FD9-6E51-44BB-879E-985E27217F15}" type="datetimeFigureOut">
              <a:rPr lang="en-US" smtClean="0"/>
              <a:pPr/>
              <a:t>1/30/2014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C27BD-6A62-4134-A370-05DE7B9864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45FD9-6E51-44BB-879E-985E27217F15}" type="datetimeFigureOut">
              <a:rPr lang="en-US" smtClean="0"/>
              <a:pPr/>
              <a:t>1/30/2014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C27BD-6A62-4134-A370-05DE7B98648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45FD9-6E51-44BB-879E-985E27217F15}" type="datetimeFigureOut">
              <a:rPr lang="en-US" smtClean="0"/>
              <a:pPr/>
              <a:t>1/30/2014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D9C27BD-6A62-4134-A370-05DE7B9864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45FD9-6E51-44BB-879E-985E27217F15}" type="datetimeFigureOut">
              <a:rPr lang="en-US" smtClean="0"/>
              <a:pPr/>
              <a:t>1/30/2014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C27BD-6A62-4134-A370-05DE7B98648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45FD9-6E51-44BB-879E-985E27217F15}" type="datetimeFigureOut">
              <a:rPr lang="en-US" smtClean="0"/>
              <a:pPr/>
              <a:t>1/30/2014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C27BD-6A62-4134-A370-05DE7B98648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45FD9-6E51-44BB-879E-985E27217F15}" type="datetimeFigureOut">
              <a:rPr lang="en-US" smtClean="0"/>
              <a:pPr/>
              <a:t>1/30/2014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C27BD-6A62-4134-A370-05DE7B9864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45FD9-6E51-44BB-879E-985E27217F15}" type="datetimeFigureOut">
              <a:rPr lang="en-US" smtClean="0"/>
              <a:pPr/>
              <a:t>1/30/2014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C27BD-6A62-4134-A370-05DE7B9864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45FD9-6E51-44BB-879E-985E27217F15}" type="datetimeFigureOut">
              <a:rPr lang="en-US" smtClean="0"/>
              <a:pPr/>
              <a:t>1/30/2014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C27BD-6A62-4134-A370-05DE7B98648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45FD9-6E51-44BB-879E-985E27217F15}" type="datetimeFigureOut">
              <a:rPr lang="en-US" smtClean="0"/>
              <a:pPr/>
              <a:t>1/30/2014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D9C27BD-6A62-4134-A370-05DE7B98648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0F45FD9-6E51-44BB-879E-985E27217F15}" type="datetimeFigureOut">
              <a:rPr lang="en-US" smtClean="0"/>
              <a:pPr/>
              <a:t>1/30/2014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D9C27BD-6A62-4134-A370-05DE7B98648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users.rcn.com/jkimball.ma.ultranet/BiologyPages/C/CellCycle.html" TargetMode="External"/><Relationship Id="rId2" Type="http://schemas.openxmlformats.org/officeDocument/2006/relationships/hyperlink" Target="http://users.rcn.com/jkimball.ma.ultranet/BiologyPages/C/Centrioles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users.rcn.com/jkimball.ma.ultranet/BiologyPages/M/Mitosis.html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://en.wikipedia.org/wiki/Synaptonemal_complex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://en.wikipedia.org/wiki/Chromosomal_crossover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Transcription_(genetics)" TargetMode="External"/><Relationship Id="rId2" Type="http://schemas.openxmlformats.org/officeDocument/2006/relationships/hyperlink" Target="http://en.wikipedia.org/wiki/Synaptonemal_complex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Nucleoli" TargetMode="External"/><Relationship Id="rId2" Type="http://schemas.openxmlformats.org/officeDocument/2006/relationships/hyperlink" Target="http://en.wikipedia.org/wiki/Prometaphase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en.wikipedia.org/wiki/Spindle_apparatus" TargetMode="External"/><Relationship Id="rId4" Type="http://schemas.openxmlformats.org/officeDocument/2006/relationships/hyperlink" Target="http://en.wikipedia.org/wiki/Nuclear_membrane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Centrioles" TargetMode="External"/><Relationship Id="rId2" Type="http://schemas.openxmlformats.org/officeDocument/2006/relationships/hyperlink" Target="http://en.wikipedia.org/wiki/Centrosomes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users.rcn.com/jkimball.ma.ultranet/BiologyPages/P/Phosphate.gif" TargetMode="External"/><Relationship Id="rId2" Type="http://schemas.openxmlformats.org/officeDocument/2006/relationships/hyperlink" Target="http://users.rcn.com/jkimball.ma.ultranet/BiologyPages/K/K.htm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users.rcn.com/jkimball.ma.ultranet/BiologyPages/M/Mitosis.htm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users.rcn.com/jkimball.ma.ultranet/BiologyPages/T/Transcription.html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users.rcn.com/jkimball.ma.ultranet/BiologyPages/C/Chromosomes.html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users.rcn.com/jkimball.ma.ultranet/BiologyPages/C/CellCycle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A.de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Mitosis and meiosis 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spindle checkpoints</a:t>
            </a:r>
            <a:r>
              <a:rPr lang="en-US" dirty="0" smtClean="0"/>
              <a:t>. Some of these that have been discovered</a:t>
            </a:r>
          </a:p>
          <a:p>
            <a:pPr lvl="1"/>
            <a:r>
              <a:rPr lang="en-US" dirty="0" smtClean="0"/>
              <a:t>detect any failure of spindle fibers to attach to </a:t>
            </a:r>
            <a:r>
              <a:rPr lang="en-US" b="1" dirty="0" err="1" smtClean="0">
                <a:hlinkClick r:id="rId2"/>
              </a:rPr>
              <a:t>kinetochores</a:t>
            </a:r>
            <a:r>
              <a:rPr lang="en-US" dirty="0" smtClean="0"/>
              <a:t> and arrest the cell in </a:t>
            </a:r>
            <a:r>
              <a:rPr lang="en-US" b="1" dirty="0" smtClean="0"/>
              <a:t>metaphase</a:t>
            </a:r>
            <a:r>
              <a:rPr lang="en-US" dirty="0" smtClean="0"/>
              <a:t> until all the </a:t>
            </a:r>
            <a:r>
              <a:rPr lang="en-US" dirty="0" err="1" smtClean="0"/>
              <a:t>kinetochores</a:t>
            </a:r>
            <a:r>
              <a:rPr lang="en-US" dirty="0" smtClean="0"/>
              <a:t> are attached correctly (M checkpoint — </a:t>
            </a:r>
            <a:r>
              <a:rPr lang="en-US" dirty="0" smtClean="0">
                <a:hlinkClick r:id="rId3"/>
              </a:rPr>
              <a:t>example</a:t>
            </a:r>
            <a:r>
              <a:rPr lang="en-US" dirty="0" smtClean="0"/>
              <a:t>);</a:t>
            </a:r>
          </a:p>
          <a:p>
            <a:pPr lvl="1"/>
            <a:r>
              <a:rPr lang="en-US" dirty="0" smtClean="0"/>
              <a:t>detect improper alignment of the spindle itself and block </a:t>
            </a:r>
            <a:r>
              <a:rPr lang="en-US" dirty="0" err="1" smtClean="0">
                <a:hlinkClick r:id="rId4"/>
              </a:rPr>
              <a:t>cytokinesis</a:t>
            </a:r>
            <a:r>
              <a:rPr lang="en-US" dirty="0" smtClean="0"/>
              <a:t>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 bwMode="auto">
          <a:xfrm>
            <a:off x="2024062" y="1795462"/>
            <a:ext cx="5553075" cy="387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600" y="0"/>
            <a:ext cx="8686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Importance in genetic diversity</a:t>
            </a:r>
          </a:p>
        </p:txBody>
      </p:sp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Meiosis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Definitions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Meiosis is a type of cell division which reduces the chromosome number of the parent cell by half to forms four haploid gametes</a:t>
            </a:r>
          </a:p>
          <a:p>
            <a:pPr eaLnBrk="1" hangingPunct="1"/>
            <a:r>
              <a:rPr lang="en-US" smtClean="0"/>
              <a:t>Involves two successive divisions: meiosis I and meiosis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Meiosis 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Prophase I:  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Chromosomes become visible and condense (become thicker and shorter) into rod- like structures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Pairing between homologous chromosomes start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Replication of chromosomes happen; each chromosome appears to be composed of sister chromatids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Crossing over happens: the exchange of portions between homologous chromosomes.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Meiosis I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Prophase I</a:t>
            </a:r>
          </a:p>
        </p:txBody>
      </p:sp>
      <p:pic>
        <p:nvPicPr>
          <p:cNvPr id="5124" name="Picture 3" descr="DSC00347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3600" y="2209800"/>
            <a:ext cx="4648200" cy="393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TextBox 4"/>
          <p:cNvSpPr txBox="1">
            <a:spLocks noChangeArrowheads="1"/>
          </p:cNvSpPr>
          <p:nvPr/>
        </p:nvSpPr>
        <p:spPr bwMode="auto">
          <a:xfrm>
            <a:off x="5181600" y="1828800"/>
            <a:ext cx="19939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Nuclear membrane</a:t>
            </a:r>
          </a:p>
        </p:txBody>
      </p:sp>
      <p:sp>
        <p:nvSpPr>
          <p:cNvPr id="5126" name="TextBox 8"/>
          <p:cNvSpPr txBox="1">
            <a:spLocks noChangeArrowheads="1"/>
          </p:cNvSpPr>
          <p:nvPr/>
        </p:nvSpPr>
        <p:spPr bwMode="auto">
          <a:xfrm>
            <a:off x="6172200" y="2438400"/>
            <a:ext cx="15351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Chromosomes</a:t>
            </a:r>
          </a:p>
        </p:txBody>
      </p:sp>
      <p:sp>
        <p:nvSpPr>
          <p:cNvPr id="5127" name="TextBox 9"/>
          <p:cNvSpPr txBox="1">
            <a:spLocks noChangeArrowheads="1"/>
          </p:cNvSpPr>
          <p:nvPr/>
        </p:nvSpPr>
        <p:spPr bwMode="auto">
          <a:xfrm>
            <a:off x="6705600" y="3352800"/>
            <a:ext cx="11699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Cytoplasm</a:t>
            </a:r>
          </a:p>
        </p:txBody>
      </p:sp>
      <p:sp>
        <p:nvSpPr>
          <p:cNvPr id="5128" name="TextBox 10"/>
          <p:cNvSpPr txBox="1">
            <a:spLocks noChangeArrowheads="1"/>
          </p:cNvSpPr>
          <p:nvPr/>
        </p:nvSpPr>
        <p:spPr bwMode="auto">
          <a:xfrm>
            <a:off x="6781800" y="5257800"/>
            <a:ext cx="16113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Cell membrane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Meiosis I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Prophase I</a:t>
            </a:r>
          </a:p>
        </p:txBody>
      </p:sp>
      <p:pic>
        <p:nvPicPr>
          <p:cNvPr id="6148" name="Picture 3" descr="DSC00348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8400" y="2286000"/>
            <a:ext cx="4495800" cy="395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9" name="TextBox 4"/>
          <p:cNvSpPr txBox="1">
            <a:spLocks noChangeArrowheads="1"/>
          </p:cNvSpPr>
          <p:nvPr/>
        </p:nvSpPr>
        <p:spPr bwMode="auto">
          <a:xfrm>
            <a:off x="6019800" y="2514600"/>
            <a:ext cx="27511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Homologous chromosomes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92163"/>
          </a:xfrm>
        </p:spPr>
        <p:txBody>
          <a:bodyPr/>
          <a:lstStyle/>
          <a:p>
            <a:pPr eaLnBrk="1" hangingPunct="1"/>
            <a:r>
              <a:rPr lang="en-US" smtClean="0"/>
              <a:t>Meiosis I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914400"/>
            <a:ext cx="8229600" cy="4525963"/>
          </a:xfrm>
        </p:spPr>
        <p:txBody>
          <a:bodyPr/>
          <a:lstStyle/>
          <a:p>
            <a:pPr eaLnBrk="1" hangingPunct="1"/>
            <a:r>
              <a:rPr lang="en-US" sz="2000" b="1" dirty="0" smtClean="0"/>
              <a:t>Homologous chromosomes: </a:t>
            </a:r>
            <a:r>
              <a:rPr lang="en-US" sz="2000" dirty="0" smtClean="0"/>
              <a:t>similar in size and shape and contain the same kinds of genes; </a:t>
            </a:r>
            <a:endParaRPr lang="en-US" sz="2000" i="1" dirty="0" smtClean="0"/>
          </a:p>
        </p:txBody>
      </p:sp>
      <p:pic>
        <p:nvPicPr>
          <p:cNvPr id="7172" name="Picture 3" descr="DSC00355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2133600"/>
            <a:ext cx="280987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4" descr="DSC00356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2133600"/>
            <a:ext cx="2814638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4" name="TextBox 5"/>
          <p:cNvSpPr txBox="1">
            <a:spLocks noChangeArrowheads="1"/>
          </p:cNvSpPr>
          <p:nvPr/>
        </p:nvSpPr>
        <p:spPr bwMode="auto">
          <a:xfrm>
            <a:off x="1828800" y="5867400"/>
            <a:ext cx="14176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Male gamete</a:t>
            </a:r>
          </a:p>
        </p:txBody>
      </p:sp>
      <p:sp>
        <p:nvSpPr>
          <p:cNvPr id="7175" name="TextBox 6"/>
          <p:cNvSpPr txBox="1">
            <a:spLocks noChangeArrowheads="1"/>
          </p:cNvSpPr>
          <p:nvPr/>
        </p:nvSpPr>
        <p:spPr bwMode="auto">
          <a:xfrm>
            <a:off x="5562600" y="5867400"/>
            <a:ext cx="16224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Female gamete</a:t>
            </a:r>
          </a:p>
        </p:txBody>
      </p:sp>
      <p:sp>
        <p:nvSpPr>
          <p:cNvPr id="7176" name="TextBox 7"/>
          <p:cNvSpPr txBox="1">
            <a:spLocks noChangeArrowheads="1"/>
          </p:cNvSpPr>
          <p:nvPr/>
        </p:nvSpPr>
        <p:spPr bwMode="auto">
          <a:xfrm>
            <a:off x="1676400" y="4800600"/>
            <a:ext cx="644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gene</a:t>
            </a:r>
          </a:p>
        </p:txBody>
      </p:sp>
      <p:sp>
        <p:nvSpPr>
          <p:cNvPr id="7177" name="TextBox 8"/>
          <p:cNvSpPr txBox="1">
            <a:spLocks noChangeArrowheads="1"/>
          </p:cNvSpPr>
          <p:nvPr/>
        </p:nvSpPr>
        <p:spPr bwMode="auto">
          <a:xfrm>
            <a:off x="0" y="3733800"/>
            <a:ext cx="14208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chromosome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What controls mitosis</a:t>
            </a:r>
            <a:r>
              <a:rPr lang="en-US" b="1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600200"/>
            <a:ext cx="8991600" cy="5257800"/>
          </a:xfrm>
        </p:spPr>
        <p:txBody>
          <a:bodyPr>
            <a:normAutofit fontScale="92500"/>
          </a:bodyPr>
          <a:lstStyle/>
          <a:p>
            <a:pPr>
              <a:lnSpc>
                <a:spcPct val="170000"/>
              </a:lnSpc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The cell cycle is controlled by a cyclically operating set of reaction sequences that both trigger and coordinate key events in the cell cycle.</a:t>
            </a:r>
          </a:p>
          <a:p>
            <a:pPr>
              <a:lnSpc>
                <a:spcPct val="170000"/>
              </a:lnSpc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The cell-cycle control system is driven by a built in clock that can be adjusted by external stimuli (chemical messages).</a:t>
            </a:r>
          </a:p>
          <a:p>
            <a:pPr>
              <a:lnSpc>
                <a:spcPct val="170000"/>
              </a:lnSpc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 Animal cell have a built in stop signals that halt the cell cycles and checkpoints until overridden by go-ahead signals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92163"/>
          </a:xfrm>
        </p:spPr>
        <p:txBody>
          <a:bodyPr/>
          <a:lstStyle/>
          <a:p>
            <a:pPr eaLnBrk="1" hangingPunct="1"/>
            <a:r>
              <a:rPr lang="en-US" smtClean="0"/>
              <a:t>Meiosis I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914400"/>
            <a:ext cx="8229600" cy="4525963"/>
          </a:xfrm>
        </p:spPr>
        <p:txBody>
          <a:bodyPr/>
          <a:lstStyle/>
          <a:p>
            <a:pPr eaLnBrk="1" hangingPunct="1"/>
            <a:endParaRPr lang="en-US" sz="2000" i="1" dirty="0" smtClean="0"/>
          </a:p>
        </p:txBody>
      </p:sp>
      <p:pic>
        <p:nvPicPr>
          <p:cNvPr id="8196" name="Picture 9" descr="DSC00357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8400" y="2286000"/>
            <a:ext cx="3927475" cy="386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TextBox 10"/>
          <p:cNvSpPr txBox="1">
            <a:spLocks noChangeArrowheads="1"/>
          </p:cNvSpPr>
          <p:nvPr/>
        </p:nvSpPr>
        <p:spPr bwMode="auto">
          <a:xfrm>
            <a:off x="6324600" y="3352800"/>
            <a:ext cx="793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zygote</a:t>
            </a:r>
          </a:p>
        </p:txBody>
      </p:sp>
      <p:sp>
        <p:nvSpPr>
          <p:cNvPr id="8198" name="TextBox 11"/>
          <p:cNvSpPr txBox="1">
            <a:spLocks noChangeArrowheads="1"/>
          </p:cNvSpPr>
          <p:nvPr/>
        </p:nvSpPr>
        <p:spPr bwMode="auto">
          <a:xfrm>
            <a:off x="228600" y="5410200"/>
            <a:ext cx="27511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Homologous chromosomes</a:t>
            </a:r>
          </a:p>
        </p:txBody>
      </p:sp>
      <p:sp>
        <p:nvSpPr>
          <p:cNvPr id="8199" name="TextBox 12"/>
          <p:cNvSpPr txBox="1">
            <a:spLocks noChangeArrowheads="1"/>
          </p:cNvSpPr>
          <p:nvPr/>
        </p:nvSpPr>
        <p:spPr bwMode="auto">
          <a:xfrm>
            <a:off x="762000" y="2667000"/>
            <a:ext cx="11858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Calibri" pitchFamily="34" charset="0"/>
              </a:rPr>
              <a:t>Genotype:</a:t>
            </a:r>
          </a:p>
          <a:p>
            <a:r>
              <a:rPr lang="en-US" b="1">
                <a:latin typeface="Calibri" pitchFamily="34" charset="0"/>
              </a:rPr>
              <a:t>AaRrBb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Meiosis I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Prophase I</a:t>
            </a:r>
            <a:endParaRPr lang="en-US" i="1" smtClean="0"/>
          </a:p>
        </p:txBody>
      </p:sp>
      <p:pic>
        <p:nvPicPr>
          <p:cNvPr id="9220" name="Picture 3" descr="DSC00349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7000" y="2209800"/>
            <a:ext cx="3635375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1" name="TextBox 4"/>
          <p:cNvSpPr txBox="1">
            <a:spLocks noChangeArrowheads="1"/>
          </p:cNvSpPr>
          <p:nvPr/>
        </p:nvSpPr>
        <p:spPr bwMode="auto">
          <a:xfrm>
            <a:off x="5105400" y="1828800"/>
            <a:ext cx="18049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Sister chromatids</a:t>
            </a:r>
          </a:p>
        </p:txBody>
      </p:sp>
      <p:sp>
        <p:nvSpPr>
          <p:cNvPr id="9222" name="TextBox 5"/>
          <p:cNvSpPr txBox="1">
            <a:spLocks noChangeArrowheads="1"/>
          </p:cNvSpPr>
          <p:nvPr/>
        </p:nvSpPr>
        <p:spPr bwMode="auto">
          <a:xfrm>
            <a:off x="6629400" y="3352800"/>
            <a:ext cx="23637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Light colored: maternal</a:t>
            </a:r>
          </a:p>
        </p:txBody>
      </p:sp>
      <p:sp>
        <p:nvSpPr>
          <p:cNvPr id="9223" name="TextBox 6"/>
          <p:cNvSpPr txBox="1">
            <a:spLocks noChangeArrowheads="1"/>
          </p:cNvSpPr>
          <p:nvPr/>
        </p:nvSpPr>
        <p:spPr bwMode="auto">
          <a:xfrm>
            <a:off x="6629400" y="3810000"/>
            <a:ext cx="22828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Dark colored: paternal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Meiosis I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Prophase I</a:t>
            </a:r>
          </a:p>
        </p:txBody>
      </p:sp>
      <p:pic>
        <p:nvPicPr>
          <p:cNvPr id="10244" name="Picture 3" descr="DSC00350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4600" y="2209800"/>
            <a:ext cx="35941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5" name="TextBox 4"/>
          <p:cNvSpPr txBox="1">
            <a:spLocks noChangeArrowheads="1"/>
          </p:cNvSpPr>
          <p:nvPr/>
        </p:nvSpPr>
        <p:spPr bwMode="auto">
          <a:xfrm>
            <a:off x="5029200" y="1905000"/>
            <a:ext cx="40259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Spindle fibers: responsible for pulling the</a:t>
            </a:r>
          </a:p>
          <a:p>
            <a:r>
              <a:rPr lang="en-US">
                <a:latin typeface="Calibri" pitchFamily="34" charset="0"/>
              </a:rPr>
              <a:t>		chromosomes apart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5867400" y="3962400"/>
            <a:ext cx="609600" cy="15240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47" name="TextBox 7"/>
          <p:cNvSpPr txBox="1">
            <a:spLocks noChangeArrowheads="1"/>
          </p:cNvSpPr>
          <p:nvPr/>
        </p:nvSpPr>
        <p:spPr bwMode="auto">
          <a:xfrm>
            <a:off x="6400800" y="3962400"/>
            <a:ext cx="26289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latin typeface="Calibri" pitchFamily="34" charset="0"/>
              </a:rPr>
              <a:t>Crossing over: exchange of parts;</a:t>
            </a:r>
          </a:p>
          <a:p>
            <a:r>
              <a:rPr lang="en-US" sz="1400" b="1">
                <a:latin typeface="Calibri" pitchFamily="34" charset="0"/>
              </a:rPr>
              <a:t>	configuration: tetrad</a:t>
            </a:r>
            <a:endParaRPr lang="en-US" b="1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err="1" smtClean="0"/>
              <a:t>Leptotene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600200"/>
            <a:ext cx="8686800" cy="5257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 </a:t>
            </a:r>
            <a:r>
              <a:rPr lang="en-US" dirty="0"/>
              <a:t>first stage of prophase I is the </a:t>
            </a:r>
            <a:r>
              <a:rPr lang="en-US" i="1" dirty="0" err="1"/>
              <a:t>leptotene</a:t>
            </a:r>
            <a:r>
              <a:rPr lang="en-US" dirty="0"/>
              <a:t> stage, also known as </a:t>
            </a:r>
            <a:r>
              <a:rPr lang="en-US" i="1" dirty="0" err="1"/>
              <a:t>leptonema</a:t>
            </a:r>
            <a:r>
              <a:rPr lang="en-US" dirty="0"/>
              <a:t>, </a:t>
            </a:r>
            <a:endParaRPr lang="en-US" dirty="0" smtClean="0"/>
          </a:p>
          <a:p>
            <a:r>
              <a:rPr lang="en-US" dirty="0" smtClean="0"/>
              <a:t>In </a:t>
            </a:r>
            <a:r>
              <a:rPr lang="en-US" dirty="0"/>
              <a:t>this stage of prophase I, individual chromosomes—each consisting of two sister </a:t>
            </a:r>
            <a:r>
              <a:rPr lang="en-US" dirty="0" err="1"/>
              <a:t>chromatids</a:t>
            </a:r>
            <a:r>
              <a:rPr lang="en-US" dirty="0"/>
              <a:t>—change from the diffuse state they exist in during the cell's period of growth and gene expression, and condense into visible strands within the </a:t>
            </a:r>
            <a:r>
              <a:rPr lang="en-US" dirty="0" smtClean="0"/>
              <a:t>nucleus.</a:t>
            </a:r>
            <a:endParaRPr lang="en-US" baseline="30000" dirty="0" smtClean="0"/>
          </a:p>
          <a:p>
            <a:r>
              <a:rPr lang="en-US" dirty="0" smtClean="0"/>
              <a:t>However </a:t>
            </a:r>
            <a:r>
              <a:rPr lang="en-US" dirty="0"/>
              <a:t>the two sister </a:t>
            </a:r>
            <a:r>
              <a:rPr lang="en-US" dirty="0" err="1"/>
              <a:t>chromatids</a:t>
            </a:r>
            <a:r>
              <a:rPr lang="en-US" dirty="0"/>
              <a:t> are still so tightly bound that they are indistinguishable from one another. 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Zygotene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371600"/>
            <a:ext cx="9144000" cy="54864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The </a:t>
            </a:r>
            <a:r>
              <a:rPr lang="en-US" i="1" dirty="0" err="1" smtClean="0"/>
              <a:t>zygotene</a:t>
            </a:r>
            <a:r>
              <a:rPr lang="en-US" dirty="0" smtClean="0"/>
              <a:t> stage, also known as </a:t>
            </a:r>
            <a:r>
              <a:rPr lang="en-US" i="1" dirty="0" err="1" smtClean="0"/>
              <a:t>zygonema</a:t>
            </a:r>
            <a:r>
              <a:rPr lang="en-US" dirty="0" smtClean="0"/>
              <a:t>, occurs as the chromosomes approximately line up with each other into homologous chromosome pairs. </a:t>
            </a:r>
          </a:p>
          <a:p>
            <a:r>
              <a:rPr lang="en-US" dirty="0" smtClean="0"/>
              <a:t>At this stage, the </a:t>
            </a:r>
            <a:r>
              <a:rPr lang="en-US" dirty="0" err="1" smtClean="0"/>
              <a:t>synapsis</a:t>
            </a:r>
            <a:r>
              <a:rPr lang="en-US" dirty="0" smtClean="0"/>
              <a:t> (pairing/coming together) of homologous chromosomes takes place, facilitated by assembly of central element of the </a:t>
            </a:r>
            <a:r>
              <a:rPr lang="en-US" dirty="0" err="1" smtClean="0">
                <a:hlinkClick r:id="rId2" tooltip="Synaptonemal complex"/>
              </a:rPr>
              <a:t>synaptonemal</a:t>
            </a:r>
            <a:r>
              <a:rPr lang="en-US" dirty="0" smtClean="0">
                <a:hlinkClick r:id="rId2" tooltip="Synaptonemal complex"/>
              </a:rPr>
              <a:t> complex</a:t>
            </a:r>
            <a:r>
              <a:rPr lang="en-US" dirty="0" smtClean="0"/>
              <a:t>. </a:t>
            </a:r>
          </a:p>
          <a:p>
            <a:r>
              <a:rPr lang="en-US" dirty="0" smtClean="0"/>
              <a:t>Pairing is brought about in a zipper-like fashion and may start at the </a:t>
            </a:r>
            <a:r>
              <a:rPr lang="en-US" dirty="0" err="1" smtClean="0"/>
              <a:t>centromere</a:t>
            </a:r>
            <a:r>
              <a:rPr lang="en-US" dirty="0" smtClean="0"/>
              <a:t> (</a:t>
            </a:r>
            <a:r>
              <a:rPr lang="en-US" dirty="0" err="1" smtClean="0"/>
              <a:t>procentric</a:t>
            </a:r>
            <a:r>
              <a:rPr lang="en-US" dirty="0" smtClean="0"/>
              <a:t>), at the chromosome ends (</a:t>
            </a:r>
            <a:r>
              <a:rPr lang="en-US" dirty="0" err="1" smtClean="0"/>
              <a:t>proterminal</a:t>
            </a:r>
            <a:r>
              <a:rPr lang="en-US" dirty="0" smtClean="0"/>
              <a:t>), or at any other portion (intermediate).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Pachytene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 </a:t>
            </a:r>
            <a:r>
              <a:rPr lang="en-US" i="1" dirty="0" err="1" smtClean="0"/>
              <a:t>pachytene</a:t>
            </a:r>
            <a:r>
              <a:rPr lang="en-US" dirty="0" smtClean="0"/>
              <a:t> stage, also known as </a:t>
            </a:r>
            <a:r>
              <a:rPr lang="en-US" i="1" dirty="0" err="1" smtClean="0"/>
              <a:t>pachynema</a:t>
            </a:r>
            <a:r>
              <a:rPr lang="en-US" dirty="0" smtClean="0"/>
              <a:t>, is the stage when </a:t>
            </a:r>
            <a:r>
              <a:rPr lang="en-US" dirty="0" smtClean="0">
                <a:hlinkClick r:id="rId2" tooltip="Chromosomal crossover"/>
              </a:rPr>
              <a:t>chromosomal crossover</a:t>
            </a:r>
            <a:r>
              <a:rPr lang="en-US" dirty="0" smtClean="0"/>
              <a:t> (crossing over) occurs. </a:t>
            </a:r>
          </a:p>
          <a:p>
            <a:r>
              <a:rPr lang="en-US" dirty="0" err="1" smtClean="0"/>
              <a:t>Nonsister</a:t>
            </a:r>
            <a:r>
              <a:rPr lang="en-US" dirty="0" smtClean="0"/>
              <a:t> </a:t>
            </a:r>
            <a:r>
              <a:rPr lang="en-US" dirty="0" err="1" smtClean="0"/>
              <a:t>chromatids</a:t>
            </a:r>
            <a:r>
              <a:rPr lang="en-US" dirty="0" smtClean="0"/>
              <a:t> of homologous chromosomes may exchange segments over regions of homology.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Diplotene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During the </a:t>
            </a:r>
            <a:r>
              <a:rPr lang="en-US" i="1" dirty="0" err="1" smtClean="0"/>
              <a:t>diplotene</a:t>
            </a:r>
            <a:r>
              <a:rPr lang="en-US" dirty="0" smtClean="0"/>
              <a:t> stage, also known as </a:t>
            </a:r>
            <a:r>
              <a:rPr lang="en-US" i="1" dirty="0" err="1" smtClean="0"/>
              <a:t>diplonema</a:t>
            </a:r>
            <a:r>
              <a:rPr lang="en-US" dirty="0" smtClean="0"/>
              <a:t> the </a:t>
            </a:r>
            <a:r>
              <a:rPr lang="en-US" dirty="0" err="1" smtClean="0">
                <a:hlinkClick r:id="rId2" tooltip="Synaptonemal complex"/>
              </a:rPr>
              <a:t>synaptonemal</a:t>
            </a:r>
            <a:r>
              <a:rPr lang="en-US" dirty="0" smtClean="0">
                <a:hlinkClick r:id="rId2" tooltip="Synaptonemal complex"/>
              </a:rPr>
              <a:t> complex</a:t>
            </a:r>
            <a:r>
              <a:rPr lang="en-US" dirty="0" smtClean="0"/>
              <a:t> degrades and homologous chromosomes separate from one another a little. </a:t>
            </a:r>
          </a:p>
          <a:p>
            <a:r>
              <a:rPr lang="en-US" dirty="0" smtClean="0"/>
              <a:t>The chromosomes themselves uncoil a bit, allowing some </a:t>
            </a:r>
            <a:r>
              <a:rPr lang="en-US" dirty="0" smtClean="0">
                <a:hlinkClick r:id="rId3" tooltip="Transcription (genetics)"/>
              </a:rPr>
              <a:t>transcription</a:t>
            </a:r>
            <a:r>
              <a:rPr lang="en-US" dirty="0" smtClean="0"/>
              <a:t> of DNA. However, the homologous chromosomes of each bivalent remain tightly bound at </a:t>
            </a:r>
            <a:r>
              <a:rPr lang="en-US" dirty="0" err="1" smtClean="0"/>
              <a:t>chiasmata</a:t>
            </a:r>
            <a:r>
              <a:rPr lang="en-US" dirty="0" smtClean="0"/>
              <a:t>, the regions where crossing-over occurred. The </a:t>
            </a:r>
            <a:r>
              <a:rPr lang="en-US" dirty="0" err="1" smtClean="0"/>
              <a:t>chiasmata</a:t>
            </a:r>
            <a:r>
              <a:rPr lang="en-US" dirty="0" smtClean="0"/>
              <a:t> remain on the chromosomes until they are severed in anaphase I. 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Diakinesis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Chromosomes condense further during the </a:t>
            </a:r>
            <a:r>
              <a:rPr lang="en-US" i="1" dirty="0" err="1" smtClean="0"/>
              <a:t>diakinesis</a:t>
            </a:r>
            <a:r>
              <a:rPr lang="en-US" dirty="0" smtClean="0"/>
              <a:t> stage, </a:t>
            </a:r>
          </a:p>
          <a:p>
            <a:r>
              <a:rPr lang="en-US" dirty="0" smtClean="0"/>
              <a:t> This is the first point in meiosis where the four parts of the tetrads are actually visible</a:t>
            </a:r>
          </a:p>
          <a:p>
            <a:r>
              <a:rPr lang="en-US" dirty="0" smtClean="0"/>
              <a:t>the stage closely resembles </a:t>
            </a:r>
            <a:r>
              <a:rPr lang="en-US" dirty="0" err="1" smtClean="0">
                <a:hlinkClick r:id="rId2" tooltip="Prometaphase"/>
              </a:rPr>
              <a:t>prometaphase</a:t>
            </a:r>
            <a:r>
              <a:rPr lang="en-US" dirty="0" smtClean="0"/>
              <a:t> of mitosis; the </a:t>
            </a:r>
            <a:r>
              <a:rPr lang="en-US" dirty="0" smtClean="0">
                <a:hlinkClick r:id="rId3" tooltip="Nucleoli"/>
              </a:rPr>
              <a:t>nucleoli</a:t>
            </a:r>
            <a:r>
              <a:rPr lang="en-US" dirty="0" smtClean="0"/>
              <a:t> disappear, the </a:t>
            </a:r>
            <a:r>
              <a:rPr lang="en-US" dirty="0" smtClean="0">
                <a:hlinkClick r:id="rId4" tooltip="Nuclear membrane"/>
              </a:rPr>
              <a:t>nuclear membrane</a:t>
            </a:r>
            <a:r>
              <a:rPr lang="en-US" dirty="0" smtClean="0"/>
              <a:t> disintegrates into vesicles, and the </a:t>
            </a:r>
            <a:r>
              <a:rPr lang="en-US" dirty="0" smtClean="0">
                <a:hlinkClick r:id="rId5" tooltip="Spindle apparatus"/>
              </a:rPr>
              <a:t>meiotic spindle</a:t>
            </a:r>
            <a:r>
              <a:rPr lang="en-US" dirty="0" smtClean="0"/>
              <a:t> begins to form.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Synchronous processes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During these stages, two </a:t>
            </a:r>
            <a:r>
              <a:rPr lang="en-US" dirty="0" err="1" smtClean="0">
                <a:hlinkClick r:id="rId2" tooltip="Centrosomes"/>
              </a:rPr>
              <a:t>centrosomes</a:t>
            </a:r>
            <a:r>
              <a:rPr lang="en-US" dirty="0" smtClean="0"/>
              <a:t>, containing a pair of </a:t>
            </a:r>
            <a:r>
              <a:rPr lang="en-US" dirty="0" err="1" smtClean="0">
                <a:hlinkClick r:id="rId3" tooltip="Centrioles"/>
              </a:rPr>
              <a:t>centrioles</a:t>
            </a:r>
            <a:r>
              <a:rPr lang="en-US" dirty="0" smtClean="0"/>
              <a:t> in animal cells, migrate to the two poles of the cell. 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Meiosis I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Metaphase I: </a:t>
            </a:r>
          </a:p>
          <a:p>
            <a:pPr lvl="1" eaLnBrk="1" hangingPunct="1"/>
            <a:r>
              <a:rPr lang="en-US" smtClean="0"/>
              <a:t>Homologous chromosomes migrate to the middle plane of the cell</a:t>
            </a:r>
          </a:p>
          <a:p>
            <a:pPr lvl="1" eaLnBrk="1" hangingPunct="1"/>
            <a:r>
              <a:rPr lang="en-US" smtClean="0"/>
              <a:t>spindle fibers attach to the centromeres (area where the chromatids of a chromosome are attached)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Control of the Cell Cycle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838200"/>
            <a:ext cx="9144000" cy="6019800"/>
          </a:xfrm>
        </p:spPr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dirty="0"/>
              <a:t>passage of a cell through the cell cycle is controlled by proteins in the cytoplasm. Among the main players in animal cells are</a:t>
            </a:r>
            <a:r>
              <a:rPr lang="en-US" dirty="0" smtClean="0"/>
              <a:t>: </a:t>
            </a:r>
            <a:r>
              <a:rPr lang="en-US" b="1" dirty="0" err="1" smtClean="0"/>
              <a:t>Cyclins</a:t>
            </a:r>
            <a:endParaRPr lang="en-US" dirty="0"/>
          </a:p>
          <a:p>
            <a:pPr lvl="1"/>
            <a:r>
              <a:rPr lang="en-US" b="1" dirty="0"/>
              <a:t>G</a:t>
            </a:r>
            <a:r>
              <a:rPr lang="en-US" b="1" baseline="-25000" dirty="0"/>
              <a:t>1</a:t>
            </a:r>
            <a:r>
              <a:rPr lang="en-US" b="1" dirty="0"/>
              <a:t> </a:t>
            </a:r>
            <a:r>
              <a:rPr lang="en-US" b="1" dirty="0" err="1"/>
              <a:t>cyclins</a:t>
            </a:r>
            <a:r>
              <a:rPr lang="en-US" dirty="0"/>
              <a:t> (D </a:t>
            </a:r>
            <a:r>
              <a:rPr lang="en-US" dirty="0" err="1"/>
              <a:t>cyclins</a:t>
            </a:r>
            <a:r>
              <a:rPr lang="en-US" dirty="0"/>
              <a:t>)</a:t>
            </a:r>
          </a:p>
          <a:p>
            <a:pPr lvl="1"/>
            <a:r>
              <a:rPr lang="en-US" b="1" dirty="0"/>
              <a:t>S-phase </a:t>
            </a:r>
            <a:r>
              <a:rPr lang="en-US" b="1" dirty="0" err="1"/>
              <a:t>cyclins</a:t>
            </a:r>
            <a:r>
              <a:rPr lang="en-US" dirty="0"/>
              <a:t> (</a:t>
            </a:r>
            <a:r>
              <a:rPr lang="en-US" dirty="0" err="1"/>
              <a:t>cyclins</a:t>
            </a:r>
            <a:r>
              <a:rPr lang="en-US" dirty="0"/>
              <a:t> E and A)</a:t>
            </a:r>
          </a:p>
          <a:p>
            <a:pPr lvl="1"/>
            <a:r>
              <a:rPr lang="en-US" b="1" dirty="0"/>
              <a:t>mitotic </a:t>
            </a:r>
            <a:r>
              <a:rPr lang="en-US" b="1" dirty="0" err="1"/>
              <a:t>cyclins</a:t>
            </a:r>
            <a:r>
              <a:rPr lang="en-US" dirty="0"/>
              <a:t> (B </a:t>
            </a:r>
            <a:r>
              <a:rPr lang="en-US" dirty="0" err="1"/>
              <a:t>cyclins</a:t>
            </a:r>
            <a:r>
              <a:rPr lang="en-US" dirty="0"/>
              <a:t>)</a:t>
            </a:r>
          </a:p>
          <a:p>
            <a:r>
              <a:rPr lang="en-US" dirty="0"/>
              <a:t>Their levels in the cell rise and fall with the stages of the cell cycle</a:t>
            </a:r>
            <a:r>
              <a:rPr lang="en-US" dirty="0" smtClean="0"/>
              <a:t>.</a:t>
            </a:r>
          </a:p>
          <a:p>
            <a:r>
              <a:rPr lang="en-US" dirty="0" smtClean="0"/>
              <a:t>A rising level of</a:t>
            </a:r>
            <a:r>
              <a:rPr lang="en-US" b="1" dirty="0" smtClean="0"/>
              <a:t> G</a:t>
            </a:r>
            <a:r>
              <a:rPr lang="en-US" b="1" baseline="-25000" dirty="0" smtClean="0"/>
              <a:t>1</a:t>
            </a:r>
            <a:r>
              <a:rPr lang="en-US" b="1" dirty="0" smtClean="0"/>
              <a:t>-cyclins</a:t>
            </a:r>
            <a:r>
              <a:rPr lang="en-US" dirty="0" smtClean="0"/>
              <a:t> bind to their </a:t>
            </a:r>
            <a:r>
              <a:rPr lang="en-US" dirty="0" err="1" smtClean="0"/>
              <a:t>Cdks</a:t>
            </a:r>
            <a:r>
              <a:rPr lang="en-US" dirty="0" smtClean="0"/>
              <a:t> (</a:t>
            </a:r>
            <a:r>
              <a:rPr lang="en-US" dirty="0" err="1" smtClean="0"/>
              <a:t>kinease</a:t>
            </a:r>
            <a:r>
              <a:rPr lang="en-US" dirty="0" smtClean="0"/>
              <a:t>)  and signal the cell to prepare the chromosomes for replication.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DSC00350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95400" y="598498"/>
            <a:ext cx="5943600" cy="5726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15963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Meiosis I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pPr eaLnBrk="1" hangingPunct="1"/>
            <a:r>
              <a:rPr lang="en-US" sz="2400" smtClean="0"/>
              <a:t>Anaphase I: </a:t>
            </a:r>
          </a:p>
          <a:p>
            <a:pPr lvl="1" eaLnBrk="1" hangingPunct="1"/>
            <a:r>
              <a:rPr lang="en-US" sz="2000" smtClean="0"/>
              <a:t>Spindle fibers pull the homologous chromosomes towards opposite ends of the cell.</a:t>
            </a:r>
          </a:p>
        </p:txBody>
      </p:sp>
      <p:pic>
        <p:nvPicPr>
          <p:cNvPr id="12292" name="Picture 4" descr="DSC0035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2971800"/>
            <a:ext cx="4116388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3" name="TextBox 5"/>
          <p:cNvSpPr txBox="1">
            <a:spLocks noChangeArrowheads="1"/>
          </p:cNvSpPr>
          <p:nvPr/>
        </p:nvSpPr>
        <p:spPr bwMode="auto">
          <a:xfrm>
            <a:off x="3886200" y="2667000"/>
            <a:ext cx="35083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Spindle fiber pulling a chromosome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Meiosis I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371600"/>
            <a:ext cx="8229600" cy="4525963"/>
          </a:xfrm>
        </p:spPr>
        <p:txBody>
          <a:bodyPr/>
          <a:lstStyle/>
          <a:p>
            <a:pPr eaLnBrk="1" hangingPunct="1"/>
            <a:r>
              <a:rPr lang="en-US" sz="2400" smtClean="0"/>
              <a:t>Telophase I: </a:t>
            </a:r>
          </a:p>
          <a:p>
            <a:pPr lvl="1" eaLnBrk="1" hangingPunct="1"/>
            <a:r>
              <a:rPr lang="en-US" sz="2000" smtClean="0"/>
              <a:t>First set of two daughter cells</a:t>
            </a:r>
          </a:p>
        </p:txBody>
      </p:sp>
      <p:pic>
        <p:nvPicPr>
          <p:cNvPr id="13316" name="Picture 3" descr="DSC0035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2209800"/>
            <a:ext cx="5486400" cy="332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TextBox 4"/>
          <p:cNvSpPr txBox="1">
            <a:spLocks noChangeArrowheads="1"/>
          </p:cNvSpPr>
          <p:nvPr/>
        </p:nvSpPr>
        <p:spPr bwMode="auto">
          <a:xfrm>
            <a:off x="914400" y="5410200"/>
            <a:ext cx="18049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Sister chromatids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rot="5400000" flipH="1" flipV="1">
            <a:off x="5219700" y="2247900"/>
            <a:ext cx="1981200" cy="83820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19" name="TextBox 8"/>
          <p:cNvSpPr txBox="1">
            <a:spLocks noChangeArrowheads="1"/>
          </p:cNvSpPr>
          <p:nvPr/>
        </p:nvSpPr>
        <p:spPr bwMode="auto">
          <a:xfrm>
            <a:off x="6324600" y="1371600"/>
            <a:ext cx="14843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p (petite) arm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rot="5400000" flipH="1" flipV="1">
            <a:off x="6324600" y="2438400"/>
            <a:ext cx="1524000" cy="91440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21" name="TextBox 11"/>
          <p:cNvSpPr txBox="1">
            <a:spLocks noChangeArrowheads="1"/>
          </p:cNvSpPr>
          <p:nvPr/>
        </p:nvSpPr>
        <p:spPr bwMode="auto">
          <a:xfrm>
            <a:off x="7391400" y="1828800"/>
            <a:ext cx="7350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q arm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Meiosis II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Prophase II:</a:t>
            </a:r>
          </a:p>
          <a:p>
            <a:pPr lvl="1" eaLnBrk="1" hangingPunct="1"/>
            <a:r>
              <a:rPr lang="en-US" smtClean="0"/>
              <a:t>Nothing special; reorganization and preparation for the next meiotic division</a:t>
            </a:r>
          </a:p>
          <a:p>
            <a:pPr eaLnBrk="1" hangingPunct="1"/>
            <a:r>
              <a:rPr lang="en-US" smtClean="0"/>
              <a:t>Metaphase II</a:t>
            </a:r>
          </a:p>
          <a:p>
            <a:pPr lvl="1" eaLnBrk="1" hangingPunct="1"/>
            <a:r>
              <a:rPr lang="en-US" smtClean="0"/>
              <a:t>Replicated chromosomes move towards the middle plane; spindle fibers attach to the centromeres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Meiosis II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Metaphase II</a:t>
            </a:r>
          </a:p>
        </p:txBody>
      </p:sp>
      <p:sp>
        <p:nvSpPr>
          <p:cNvPr id="5" name="Oval 4"/>
          <p:cNvSpPr/>
          <p:nvPr/>
        </p:nvSpPr>
        <p:spPr>
          <a:xfrm>
            <a:off x="2286000" y="2286000"/>
            <a:ext cx="3962400" cy="3505200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5365" name="Picture 5" descr="metaxx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24200" y="3581400"/>
            <a:ext cx="2659063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Straight Connector 10"/>
          <p:cNvCxnSpPr/>
          <p:nvPr/>
        </p:nvCxnSpPr>
        <p:spPr>
          <a:xfrm rot="5400000" flipH="1" flipV="1">
            <a:off x="3771900" y="3238500"/>
            <a:ext cx="381000" cy="15240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16200000" flipV="1">
            <a:off x="4381500" y="3238500"/>
            <a:ext cx="381000" cy="15240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rot="16200000" flipV="1">
            <a:off x="4343400" y="2895600"/>
            <a:ext cx="228600" cy="7620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5400000" flipH="1" flipV="1">
            <a:off x="3962400" y="2895600"/>
            <a:ext cx="228600" cy="7620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16200000" flipV="1">
            <a:off x="3886200" y="5105400"/>
            <a:ext cx="304800" cy="15240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5400000">
            <a:off x="4344194" y="5180806"/>
            <a:ext cx="228600" cy="77788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5400000" flipH="1" flipV="1">
            <a:off x="4381500" y="4838700"/>
            <a:ext cx="304800" cy="7620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16200000" flipV="1">
            <a:off x="3810000" y="4800600"/>
            <a:ext cx="228600" cy="7620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6858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Meiosis II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066800"/>
            <a:ext cx="8229600" cy="4525963"/>
          </a:xfrm>
        </p:spPr>
        <p:txBody>
          <a:bodyPr/>
          <a:lstStyle/>
          <a:p>
            <a:pPr eaLnBrk="1" hangingPunct="1"/>
            <a:r>
              <a:rPr lang="en-US" sz="2000" smtClean="0"/>
              <a:t>Anaphase II</a:t>
            </a:r>
          </a:p>
          <a:p>
            <a:pPr lvl="1" eaLnBrk="1" hangingPunct="1"/>
            <a:r>
              <a:rPr lang="en-US" sz="1800" smtClean="0"/>
              <a:t>Separation of </a:t>
            </a:r>
            <a:r>
              <a:rPr lang="en-US" sz="1800" b="1" i="1" smtClean="0"/>
              <a:t>sister chromatids; </a:t>
            </a:r>
            <a:r>
              <a:rPr lang="en-US" sz="1800" smtClean="0"/>
              <a:t>note: sister chromatids are separated not homologous chromosomes.</a:t>
            </a:r>
          </a:p>
          <a:p>
            <a:pPr lvl="1" eaLnBrk="1" hangingPunct="1"/>
            <a:r>
              <a:rPr lang="en-US" sz="1800" smtClean="0"/>
              <a:t>Migration towards the opposite sides</a:t>
            </a:r>
          </a:p>
        </p:txBody>
      </p:sp>
      <p:pic>
        <p:nvPicPr>
          <p:cNvPr id="16388" name="Picture 3" descr="DSC0035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2971800"/>
            <a:ext cx="5257800" cy="315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TextBox 4"/>
          <p:cNvSpPr txBox="1">
            <a:spLocks noChangeArrowheads="1"/>
          </p:cNvSpPr>
          <p:nvPr/>
        </p:nvSpPr>
        <p:spPr bwMode="auto">
          <a:xfrm>
            <a:off x="762000" y="2667000"/>
            <a:ext cx="28559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Used to be sister chromatids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58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Meiosis II 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066800"/>
            <a:ext cx="8229600" cy="4525963"/>
          </a:xfrm>
        </p:spPr>
        <p:txBody>
          <a:bodyPr/>
          <a:lstStyle/>
          <a:p>
            <a:pPr eaLnBrk="1" hangingPunct="1"/>
            <a:r>
              <a:rPr lang="en-US" sz="2000" smtClean="0"/>
              <a:t>Telophase II</a:t>
            </a:r>
          </a:p>
          <a:p>
            <a:pPr lvl="1" eaLnBrk="1" hangingPunct="1"/>
            <a:r>
              <a:rPr lang="en-US" sz="1800" smtClean="0"/>
              <a:t>Second set of 2 haploid daughter cells</a:t>
            </a:r>
          </a:p>
          <a:p>
            <a:pPr lvl="1" eaLnBrk="1" hangingPunct="1"/>
            <a:r>
              <a:rPr lang="en-US" sz="1800" smtClean="0"/>
              <a:t>Total gametes produced: 4</a:t>
            </a:r>
          </a:p>
        </p:txBody>
      </p:sp>
      <p:pic>
        <p:nvPicPr>
          <p:cNvPr id="17412" name="Picture 3" descr="DSC00354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2362200"/>
            <a:ext cx="6461125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TextBox 4"/>
          <p:cNvSpPr txBox="1">
            <a:spLocks noChangeArrowheads="1"/>
          </p:cNvSpPr>
          <p:nvPr/>
        </p:nvSpPr>
        <p:spPr bwMode="auto">
          <a:xfrm>
            <a:off x="6248400" y="1219200"/>
            <a:ext cx="23637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Light colored: maternal</a:t>
            </a:r>
          </a:p>
        </p:txBody>
      </p:sp>
      <p:sp>
        <p:nvSpPr>
          <p:cNvPr id="17414" name="TextBox 5"/>
          <p:cNvSpPr txBox="1">
            <a:spLocks noChangeArrowheads="1"/>
          </p:cNvSpPr>
          <p:nvPr/>
        </p:nvSpPr>
        <p:spPr bwMode="auto">
          <a:xfrm>
            <a:off x="6248400" y="1600200"/>
            <a:ext cx="22828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Dark colored: paternal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Human chromosomes</a:t>
            </a:r>
          </a:p>
        </p:txBody>
      </p:sp>
      <p:pic>
        <p:nvPicPr>
          <p:cNvPr id="22531" name="Picture 3" descr="human karyotype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1524000"/>
            <a:ext cx="6075363" cy="454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The significance of meiosis :-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1</a:t>
            </a:r>
            <a:r>
              <a:rPr lang="en-US" dirty="0"/>
              <a:t>. It maintains the same chromosome n umber in the sexually reproducing organisms. From a diploid cell, haploid gametes are produced which in turn fuse to form a diploid cell.</a:t>
            </a:r>
          </a:p>
          <a:p>
            <a:r>
              <a:rPr lang="en-US" dirty="0"/>
              <a:t>2. It restricts the multiplication of chromosome number and maintains the stability of the species.</a:t>
            </a:r>
          </a:p>
          <a:p>
            <a:r>
              <a:rPr lang="en-US" dirty="0"/>
              <a:t>3. Maternal and paternal genes get exchanged during crossing over. It results in variations among the offspring.</a:t>
            </a:r>
          </a:p>
          <a:p>
            <a:r>
              <a:rPr lang="en-US" dirty="0"/>
              <a:t>4. All the four </a:t>
            </a:r>
            <a:r>
              <a:rPr lang="en-US" dirty="0" err="1"/>
              <a:t>chromatids</a:t>
            </a:r>
            <a:r>
              <a:rPr lang="en-US" dirty="0"/>
              <a:t> of a homologous pair of chromosomes segregate and go over separately to four different daughter cells. This leads to variation in the daughter cells genetically.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 rising level of </a:t>
            </a:r>
            <a:r>
              <a:rPr lang="en-US" b="1" dirty="0" smtClean="0"/>
              <a:t>S-phase promoting factor</a:t>
            </a:r>
            <a:r>
              <a:rPr lang="en-US" dirty="0" smtClean="0"/>
              <a:t> (</a:t>
            </a:r>
            <a:r>
              <a:rPr lang="en-US" b="1" dirty="0" smtClean="0"/>
              <a:t>SPF</a:t>
            </a:r>
            <a:r>
              <a:rPr lang="en-US" dirty="0" smtClean="0"/>
              <a:t>) — which includes A </a:t>
            </a:r>
            <a:r>
              <a:rPr lang="en-US" dirty="0" err="1" smtClean="0"/>
              <a:t>cyclins</a:t>
            </a:r>
            <a:r>
              <a:rPr lang="en-US" dirty="0" smtClean="0"/>
              <a:t> bound to Cdk2 — enters the nucleus and prepares the cell to duplicate its DNA (and its </a:t>
            </a:r>
            <a:r>
              <a:rPr lang="en-US" dirty="0" err="1" smtClean="0"/>
              <a:t>centrosomes</a:t>
            </a:r>
            <a:r>
              <a:rPr lang="en-US" dirty="0" smtClean="0"/>
              <a:t>).</a:t>
            </a:r>
          </a:p>
          <a:p>
            <a:r>
              <a:rPr lang="en-US" dirty="0" smtClean="0"/>
              <a:t>As DNA replication continues, </a:t>
            </a:r>
            <a:r>
              <a:rPr lang="en-US" dirty="0" err="1" smtClean="0"/>
              <a:t>cyclin</a:t>
            </a:r>
            <a:r>
              <a:rPr lang="en-US" dirty="0" smtClean="0"/>
              <a:t> E is destroyed, and the level of mitotic </a:t>
            </a:r>
            <a:r>
              <a:rPr lang="en-US" dirty="0" err="1" smtClean="0"/>
              <a:t>cyclins</a:t>
            </a:r>
            <a:r>
              <a:rPr lang="en-US" dirty="0" smtClean="0"/>
              <a:t> begins to rise (in G</a:t>
            </a:r>
            <a:r>
              <a:rPr lang="en-US" baseline="-25000" dirty="0" smtClean="0"/>
              <a:t>2</a:t>
            </a:r>
            <a:r>
              <a:rPr lang="en-US" dirty="0" smtClean="0"/>
              <a:t> )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600200"/>
            <a:ext cx="9144000" cy="5257800"/>
          </a:xfrm>
        </p:spPr>
        <p:txBody>
          <a:bodyPr>
            <a:normAutofit/>
          </a:bodyPr>
          <a:lstStyle/>
          <a:p>
            <a:r>
              <a:rPr lang="en-US" b="1" dirty="0" err="1" smtClean="0"/>
              <a:t>Cyclin</a:t>
            </a:r>
            <a:r>
              <a:rPr lang="en-US" b="1" dirty="0" smtClean="0"/>
              <a:t>-dependent </a:t>
            </a:r>
            <a:r>
              <a:rPr lang="en-US" b="1" dirty="0" err="1" smtClean="0">
                <a:hlinkClick r:id="rId2"/>
              </a:rPr>
              <a:t>kinases</a:t>
            </a:r>
            <a:r>
              <a:rPr lang="en-US" b="1" dirty="0" smtClean="0"/>
              <a:t> (</a:t>
            </a:r>
            <a:r>
              <a:rPr lang="en-US" b="1" dirty="0" err="1" smtClean="0"/>
              <a:t>Cdks</a:t>
            </a:r>
            <a:r>
              <a:rPr lang="en-US" b="1" dirty="0" smtClean="0"/>
              <a:t>)</a:t>
            </a:r>
            <a:endParaRPr lang="en-US" dirty="0" smtClean="0"/>
          </a:p>
          <a:p>
            <a:pPr lvl="1"/>
            <a:r>
              <a:rPr lang="en-US" dirty="0" smtClean="0"/>
              <a:t>a </a:t>
            </a:r>
            <a:r>
              <a:rPr lang="en-US" b="1" dirty="0" smtClean="0"/>
              <a:t>G</a:t>
            </a:r>
            <a:r>
              <a:rPr lang="en-US" b="1" baseline="-25000" dirty="0" smtClean="0"/>
              <a:t>1</a:t>
            </a:r>
            <a:r>
              <a:rPr lang="en-US" b="1" dirty="0" smtClean="0"/>
              <a:t> </a:t>
            </a:r>
            <a:r>
              <a:rPr lang="en-US" b="1" dirty="0" err="1" smtClean="0"/>
              <a:t>Cdk</a:t>
            </a:r>
            <a:r>
              <a:rPr lang="en-US" dirty="0" smtClean="0"/>
              <a:t> (Cdk4)</a:t>
            </a:r>
          </a:p>
          <a:p>
            <a:pPr lvl="1"/>
            <a:r>
              <a:rPr lang="en-US" dirty="0" smtClean="0"/>
              <a:t>an </a:t>
            </a:r>
            <a:r>
              <a:rPr lang="en-US" b="1" dirty="0" smtClean="0"/>
              <a:t>S-phase </a:t>
            </a:r>
            <a:r>
              <a:rPr lang="en-US" b="1" dirty="0" err="1" smtClean="0"/>
              <a:t>Cdk</a:t>
            </a:r>
            <a:r>
              <a:rPr lang="en-US" dirty="0" smtClean="0"/>
              <a:t> (Cdk2)</a:t>
            </a:r>
          </a:p>
          <a:p>
            <a:pPr lvl="1"/>
            <a:r>
              <a:rPr lang="en-US" dirty="0" smtClean="0"/>
              <a:t>an </a:t>
            </a:r>
            <a:r>
              <a:rPr lang="en-US" b="1" dirty="0" smtClean="0"/>
              <a:t>M-phase </a:t>
            </a:r>
            <a:r>
              <a:rPr lang="en-US" b="1" dirty="0" err="1" smtClean="0"/>
              <a:t>Cdk</a:t>
            </a:r>
            <a:r>
              <a:rPr lang="en-US" dirty="0" smtClean="0"/>
              <a:t> (Cdk1)</a:t>
            </a:r>
          </a:p>
          <a:p>
            <a:r>
              <a:rPr lang="en-US" dirty="0" smtClean="0"/>
              <a:t>Their levels in the cell remain fairly stable, but each must bind the appropriate </a:t>
            </a:r>
            <a:r>
              <a:rPr lang="en-US" dirty="0" err="1" smtClean="0"/>
              <a:t>cyclin</a:t>
            </a:r>
            <a:r>
              <a:rPr lang="en-US" dirty="0" smtClean="0"/>
              <a:t> in order to be activated.</a:t>
            </a:r>
          </a:p>
          <a:p>
            <a:r>
              <a:rPr lang="en-US" dirty="0" smtClean="0"/>
              <a:t>They add </a:t>
            </a:r>
            <a:r>
              <a:rPr lang="en-US" dirty="0" smtClean="0">
                <a:hlinkClick r:id="rId3"/>
              </a:rPr>
              <a:t>phosphate groups</a:t>
            </a:r>
            <a:r>
              <a:rPr lang="en-US" dirty="0" smtClean="0"/>
              <a:t> to a variety of protein substrates that control processes in the cell cycle.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Translocation of </a:t>
            </a:r>
            <a:r>
              <a:rPr lang="en-US" b="1" dirty="0" smtClean="0"/>
              <a:t>M-phase promoting factor</a:t>
            </a:r>
            <a:r>
              <a:rPr lang="en-US" dirty="0" smtClean="0"/>
              <a:t> (the complex of mitotic [B] </a:t>
            </a:r>
            <a:r>
              <a:rPr lang="en-US" dirty="0" err="1" smtClean="0"/>
              <a:t>cyclins</a:t>
            </a:r>
            <a:r>
              <a:rPr lang="en-US" dirty="0" smtClean="0"/>
              <a:t> with the M-phase </a:t>
            </a:r>
            <a:r>
              <a:rPr lang="en-US" dirty="0" err="1" smtClean="0"/>
              <a:t>Cdk</a:t>
            </a:r>
            <a:r>
              <a:rPr lang="en-US" dirty="0" smtClean="0"/>
              <a:t> [Cdk1]) into the nucleus initiates </a:t>
            </a:r>
            <a:r>
              <a:rPr lang="en-US" b="1" dirty="0" smtClean="0"/>
              <a:t>assembly of the </a:t>
            </a:r>
            <a:r>
              <a:rPr lang="en-US" b="1" dirty="0" smtClean="0">
                <a:hlinkClick r:id="rId3"/>
              </a:rPr>
              <a:t>mitotic spindle</a:t>
            </a:r>
            <a:r>
              <a:rPr lang="en-US" b="1" dirty="0" smtClean="0"/>
              <a:t> </a:t>
            </a:r>
            <a:r>
              <a:rPr lang="en-US" dirty="0" smtClean="0"/>
              <a:t>breakdown of the nuclear envelope cessation of all gene </a:t>
            </a:r>
            <a:r>
              <a:rPr lang="en-US" dirty="0" smtClean="0">
                <a:hlinkClick r:id="rId4"/>
              </a:rPr>
              <a:t>transcription</a:t>
            </a:r>
            <a:r>
              <a:rPr lang="en-US" dirty="0" smtClean="0"/>
              <a:t> condensation of the chromosomes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600200"/>
            <a:ext cx="9144000" cy="5257800"/>
          </a:xfrm>
        </p:spPr>
        <p:txBody>
          <a:bodyPr/>
          <a:lstStyle/>
          <a:p>
            <a:r>
              <a:rPr lang="en-US" dirty="0" smtClean="0"/>
              <a:t>The </a:t>
            </a:r>
            <a:r>
              <a:rPr lang="en-US" b="1" dirty="0" smtClean="0"/>
              <a:t>anaphase-promoting complex (APC)</a:t>
            </a:r>
            <a:r>
              <a:rPr lang="en-US" dirty="0" smtClean="0"/>
              <a:t>. (The APC is also called the </a:t>
            </a:r>
            <a:r>
              <a:rPr lang="en-US" b="1" dirty="0" err="1" smtClean="0"/>
              <a:t>cyclosome</a:t>
            </a:r>
            <a:r>
              <a:rPr lang="en-US" dirty="0" smtClean="0"/>
              <a:t>, and the complex is often designated as the </a:t>
            </a:r>
            <a:r>
              <a:rPr lang="en-US" b="1" dirty="0" smtClean="0"/>
              <a:t>APC/C</a:t>
            </a:r>
            <a:r>
              <a:rPr lang="en-US" dirty="0" smtClean="0"/>
              <a:t>.) The APC/C</a:t>
            </a:r>
          </a:p>
          <a:p>
            <a:pPr lvl="1"/>
            <a:r>
              <a:rPr lang="en-US" dirty="0" smtClean="0"/>
              <a:t>triggers the events leading to destruction of </a:t>
            </a:r>
            <a:r>
              <a:rPr lang="en-US" b="1" dirty="0" err="1" smtClean="0"/>
              <a:t>cohesin</a:t>
            </a:r>
            <a:r>
              <a:rPr lang="en-US" dirty="0" smtClean="0"/>
              <a:t> thus allowing the </a:t>
            </a:r>
            <a:r>
              <a:rPr lang="en-US" dirty="0" smtClean="0">
                <a:hlinkClick r:id="rId2"/>
              </a:rPr>
              <a:t>sister </a:t>
            </a:r>
            <a:r>
              <a:rPr lang="en-US" dirty="0" err="1" smtClean="0">
                <a:hlinkClick r:id="rId2"/>
              </a:rPr>
              <a:t>chromatids</a:t>
            </a:r>
            <a:r>
              <a:rPr lang="en-US" dirty="0" smtClean="0"/>
              <a:t> to separate;</a:t>
            </a:r>
          </a:p>
          <a:p>
            <a:pPr lvl="1"/>
            <a:r>
              <a:rPr lang="en-US" dirty="0" smtClean="0"/>
              <a:t>degrades the mitotic (B) </a:t>
            </a:r>
            <a:r>
              <a:rPr lang="en-US" dirty="0" err="1" smtClean="0"/>
              <a:t>cyclins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Checkpoints: Quality Control of the Cell Cycle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dirty="0"/>
              <a:t>cell has several systems for interrupting the cell cycle if something goes wrong</a:t>
            </a:r>
            <a:r>
              <a:rPr lang="en-US" dirty="0" smtClean="0"/>
              <a:t>.</a:t>
            </a:r>
          </a:p>
          <a:p>
            <a:r>
              <a:rPr lang="en-US" b="1" dirty="0" smtClean="0"/>
              <a:t>DNA </a:t>
            </a:r>
            <a:r>
              <a:rPr lang="en-US" b="1" dirty="0"/>
              <a:t>damage</a:t>
            </a:r>
            <a:r>
              <a:rPr lang="en-US" dirty="0"/>
              <a:t> checkpoints. </a:t>
            </a:r>
            <a:endParaRPr lang="en-US" dirty="0" smtClean="0"/>
          </a:p>
          <a:p>
            <a:r>
              <a:rPr lang="en-US" dirty="0" smtClean="0"/>
              <a:t>These </a:t>
            </a:r>
            <a:r>
              <a:rPr lang="en-US" dirty="0"/>
              <a:t>sense DNA damage both before the cell enters S phase (a G</a:t>
            </a:r>
            <a:r>
              <a:rPr lang="en-US" baseline="-25000" dirty="0"/>
              <a:t>1</a:t>
            </a:r>
            <a:r>
              <a:rPr lang="en-US" dirty="0"/>
              <a:t> checkpoint) as well as after S phase (a G</a:t>
            </a:r>
            <a:r>
              <a:rPr lang="en-US" baseline="-25000" dirty="0"/>
              <a:t>2</a:t>
            </a:r>
            <a:r>
              <a:rPr lang="en-US" dirty="0"/>
              <a:t> checkpoint</a:t>
            </a:r>
            <a:r>
              <a:rPr lang="en-US" dirty="0" smtClean="0"/>
              <a:t>).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600200"/>
            <a:ext cx="9144000" cy="5105400"/>
          </a:xfrm>
        </p:spPr>
        <p:txBody>
          <a:bodyPr/>
          <a:lstStyle/>
          <a:p>
            <a:pPr lvl="1"/>
            <a:r>
              <a:rPr lang="en-US" dirty="0" smtClean="0"/>
              <a:t>Damage to DNA before the cell enters S phase inhibits the action of </a:t>
            </a:r>
            <a:r>
              <a:rPr lang="en-US" dirty="0" smtClean="0">
                <a:hlinkClick r:id="rId2"/>
              </a:rPr>
              <a:t>Cdk2</a:t>
            </a:r>
            <a:r>
              <a:rPr lang="en-US" dirty="0" smtClean="0"/>
              <a:t> thus stopping the progression of the cell cycle until the damage can be repaired </a:t>
            </a:r>
          </a:p>
          <a:p>
            <a:pPr lvl="1"/>
            <a:r>
              <a:rPr lang="en-US" dirty="0" smtClean="0"/>
              <a:t>Damage to DNA after S phase (the G</a:t>
            </a:r>
            <a:r>
              <a:rPr lang="en-US" baseline="-25000" dirty="0" smtClean="0"/>
              <a:t>2</a:t>
            </a:r>
            <a:r>
              <a:rPr lang="en-US" dirty="0" smtClean="0"/>
              <a:t> checkpoint), inhibits the action of </a:t>
            </a:r>
            <a:r>
              <a:rPr lang="en-US" dirty="0" smtClean="0">
                <a:hlinkClick r:id="rId2"/>
              </a:rPr>
              <a:t>Cdk1</a:t>
            </a:r>
            <a:r>
              <a:rPr lang="en-US" dirty="0" smtClean="0"/>
              <a:t> thus preventing the cell from proceeding from G</a:t>
            </a:r>
            <a:r>
              <a:rPr lang="en-US" baseline="-25000" dirty="0" smtClean="0"/>
              <a:t>2</a:t>
            </a:r>
            <a:r>
              <a:rPr lang="en-US" dirty="0" smtClean="0"/>
              <a:t> to mitosis.</a:t>
            </a:r>
          </a:p>
          <a:p>
            <a:pPr lvl="1"/>
            <a:r>
              <a:rPr lang="en-US" dirty="0" smtClean="0"/>
              <a:t>A check on the successful replication of DNA during S phase. If replication stops at any point on the DNA, progress through the cell cycle is halted until the problem is solved. 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84</TotalTime>
  <Words>630</Words>
  <Application>Microsoft Office PowerPoint</Application>
  <PresentationFormat>On-screen Show (4:3)</PresentationFormat>
  <Paragraphs>136</Paragraphs>
  <Slides>39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Equity</vt:lpstr>
      <vt:lpstr>Mitosis and meiosis </vt:lpstr>
      <vt:lpstr>What controls mitosis?</vt:lpstr>
      <vt:lpstr>Control of the Cell Cycle</vt:lpstr>
      <vt:lpstr>Slide 4</vt:lpstr>
      <vt:lpstr>Slide 5</vt:lpstr>
      <vt:lpstr>Slide 6</vt:lpstr>
      <vt:lpstr>Slide 7</vt:lpstr>
      <vt:lpstr>Checkpoints: Quality Control of the Cell Cycle</vt:lpstr>
      <vt:lpstr>Slide 9</vt:lpstr>
      <vt:lpstr>Slide 10</vt:lpstr>
      <vt:lpstr>Slide 11</vt:lpstr>
      <vt:lpstr>Slide 12</vt:lpstr>
      <vt:lpstr>Slide 13</vt:lpstr>
      <vt:lpstr>Meiosis</vt:lpstr>
      <vt:lpstr>Definitions</vt:lpstr>
      <vt:lpstr>Meiosis I</vt:lpstr>
      <vt:lpstr>Meiosis I</vt:lpstr>
      <vt:lpstr>Meiosis I</vt:lpstr>
      <vt:lpstr>Meiosis I</vt:lpstr>
      <vt:lpstr>Meiosis I</vt:lpstr>
      <vt:lpstr>Meiosis I</vt:lpstr>
      <vt:lpstr>Meiosis I</vt:lpstr>
      <vt:lpstr>Leptotene</vt:lpstr>
      <vt:lpstr>Zygotene</vt:lpstr>
      <vt:lpstr>Pachytene</vt:lpstr>
      <vt:lpstr>Diplotene</vt:lpstr>
      <vt:lpstr>Diakinesis</vt:lpstr>
      <vt:lpstr>Synchronous processes</vt:lpstr>
      <vt:lpstr>Meiosis I</vt:lpstr>
      <vt:lpstr>Slide 30</vt:lpstr>
      <vt:lpstr>Meiosis I</vt:lpstr>
      <vt:lpstr>Meiosis I</vt:lpstr>
      <vt:lpstr>Meiosis II</vt:lpstr>
      <vt:lpstr>Meiosis II</vt:lpstr>
      <vt:lpstr>Meiosis II</vt:lpstr>
      <vt:lpstr>Meiosis II </vt:lpstr>
      <vt:lpstr>Human chromosomes</vt:lpstr>
      <vt:lpstr>Slide 38</vt:lpstr>
      <vt:lpstr>The significance of meiosis :-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nirupa</dc:creator>
  <cp:lastModifiedBy>nirupa</cp:lastModifiedBy>
  <cp:revision>12</cp:revision>
  <dcterms:created xsi:type="dcterms:W3CDTF">2013-01-21T14:36:58Z</dcterms:created>
  <dcterms:modified xsi:type="dcterms:W3CDTF">2014-01-30T16:05:15Z</dcterms:modified>
</cp:coreProperties>
</file>