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06"/>
  </p:notesMasterIdLst>
  <p:sldIdLst>
    <p:sldId id="256" r:id="rId2"/>
    <p:sldId id="267" r:id="rId3"/>
    <p:sldId id="328" r:id="rId4"/>
    <p:sldId id="325" r:id="rId5"/>
    <p:sldId id="262" r:id="rId6"/>
    <p:sldId id="326" r:id="rId7"/>
    <p:sldId id="263" r:id="rId8"/>
    <p:sldId id="257" r:id="rId9"/>
    <p:sldId id="329" r:id="rId10"/>
    <p:sldId id="258" r:id="rId11"/>
    <p:sldId id="259" r:id="rId12"/>
    <p:sldId id="324" r:id="rId13"/>
    <p:sldId id="260" r:id="rId14"/>
    <p:sldId id="330" r:id="rId15"/>
    <p:sldId id="261" r:id="rId16"/>
    <p:sldId id="331" r:id="rId17"/>
    <p:sldId id="264" r:id="rId18"/>
    <p:sldId id="332" r:id="rId19"/>
    <p:sldId id="327" r:id="rId20"/>
    <p:sldId id="265" r:id="rId21"/>
    <p:sldId id="266" r:id="rId22"/>
    <p:sldId id="268" r:id="rId23"/>
    <p:sldId id="269" r:id="rId24"/>
    <p:sldId id="270" r:id="rId25"/>
    <p:sldId id="333" r:id="rId26"/>
    <p:sldId id="273" r:id="rId27"/>
    <p:sldId id="271" r:id="rId28"/>
    <p:sldId id="275" r:id="rId29"/>
    <p:sldId id="276" r:id="rId30"/>
    <p:sldId id="274" r:id="rId31"/>
    <p:sldId id="336" r:id="rId32"/>
    <p:sldId id="272" r:id="rId33"/>
    <p:sldId id="337" r:id="rId34"/>
    <p:sldId id="322" r:id="rId35"/>
    <p:sldId id="323" r:id="rId36"/>
    <p:sldId id="338" r:id="rId37"/>
    <p:sldId id="277" r:id="rId38"/>
    <p:sldId id="339" r:id="rId39"/>
    <p:sldId id="284" r:id="rId40"/>
    <p:sldId id="279" r:id="rId41"/>
    <p:sldId id="280" r:id="rId42"/>
    <p:sldId id="281" r:id="rId43"/>
    <p:sldId id="340" r:id="rId44"/>
    <p:sldId id="282" r:id="rId45"/>
    <p:sldId id="299" r:id="rId46"/>
    <p:sldId id="300" r:id="rId47"/>
    <p:sldId id="301" r:id="rId48"/>
    <p:sldId id="287" r:id="rId49"/>
    <p:sldId id="288" r:id="rId50"/>
    <p:sldId id="341" r:id="rId51"/>
    <p:sldId id="293" r:id="rId52"/>
    <p:sldId id="302" r:id="rId53"/>
    <p:sldId id="303" r:id="rId54"/>
    <p:sldId id="295" r:id="rId55"/>
    <p:sldId id="296" r:id="rId56"/>
    <p:sldId id="298" r:id="rId57"/>
    <p:sldId id="304" r:id="rId58"/>
    <p:sldId id="305" r:id="rId59"/>
    <p:sldId id="307" r:id="rId60"/>
    <p:sldId id="308" r:id="rId61"/>
    <p:sldId id="310" r:id="rId62"/>
    <p:sldId id="319" r:id="rId63"/>
    <p:sldId id="311" r:id="rId64"/>
    <p:sldId id="321" r:id="rId65"/>
    <p:sldId id="381" r:id="rId66"/>
    <p:sldId id="342" r:id="rId67"/>
    <p:sldId id="343" r:id="rId68"/>
    <p:sldId id="384" r:id="rId69"/>
    <p:sldId id="344" r:id="rId70"/>
    <p:sldId id="382" r:id="rId71"/>
    <p:sldId id="345" r:id="rId72"/>
    <p:sldId id="346" r:id="rId73"/>
    <p:sldId id="347" r:id="rId74"/>
    <p:sldId id="348" r:id="rId75"/>
    <p:sldId id="349" r:id="rId76"/>
    <p:sldId id="350" r:id="rId77"/>
    <p:sldId id="351" r:id="rId78"/>
    <p:sldId id="355" r:id="rId79"/>
    <p:sldId id="383" r:id="rId80"/>
    <p:sldId id="356" r:id="rId81"/>
    <p:sldId id="380" r:id="rId82"/>
    <p:sldId id="357" r:id="rId83"/>
    <p:sldId id="358" r:id="rId84"/>
    <p:sldId id="359" r:id="rId85"/>
    <p:sldId id="360" r:id="rId86"/>
    <p:sldId id="361" r:id="rId87"/>
    <p:sldId id="362" r:id="rId88"/>
    <p:sldId id="363" r:id="rId89"/>
    <p:sldId id="364" r:id="rId90"/>
    <p:sldId id="365" r:id="rId91"/>
    <p:sldId id="366" r:id="rId92"/>
    <p:sldId id="367" r:id="rId93"/>
    <p:sldId id="368" r:id="rId94"/>
    <p:sldId id="369" r:id="rId95"/>
    <p:sldId id="370" r:id="rId96"/>
    <p:sldId id="371" r:id="rId97"/>
    <p:sldId id="372" r:id="rId98"/>
    <p:sldId id="373" r:id="rId99"/>
    <p:sldId id="374" r:id="rId100"/>
    <p:sldId id="375" r:id="rId101"/>
    <p:sldId id="376" r:id="rId102"/>
    <p:sldId id="377" r:id="rId103"/>
    <p:sldId id="378" r:id="rId104"/>
    <p:sldId id="379" r:id="rId10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EAEDE9-F2A8-4DF0-B781-91013FDD1B8F}" type="datetimeFigureOut">
              <a:rPr lang="en-US" smtClean="0"/>
              <a:pPr/>
              <a:t>2/18/2014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3D89B5-FC89-4054-BD22-8A6C0537558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03AF39-A6C6-4FBB-B249-7ECAAD7522AE}" type="slidenum">
              <a:rPr lang="en-US" smtClean="0"/>
              <a:pPr/>
              <a:t>73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7C5EB01-0ACF-46D2-BA01-B47C2EB61800}" type="datetimeFigureOut">
              <a:rPr lang="en-US" smtClean="0"/>
              <a:pPr/>
              <a:t>2/18/2014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C7DE29E-0842-420D-954E-BFB77D6EF0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C5EB01-0ACF-46D2-BA01-B47C2EB61800}" type="datetimeFigureOut">
              <a:rPr lang="en-US" smtClean="0"/>
              <a:pPr/>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7DE29E-0842-420D-954E-BFB77D6EF0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7C5EB01-0ACF-46D2-BA01-B47C2EB61800}" type="datetimeFigureOut">
              <a:rPr lang="en-US" smtClean="0"/>
              <a:pPr/>
              <a:t>2/18/2014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C7DE29E-0842-420D-954E-BFB77D6EF03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7C5EB01-0ACF-46D2-BA01-B47C2EB61800}" type="datetimeFigureOut">
              <a:rPr lang="en-US" smtClean="0"/>
              <a:pPr/>
              <a:t>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C7DE29E-0842-420D-954E-BFB77D6EF03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7C5EB01-0ACF-46D2-BA01-B47C2EB61800}" type="datetimeFigureOut">
              <a:rPr lang="en-US" smtClean="0"/>
              <a:pPr/>
              <a:t>2/18/2014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C7DE29E-0842-420D-954E-BFB77D6EF03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7C5EB01-0ACF-46D2-BA01-B47C2EB61800}" type="datetimeFigureOut">
              <a:rPr lang="en-US" smtClean="0"/>
              <a:pPr/>
              <a:t>2/18/2014</a:t>
            </a:fld>
            <a:endParaRPr lang="en-US"/>
          </a:p>
        </p:txBody>
      </p:sp>
      <p:sp>
        <p:nvSpPr>
          <p:cNvPr id="10" name="Slide Number Placeholder 9"/>
          <p:cNvSpPr>
            <a:spLocks noGrp="1"/>
          </p:cNvSpPr>
          <p:nvPr>
            <p:ph type="sldNum" sz="quarter" idx="16"/>
          </p:nvPr>
        </p:nvSpPr>
        <p:spPr/>
        <p:txBody>
          <a:bodyPr rtlCol="0"/>
          <a:lstStyle/>
          <a:p>
            <a:fld id="{BC7DE29E-0842-420D-954E-BFB77D6EF03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7C5EB01-0ACF-46D2-BA01-B47C2EB61800}" type="datetimeFigureOut">
              <a:rPr lang="en-US" smtClean="0"/>
              <a:pPr/>
              <a:t>2/18/2014</a:t>
            </a:fld>
            <a:endParaRPr lang="en-US"/>
          </a:p>
        </p:txBody>
      </p:sp>
      <p:sp>
        <p:nvSpPr>
          <p:cNvPr id="12" name="Slide Number Placeholder 11"/>
          <p:cNvSpPr>
            <a:spLocks noGrp="1"/>
          </p:cNvSpPr>
          <p:nvPr>
            <p:ph type="sldNum" sz="quarter" idx="16"/>
          </p:nvPr>
        </p:nvSpPr>
        <p:spPr/>
        <p:txBody>
          <a:bodyPr rtlCol="0"/>
          <a:lstStyle/>
          <a:p>
            <a:fld id="{BC7DE29E-0842-420D-954E-BFB77D6EF03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C5EB01-0ACF-46D2-BA01-B47C2EB61800}" type="datetimeFigureOut">
              <a:rPr lang="en-US" smtClean="0"/>
              <a:pPr/>
              <a:t>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C7DE29E-0842-420D-954E-BFB77D6EF0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5EB01-0ACF-46D2-BA01-B47C2EB61800}" type="datetimeFigureOut">
              <a:rPr lang="en-US" smtClean="0"/>
              <a:pPr/>
              <a:t>2/18/2014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C7DE29E-0842-420D-954E-BFB77D6EF0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7C5EB01-0ACF-46D2-BA01-B47C2EB61800}" type="datetimeFigureOut">
              <a:rPr lang="en-US" smtClean="0"/>
              <a:pPr/>
              <a:t>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C7DE29E-0842-420D-954E-BFB77D6EF03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7C5EB01-0ACF-46D2-BA01-B47C2EB61800}" type="datetimeFigureOut">
              <a:rPr lang="en-US" smtClean="0"/>
              <a:pPr/>
              <a:t>2/18/2014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C7DE29E-0842-420D-954E-BFB77D6EF03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7C5EB01-0ACF-46D2-BA01-B47C2EB61800}" type="datetimeFigureOut">
              <a:rPr lang="en-US" smtClean="0"/>
              <a:pPr/>
              <a:t>2/18/2014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C7DE29E-0842-420D-954E-BFB77D6EF03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Cell_division" TargetMode="External"/><Relationship Id="rId2" Type="http://schemas.openxmlformats.org/officeDocument/2006/relationships/hyperlink" Target="http://en.wikipedia.org/wiki/Chromosome" TargetMode="External"/><Relationship Id="rId1" Type="http://schemas.openxmlformats.org/officeDocument/2006/relationships/slideLayout" Target="../slideLayouts/slideLayout2.xml"/><Relationship Id="rId4" Type="http://schemas.openxmlformats.org/officeDocument/2006/relationships/hyperlink" Target="http://en.wikipedia.org/wiki/Degeneration_(biology)"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en.wikipedia.org/wiki/Yeast"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www.utexas.edu/courses/utgeneticstamu/kinetchr.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hyperlink" Target="file:///C:\Users\nirupa\Desktop\Mitosis.mp4" TargetMode="Externa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Cell%20cycle%20checkpoints_2.mp4" TargetMode="External"/><Relationship Id="rId2" Type="http://schemas.openxmlformats.org/officeDocument/2006/relationships/hyperlink" Target="Cell%20Cycle%20Checkpoints.mp4"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hyperlink" Target="Meiosis.mp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Cell cycle and cell division </a:t>
            </a:r>
            <a:endParaRPr lang="en-US" dirty="0"/>
          </a:p>
        </p:txBody>
      </p:sp>
      <p:sp>
        <p:nvSpPr>
          <p:cNvPr id="3" name="Subtitle 2"/>
          <p:cNvSpPr>
            <a:spLocks noGrp="1"/>
          </p:cNvSpPr>
          <p:nvPr>
            <p:ph type="subTitle" idx="1"/>
          </p:nvPr>
        </p:nvSpPr>
        <p:spPr/>
        <p:txBody>
          <a:bodyPr/>
          <a:lstStyle/>
          <a:p>
            <a:r>
              <a:rPr lang="en-US" dirty="0" smtClean="0"/>
              <a:t>By : A.de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Types of Cell Division</a:t>
            </a:r>
          </a:p>
        </p:txBody>
      </p:sp>
      <p:pic>
        <p:nvPicPr>
          <p:cNvPr id="5" name="Content Placeholder 3" descr="cell division.png"/>
          <p:cNvPicPr>
            <a:picLocks noChangeAspect="1"/>
          </p:cNvPicPr>
          <p:nvPr/>
        </p:nvPicPr>
        <p:blipFill>
          <a:blip r:embed="rId2"/>
          <a:srcRect/>
          <a:stretch>
            <a:fillRect/>
          </a:stretch>
        </p:blipFill>
        <p:spPr>
          <a:xfrm>
            <a:off x="457200" y="1828800"/>
            <a:ext cx="7445528" cy="4600575"/>
          </a:xfrm>
          <a:prstGeom prst="rect">
            <a:avLst/>
          </a:prstGeo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Meiosis II</a:t>
            </a:r>
          </a:p>
        </p:txBody>
      </p:sp>
      <p:sp>
        <p:nvSpPr>
          <p:cNvPr id="15363" name="Content Placeholder 2"/>
          <p:cNvSpPr>
            <a:spLocks noGrp="1"/>
          </p:cNvSpPr>
          <p:nvPr>
            <p:ph sz="quarter" idx="1"/>
          </p:nvPr>
        </p:nvSpPr>
        <p:spPr/>
        <p:txBody>
          <a:bodyPr/>
          <a:lstStyle/>
          <a:p>
            <a:pPr eaLnBrk="1" hangingPunct="1"/>
            <a:r>
              <a:rPr lang="en-US" smtClean="0"/>
              <a:t>Metaphase II</a:t>
            </a:r>
          </a:p>
        </p:txBody>
      </p:sp>
      <p:sp>
        <p:nvSpPr>
          <p:cNvPr id="5" name="Oval 4"/>
          <p:cNvSpPr/>
          <p:nvPr/>
        </p:nvSpPr>
        <p:spPr>
          <a:xfrm>
            <a:off x="2286000" y="2286000"/>
            <a:ext cx="3962400" cy="35052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365" name="Picture 5" descr="metaxx.jpg"/>
          <p:cNvPicPr>
            <a:picLocks noChangeAspect="1"/>
          </p:cNvPicPr>
          <p:nvPr/>
        </p:nvPicPr>
        <p:blipFill>
          <a:blip r:embed="rId2"/>
          <a:srcRect/>
          <a:stretch>
            <a:fillRect/>
          </a:stretch>
        </p:blipFill>
        <p:spPr bwMode="auto">
          <a:xfrm>
            <a:off x="3124200" y="3581400"/>
            <a:ext cx="2659063" cy="952500"/>
          </a:xfrm>
          <a:prstGeom prst="rect">
            <a:avLst/>
          </a:prstGeom>
          <a:noFill/>
          <a:ln w="9525">
            <a:noFill/>
            <a:miter lim="800000"/>
            <a:headEnd/>
            <a:tailEnd/>
          </a:ln>
        </p:spPr>
      </p:pic>
      <p:cxnSp>
        <p:nvCxnSpPr>
          <p:cNvPr id="11" name="Straight Connector 10"/>
          <p:cNvCxnSpPr/>
          <p:nvPr/>
        </p:nvCxnSpPr>
        <p:spPr>
          <a:xfrm rot="5400000" flipH="1" flipV="1">
            <a:off x="3771900" y="3238500"/>
            <a:ext cx="381000" cy="1524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V="1">
            <a:off x="4381500" y="3238500"/>
            <a:ext cx="381000" cy="1524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V="1">
            <a:off x="4343400" y="2895600"/>
            <a:ext cx="228600" cy="762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3962400" y="2895600"/>
            <a:ext cx="228600" cy="762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V="1">
            <a:off x="3886200" y="5105400"/>
            <a:ext cx="304800" cy="1524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4344194" y="5180806"/>
            <a:ext cx="228600" cy="7778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flipV="1">
            <a:off x="4381500" y="4838700"/>
            <a:ext cx="304800" cy="762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V="1">
            <a:off x="3810000" y="4800600"/>
            <a:ext cx="228600" cy="762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rtlCol="0">
            <a:normAutofit fontScale="90000"/>
          </a:bodyPr>
          <a:lstStyle/>
          <a:p>
            <a:pPr eaLnBrk="1" fontAlgn="auto" hangingPunct="1">
              <a:spcAft>
                <a:spcPts val="0"/>
              </a:spcAft>
              <a:defRPr/>
            </a:pPr>
            <a:r>
              <a:rPr lang="en-US" dirty="0" smtClean="0"/>
              <a:t>Meiosis II</a:t>
            </a:r>
          </a:p>
        </p:txBody>
      </p:sp>
      <p:sp>
        <p:nvSpPr>
          <p:cNvPr id="16387" name="Content Placeholder 2"/>
          <p:cNvSpPr>
            <a:spLocks noGrp="1"/>
          </p:cNvSpPr>
          <p:nvPr>
            <p:ph sz="quarter" idx="1"/>
          </p:nvPr>
        </p:nvSpPr>
        <p:spPr>
          <a:xfrm>
            <a:off x="457200" y="1066800"/>
            <a:ext cx="8229600" cy="4525963"/>
          </a:xfrm>
        </p:spPr>
        <p:txBody>
          <a:bodyPr/>
          <a:lstStyle/>
          <a:p>
            <a:pPr eaLnBrk="1" hangingPunct="1">
              <a:lnSpc>
                <a:spcPct val="150000"/>
              </a:lnSpc>
              <a:buNone/>
            </a:pPr>
            <a:r>
              <a:rPr lang="en-US" sz="2400" dirty="0" smtClean="0"/>
              <a:t>Anaphase </a:t>
            </a:r>
            <a:r>
              <a:rPr lang="en-US" sz="2400" dirty="0" smtClean="0"/>
              <a:t>II</a:t>
            </a:r>
          </a:p>
          <a:p>
            <a:pPr lvl="1" eaLnBrk="1" hangingPunct="1">
              <a:lnSpc>
                <a:spcPct val="150000"/>
              </a:lnSpc>
            </a:pPr>
            <a:r>
              <a:rPr lang="en-US" sz="2000" b="1" dirty="0" smtClean="0"/>
              <a:t>Separation of </a:t>
            </a:r>
            <a:r>
              <a:rPr lang="en-US" sz="2000" b="1" i="1" dirty="0" smtClean="0"/>
              <a:t>sister </a:t>
            </a:r>
            <a:r>
              <a:rPr lang="en-US" sz="2000" b="1" i="1" dirty="0" err="1" smtClean="0"/>
              <a:t>chromatids</a:t>
            </a:r>
            <a:r>
              <a:rPr lang="en-US" sz="2000" b="1" i="1" dirty="0" smtClean="0"/>
              <a:t>; </a:t>
            </a:r>
            <a:r>
              <a:rPr lang="en-US" sz="2000" dirty="0" smtClean="0"/>
              <a:t>note: sister </a:t>
            </a:r>
            <a:r>
              <a:rPr lang="en-US" sz="2000" dirty="0" err="1" smtClean="0"/>
              <a:t>chromatids</a:t>
            </a:r>
            <a:r>
              <a:rPr lang="en-US" sz="2000" dirty="0" smtClean="0"/>
              <a:t> are separated not homologous chromosomes.</a:t>
            </a:r>
          </a:p>
          <a:p>
            <a:pPr lvl="1" eaLnBrk="1" hangingPunct="1">
              <a:lnSpc>
                <a:spcPct val="150000"/>
              </a:lnSpc>
            </a:pPr>
            <a:r>
              <a:rPr lang="en-US" sz="2000" b="1" dirty="0" smtClean="0"/>
              <a:t>Migration towards the opposite </a:t>
            </a:r>
            <a:r>
              <a:rPr lang="en-US" sz="2000" b="1" dirty="0" smtClean="0"/>
              <a:t>sides</a:t>
            </a:r>
          </a:p>
          <a:p>
            <a:pPr lvl="1" eaLnBrk="1" hangingPunct="1">
              <a:buNone/>
            </a:pPr>
            <a:endParaRPr lang="en-US" sz="1800" dirty="0" smtClean="0"/>
          </a:p>
        </p:txBody>
      </p:sp>
      <p:pic>
        <p:nvPicPr>
          <p:cNvPr id="16388" name="Picture 3" descr="DSC00353.JPG"/>
          <p:cNvPicPr>
            <a:picLocks noChangeAspect="1"/>
          </p:cNvPicPr>
          <p:nvPr/>
        </p:nvPicPr>
        <p:blipFill>
          <a:blip r:embed="rId2"/>
          <a:srcRect/>
          <a:stretch>
            <a:fillRect/>
          </a:stretch>
        </p:blipFill>
        <p:spPr bwMode="auto">
          <a:xfrm>
            <a:off x="1905000" y="3703637"/>
            <a:ext cx="5257800" cy="3154363"/>
          </a:xfrm>
          <a:prstGeom prst="rect">
            <a:avLst/>
          </a:prstGeom>
          <a:noFill/>
          <a:ln w="9525">
            <a:noFill/>
            <a:miter lim="800000"/>
            <a:headEnd/>
            <a:tailEnd/>
          </a:ln>
        </p:spPr>
      </p:pic>
      <p:sp>
        <p:nvSpPr>
          <p:cNvPr id="16389" name="TextBox 4"/>
          <p:cNvSpPr txBox="1">
            <a:spLocks noChangeArrowheads="1"/>
          </p:cNvSpPr>
          <p:nvPr/>
        </p:nvSpPr>
        <p:spPr bwMode="auto">
          <a:xfrm>
            <a:off x="990600" y="3429000"/>
            <a:ext cx="2855913" cy="369888"/>
          </a:xfrm>
          <a:prstGeom prst="rect">
            <a:avLst/>
          </a:prstGeom>
          <a:noFill/>
          <a:ln w="9525">
            <a:noFill/>
            <a:miter lim="800000"/>
            <a:headEnd/>
            <a:tailEnd/>
          </a:ln>
        </p:spPr>
        <p:txBody>
          <a:bodyPr wrap="none">
            <a:spAutoFit/>
          </a:bodyPr>
          <a:lstStyle/>
          <a:p>
            <a:r>
              <a:rPr lang="en-US" dirty="0">
                <a:latin typeface="Calibri" pitchFamily="34" charset="0"/>
              </a:rPr>
              <a:t>Used to be sister </a:t>
            </a:r>
            <a:r>
              <a:rPr lang="en-US" dirty="0" err="1">
                <a:latin typeface="Calibri" pitchFamily="34" charset="0"/>
              </a:rPr>
              <a:t>chromatids</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rtlCol="0">
            <a:normAutofit fontScale="90000"/>
          </a:bodyPr>
          <a:lstStyle/>
          <a:p>
            <a:pPr eaLnBrk="1" fontAlgn="auto" hangingPunct="1">
              <a:spcAft>
                <a:spcPts val="0"/>
              </a:spcAft>
              <a:defRPr/>
            </a:pPr>
            <a:r>
              <a:rPr lang="en-US" dirty="0" smtClean="0"/>
              <a:t>Meiosis II </a:t>
            </a:r>
          </a:p>
        </p:txBody>
      </p:sp>
      <p:sp>
        <p:nvSpPr>
          <p:cNvPr id="17411" name="Content Placeholder 2"/>
          <p:cNvSpPr>
            <a:spLocks noGrp="1"/>
          </p:cNvSpPr>
          <p:nvPr>
            <p:ph sz="quarter" idx="1"/>
          </p:nvPr>
        </p:nvSpPr>
        <p:spPr>
          <a:xfrm>
            <a:off x="457200" y="1112837"/>
            <a:ext cx="8229600" cy="4525963"/>
          </a:xfrm>
        </p:spPr>
        <p:txBody>
          <a:bodyPr/>
          <a:lstStyle/>
          <a:p>
            <a:pPr eaLnBrk="1" hangingPunct="1"/>
            <a:endParaRPr lang="en-US" sz="2000" dirty="0" smtClean="0"/>
          </a:p>
          <a:p>
            <a:pPr eaLnBrk="1" hangingPunct="1"/>
            <a:r>
              <a:rPr lang="en-US" sz="2000" dirty="0" err="1" smtClean="0"/>
              <a:t>Telophase</a:t>
            </a:r>
            <a:r>
              <a:rPr lang="en-US" sz="2000" dirty="0" smtClean="0"/>
              <a:t> </a:t>
            </a:r>
            <a:r>
              <a:rPr lang="en-US" sz="2000" dirty="0" smtClean="0"/>
              <a:t>II</a:t>
            </a:r>
          </a:p>
          <a:p>
            <a:pPr lvl="1" eaLnBrk="1" hangingPunct="1"/>
            <a:r>
              <a:rPr lang="en-US" sz="1800" dirty="0" smtClean="0"/>
              <a:t>Second set of 2 haploid daughter cells</a:t>
            </a:r>
          </a:p>
          <a:p>
            <a:pPr lvl="1" eaLnBrk="1" hangingPunct="1"/>
            <a:r>
              <a:rPr lang="en-US" sz="1800" dirty="0" smtClean="0"/>
              <a:t>Total gametes produced: 4</a:t>
            </a:r>
          </a:p>
        </p:txBody>
      </p:sp>
      <p:pic>
        <p:nvPicPr>
          <p:cNvPr id="17412" name="Picture 3" descr="DSC00354.JPG"/>
          <p:cNvPicPr>
            <a:picLocks noChangeAspect="1"/>
          </p:cNvPicPr>
          <p:nvPr/>
        </p:nvPicPr>
        <p:blipFill>
          <a:blip r:embed="rId2"/>
          <a:srcRect/>
          <a:stretch>
            <a:fillRect/>
          </a:stretch>
        </p:blipFill>
        <p:spPr bwMode="auto">
          <a:xfrm>
            <a:off x="1371600" y="2895600"/>
            <a:ext cx="6461125" cy="3733800"/>
          </a:xfrm>
          <a:prstGeom prst="rect">
            <a:avLst/>
          </a:prstGeom>
          <a:noFill/>
          <a:ln w="9525">
            <a:noFill/>
            <a:miter lim="800000"/>
            <a:headEnd/>
            <a:tailEnd/>
          </a:ln>
        </p:spPr>
      </p:pic>
      <p:sp>
        <p:nvSpPr>
          <p:cNvPr id="17413" name="TextBox 4"/>
          <p:cNvSpPr txBox="1">
            <a:spLocks noChangeArrowheads="1"/>
          </p:cNvSpPr>
          <p:nvPr/>
        </p:nvSpPr>
        <p:spPr bwMode="auto">
          <a:xfrm>
            <a:off x="5943600" y="2362200"/>
            <a:ext cx="2363788" cy="369888"/>
          </a:xfrm>
          <a:prstGeom prst="rect">
            <a:avLst/>
          </a:prstGeom>
          <a:noFill/>
          <a:ln w="9525">
            <a:noFill/>
            <a:miter lim="800000"/>
            <a:headEnd/>
            <a:tailEnd/>
          </a:ln>
        </p:spPr>
        <p:txBody>
          <a:bodyPr wrap="none">
            <a:spAutoFit/>
          </a:bodyPr>
          <a:lstStyle/>
          <a:p>
            <a:r>
              <a:rPr lang="en-US" dirty="0">
                <a:latin typeface="Calibri" pitchFamily="34" charset="0"/>
              </a:rPr>
              <a:t>Light colored: maternal</a:t>
            </a:r>
          </a:p>
        </p:txBody>
      </p:sp>
      <p:sp>
        <p:nvSpPr>
          <p:cNvPr id="17414" name="TextBox 5"/>
          <p:cNvSpPr txBox="1">
            <a:spLocks noChangeArrowheads="1"/>
          </p:cNvSpPr>
          <p:nvPr/>
        </p:nvSpPr>
        <p:spPr bwMode="auto">
          <a:xfrm>
            <a:off x="5943600" y="2590800"/>
            <a:ext cx="2282825" cy="369888"/>
          </a:xfrm>
          <a:prstGeom prst="rect">
            <a:avLst/>
          </a:prstGeom>
          <a:noFill/>
          <a:ln w="9525">
            <a:noFill/>
            <a:miter lim="800000"/>
            <a:headEnd/>
            <a:tailEnd/>
          </a:ln>
        </p:spPr>
        <p:txBody>
          <a:bodyPr wrap="none">
            <a:spAutoFit/>
          </a:bodyPr>
          <a:lstStyle/>
          <a:p>
            <a:r>
              <a:rPr lang="en-US" dirty="0">
                <a:latin typeface="Calibri" pitchFamily="34" charset="0"/>
              </a:rPr>
              <a:t>Dark colored: paternal</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mtClean="0"/>
              <a:t>Human chromosomes</a:t>
            </a:r>
          </a:p>
        </p:txBody>
      </p:sp>
      <p:pic>
        <p:nvPicPr>
          <p:cNvPr id="22531" name="Picture 3" descr="human karyotype.gif"/>
          <p:cNvPicPr>
            <a:picLocks noChangeAspect="1"/>
          </p:cNvPicPr>
          <p:nvPr/>
        </p:nvPicPr>
        <p:blipFill>
          <a:blip r:embed="rId2"/>
          <a:srcRect/>
          <a:stretch>
            <a:fillRect/>
          </a:stretch>
        </p:blipFill>
        <p:spPr bwMode="auto">
          <a:xfrm>
            <a:off x="1447800" y="1524000"/>
            <a:ext cx="6075363" cy="454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sz="quarter" idx="1"/>
          </p:nvPr>
        </p:nvPicPr>
        <p:blipFill>
          <a:blip r:embed="rId2"/>
          <a:srcRect/>
          <a:stretch>
            <a:fillRect/>
          </a:stretch>
        </p:blipFill>
        <p:spPr bwMode="auto">
          <a:xfrm>
            <a:off x="0" y="0"/>
            <a:ext cx="9144000" cy="6857999"/>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txBox="1">
            <a:spLocks/>
          </p:cNvSpPr>
          <p:nvPr/>
        </p:nvSpPr>
        <p:spPr>
          <a:xfrm>
            <a:off x="0" y="838200"/>
            <a:ext cx="8991600" cy="5562600"/>
          </a:xfrm>
          <a:prstGeom prst="rect">
            <a:avLst/>
          </a:prstGeom>
        </p:spPr>
        <p:txBody>
          <a:bodyPr rtlCol="0">
            <a:no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
        <p:nvSpPr>
          <p:cNvPr id="7" name="Title 6"/>
          <p:cNvSpPr>
            <a:spLocks noGrp="1"/>
          </p:cNvSpPr>
          <p:nvPr>
            <p:ph type="title"/>
          </p:nvPr>
        </p:nvSpPr>
        <p:spPr>
          <a:xfrm>
            <a:off x="457200" y="762000"/>
            <a:ext cx="8458200" cy="457200"/>
          </a:xfrm>
        </p:spPr>
        <p:txBody>
          <a:bodyPr>
            <a:normAutofit fontScale="90000"/>
          </a:bodyPr>
          <a:lstStyle/>
          <a:p>
            <a:pPr lvl="0"/>
            <a:r>
              <a:rPr lang="en-US" dirty="0" smtClean="0">
                <a:solidFill>
                  <a:schemeClr val="tx1"/>
                </a:solidFill>
                <a:latin typeface="Times New Roman" pitchFamily="18" charset="0"/>
                <a:cs typeface="Times New Roman" pitchFamily="18" charset="0"/>
              </a:rPr>
              <a:t>Cell Division in Unicellular Organisms </a:t>
            </a:r>
            <a:br>
              <a:rPr lang="en-US" dirty="0" smtClean="0">
                <a:solidFill>
                  <a:schemeClr val="tx1"/>
                </a:solidFill>
                <a:latin typeface="Times New Roman" pitchFamily="18" charset="0"/>
                <a:cs typeface="Times New Roman" pitchFamily="18" charset="0"/>
              </a:rPr>
            </a:b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endParaRPr lang="en-US" dirty="0"/>
          </a:p>
        </p:txBody>
      </p:sp>
      <p:sp>
        <p:nvSpPr>
          <p:cNvPr id="8" name="Content Placeholder 7"/>
          <p:cNvSpPr>
            <a:spLocks noGrp="1"/>
          </p:cNvSpPr>
          <p:nvPr>
            <p:ph sz="quarter" idx="1"/>
          </p:nvPr>
        </p:nvSpPr>
        <p:spPr>
          <a:xfrm>
            <a:off x="228600" y="1600200"/>
            <a:ext cx="8153400" cy="4800600"/>
          </a:xfrm>
        </p:spPr>
        <p:txBody>
          <a:bodyPr>
            <a:normAutofit fontScale="85000" lnSpcReduction="20000"/>
          </a:bodyPr>
          <a:lstStyle/>
          <a:p>
            <a:pPr marL="342900" lvl="0" indent="-342900">
              <a:lnSpc>
                <a:spcPct val="150000"/>
              </a:lnSpc>
              <a:spcBef>
                <a:spcPct val="20000"/>
              </a:spcBef>
              <a:buClrTx/>
              <a:buSzTx/>
              <a:buFont typeface="Arial" pitchFamily="34" charset="0"/>
              <a:buChar char="•"/>
              <a:defRPr/>
            </a:pPr>
            <a:r>
              <a:rPr lang="en-US" sz="3200" dirty="0" smtClean="0">
                <a:latin typeface="Times New Roman" pitchFamily="18" charset="0"/>
                <a:cs typeface="Times New Roman" pitchFamily="18" charset="0"/>
              </a:rPr>
              <a:t>Remember that unicellular organisms consist of only one cell.  </a:t>
            </a:r>
          </a:p>
          <a:p>
            <a:pPr marL="342900" lvl="0" indent="-342900">
              <a:lnSpc>
                <a:spcPct val="150000"/>
              </a:lnSpc>
              <a:spcBef>
                <a:spcPct val="20000"/>
              </a:spcBef>
              <a:buClrTx/>
              <a:buSzTx/>
              <a:buFont typeface="Arial" pitchFamily="34" charset="0"/>
              <a:buChar char="•"/>
              <a:defRPr/>
            </a:pPr>
            <a:r>
              <a:rPr lang="en-US" sz="3200" dirty="0" smtClean="0">
                <a:latin typeface="Times New Roman" pitchFamily="18" charset="0"/>
                <a:cs typeface="Times New Roman" pitchFamily="18" charset="0"/>
              </a:rPr>
              <a:t>That one cell divides by undergoing either binary fission if it is prokaryotic, or mitosis if it is eukaryotic.</a:t>
            </a:r>
          </a:p>
          <a:p>
            <a:pPr marL="342900" lvl="0" indent="-342900">
              <a:lnSpc>
                <a:spcPct val="150000"/>
              </a:lnSpc>
              <a:spcBef>
                <a:spcPct val="20000"/>
              </a:spcBef>
              <a:buClrTx/>
              <a:buSzTx/>
              <a:buFont typeface="Arial" pitchFamily="34" charset="0"/>
              <a:buChar char="•"/>
              <a:defRPr/>
            </a:pPr>
            <a:r>
              <a:rPr lang="en-US" sz="3200" dirty="0" smtClean="0">
                <a:latin typeface="Times New Roman" pitchFamily="18" charset="0"/>
                <a:cs typeface="Times New Roman" pitchFamily="18" charset="0"/>
              </a:rPr>
              <a:t>Both types of division serve as a form of </a:t>
            </a:r>
            <a:r>
              <a:rPr lang="en-US" sz="3200" b="1" dirty="0" smtClean="0">
                <a:latin typeface="Times New Roman" pitchFamily="18" charset="0"/>
                <a:cs typeface="Times New Roman" pitchFamily="18" charset="0"/>
              </a:rPr>
              <a:t>asexual reproduction</a:t>
            </a:r>
            <a:r>
              <a:rPr lang="en-US" sz="3200" dirty="0" smtClean="0">
                <a:latin typeface="Times New Roman" pitchFamily="18" charset="0"/>
                <a:cs typeface="Times New Roman" pitchFamily="18" charset="0"/>
              </a:rPr>
              <a:t>.  In asexual reproduction, one organism, the parent, produces a new organism. </a:t>
            </a:r>
          </a:p>
          <a:p>
            <a:pPr marL="342900" lvl="0" indent="-342900">
              <a:lnSpc>
                <a:spcPct val="150000"/>
              </a:lnSpc>
              <a:spcBef>
                <a:spcPct val="20000"/>
              </a:spcBef>
              <a:buClrTx/>
              <a:buSzTx/>
              <a:buFont typeface="Arial" pitchFamily="34" charset="0"/>
              <a:buChar char="•"/>
              <a:defRPr/>
            </a:pPr>
            <a:r>
              <a:rPr lang="en-US" sz="3200" dirty="0" smtClean="0">
                <a:latin typeface="Times New Roman" pitchFamily="18" charset="0"/>
                <a:cs typeface="Times New Roman" pitchFamily="18" charset="0"/>
              </a:rPr>
              <a:t> The new organism is identical to the parent organism.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sz="quarter" idx="1"/>
          </p:nvPr>
        </p:nvSpPr>
        <p:spPr>
          <a:xfrm>
            <a:off x="381000" y="1600200"/>
            <a:ext cx="8153400" cy="4876800"/>
          </a:xfrm>
        </p:spPr>
        <p:txBody>
          <a:bodyPr>
            <a:normAutofit fontScale="85000" lnSpcReduction="10000"/>
          </a:bodyPr>
          <a:lstStyle/>
          <a:p>
            <a:pPr lvl="0">
              <a:lnSpc>
                <a:spcPct val="160000"/>
              </a:lnSpc>
            </a:pPr>
            <a:r>
              <a:rPr lang="en-US" dirty="0" smtClean="0">
                <a:latin typeface="Times New Roman" pitchFamily="18" charset="0"/>
                <a:cs typeface="Times New Roman" pitchFamily="18" charset="0"/>
              </a:rPr>
              <a:t>Before the unicellular organism divides, its cell grows in size and its genetic material is copied.  The cell splits into two identical cells or, in this case, two identical organisms.</a:t>
            </a:r>
          </a:p>
          <a:p>
            <a:pPr lvl="0">
              <a:lnSpc>
                <a:spcPct val="160000"/>
              </a:lnSpc>
            </a:pPr>
            <a:r>
              <a:rPr lang="en-US" b="1" dirty="0" smtClean="0">
                <a:latin typeface="Times New Roman" pitchFamily="18" charset="0"/>
                <a:cs typeface="Times New Roman" pitchFamily="18" charset="0"/>
              </a:rPr>
              <a:t>Binary fission can occur quickly in bacteria; one bacterium could become one billion bacteria in just a matter of hours.</a:t>
            </a:r>
          </a:p>
          <a:p>
            <a:pPr lvl="0">
              <a:lnSpc>
                <a:spcPct val="160000"/>
              </a:lnSpc>
            </a:pPr>
            <a:r>
              <a:rPr lang="en-US" dirty="0" smtClean="0">
                <a:latin typeface="Times New Roman" pitchFamily="18" charset="0"/>
                <a:cs typeface="Times New Roman" pitchFamily="18" charset="0"/>
              </a:rPr>
              <a:t>Mitosis generally takes longer to occur, since eukaryotic cells are more complex.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884238"/>
          </a:xfrm>
          <a:prstGeom prst="rect">
            <a:avLst/>
          </a:prstGeom>
        </p:spPr>
        <p:txBody>
          <a:bodyPr rtlCol="0">
            <a:normAutofit fontScale="90000" lnSpcReduction="20000"/>
          </a:bodyPr>
          <a:lstStyle/>
          <a:p>
            <a:pPr marL="0" marR="0" lvl="0" indent="0" algn="ctr" defTabSz="914400" rtl="0" eaLnBrk="1" fontAlgn="auto" latinLnBrk="0" hangingPunct="1">
              <a:lnSpc>
                <a:spcPct val="15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txBox="1">
            <a:spLocks/>
          </p:cNvSpPr>
          <p:nvPr/>
        </p:nvSpPr>
        <p:spPr>
          <a:xfrm>
            <a:off x="457200" y="1600200"/>
            <a:ext cx="8229600" cy="4525963"/>
          </a:xfrm>
          <a:prstGeom prst="rect">
            <a:avLst/>
          </a:prstGeom>
        </p:spPr>
        <p:txBody>
          <a:bodyPr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
        <p:nvSpPr>
          <p:cNvPr id="4" name="Title 3"/>
          <p:cNvSpPr>
            <a:spLocks noGrp="1"/>
          </p:cNvSpPr>
          <p:nvPr>
            <p:ph type="title"/>
          </p:nvPr>
        </p:nvSpPr>
        <p:spPr>
          <a:xfrm>
            <a:off x="0" y="228600"/>
            <a:ext cx="9144000" cy="990600"/>
          </a:xfrm>
        </p:spPr>
        <p:txBody>
          <a:bodyPr>
            <a:noAutofit/>
          </a:bodyPr>
          <a:lstStyle/>
          <a:p>
            <a:pPr lvl="0">
              <a:lnSpc>
                <a:spcPct val="150000"/>
              </a:lnSpc>
              <a:defRPr/>
            </a:pPr>
            <a:r>
              <a:rPr lang="en-US" sz="3200" dirty="0" smtClean="0">
                <a:solidFill>
                  <a:schemeClr val="tx1"/>
                </a:solidFill>
                <a:latin typeface="Times New Roman" pitchFamily="18" charset="0"/>
                <a:cs typeface="Times New Roman" pitchFamily="18" charset="0"/>
              </a:rPr>
              <a:t>Cell Division in </a:t>
            </a:r>
            <a:r>
              <a:rPr lang="en-US" sz="3200" dirty="0" err="1" smtClean="0">
                <a:solidFill>
                  <a:schemeClr val="tx1"/>
                </a:solidFill>
                <a:latin typeface="Times New Roman" pitchFamily="18" charset="0"/>
                <a:cs typeface="Times New Roman" pitchFamily="18" charset="0"/>
              </a:rPr>
              <a:t>Multicellular</a:t>
            </a:r>
            <a:r>
              <a:rPr lang="en-US" sz="3200" dirty="0" smtClean="0">
                <a:solidFill>
                  <a:schemeClr val="tx1"/>
                </a:solidFill>
                <a:latin typeface="Times New Roman" pitchFamily="18" charset="0"/>
                <a:cs typeface="Times New Roman" pitchFamily="18" charset="0"/>
              </a:rPr>
              <a:t> Organisms: Mitosis </a:t>
            </a:r>
            <a:br>
              <a:rPr lang="en-US" sz="3200" dirty="0" smtClean="0">
                <a:solidFill>
                  <a:schemeClr val="tx1"/>
                </a:solidFill>
                <a:latin typeface="Times New Roman" pitchFamily="18" charset="0"/>
                <a:cs typeface="Times New Roman" pitchFamily="18" charset="0"/>
              </a:rPr>
            </a:br>
            <a:endParaRPr lang="en-US" sz="3200" dirty="0" smtClean="0">
              <a:solidFill>
                <a:schemeClr val="tx1"/>
              </a:solidFill>
              <a:latin typeface="Times New Roman" pitchFamily="18" charset="0"/>
              <a:cs typeface="Times New Roman" pitchFamily="18" charset="0"/>
            </a:endParaRPr>
          </a:p>
        </p:txBody>
      </p:sp>
      <p:sp>
        <p:nvSpPr>
          <p:cNvPr id="5" name="Content Placeholder 4"/>
          <p:cNvSpPr>
            <a:spLocks noGrp="1"/>
          </p:cNvSpPr>
          <p:nvPr>
            <p:ph sz="quarter" idx="1"/>
          </p:nvPr>
        </p:nvSpPr>
        <p:spPr>
          <a:xfrm>
            <a:off x="0" y="1219200"/>
            <a:ext cx="9144000" cy="5029200"/>
          </a:xfrm>
        </p:spPr>
        <p:txBody>
          <a:bodyPr>
            <a:noAutofit/>
          </a:bodyPr>
          <a:lstStyle/>
          <a:p>
            <a:pPr marL="342900" lvl="0" indent="-342900">
              <a:lnSpc>
                <a:spcPct val="170000"/>
              </a:lnSpc>
              <a:spcBef>
                <a:spcPct val="20000"/>
              </a:spcBef>
              <a:buClrTx/>
              <a:buSzTx/>
              <a:buFont typeface="Arial" pitchFamily="34" charset="0"/>
              <a:buChar char="•"/>
              <a:defRPr/>
            </a:pPr>
            <a:r>
              <a:rPr lang="en-US" sz="2400" dirty="0" smtClean="0">
                <a:latin typeface="Times New Roman" pitchFamily="18" charset="0"/>
                <a:cs typeface="Times New Roman" pitchFamily="18" charset="0"/>
              </a:rPr>
              <a:t>Mitosis occurs not only in unicellular organisms, but also in </a:t>
            </a:r>
            <a:r>
              <a:rPr lang="en-US" sz="2400" dirty="0" err="1" smtClean="0">
                <a:latin typeface="Times New Roman" pitchFamily="18" charset="0"/>
                <a:cs typeface="Times New Roman" pitchFamily="18" charset="0"/>
              </a:rPr>
              <a:t>multicellular</a:t>
            </a:r>
            <a:r>
              <a:rPr lang="en-US" sz="2400" dirty="0" smtClean="0">
                <a:latin typeface="Times New Roman" pitchFamily="18" charset="0"/>
                <a:cs typeface="Times New Roman" pitchFamily="18" charset="0"/>
              </a:rPr>
              <a:t> organisms. </a:t>
            </a:r>
          </a:p>
          <a:p>
            <a:pPr marL="342900" lvl="0" indent="-342900">
              <a:lnSpc>
                <a:spcPct val="170000"/>
              </a:lnSpc>
              <a:spcBef>
                <a:spcPct val="20000"/>
              </a:spcBef>
              <a:buClrTx/>
              <a:buSzTx/>
              <a:buFont typeface="Arial" pitchFamily="34" charset="0"/>
              <a:buChar char="•"/>
              <a:defRPr/>
            </a:pPr>
            <a:r>
              <a:rPr lang="en-US" sz="2400" dirty="0" smtClean="0">
                <a:latin typeface="Times New Roman" pitchFamily="18" charset="0"/>
                <a:cs typeface="Times New Roman" pitchFamily="18" charset="0"/>
              </a:rPr>
              <a:t>Cell division was required in order for you to become a </a:t>
            </a:r>
            <a:r>
              <a:rPr lang="en-US" sz="2400" dirty="0" err="1" smtClean="0">
                <a:latin typeface="Times New Roman" pitchFamily="18" charset="0"/>
                <a:cs typeface="Times New Roman" pitchFamily="18" charset="0"/>
              </a:rPr>
              <a:t>multicellular</a:t>
            </a:r>
            <a:r>
              <a:rPr lang="en-US" sz="2400" dirty="0" smtClean="0">
                <a:latin typeface="Times New Roman" pitchFamily="18" charset="0"/>
                <a:cs typeface="Times New Roman" pitchFamily="18" charset="0"/>
              </a:rPr>
              <a:t> organism.  Your growth, as well as that of many other organisms, depends upon cell division.</a:t>
            </a:r>
          </a:p>
          <a:p>
            <a:pPr marL="342900" lvl="0" indent="-342900">
              <a:lnSpc>
                <a:spcPct val="170000"/>
              </a:lnSpc>
              <a:spcBef>
                <a:spcPct val="20000"/>
              </a:spcBef>
              <a:buClrTx/>
              <a:buSzTx/>
              <a:buFont typeface="Arial" pitchFamily="34" charset="0"/>
              <a:buChar char="•"/>
              <a:defRPr/>
            </a:pPr>
            <a:r>
              <a:rPr lang="en-US" sz="2400" dirty="0" smtClean="0">
                <a:latin typeface="Times New Roman" pitchFamily="18" charset="0"/>
                <a:cs typeface="Times New Roman" pitchFamily="18" charset="0"/>
              </a:rPr>
              <a:t>  It allows organisms to grow larger by increasing their total number of cells.  It produces body cells, such as skin cells, muscle cells, and bone cells.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0">
              <a:lnSpc>
                <a:spcPct val="150000"/>
              </a:lnSpc>
            </a:pPr>
            <a:r>
              <a:rPr lang="en-US" sz="3200" dirty="0" smtClean="0">
                <a:latin typeface="Times New Roman" pitchFamily="18" charset="0"/>
                <a:cs typeface="Times New Roman" pitchFamily="18" charset="0"/>
              </a:rPr>
              <a:t>Another function of mitosis is that it replaces worn out or damaged cells.  Some cells, such as skin cells and red blood cells, wear out quickly and need to be replaced.  When you cut your finger, it heals because mitosis replaces the damaged cells. </a:t>
            </a:r>
          </a:p>
          <a:p>
            <a:pPr>
              <a:lnSpc>
                <a:spcPct val="150000"/>
              </a:lnSpc>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960438"/>
          </a:xfrm>
          <a:prstGeom prst="rect">
            <a:avLst/>
          </a:prstGeom>
        </p:spPr>
        <p:txBody>
          <a:bodyPr rtlCol="0">
            <a:noAutofit/>
          </a:bodyPr>
          <a:lstStyle/>
          <a:p>
            <a:pPr marL="0" marR="0" lvl="0" indent="0" algn="ctr" defTabSz="914400" rtl="0" eaLnBrk="1" fontAlgn="auto" latinLnBrk="0" hangingPunct="1">
              <a:lnSpc>
                <a:spcPct val="17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Cell Division in </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Multicellular</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Organisms: Meiosis </a:t>
            </a: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 name="Content Placeholder 2"/>
          <p:cNvSpPr txBox="1">
            <a:spLocks/>
          </p:cNvSpPr>
          <p:nvPr/>
        </p:nvSpPr>
        <p:spPr>
          <a:xfrm>
            <a:off x="0" y="762000"/>
            <a:ext cx="9144000" cy="5105400"/>
          </a:xfrm>
          <a:prstGeom prst="rect">
            <a:avLst/>
          </a:prstGeom>
        </p:spPr>
        <p:txBody>
          <a:bodyPr rtlCol="0">
            <a:no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 second type of cell division </a:t>
            </a:r>
            <a:r>
              <a:rPr kumimoji="0" lang="en-US" sz="3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multicellular</a:t>
            </a: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organisms may undergo is called meiosis. </a:t>
            </a:r>
            <a:r>
              <a:rPr kumimoji="0" lang="en-US" sz="3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3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Meiosis</a:t>
            </a: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occurs in </a:t>
            </a:r>
            <a:r>
              <a:rPr kumimoji="0" lang="en-US" sz="3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multicellular</a:t>
            </a: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organisms that reproduce sexually.  </a:t>
            </a:r>
            <a:endParaRPr lang="en-US" sz="3000" dirty="0" smtClean="0">
              <a:latin typeface="Times New Roman" pitchFamily="18" charset="0"/>
              <a:cs typeface="Times New Roman" pitchFamily="18" charset="0"/>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Sexual reproduction is a form of reproduction in which cells from two parents unite. </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Meiosis takes place in the reproductive organs, the testes and ovaries.</a:t>
            </a:r>
            <a:endParaRPr lang="en-US" sz="3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144000" cy="6110134"/>
          </a:xfrm>
          <a:prstGeom prst="rect">
            <a:avLst/>
          </a:prstGeom>
        </p:spPr>
        <p:txBody>
          <a:bodyPr wrap="square">
            <a:spAutoFit/>
          </a:bodyPr>
          <a:lstStyle/>
          <a:p>
            <a:pPr marL="342900" indent="-342900">
              <a:lnSpc>
                <a:spcPct val="150000"/>
              </a:lnSpc>
              <a:spcBef>
                <a:spcPct val="20000"/>
              </a:spcBef>
              <a:buFont typeface="Arial" pitchFamily="34" charset="0"/>
              <a:buChar char="•"/>
              <a:defRPr/>
            </a:pPr>
            <a:r>
              <a:rPr lang="en-US" sz="3200" dirty="0" smtClean="0">
                <a:latin typeface="Times New Roman" pitchFamily="18" charset="0"/>
                <a:cs typeface="Times New Roman" pitchFamily="18" charset="0"/>
              </a:rPr>
              <a:t>Meiosis is sometimes called </a:t>
            </a:r>
            <a:r>
              <a:rPr lang="en-US" sz="3200" dirty="0" err="1" smtClean="0">
                <a:latin typeface="Times New Roman" pitchFamily="18" charset="0"/>
                <a:cs typeface="Times New Roman" pitchFamily="18" charset="0"/>
              </a:rPr>
              <a:t>gametogenesis</a:t>
            </a:r>
            <a:r>
              <a:rPr lang="en-US" sz="3200" dirty="0" smtClean="0">
                <a:latin typeface="Times New Roman" pitchFamily="18" charset="0"/>
                <a:cs typeface="Times New Roman" pitchFamily="18" charset="0"/>
              </a:rPr>
              <a:t> since it produces gametes, which are reproductive cells.</a:t>
            </a:r>
          </a:p>
          <a:p>
            <a:pPr marL="342900" lvl="0" indent="-342900">
              <a:lnSpc>
                <a:spcPct val="150000"/>
              </a:lnSpc>
              <a:spcBef>
                <a:spcPct val="20000"/>
              </a:spcBef>
              <a:buFont typeface="Arial" pitchFamily="34" charset="0"/>
              <a:buChar char="•"/>
              <a:defRPr/>
            </a:pPr>
            <a:r>
              <a:rPr lang="en-US" sz="3200" dirty="0" smtClean="0">
                <a:latin typeface="Times New Roman" pitchFamily="18" charset="0"/>
                <a:cs typeface="Times New Roman" pitchFamily="18" charset="0"/>
              </a:rPr>
              <a:t>Males produce gametes called sperm, and females produce gametes called eggs, or ova.</a:t>
            </a:r>
          </a:p>
          <a:p>
            <a:pPr marL="342900" lvl="0" indent="-342900">
              <a:lnSpc>
                <a:spcPct val="150000"/>
              </a:lnSpc>
              <a:spcBef>
                <a:spcPct val="20000"/>
              </a:spcBef>
              <a:buFont typeface="Arial" pitchFamily="34" charset="0"/>
              <a:buChar char="•"/>
              <a:defRPr/>
            </a:pPr>
            <a:r>
              <a:rPr lang="en-US" sz="3200" dirty="0" smtClean="0">
                <a:latin typeface="Times New Roman" pitchFamily="18" charset="0"/>
                <a:cs typeface="Times New Roman" pitchFamily="18" charset="0"/>
              </a:rPr>
              <a:t>Meiosis reduces the chromosome number by half so that when an egg  &amp; sperm unite, the offspring has the same number of chromosomes as each of its parents.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b="1" dirty="0" smtClean="0">
                <a:latin typeface="Times New Roman" pitchFamily="18" charset="0"/>
                <a:cs typeface="Times New Roman" pitchFamily="18" charset="0"/>
              </a:rPr>
              <a:t>Amitosis</a:t>
            </a:r>
            <a:endParaRPr lang="en-US" dirty="0">
              <a:latin typeface="Times New Roman" pitchFamily="18" charset="0"/>
              <a:cs typeface="Times New Roman" pitchFamily="18" charset="0"/>
            </a:endParaRPr>
          </a:p>
        </p:txBody>
      </p:sp>
      <p:sp>
        <p:nvSpPr>
          <p:cNvPr id="3" name="Text Placeholder 2"/>
          <p:cNvSpPr>
            <a:spLocks noGrp="1"/>
          </p:cNvSpPr>
          <p:nvPr>
            <p:ph sz="quarter" idx="1"/>
          </p:nvPr>
        </p:nvSpPr>
        <p:spPr>
          <a:xfrm>
            <a:off x="228600" y="1295400"/>
            <a:ext cx="8763000" cy="5029200"/>
          </a:xfrm>
        </p:spPr>
        <p:txBody>
          <a:bodyPr>
            <a:noAutofit/>
          </a:bodyPr>
          <a:lstStyle/>
          <a:p>
            <a:pPr>
              <a:lnSpc>
                <a:spcPct val="170000"/>
              </a:lnSpc>
            </a:pPr>
            <a:r>
              <a:rPr lang="en-US" sz="2400" b="1" dirty="0" smtClean="0">
                <a:latin typeface="Times New Roman" pitchFamily="18" charset="0"/>
                <a:cs typeface="Times New Roman" pitchFamily="18" charset="0"/>
              </a:rPr>
              <a:t>Amitosis</a:t>
            </a:r>
            <a:r>
              <a:rPr lang="en-US" sz="2400" dirty="0" smtClean="0">
                <a:latin typeface="Times New Roman" pitchFamily="18" charset="0"/>
                <a:cs typeface="Times New Roman" pitchFamily="18" charset="0"/>
              </a:rPr>
              <a:t> is the process by which a cell directly separates</a:t>
            </a:r>
          </a:p>
          <a:p>
            <a:pPr>
              <a:lnSpc>
                <a:spcPct val="170000"/>
              </a:lnSpc>
            </a:pPr>
            <a:r>
              <a:rPr lang="en-US" sz="2400" dirty="0" smtClean="0">
                <a:latin typeface="Times New Roman" pitchFamily="18" charset="0"/>
                <a:cs typeface="Times New Roman" pitchFamily="18" charset="0"/>
              </a:rPr>
              <a:t>Amitosis divides relatively simply, as the nucleus and cytoplasm are directly cut in two. Unlike regular mitosis, no spindles or the formation and appearance of </a:t>
            </a:r>
            <a:r>
              <a:rPr lang="en-US" sz="2400" dirty="0" smtClean="0">
                <a:latin typeface="Times New Roman" pitchFamily="18" charset="0"/>
                <a:cs typeface="Times New Roman" pitchFamily="18" charset="0"/>
                <a:hlinkClick r:id="rId2" tooltip="Chromosome"/>
              </a:rPr>
              <a:t>chromosomes</a:t>
            </a:r>
            <a:r>
              <a:rPr lang="en-US" sz="2400" dirty="0" smtClean="0">
                <a:latin typeface="Times New Roman" pitchFamily="18" charset="0"/>
                <a:cs typeface="Times New Roman" pitchFamily="18" charset="0"/>
              </a:rPr>
              <a:t> are involved in amitosis. </a:t>
            </a:r>
          </a:p>
          <a:p>
            <a:pPr>
              <a:lnSpc>
                <a:spcPct val="170000"/>
              </a:lnSpc>
            </a:pPr>
            <a:r>
              <a:rPr lang="en-US" sz="2400" dirty="0" smtClean="0">
                <a:latin typeface="Times New Roman" pitchFamily="18" charset="0"/>
                <a:cs typeface="Times New Roman" pitchFamily="18" charset="0"/>
              </a:rPr>
              <a:t>Amitosis is a rare event, but sometimes it is very necessary., and has been described as a secondary process of </a:t>
            </a:r>
            <a:r>
              <a:rPr lang="en-US" sz="2400" dirty="0" smtClean="0">
                <a:latin typeface="Times New Roman" pitchFamily="18" charset="0"/>
                <a:cs typeface="Times New Roman" pitchFamily="18" charset="0"/>
                <a:hlinkClick r:id="rId3" tooltip="Cell division"/>
              </a:rPr>
              <a:t>cell division</a:t>
            </a:r>
            <a:r>
              <a:rPr lang="en-US" sz="2400" dirty="0" smtClean="0">
                <a:latin typeface="Times New Roman" pitchFamily="18" charset="0"/>
                <a:cs typeface="Times New Roman" pitchFamily="18" charset="0"/>
              </a:rPr>
              <a:t> in larger life forms, a "forerunner of </a:t>
            </a:r>
            <a:r>
              <a:rPr lang="en-US" sz="2400" dirty="0" smtClean="0">
                <a:latin typeface="Times New Roman" pitchFamily="18" charset="0"/>
                <a:cs typeface="Times New Roman" pitchFamily="18" charset="0"/>
                <a:hlinkClick r:id="rId4" tooltip="Degeneration (biology)"/>
              </a:rPr>
              <a:t>degeneration</a:t>
            </a:r>
            <a:r>
              <a:rPr lang="en-US" sz="2400" dirty="0" smtClean="0">
                <a:latin typeface="Times New Roman" pitchFamily="18" charset="0"/>
                <a:cs typeface="Times New Roman" pitchFamily="18" charset="0"/>
              </a:rPr>
              <a:t>".</a:t>
            </a:r>
            <a:r>
              <a:rPr lang="en-US" sz="2400" baseline="300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150000"/>
              </a:lnSpc>
            </a:pPr>
            <a:r>
              <a:rPr lang="en-US" sz="3200" dirty="0" smtClean="0">
                <a:latin typeface="Times New Roman" pitchFamily="18" charset="0"/>
                <a:cs typeface="Times New Roman" pitchFamily="18" charset="0"/>
              </a:rPr>
              <a:t>During binary fission in amoeba, the nucleus divides </a:t>
            </a:r>
            <a:r>
              <a:rPr lang="en-US" sz="3200" dirty="0" err="1" smtClean="0">
                <a:latin typeface="Times New Roman" pitchFamily="18" charset="0"/>
                <a:cs typeface="Times New Roman" pitchFamily="18" charset="0"/>
              </a:rPr>
              <a:t>amitotically</a:t>
            </a:r>
            <a:r>
              <a:rPr lang="en-US" sz="3200" dirty="0" smtClean="0">
                <a:latin typeface="Times New Roman" pitchFamily="18" charset="0"/>
                <a:cs typeface="Times New Roman" pitchFamily="18" charset="0"/>
              </a:rPr>
              <a:t> into two, which is followed by the division of cytoplasm.</a:t>
            </a:r>
          </a:p>
          <a:p>
            <a:pPr>
              <a:lnSpc>
                <a:spcPct val="150000"/>
              </a:lnSpc>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a:lnSpc>
                <a:spcPct val="170000"/>
              </a:lnSpc>
            </a:pPr>
            <a:r>
              <a:rPr lang="en-US" sz="3200" dirty="0" smtClean="0">
                <a:latin typeface="Times New Roman" pitchFamily="18" charset="0"/>
                <a:cs typeface="Times New Roman" pitchFamily="18" charset="0"/>
              </a:rPr>
              <a:t> It is not the usual mode of division, and is occur mainly in highly specialized cells which are incapable of long-continued multiplication, in transitory structures, and in those in early stages of degeneration.</a:t>
            </a:r>
          </a:p>
          <a:p>
            <a:pPr>
              <a:lnSpc>
                <a:spcPct val="170000"/>
              </a:lnSpc>
            </a:pPr>
            <a:r>
              <a:rPr lang="en-US" sz="3200" dirty="0" smtClean="0">
                <a:latin typeface="Times New Roman" pitchFamily="18" charset="0"/>
                <a:cs typeface="Times New Roman" pitchFamily="18" charset="0"/>
              </a:rPr>
              <a:t> This type of cell division is found mainly unicellular, prokaryotic plants e.g.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cynobacteria</a:t>
            </a:r>
            <a:r>
              <a:rPr lang="en-US" sz="3200" b="1" dirty="0" smtClean="0">
                <a:latin typeface="Times New Roman" pitchFamily="18" charset="0"/>
                <a:cs typeface="Times New Roman" pitchFamily="18" charset="0"/>
              </a:rPr>
              <a:t>, bacteria, yeast,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internodal</a:t>
            </a:r>
            <a:r>
              <a:rPr lang="en-US" sz="3200" dirty="0" smtClean="0">
                <a:latin typeface="Times New Roman" pitchFamily="18" charset="0"/>
                <a:cs typeface="Times New Roman" pitchFamily="18" charset="0"/>
              </a:rPr>
              <a:t> cells of </a:t>
            </a:r>
            <a:r>
              <a:rPr lang="en-US" sz="3200" b="1" dirty="0" err="1" smtClean="0">
                <a:latin typeface="Times New Roman" pitchFamily="18" charset="0"/>
                <a:cs typeface="Times New Roman" pitchFamily="18" charset="0"/>
              </a:rPr>
              <a:t>Chara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zeylanica</a:t>
            </a:r>
            <a:r>
              <a:rPr lang="en-US" sz="3200" b="1" dirty="0" smtClean="0">
                <a:latin typeface="Times New Roman" pitchFamily="18" charset="0"/>
                <a:cs typeface="Times New Roman" pitchFamily="18" charset="0"/>
              </a:rPr>
              <a:t> and </a:t>
            </a:r>
            <a:r>
              <a:rPr lang="en-US" sz="3200" b="1" dirty="0" err="1" smtClean="0">
                <a:latin typeface="Times New Roman" pitchFamily="18" charset="0"/>
                <a:cs typeface="Times New Roman" pitchFamily="18" charset="0"/>
              </a:rPr>
              <a:t>Chara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contraria</a:t>
            </a:r>
            <a:r>
              <a:rPr lang="en-US" sz="3200" dirty="0" smtClean="0">
                <a:latin typeface="Times New Roman" pitchFamily="18" charset="0"/>
                <a:cs typeface="Times New Roman" pitchFamily="18" charset="0"/>
              </a:rPr>
              <a:t> and endosperm cells of developing seed. etc.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latin typeface="Times New Roman" pitchFamily="18" charset="0"/>
                <a:cs typeface="Times New Roman" pitchFamily="18" charset="0"/>
              </a:rPr>
              <a:t>History </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1600200"/>
            <a:ext cx="9144000" cy="5257800"/>
          </a:xfrm>
        </p:spPr>
        <p:txBody>
          <a:bodyPr>
            <a:normAutofit/>
          </a:bodyPr>
          <a:lstStyle/>
          <a:p>
            <a:pPr>
              <a:lnSpc>
                <a:spcPct val="170000"/>
              </a:lnSpc>
            </a:pPr>
            <a:r>
              <a:rPr lang="en-US" dirty="0" smtClean="0">
                <a:latin typeface="Times New Roman" pitchFamily="18" charset="0"/>
                <a:cs typeface="Times New Roman" pitchFamily="18" charset="0"/>
              </a:rPr>
              <a:t>Rudolf </a:t>
            </a:r>
            <a:r>
              <a:rPr lang="en-US" dirty="0" err="1" smtClean="0">
                <a:latin typeface="Times New Roman" pitchFamily="18" charset="0"/>
                <a:cs typeface="Times New Roman" pitchFamily="18" charset="0"/>
              </a:rPr>
              <a:t>virchow</a:t>
            </a:r>
            <a:r>
              <a:rPr lang="en-US" dirty="0" smtClean="0">
                <a:latin typeface="Times New Roman" pitchFamily="18" charset="0"/>
                <a:cs typeface="Times New Roman" pitchFamily="18" charset="0"/>
              </a:rPr>
              <a:t> 1855 first proposed that new cells arise from pre-existing cells by division-"Omnis </a:t>
            </a:r>
            <a:r>
              <a:rPr lang="en-US" dirty="0" err="1" smtClean="0">
                <a:latin typeface="Times New Roman" pitchFamily="18" charset="0"/>
                <a:cs typeface="Times New Roman" pitchFamily="18" charset="0"/>
              </a:rPr>
              <a:t>cellula</a:t>
            </a:r>
            <a:r>
              <a:rPr lang="en-US" dirty="0" smtClean="0">
                <a:latin typeface="Times New Roman" pitchFamily="18" charset="0"/>
                <a:cs typeface="Times New Roman" pitchFamily="18" charset="0"/>
              </a:rPr>
              <a:t> e </a:t>
            </a:r>
            <a:r>
              <a:rPr lang="en-US" dirty="0" err="1" smtClean="0">
                <a:latin typeface="Times New Roman" pitchFamily="18" charset="0"/>
                <a:cs typeface="Times New Roman" pitchFamily="18" charset="0"/>
              </a:rPr>
              <a:t>cellula</a:t>
            </a:r>
            <a:r>
              <a:rPr lang="en-US" dirty="0" smtClean="0">
                <a:latin typeface="Times New Roman" pitchFamily="18" charset="0"/>
                <a:cs typeface="Times New Roman" pitchFamily="18" charset="0"/>
              </a:rPr>
              <a:t>" or "All cells from cells." and are thus called daughter cells</a:t>
            </a:r>
          </a:p>
          <a:p>
            <a:pPr>
              <a:lnSpc>
                <a:spcPct val="170000"/>
              </a:lnSpc>
            </a:pPr>
            <a:r>
              <a:rPr lang="en-US" b="1" dirty="0" smtClean="0">
                <a:latin typeface="Times New Roman" pitchFamily="18" charset="0"/>
                <a:cs typeface="Times New Roman" pitchFamily="18" charset="0"/>
              </a:rPr>
              <a:t>Continuity of life depends on cell division.</a:t>
            </a:r>
          </a:p>
          <a:p>
            <a:pPr>
              <a:lnSpc>
                <a:spcPct val="170000"/>
              </a:lnSpc>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peoi.org/Courses/Coursesen/bot/Resources/image301.jpg"/>
          <p:cNvPicPr>
            <a:picLocks noChangeAspect="1" noChangeArrowheads="1"/>
          </p:cNvPicPr>
          <p:nvPr/>
        </p:nvPicPr>
        <p:blipFill>
          <a:blip r:embed="rId2"/>
          <a:srcRect l="7059" t="9057" r="9020" b="12453"/>
          <a:stretch>
            <a:fillRect/>
          </a:stretch>
        </p:blipFill>
        <p:spPr bwMode="auto">
          <a:xfrm>
            <a:off x="0" y="533400"/>
            <a:ext cx="8915400" cy="52578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6232475"/>
          </a:xfrm>
          <a:prstGeom prst="rect">
            <a:avLst/>
          </a:prstGeom>
        </p:spPr>
        <p:txBody>
          <a:bodyPr wrap="square">
            <a:spAutoFit/>
          </a:bodyPr>
          <a:lstStyle/>
          <a:p>
            <a:pPr>
              <a:lnSpc>
                <a:spcPct val="150000"/>
              </a:lnSpc>
            </a:pPr>
            <a:r>
              <a:rPr lang="en-US" sz="3200" b="1" dirty="0" smtClean="0"/>
              <a:t>mitosis occurs in two stages:-</a:t>
            </a:r>
          </a:p>
          <a:p>
            <a:pPr>
              <a:lnSpc>
                <a:spcPct val="150000"/>
              </a:lnSpc>
            </a:pPr>
            <a:r>
              <a:rPr lang="en-US" sz="2600" b="1" dirty="0" smtClean="0"/>
              <a:t>Nuclear division(</a:t>
            </a:r>
            <a:r>
              <a:rPr lang="en-US" sz="2600" b="1" dirty="0" err="1" smtClean="0"/>
              <a:t>Karyokinesis</a:t>
            </a:r>
            <a:r>
              <a:rPr lang="en-US" sz="2600" b="1" dirty="0" smtClean="0"/>
              <a:t>):- </a:t>
            </a:r>
            <a:r>
              <a:rPr lang="en-US" sz="2600" dirty="0" smtClean="0"/>
              <a:t>The nucleus elongates and a constriction appears in the centre(fig 1 B) resulting in a dumb-bell shaped structure. The constriction deepens and the nucleus gets divided into two(fig 1 C). There is no spindle formation and no formation of chromosomes.</a:t>
            </a:r>
          </a:p>
          <a:p>
            <a:pPr>
              <a:lnSpc>
                <a:spcPct val="150000"/>
              </a:lnSpc>
            </a:pPr>
            <a:r>
              <a:rPr lang="en-US" sz="2600" b="1" dirty="0" err="1" smtClean="0"/>
              <a:t>Cytoplasmic</a:t>
            </a:r>
            <a:r>
              <a:rPr lang="en-US" sz="2600" b="1" dirty="0" smtClean="0"/>
              <a:t> division(</a:t>
            </a:r>
            <a:r>
              <a:rPr lang="en-US" sz="2600" b="1" dirty="0" err="1" smtClean="0"/>
              <a:t>Cytokinesis</a:t>
            </a:r>
            <a:r>
              <a:rPr lang="en-US" sz="2600" b="1" dirty="0" smtClean="0"/>
              <a:t>):-</a:t>
            </a:r>
            <a:r>
              <a:rPr lang="en-US" sz="2600" dirty="0" smtClean="0"/>
              <a:t>The nuclear division is followed by cytoplasm division and the cell gets divided into two daughter cells(fig 1 D). The two daughter nuclei are always similar in shape and size. Thus amitosis is only a quantitative division.</a:t>
            </a:r>
            <a:endParaRPr lang="en-US" sz="2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nSpc>
                <a:spcPct val="150000"/>
              </a:lnSpc>
            </a:pPr>
            <a:r>
              <a:rPr lang="en-US" dirty="0" smtClean="0">
                <a:latin typeface="+mn-lt"/>
              </a:rPr>
              <a:t>Binary fission </a:t>
            </a:r>
            <a:endParaRPr lang="en-US" dirty="0">
              <a:latin typeface="+mn-lt"/>
            </a:endParaRPr>
          </a:p>
        </p:txBody>
      </p:sp>
      <p:sp>
        <p:nvSpPr>
          <p:cNvPr id="4" name="Content Placeholder 3"/>
          <p:cNvSpPr>
            <a:spLocks noGrp="1"/>
          </p:cNvSpPr>
          <p:nvPr>
            <p:ph sz="quarter" idx="1"/>
          </p:nvPr>
        </p:nvSpPr>
        <p:spPr/>
        <p:txBody>
          <a:bodyPr/>
          <a:lstStyle/>
          <a:p>
            <a:pPr>
              <a:lnSpc>
                <a:spcPct val="150000"/>
              </a:lnSpc>
            </a:pPr>
            <a:r>
              <a:rPr lang="en-US" b="1" dirty="0" smtClean="0"/>
              <a:t>Binary fission</a:t>
            </a:r>
            <a:r>
              <a:rPr lang="en-US" dirty="0" smtClean="0"/>
              <a:t> produces </a:t>
            </a:r>
            <a:r>
              <a:rPr lang="en-US" i="1" dirty="0" smtClean="0"/>
              <a:t>two</a:t>
            </a:r>
            <a:r>
              <a:rPr lang="en-US" dirty="0" smtClean="0"/>
              <a:t> separate cells, populations, species, etc., whereas </a:t>
            </a:r>
            <a:r>
              <a:rPr lang="en-US" b="1" dirty="0" smtClean="0"/>
              <a:t>multiple fission</a:t>
            </a:r>
            <a:r>
              <a:rPr lang="en-US" dirty="0" smtClean="0"/>
              <a:t> produces </a:t>
            </a:r>
            <a:r>
              <a:rPr lang="en-US" i="1" dirty="0" smtClean="0"/>
              <a:t>more than two</a:t>
            </a:r>
            <a:r>
              <a:rPr lang="en-US" dirty="0" smtClean="0"/>
              <a:t> cells, populations, species, etc.</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Grp="1" noChangeAspect="1" noChangeArrowheads="1"/>
          </p:cNvPicPr>
          <p:nvPr>
            <p:ph sz="quarter" idx="4294967295"/>
          </p:nvPr>
        </p:nvPicPr>
        <p:blipFill>
          <a:blip r:embed="rId2"/>
          <a:srcRect/>
          <a:stretch>
            <a:fillRect/>
          </a:stretch>
        </p:blipFill>
        <p:spPr bwMode="auto">
          <a:xfrm>
            <a:off x="304800" y="0"/>
            <a:ext cx="8458200" cy="662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a:bodyPr>
          <a:lstStyle/>
          <a:p>
            <a:pPr>
              <a:lnSpc>
                <a:spcPct val="150000"/>
              </a:lnSpc>
            </a:pPr>
            <a:r>
              <a:rPr lang="en-US" b="1" dirty="0" smtClean="0"/>
              <a:t>Binary fission</a:t>
            </a:r>
            <a:r>
              <a:rPr lang="en-US" dirty="0" smtClean="0"/>
              <a:t>, meaning "division in half", refers to a method of asexual reproduction. It is the most common form of reproduction in prokaryotes and occurs in some single-celled eukaryotes.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nSpc>
                <a:spcPct val="150000"/>
              </a:lnSpc>
            </a:pPr>
            <a:r>
              <a:rPr lang="en-US" dirty="0" smtClean="0"/>
              <a:t>After replicating its genetic material, the cell divides into two equal sized daughter cells. The genetic material is also equally partitioned, therefore, the daughter cells are genetically identical to each other and the parent cell. They then split into two. </a:t>
            </a:r>
          </a:p>
          <a:p>
            <a:pPr>
              <a:lnSpc>
                <a:spcPct val="150000"/>
              </a:lnSpc>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lstStyle/>
          <a:p>
            <a:pPr>
              <a:lnSpc>
                <a:spcPct val="150000"/>
              </a:lnSpc>
            </a:pPr>
            <a:r>
              <a:rPr lang="en-US" dirty="0" smtClean="0"/>
              <a:t>binary fission is mainly four types : </a:t>
            </a:r>
            <a:r>
              <a:rPr lang="en-US" b="1" dirty="0" smtClean="0"/>
              <a:t>1 simply binary </a:t>
            </a:r>
            <a:r>
              <a:rPr lang="en-US" dirty="0" smtClean="0"/>
              <a:t>fission </a:t>
            </a:r>
            <a:r>
              <a:rPr lang="en-US" dirty="0" err="1" smtClean="0"/>
              <a:t>eg</a:t>
            </a:r>
            <a:r>
              <a:rPr lang="en-US" dirty="0" smtClean="0"/>
              <a:t>. </a:t>
            </a:r>
            <a:r>
              <a:rPr lang="en-US" dirty="0" err="1" smtClean="0"/>
              <a:t>ameoba</a:t>
            </a:r>
            <a:r>
              <a:rPr lang="en-US" dirty="0" smtClean="0"/>
              <a:t> bacteria </a:t>
            </a:r>
            <a:r>
              <a:rPr lang="en-US" b="1" dirty="0" smtClean="0"/>
              <a:t>2. longitudinal binary</a:t>
            </a:r>
            <a:r>
              <a:rPr lang="en-US" dirty="0" smtClean="0"/>
              <a:t> fission </a:t>
            </a:r>
            <a:r>
              <a:rPr lang="en-US" dirty="0" err="1" smtClean="0"/>
              <a:t>eg</a:t>
            </a:r>
            <a:r>
              <a:rPr lang="en-US" dirty="0" smtClean="0"/>
              <a:t>. euglena </a:t>
            </a:r>
            <a:r>
              <a:rPr lang="en-US" b="1" dirty="0" smtClean="0"/>
              <a:t>3.transverse binary </a:t>
            </a:r>
            <a:r>
              <a:rPr lang="en-US" dirty="0" smtClean="0"/>
              <a:t>fission </a:t>
            </a:r>
            <a:r>
              <a:rPr lang="en-US" dirty="0" err="1" smtClean="0"/>
              <a:t>eg</a:t>
            </a:r>
            <a:r>
              <a:rPr lang="en-US" dirty="0" smtClean="0"/>
              <a:t>. paramecium, </a:t>
            </a:r>
            <a:r>
              <a:rPr lang="en-US" dirty="0" err="1" smtClean="0"/>
              <a:t>planaria</a:t>
            </a:r>
            <a:r>
              <a:rPr lang="en-US" dirty="0" smtClean="0"/>
              <a:t> 4. </a:t>
            </a:r>
            <a:r>
              <a:rPr lang="en-US" b="1" dirty="0" smtClean="0"/>
              <a:t>oblique binary </a:t>
            </a:r>
            <a:r>
              <a:rPr lang="en-US" dirty="0" smtClean="0"/>
              <a:t>fission</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lnSpcReduction="10000"/>
          </a:bodyPr>
          <a:lstStyle/>
          <a:p>
            <a:pPr>
              <a:lnSpc>
                <a:spcPct val="160000"/>
              </a:lnSpc>
            </a:pPr>
            <a:r>
              <a:rPr lang="en-US" dirty="0" smtClean="0"/>
              <a:t>Transverse binary fission divides the cell across the short axis (e.g., most bacilli-shaped bacteria),</a:t>
            </a:r>
          </a:p>
          <a:p>
            <a:pPr>
              <a:lnSpc>
                <a:spcPct val="160000"/>
              </a:lnSpc>
            </a:pPr>
            <a:r>
              <a:rPr lang="en-US" dirty="0" smtClean="0"/>
              <a:t> longitudinal binary fission across the long axis (e.g., </a:t>
            </a:r>
            <a:r>
              <a:rPr lang="en-US" i="1" dirty="0" err="1" smtClean="0"/>
              <a:t>Trypanosoma</a:t>
            </a:r>
            <a:r>
              <a:rPr lang="en-US" dirty="0" smtClean="0"/>
              <a:t>), </a:t>
            </a:r>
          </a:p>
          <a:p>
            <a:pPr>
              <a:lnSpc>
                <a:spcPct val="160000"/>
              </a:lnSpc>
            </a:pPr>
            <a:r>
              <a:rPr lang="en-US" dirty="0" smtClean="0"/>
              <a:t>and random binary fission across no defined axis (e.g., </a:t>
            </a:r>
            <a:r>
              <a:rPr lang="en-US" i="1" dirty="0" smtClean="0"/>
              <a:t>Amoeba</a:t>
            </a:r>
            <a:r>
              <a:rPr lang="en-US" dirty="0" smtClean="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fontScale="92500"/>
          </a:bodyPr>
          <a:lstStyle/>
          <a:p>
            <a:pPr>
              <a:lnSpc>
                <a:spcPct val="170000"/>
              </a:lnSpc>
            </a:pPr>
            <a:r>
              <a:rPr lang="en-US" dirty="0" smtClean="0"/>
              <a:t>Oblique Binary fission is a kind of asexual reproduction in which plane is divided obliquely resulting in the formation of two unequal daughter cells.</a:t>
            </a:r>
          </a:p>
          <a:p>
            <a:pPr>
              <a:lnSpc>
                <a:spcPct val="170000"/>
              </a:lnSpc>
            </a:pPr>
            <a:r>
              <a:rPr lang="en-US" dirty="0" smtClean="0"/>
              <a:t> It is observed in some organisms of kingdom </a:t>
            </a:r>
            <a:r>
              <a:rPr lang="en-US" dirty="0" err="1" smtClean="0"/>
              <a:t>Protista</a:t>
            </a:r>
            <a:r>
              <a:rPr lang="en-US" dirty="0" smtClean="0"/>
              <a:t> </a:t>
            </a:r>
            <a:r>
              <a:rPr lang="en-US" dirty="0" err="1" smtClean="0"/>
              <a:t>Ceratium</a:t>
            </a:r>
            <a:r>
              <a:rPr lang="en-US" dirty="0" smtClean="0"/>
              <a:t> is a genus of the </a:t>
            </a:r>
            <a:r>
              <a:rPr lang="en-US" dirty="0" err="1" smtClean="0"/>
              <a:t>phlyum</a:t>
            </a:r>
            <a:r>
              <a:rPr lang="en-US" dirty="0" smtClean="0"/>
              <a:t> </a:t>
            </a:r>
            <a:r>
              <a:rPr lang="en-US" dirty="0" err="1" smtClean="0"/>
              <a:t>Dinoflagellata</a:t>
            </a:r>
            <a:r>
              <a:rPr lang="en-US" dirty="0"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228600"/>
            <a:ext cx="8458200" cy="6400800"/>
            <a:chOff x="228600" y="228600"/>
            <a:chExt cx="6781800" cy="5627132"/>
          </a:xfrm>
        </p:grpSpPr>
        <p:grpSp>
          <p:nvGrpSpPr>
            <p:cNvPr id="6" name="Group 5"/>
            <p:cNvGrpSpPr/>
            <p:nvPr/>
          </p:nvGrpSpPr>
          <p:grpSpPr>
            <a:xfrm>
              <a:off x="228600" y="304800"/>
              <a:ext cx="2743200" cy="2590800"/>
              <a:chOff x="228600" y="304800"/>
              <a:chExt cx="2466975" cy="2198132"/>
            </a:xfrm>
          </p:grpSpPr>
          <p:pic>
            <p:nvPicPr>
              <p:cNvPr id="122882" name="Picture 2" descr="http://www.theliberalspirit.com/wp-content/uploads/2010/02/Amoeba.jpg"/>
              <p:cNvPicPr>
                <a:picLocks noChangeAspect="1" noChangeArrowheads="1"/>
              </p:cNvPicPr>
              <p:nvPr/>
            </p:nvPicPr>
            <p:blipFill>
              <a:blip r:embed="rId2"/>
              <a:srcRect/>
              <a:stretch>
                <a:fillRect/>
              </a:stretch>
            </p:blipFill>
            <p:spPr bwMode="auto">
              <a:xfrm>
                <a:off x="228600" y="304800"/>
                <a:ext cx="2466975" cy="1847851"/>
              </a:xfrm>
              <a:prstGeom prst="rect">
                <a:avLst/>
              </a:prstGeom>
              <a:noFill/>
            </p:spPr>
          </p:pic>
          <p:sp>
            <p:nvSpPr>
              <p:cNvPr id="5" name="TextBox 4"/>
              <p:cNvSpPr txBox="1"/>
              <p:nvPr/>
            </p:nvSpPr>
            <p:spPr>
              <a:xfrm>
                <a:off x="304800" y="2133600"/>
                <a:ext cx="2362200" cy="369332"/>
              </a:xfrm>
              <a:prstGeom prst="rect">
                <a:avLst/>
              </a:prstGeom>
              <a:noFill/>
            </p:spPr>
            <p:txBody>
              <a:bodyPr wrap="square" rtlCol="0">
                <a:spAutoFit/>
              </a:bodyPr>
              <a:lstStyle/>
              <a:p>
                <a:r>
                  <a:rPr lang="en-US" dirty="0" smtClean="0"/>
                  <a:t>Simple binary fission </a:t>
                </a:r>
                <a:endParaRPr lang="en-US" dirty="0"/>
              </a:p>
            </p:txBody>
          </p:sp>
        </p:grpSp>
        <p:grpSp>
          <p:nvGrpSpPr>
            <p:cNvPr id="9" name="Group 8"/>
            <p:cNvGrpSpPr/>
            <p:nvPr/>
          </p:nvGrpSpPr>
          <p:grpSpPr>
            <a:xfrm>
              <a:off x="3200400" y="228600"/>
              <a:ext cx="3810000" cy="2514600"/>
              <a:chOff x="3200400" y="228600"/>
              <a:chExt cx="4286250" cy="2895600"/>
            </a:xfrm>
          </p:grpSpPr>
          <p:pic>
            <p:nvPicPr>
              <p:cNvPr id="122884" name="Picture 4" descr="http://www.emc.maricopa.edu/faculty/farabee/biobk/1-OLIH023P.GIF"/>
              <p:cNvPicPr>
                <a:picLocks noChangeAspect="1" noChangeArrowheads="1"/>
              </p:cNvPicPr>
              <p:nvPr/>
            </p:nvPicPr>
            <p:blipFill>
              <a:blip r:embed="rId3"/>
              <a:srcRect/>
              <a:stretch>
                <a:fillRect/>
              </a:stretch>
            </p:blipFill>
            <p:spPr bwMode="auto">
              <a:xfrm>
                <a:off x="3200400" y="228600"/>
                <a:ext cx="4286250" cy="2657476"/>
              </a:xfrm>
              <a:prstGeom prst="rect">
                <a:avLst/>
              </a:prstGeom>
              <a:noFill/>
            </p:spPr>
          </p:pic>
          <p:sp>
            <p:nvSpPr>
              <p:cNvPr id="8" name="TextBox 7"/>
              <p:cNvSpPr txBox="1"/>
              <p:nvPr/>
            </p:nvSpPr>
            <p:spPr>
              <a:xfrm>
                <a:off x="3200400" y="2743200"/>
                <a:ext cx="4267200" cy="381000"/>
              </a:xfrm>
              <a:prstGeom prst="rect">
                <a:avLst/>
              </a:prstGeom>
              <a:noFill/>
            </p:spPr>
            <p:txBody>
              <a:bodyPr wrap="square" rtlCol="0">
                <a:spAutoFit/>
              </a:bodyPr>
              <a:lstStyle/>
              <a:p>
                <a:r>
                  <a:rPr lang="en-US" dirty="0" smtClean="0"/>
                  <a:t>Transverse binary fission </a:t>
                </a:r>
                <a:endParaRPr lang="en-US" dirty="0"/>
              </a:p>
            </p:txBody>
          </p:sp>
        </p:grpSp>
        <p:grpSp>
          <p:nvGrpSpPr>
            <p:cNvPr id="12" name="Group 11"/>
            <p:cNvGrpSpPr/>
            <p:nvPr/>
          </p:nvGrpSpPr>
          <p:grpSpPr>
            <a:xfrm>
              <a:off x="1828800" y="3200400"/>
              <a:ext cx="3914775" cy="2655332"/>
              <a:chOff x="228600" y="2971800"/>
              <a:chExt cx="3914775" cy="2655332"/>
            </a:xfrm>
          </p:grpSpPr>
          <p:pic>
            <p:nvPicPr>
              <p:cNvPr id="122886" name="Picture 6" descr="http://clem.mscd.edu/~churchcy/BIO3200/images/binary_fission.jpg"/>
              <p:cNvPicPr>
                <a:picLocks noChangeAspect="1" noChangeArrowheads="1"/>
              </p:cNvPicPr>
              <p:nvPr/>
            </p:nvPicPr>
            <p:blipFill>
              <a:blip r:embed="rId4"/>
              <a:srcRect b="57241"/>
              <a:stretch>
                <a:fillRect/>
              </a:stretch>
            </p:blipFill>
            <p:spPr bwMode="auto">
              <a:xfrm>
                <a:off x="228600" y="2971800"/>
                <a:ext cx="3914775" cy="2362200"/>
              </a:xfrm>
              <a:prstGeom prst="rect">
                <a:avLst/>
              </a:prstGeom>
              <a:noFill/>
            </p:spPr>
          </p:pic>
          <p:sp>
            <p:nvSpPr>
              <p:cNvPr id="11" name="TextBox 10"/>
              <p:cNvSpPr txBox="1"/>
              <p:nvPr/>
            </p:nvSpPr>
            <p:spPr>
              <a:xfrm>
                <a:off x="304800" y="5257800"/>
                <a:ext cx="3200400" cy="369332"/>
              </a:xfrm>
              <a:prstGeom prst="rect">
                <a:avLst/>
              </a:prstGeom>
              <a:noFill/>
            </p:spPr>
            <p:txBody>
              <a:bodyPr wrap="square" rtlCol="0">
                <a:spAutoFit/>
              </a:bodyPr>
              <a:lstStyle/>
              <a:p>
                <a:r>
                  <a:rPr lang="en-US" dirty="0" smtClean="0"/>
                  <a:t>Longitudinal binary fission </a:t>
                </a:r>
                <a:endParaRPr lang="en-US" dirty="0"/>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150000"/>
              </a:lnSpc>
            </a:pPr>
            <a:r>
              <a:rPr lang="en-US" dirty="0" smtClean="0">
                <a:latin typeface="Times New Roman" pitchFamily="18" charset="0"/>
                <a:cs typeface="Times New Roman" pitchFamily="18" charset="0"/>
              </a:rPr>
              <a:t>In </a:t>
            </a:r>
            <a:r>
              <a:rPr lang="en-US" b="1" dirty="0" smtClean="0">
                <a:latin typeface="Times New Roman" pitchFamily="18" charset="0"/>
                <a:cs typeface="Times New Roman" pitchFamily="18" charset="0"/>
              </a:rPr>
              <a:t>unicellular plants </a:t>
            </a:r>
            <a:r>
              <a:rPr lang="en-US" dirty="0" smtClean="0">
                <a:latin typeface="Times New Roman" pitchFamily="18" charset="0"/>
                <a:cs typeface="Times New Roman" pitchFamily="18" charset="0"/>
              </a:rPr>
              <a:t>reproduction takes place asexually by </a:t>
            </a:r>
            <a:r>
              <a:rPr lang="en-US" b="1" dirty="0" smtClean="0">
                <a:latin typeface="Times New Roman" pitchFamily="18" charset="0"/>
                <a:cs typeface="Times New Roman" pitchFamily="18" charset="0"/>
              </a:rPr>
              <a:t>binary fission</a:t>
            </a:r>
            <a:r>
              <a:rPr lang="en-US" dirty="0" smtClean="0">
                <a:latin typeface="Times New Roman" pitchFamily="18" charset="0"/>
                <a:cs typeface="Times New Roman" pitchFamily="18" charset="0"/>
              </a:rPr>
              <a:t>, or splitting into two cells. </a:t>
            </a:r>
          </a:p>
          <a:p>
            <a:pPr>
              <a:lnSpc>
                <a:spcPct val="150000"/>
              </a:lnSpc>
            </a:pPr>
            <a:r>
              <a:rPr lang="en-US" dirty="0" smtClean="0">
                <a:latin typeface="Times New Roman" pitchFamily="18" charset="0"/>
                <a:cs typeface="Times New Roman" pitchFamily="18" charset="0"/>
              </a:rPr>
              <a:t>The two new daughter cells that are produced are identical to each other and to the parent cell.</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Mitosis</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dirty="0" smtClean="0"/>
              <a:t>Mitosis occurs only in eukaryotic cells and the process varies in different species. For example, animals undergo an </a:t>
            </a:r>
            <a:r>
              <a:rPr lang="en-US" b="1" dirty="0" smtClean="0"/>
              <a:t>"open" mitosis</a:t>
            </a:r>
            <a:r>
              <a:rPr lang="en-US" dirty="0" smtClean="0"/>
              <a:t>, where the nuclear envelope breaks down before the chromosomes separate, while fungi such as </a:t>
            </a:r>
            <a:r>
              <a:rPr lang="en-US" i="1" dirty="0" err="1" smtClean="0"/>
              <a:t>Aspergillus</a:t>
            </a:r>
            <a:r>
              <a:rPr lang="en-US" i="1" dirty="0" smtClean="0"/>
              <a:t> </a:t>
            </a:r>
            <a:r>
              <a:rPr lang="en-US" i="1" dirty="0" err="1" smtClean="0"/>
              <a:t>nidulans</a:t>
            </a:r>
            <a:r>
              <a:rPr lang="en-US" dirty="0" smtClean="0"/>
              <a:t> and </a:t>
            </a:r>
            <a:r>
              <a:rPr lang="en-US" i="1" dirty="0" smtClean="0"/>
              <a:t>Saccharomyces </a:t>
            </a:r>
            <a:r>
              <a:rPr lang="en-US" i="1" dirty="0" err="1" smtClean="0"/>
              <a:t>cerevisiae</a:t>
            </a:r>
            <a:r>
              <a:rPr lang="en-US" dirty="0" smtClean="0"/>
              <a:t> (</a:t>
            </a:r>
            <a:r>
              <a:rPr lang="en-US" dirty="0" smtClean="0">
                <a:hlinkClick r:id="rId2" tooltip="Yeast"/>
              </a:rPr>
              <a:t>yeast</a:t>
            </a:r>
            <a:r>
              <a:rPr lang="en-US" dirty="0" smtClean="0"/>
              <a:t>) undergo </a:t>
            </a:r>
            <a:r>
              <a:rPr lang="en-US" b="1" dirty="0" smtClean="0"/>
              <a:t>a "closed" mitosis</a:t>
            </a:r>
            <a:r>
              <a:rPr lang="en-US" dirty="0" smtClean="0"/>
              <a:t>, where chromosomes divide within an intact cell nucleus.</a:t>
            </a:r>
            <a:endParaRPr lang="en-US" baseline="30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a:xfrm>
            <a:off x="152400" y="1600200"/>
            <a:ext cx="8991600" cy="4495800"/>
          </a:xfrm>
        </p:spPr>
        <p:txBody>
          <a:bodyPr>
            <a:normAutofit/>
          </a:bodyPr>
          <a:lstStyle/>
          <a:p>
            <a:pPr>
              <a:lnSpc>
                <a:spcPct val="150000"/>
              </a:lnSpc>
            </a:pPr>
            <a:r>
              <a:rPr lang="en-US" dirty="0" smtClean="0"/>
              <a:t>These stage are prophase,  prometaphase, metaphase, anaphase and  </a:t>
            </a:r>
            <a:r>
              <a:rPr lang="en-US" dirty="0" err="1" smtClean="0"/>
              <a:t>telophase</a:t>
            </a:r>
            <a:r>
              <a:rPr lang="en-US" dirty="0" smtClean="0"/>
              <a:t>. </a:t>
            </a:r>
          </a:p>
          <a:p>
            <a:pPr>
              <a:lnSpc>
                <a:spcPct val="150000"/>
              </a:lnSpc>
            </a:pPr>
            <a:r>
              <a:rPr lang="en-US" dirty="0" smtClean="0"/>
              <a:t>Mitosis was discovered in frog, rabbit, and cat cornea cells in 1873 and described for the first time by the Polish histologist Wacław </a:t>
            </a:r>
            <a:r>
              <a:rPr lang="en-US" dirty="0" err="1" smtClean="0"/>
              <a:t>Mayzel</a:t>
            </a:r>
            <a:r>
              <a:rPr lang="en-US" dirty="0" smtClean="0"/>
              <a:t> in 1875.</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Mitosis</a:t>
            </a:r>
            <a:endParaRPr lang="en-US" dirty="0"/>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b="1" dirty="0" smtClean="0"/>
              <a:t>Mitosis</a:t>
            </a:r>
            <a:r>
              <a:rPr lang="en-US" dirty="0" smtClean="0"/>
              <a:t> is the process by which a eukaryotic cell separates the chromosomes in its cell nucleus into two identical sets, in two separate nuclei. It is a form of </a:t>
            </a:r>
            <a:r>
              <a:rPr lang="en-US" dirty="0" err="1" smtClean="0"/>
              <a:t>karyokinesis</a:t>
            </a:r>
            <a:r>
              <a:rPr lang="en-US" dirty="0" smtClean="0"/>
              <a:t>, or nuclear division.</a:t>
            </a:r>
          </a:p>
          <a:p>
            <a:pPr>
              <a:lnSpc>
                <a:spcPct val="150000"/>
              </a:lnSpc>
            </a:pPr>
            <a:r>
              <a:rPr lang="en-US" dirty="0" smtClean="0"/>
              <a:t> It is generally followed immediately by cytokinesis, which divides the nuclei, cytoplasm, organelles, and cell membrane into two cells containing roughly equal shares of these cellular components.</a:t>
            </a:r>
            <a:endParaRPr lang="en-US" baseline="30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fontScale="92500"/>
          </a:bodyPr>
          <a:lstStyle/>
          <a:p>
            <a:pPr>
              <a:lnSpc>
                <a:spcPct val="150000"/>
              </a:lnSpc>
            </a:pPr>
            <a:r>
              <a:rPr lang="en-US" dirty="0" smtClean="0"/>
              <a:t>Mitosis and cytokinesis together define the </a:t>
            </a:r>
            <a:r>
              <a:rPr lang="en-US" b="1" dirty="0" smtClean="0"/>
              <a:t>mitotic (M) phase</a:t>
            </a:r>
            <a:r>
              <a:rPr lang="en-US" dirty="0" smtClean="0"/>
              <a:t> of the cell cycle—</a:t>
            </a:r>
          </a:p>
          <a:p>
            <a:pPr>
              <a:lnSpc>
                <a:spcPct val="150000"/>
              </a:lnSpc>
            </a:pPr>
            <a:r>
              <a:rPr lang="en-US" dirty="0" smtClean="0"/>
              <a:t>the division of the mother cell into two daughter cells, genetically identical to each other and to their parent cell. </a:t>
            </a:r>
          </a:p>
          <a:p>
            <a:pPr>
              <a:lnSpc>
                <a:spcPct val="150000"/>
              </a:lnSpc>
            </a:pPr>
            <a:r>
              <a:rPr lang="en-US" dirty="0" smtClean="0"/>
              <a:t>This accounts for approximately 10% of the cell cycle.</a:t>
            </a:r>
          </a:p>
          <a:p>
            <a:pPr>
              <a:lnSpc>
                <a:spcPct val="150000"/>
              </a:lnSpc>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b="1" dirty="0" smtClean="0"/>
              <a:t>Significance of Mitosis</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dirty="0" smtClean="0"/>
              <a:t>Consequence of mitotic division:</a:t>
            </a:r>
          </a:p>
          <a:p>
            <a:pPr>
              <a:lnSpc>
                <a:spcPct val="150000"/>
              </a:lnSpc>
            </a:pPr>
            <a:r>
              <a:rPr lang="en-US" b="1" dirty="0" smtClean="0"/>
              <a:t>No variation</a:t>
            </a:r>
            <a:r>
              <a:rPr lang="en-US" dirty="0" smtClean="0"/>
              <a:t> in genetic information</a:t>
            </a:r>
          </a:p>
          <a:p>
            <a:pPr>
              <a:lnSpc>
                <a:spcPct val="150000"/>
              </a:lnSpc>
            </a:pPr>
            <a:r>
              <a:rPr lang="en-US" dirty="0" smtClean="0"/>
              <a:t>No variation in chromosome number due to the </a:t>
            </a:r>
            <a:r>
              <a:rPr lang="en-US" b="1" dirty="0" smtClean="0"/>
              <a:t>semi-conservative replication</a:t>
            </a:r>
            <a:r>
              <a:rPr lang="en-US" dirty="0" smtClean="0"/>
              <a:t> of DNA and </a:t>
            </a:r>
            <a:r>
              <a:rPr lang="en-US" b="1" dirty="0" smtClean="0"/>
              <a:t>equal distribution </a:t>
            </a:r>
            <a:r>
              <a:rPr lang="en-US" dirty="0" smtClean="0"/>
              <a:t>of DNA.</a:t>
            </a:r>
          </a:p>
          <a:p>
            <a:pPr>
              <a:lnSpc>
                <a:spcPct val="150000"/>
              </a:lnSpc>
            </a:pPr>
            <a:r>
              <a:rPr lang="en-US" dirty="0" smtClean="0"/>
              <a:t>The cell divide </a:t>
            </a:r>
            <a:r>
              <a:rPr lang="en-US" b="1" dirty="0" smtClean="0"/>
              <a:t>once</a:t>
            </a:r>
            <a:r>
              <a:rPr lang="en-US" dirty="0" smtClean="0"/>
              <a:t>.</a:t>
            </a:r>
          </a:p>
          <a:p>
            <a:pPr>
              <a:lnSpc>
                <a:spcPct val="150000"/>
              </a:lnSpc>
            </a:pPr>
            <a:r>
              <a:rPr lang="en-US" dirty="0" smtClean="0"/>
              <a:t>Two </a:t>
            </a:r>
            <a:r>
              <a:rPr lang="en-US" b="1" dirty="0" smtClean="0"/>
              <a:t>identical daughter cells</a:t>
            </a:r>
            <a:r>
              <a:rPr lang="en-US" dirty="0" smtClean="0"/>
              <a:t> are formed.</a:t>
            </a:r>
          </a:p>
          <a:p>
            <a:pPr>
              <a:lnSpc>
                <a:spcPct val="150000"/>
              </a:lnSpc>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mitosis?</a:t>
            </a:r>
            <a:endParaRPr lang="en-US" dirty="0"/>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b="1" dirty="0" smtClean="0"/>
              <a:t>Growth: </a:t>
            </a:r>
            <a:r>
              <a:rPr lang="en-US" dirty="0" smtClean="0"/>
              <a:t>The number of cells within an organism increases by mitosis and this is the basis of growth in multi-</a:t>
            </a:r>
            <a:r>
              <a:rPr lang="en-US" dirty="0" err="1" smtClean="0"/>
              <a:t>cellulars</a:t>
            </a:r>
            <a:r>
              <a:rPr lang="en-US" dirty="0" smtClean="0"/>
              <a:t>. </a:t>
            </a:r>
          </a:p>
          <a:p>
            <a:pPr>
              <a:lnSpc>
                <a:spcPct val="150000"/>
              </a:lnSpc>
            </a:pPr>
            <a:r>
              <a:rPr lang="en-US" b="1" dirty="0" smtClean="0"/>
              <a:t>Cell Replacement: </a:t>
            </a:r>
            <a:r>
              <a:rPr lang="en-US" dirty="0" smtClean="0"/>
              <a:t>Cells are constantly sloughed off, dying and being replaced by new ones in the skin and digestive tract. When damaged tissues are repaired, the new cells must be exact copies of the cells being replaced so as to retain normal function of cells.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lstStyle/>
          <a:p>
            <a:pPr>
              <a:lnSpc>
                <a:spcPct val="150000"/>
              </a:lnSpc>
            </a:pPr>
            <a:r>
              <a:rPr lang="en-US" b="1" dirty="0" smtClean="0"/>
              <a:t>Regeneration: </a:t>
            </a:r>
            <a:r>
              <a:rPr lang="en-US" dirty="0" smtClean="0"/>
              <a:t>Some animals can regenerate parts of the body, and production of new cells are achieved by mitosis.</a:t>
            </a:r>
          </a:p>
          <a:p>
            <a:pPr>
              <a:lnSpc>
                <a:spcPct val="150000"/>
              </a:lnSpc>
            </a:pPr>
            <a:r>
              <a:rPr lang="en-US" b="1" dirty="0" smtClean="0"/>
              <a:t>Vegetative Reproduction: </a:t>
            </a:r>
            <a:r>
              <a:rPr lang="en-US" dirty="0" smtClean="0"/>
              <a:t>Some plants produce off spring which are genetically similar to themselves. These offspring are called clones.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t>Phases of cell cycle and mitosis</a:t>
            </a:r>
            <a:endParaRPr lang="en-US" dirty="0"/>
          </a:p>
        </p:txBody>
      </p:sp>
      <p:sp>
        <p:nvSpPr>
          <p:cNvPr id="3" name="Content Placeholder 2"/>
          <p:cNvSpPr>
            <a:spLocks noGrp="1"/>
          </p:cNvSpPr>
          <p:nvPr>
            <p:ph sz="quarter" idx="1"/>
          </p:nvPr>
        </p:nvSpPr>
        <p:spPr>
          <a:xfrm>
            <a:off x="0" y="1600200"/>
            <a:ext cx="9144000" cy="5257800"/>
          </a:xfrm>
        </p:spPr>
        <p:txBody>
          <a:bodyPr>
            <a:normAutofit fontScale="92500" lnSpcReduction="10000"/>
          </a:bodyPr>
          <a:lstStyle/>
          <a:p>
            <a:pPr>
              <a:lnSpc>
                <a:spcPct val="150000"/>
              </a:lnSpc>
              <a:buNone/>
            </a:pPr>
            <a:r>
              <a:rPr lang="en-US" b="1" dirty="0" smtClean="0"/>
              <a:t>Interphase</a:t>
            </a:r>
          </a:p>
          <a:p>
            <a:pPr>
              <a:lnSpc>
                <a:spcPct val="150000"/>
              </a:lnSpc>
            </a:pPr>
            <a:r>
              <a:rPr lang="en-US" dirty="0" smtClean="0"/>
              <a:t>The mitotic phase is a relatively short period of the cell cycle. </a:t>
            </a:r>
          </a:p>
          <a:p>
            <a:pPr>
              <a:lnSpc>
                <a:spcPct val="150000"/>
              </a:lnSpc>
            </a:pPr>
            <a:r>
              <a:rPr lang="en-US" dirty="0" smtClean="0"/>
              <a:t>It alternates with the much longer </a:t>
            </a:r>
            <a:r>
              <a:rPr lang="en-US" i="1" dirty="0" smtClean="0"/>
              <a:t>interphase</a:t>
            </a:r>
            <a:r>
              <a:rPr lang="en-US" dirty="0" smtClean="0"/>
              <a:t>, </a:t>
            </a:r>
            <a:r>
              <a:rPr lang="en-US" b="1" dirty="0" smtClean="0"/>
              <a:t>where the cell prepares itself for cell division. </a:t>
            </a:r>
          </a:p>
          <a:p>
            <a:pPr>
              <a:lnSpc>
                <a:spcPct val="150000"/>
              </a:lnSpc>
            </a:pPr>
            <a:r>
              <a:rPr lang="en-US" dirty="0" smtClean="0"/>
              <a:t>Interphase is divided into three phases: G</a:t>
            </a:r>
            <a:r>
              <a:rPr lang="en-US" baseline="-25000" dirty="0" smtClean="0"/>
              <a:t>1</a:t>
            </a:r>
            <a:r>
              <a:rPr lang="en-US" dirty="0" smtClean="0"/>
              <a:t> (first gap), S (synthesis), and G</a:t>
            </a:r>
            <a:r>
              <a:rPr lang="en-US" baseline="-25000" dirty="0" smtClean="0"/>
              <a:t>2</a:t>
            </a:r>
            <a:r>
              <a:rPr lang="en-US" dirty="0" smtClean="0"/>
              <a:t> (second gap). </a:t>
            </a:r>
          </a:p>
          <a:p>
            <a:pPr>
              <a:lnSpc>
                <a:spcPct val="150000"/>
              </a:lnSpc>
            </a:pPr>
            <a:r>
              <a:rPr lang="en-US" dirty="0" smtClean="0"/>
              <a:t>During all three phases, the cell grows by producing proteins and </a:t>
            </a:r>
            <a:r>
              <a:rPr lang="en-US" dirty="0" err="1" smtClean="0"/>
              <a:t>cytoplasmic</a:t>
            </a:r>
            <a:r>
              <a:rPr lang="en-US" dirty="0" smtClean="0"/>
              <a:t> organelles.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150000"/>
              </a:lnSpc>
            </a:pPr>
            <a:r>
              <a:rPr lang="en-US" dirty="0" smtClean="0"/>
              <a:t>However, chromosomes are replicated only during the S phase. Thus, a cell grows (G</a:t>
            </a:r>
            <a:r>
              <a:rPr lang="en-US" baseline="-25000" dirty="0" smtClean="0"/>
              <a:t>1</a:t>
            </a:r>
            <a:r>
              <a:rPr lang="en-US" dirty="0" smtClean="0"/>
              <a:t>), continues to grow as it duplicates its chromosomes (S), grows more and prepares for mitosis (G</a:t>
            </a:r>
            <a:r>
              <a:rPr lang="en-US" baseline="-25000" dirty="0" smtClean="0"/>
              <a:t>2</a:t>
            </a:r>
            <a:r>
              <a:rPr lang="en-US" dirty="0" smtClean="0"/>
              <a:t>), and finally it divides (M) before restarting the cycle.</a:t>
            </a:r>
            <a:endParaRPr lang="en-US" baseline="30000" dirty="0" smtClean="0"/>
          </a:p>
          <a:p>
            <a:pPr>
              <a:lnSpc>
                <a:spcPct val="150000"/>
              </a:lnSpc>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p:cNvPicPr>
            <a:picLocks noChangeAspect="1" noChangeArrowheads="1"/>
          </p:cNvPicPr>
          <p:nvPr/>
        </p:nvPicPr>
        <p:blipFill>
          <a:blip r:embed="rId2"/>
          <a:srcRect/>
          <a:stretch>
            <a:fillRect/>
          </a:stretch>
        </p:blipFill>
        <p:spPr bwMode="auto">
          <a:xfrm>
            <a:off x="0" y="0"/>
            <a:ext cx="5657247" cy="4838700"/>
          </a:xfrm>
          <a:prstGeom prst="rect">
            <a:avLst/>
          </a:prstGeom>
          <a:noFill/>
          <a:ln w="9525">
            <a:noFill/>
            <a:miter lim="800000"/>
            <a:headEnd/>
            <a:tailEnd/>
          </a:ln>
          <a:effectLst/>
        </p:spPr>
      </p:pic>
      <p:sp>
        <p:nvSpPr>
          <p:cNvPr id="3" name="Rectangle 2"/>
          <p:cNvSpPr/>
          <p:nvPr/>
        </p:nvSpPr>
        <p:spPr>
          <a:xfrm>
            <a:off x="4953000" y="0"/>
            <a:ext cx="4572000" cy="1384995"/>
          </a:xfrm>
          <a:prstGeom prst="rect">
            <a:avLst/>
          </a:prstGeom>
        </p:spPr>
        <p:txBody>
          <a:bodyPr>
            <a:spAutoFit/>
          </a:bodyPr>
          <a:lstStyle/>
          <a:p>
            <a:r>
              <a:rPr lang="en-US" sz="2800" dirty="0" smtClean="0"/>
              <a:t>All these phases in the cell cycle are highly regulated, mainly via proteins. </a:t>
            </a:r>
          </a:p>
        </p:txBody>
      </p:sp>
      <p:sp>
        <p:nvSpPr>
          <p:cNvPr id="4" name="Rectangle 3"/>
          <p:cNvSpPr/>
          <p:nvPr/>
        </p:nvSpPr>
        <p:spPr>
          <a:xfrm>
            <a:off x="685800" y="5257800"/>
            <a:ext cx="8458200" cy="1200329"/>
          </a:xfrm>
          <a:prstGeom prst="rect">
            <a:avLst/>
          </a:prstGeom>
        </p:spPr>
        <p:txBody>
          <a:bodyPr wrap="square">
            <a:spAutoFit/>
          </a:bodyPr>
          <a:lstStyle/>
          <a:p>
            <a:r>
              <a:rPr lang="en-US" sz="2400" dirty="0" smtClean="0"/>
              <a:t>The phases follow one another in strict order and there are "checkpoints" that give the cell the cues to proceed from one phase to another.</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latin typeface="+mn-lt"/>
            </a:endParaRPr>
          </a:p>
        </p:txBody>
      </p:sp>
      <p:sp>
        <p:nvSpPr>
          <p:cNvPr id="3" name="Content Placeholder 2"/>
          <p:cNvSpPr>
            <a:spLocks noGrp="1"/>
          </p:cNvSpPr>
          <p:nvPr>
            <p:ph sz="quarter" idx="1"/>
          </p:nvPr>
        </p:nvSpPr>
        <p:spPr/>
        <p:txBody>
          <a:bodyPr/>
          <a:lstStyle/>
          <a:p>
            <a:pPr>
              <a:lnSpc>
                <a:spcPct val="150000"/>
              </a:lnSpc>
            </a:pPr>
            <a:r>
              <a:rPr lang="en-US" b="1" dirty="0" smtClean="0">
                <a:cs typeface="Times New Roman" pitchFamily="18" charset="0"/>
              </a:rPr>
              <a:t>All </a:t>
            </a:r>
            <a:r>
              <a:rPr lang="en-US" b="1" dirty="0" err="1" smtClean="0">
                <a:cs typeface="Times New Roman" pitchFamily="18" charset="0"/>
              </a:rPr>
              <a:t>multicellular</a:t>
            </a:r>
            <a:r>
              <a:rPr lang="en-US" b="1" dirty="0" smtClean="0">
                <a:cs typeface="Times New Roman" pitchFamily="18" charset="0"/>
              </a:rPr>
              <a:t> plants </a:t>
            </a:r>
            <a:r>
              <a:rPr lang="en-US" dirty="0" smtClean="0">
                <a:cs typeface="Times New Roman" pitchFamily="18" charset="0"/>
              </a:rPr>
              <a:t>start their life as a single cell-the </a:t>
            </a:r>
            <a:r>
              <a:rPr lang="en-US" b="1" dirty="0" smtClean="0">
                <a:cs typeface="Times New Roman" pitchFamily="18" charset="0"/>
              </a:rPr>
              <a:t>zygote </a:t>
            </a:r>
            <a:r>
              <a:rPr lang="en-US" dirty="0" smtClean="0">
                <a:cs typeface="Times New Roman" pitchFamily="18" charset="0"/>
              </a:rPr>
              <a:t>which is a product of the fusion (</a:t>
            </a:r>
            <a:r>
              <a:rPr lang="en-US" dirty="0" err="1" smtClean="0">
                <a:cs typeface="Times New Roman" pitchFamily="18" charset="0"/>
              </a:rPr>
              <a:t>f</a:t>
            </a:r>
            <a:r>
              <a:rPr lang="en-US" b="1" dirty="0" err="1" smtClean="0">
                <a:cs typeface="Times New Roman" pitchFamily="18" charset="0"/>
              </a:rPr>
              <a:t>ertilisation</a:t>
            </a:r>
            <a:r>
              <a:rPr lang="en-US" dirty="0" smtClean="0">
                <a:cs typeface="Times New Roman" pitchFamily="18" charset="0"/>
              </a:rPr>
              <a:t>) of usually </a:t>
            </a:r>
            <a:r>
              <a:rPr lang="en-US" b="1" dirty="0" smtClean="0">
                <a:cs typeface="Times New Roman" pitchFamily="18" charset="0"/>
              </a:rPr>
              <a:t>two haploid gametes- a female and a male gamete. </a:t>
            </a:r>
          </a:p>
          <a:p>
            <a:pPr>
              <a:lnSpc>
                <a:spcPct val="150000"/>
              </a:lnSpc>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fontScale="85000" lnSpcReduction="20000"/>
          </a:bodyPr>
          <a:lstStyle/>
          <a:p>
            <a:pPr>
              <a:lnSpc>
                <a:spcPct val="150000"/>
              </a:lnSpc>
            </a:pPr>
            <a:r>
              <a:rPr lang="en-US" dirty="0" smtClean="0"/>
              <a:t>There is also a fourth section in Interphase where the cell has the option to enter G</a:t>
            </a:r>
            <a:r>
              <a:rPr lang="en-US" baseline="-25000" dirty="0" smtClean="0"/>
              <a:t>0</a:t>
            </a:r>
            <a:r>
              <a:rPr lang="en-US" dirty="0" smtClean="0"/>
              <a:t>. </a:t>
            </a:r>
          </a:p>
          <a:p>
            <a:pPr>
              <a:lnSpc>
                <a:spcPct val="150000"/>
              </a:lnSpc>
            </a:pPr>
            <a:r>
              <a:rPr lang="en-US" dirty="0" smtClean="0"/>
              <a:t>Cells continue on through this cell cycle until they become too crowded; at that point they will exit the cell cycle and enter G</a:t>
            </a:r>
            <a:r>
              <a:rPr lang="en-US" baseline="-25000" dirty="0" smtClean="0"/>
              <a:t>0</a:t>
            </a:r>
            <a:r>
              <a:rPr lang="en-US" dirty="0" smtClean="0"/>
              <a:t>. This reaction is called contact inhibition or density-dependent inhibition.</a:t>
            </a:r>
          </a:p>
          <a:p>
            <a:pPr>
              <a:lnSpc>
                <a:spcPct val="150000"/>
              </a:lnSpc>
            </a:pPr>
            <a:r>
              <a:rPr lang="en-US" dirty="0" smtClean="0"/>
              <a:t> Altogether interphase takes up roughly 90% of a cell's lifespan.</a:t>
            </a:r>
          </a:p>
          <a:p>
            <a:pPr>
              <a:lnSpc>
                <a:spcPct val="150000"/>
              </a:lnSpc>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Identification</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dirty="0" smtClean="0"/>
              <a:t>Under a microscope, Interphase can be recognized because the nuclear membrane is still intact, the chromatin has not yet condensed, and chromosomes are not visible. </a:t>
            </a:r>
          </a:p>
          <a:p>
            <a:pPr>
              <a:lnSpc>
                <a:spcPct val="150000"/>
              </a:lnSpc>
            </a:pPr>
            <a:r>
              <a:rPr lang="en-US" dirty="0" smtClean="0"/>
              <a:t>Interphase has 3 parts: growth, DNA replication, and preparation for division.</a:t>
            </a:r>
          </a:p>
          <a:p>
            <a:pPr>
              <a:lnSpc>
                <a:spcPct val="150000"/>
              </a:lnSpc>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Stages of interphase</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b="1" dirty="0" smtClean="0"/>
              <a:t>G</a:t>
            </a:r>
            <a:r>
              <a:rPr lang="en-US" b="1" baseline="-25000" dirty="0" smtClean="0"/>
              <a:t>1</a:t>
            </a:r>
            <a:r>
              <a:rPr lang="en-US" b="1" dirty="0" smtClean="0"/>
              <a:t> (Gap 1), </a:t>
            </a:r>
            <a:r>
              <a:rPr lang="en-US" dirty="0" smtClean="0"/>
              <a:t>in which the cell grows and functions normally. During this time, much protein synthesis occurs and the cell grows (to about double its original size) - more organelles are produced, increasing the volume of the cytoplasm. </a:t>
            </a:r>
          </a:p>
          <a:p>
            <a:pPr>
              <a:lnSpc>
                <a:spcPct val="150000"/>
              </a:lnSpc>
            </a:pPr>
            <a:r>
              <a:rPr lang="en-US" b="1" dirty="0" smtClean="0"/>
              <a:t>Synthesis (S), </a:t>
            </a:r>
            <a:r>
              <a:rPr lang="en-US" dirty="0" smtClean="0"/>
              <a:t>in which the cell duplicates its DNA . This is also known as the Swanson phase.</a:t>
            </a:r>
          </a:p>
          <a:p>
            <a:pPr>
              <a:lnSpc>
                <a:spcPct val="150000"/>
              </a:lnSpc>
            </a:pP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150000"/>
              </a:lnSpc>
            </a:pPr>
            <a:r>
              <a:rPr lang="en-US" b="1" dirty="0" smtClean="0"/>
              <a:t>G</a:t>
            </a:r>
            <a:r>
              <a:rPr lang="en-US" b="1" baseline="-25000" dirty="0" smtClean="0"/>
              <a:t>2</a:t>
            </a:r>
            <a:r>
              <a:rPr lang="en-US" b="1" dirty="0" smtClean="0"/>
              <a:t> (Gap 2), </a:t>
            </a:r>
            <a:r>
              <a:rPr lang="en-US" dirty="0" smtClean="0"/>
              <a:t>in which the cell resumes its growth in preparation for division.</a:t>
            </a:r>
          </a:p>
          <a:p>
            <a:pPr>
              <a:lnSpc>
                <a:spcPct val="150000"/>
              </a:lnSpc>
            </a:pPr>
            <a:r>
              <a:rPr lang="en-US" dirty="0" smtClean="0"/>
              <a:t>In addition, some cells that do not divide often or ever, enter a stage called G</a:t>
            </a:r>
            <a:r>
              <a:rPr lang="en-US" baseline="-25000" dirty="0" smtClean="0"/>
              <a:t>0</a:t>
            </a:r>
            <a:r>
              <a:rPr lang="en-US" dirty="0" smtClean="0"/>
              <a:t> (Gap zero), which is either a stage separate from interphase or an extended G</a:t>
            </a:r>
            <a:r>
              <a:rPr lang="en-US" baseline="-25000" dirty="0" smtClean="0"/>
              <a:t>1</a:t>
            </a:r>
            <a:r>
              <a:rPr lang="en-US" dirty="0" smtClean="0"/>
              <a:t>.</a:t>
            </a:r>
          </a:p>
          <a:p>
            <a:pPr>
              <a:lnSpc>
                <a:spcPct val="150000"/>
              </a:lnSpc>
            </a:pP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33122" name="Picture 2"/>
          <p:cNvPicPr>
            <a:picLocks noGrp="1" noChangeAspect="1" noChangeArrowheads="1"/>
          </p:cNvPicPr>
          <p:nvPr>
            <p:ph sz="quarter" idx="1"/>
          </p:nvPr>
        </p:nvPicPr>
        <p:blipFill>
          <a:blip r:embed="rId2"/>
          <a:srcRect/>
          <a:stretch>
            <a:fillRect/>
          </a:stretch>
        </p:blipFill>
        <p:spPr bwMode="auto">
          <a:xfrm>
            <a:off x="0" y="1447800"/>
            <a:ext cx="2950430" cy="2819400"/>
          </a:xfrm>
          <a:prstGeom prst="rect">
            <a:avLst/>
          </a:prstGeom>
          <a:noFill/>
          <a:ln w="9525">
            <a:noFill/>
            <a:miter lim="800000"/>
            <a:headEnd/>
            <a:tailEnd/>
          </a:ln>
          <a:effectLst/>
        </p:spPr>
      </p:pic>
      <p:sp>
        <p:nvSpPr>
          <p:cNvPr id="5" name="Rectangle 4"/>
          <p:cNvSpPr/>
          <p:nvPr/>
        </p:nvSpPr>
        <p:spPr>
          <a:xfrm>
            <a:off x="6477000" y="1524000"/>
            <a:ext cx="2667000" cy="3539430"/>
          </a:xfrm>
          <a:prstGeom prst="rect">
            <a:avLst/>
          </a:prstGeom>
        </p:spPr>
        <p:txBody>
          <a:bodyPr wrap="square">
            <a:spAutoFit/>
          </a:bodyPr>
          <a:lstStyle/>
          <a:p>
            <a:r>
              <a:rPr lang="en-US" sz="2800" dirty="0" smtClean="0"/>
              <a:t>An illustration of interphase. The chromatin </a:t>
            </a:r>
          </a:p>
          <a:p>
            <a:r>
              <a:rPr lang="en-US" sz="2800" dirty="0" smtClean="0"/>
              <a:t>has not yet condensed, and the cell is undergoing its normal functions</a:t>
            </a:r>
            <a:endParaRPr lang="en-US" sz="2800" dirty="0"/>
          </a:p>
        </p:txBody>
      </p:sp>
      <p:pic>
        <p:nvPicPr>
          <p:cNvPr id="133123" name="Picture 3"/>
          <p:cNvPicPr>
            <a:picLocks noChangeAspect="1" noChangeArrowheads="1"/>
          </p:cNvPicPr>
          <p:nvPr/>
        </p:nvPicPr>
        <p:blipFill>
          <a:blip r:embed="rId3"/>
          <a:srcRect/>
          <a:stretch>
            <a:fillRect/>
          </a:stretch>
        </p:blipFill>
        <p:spPr bwMode="auto">
          <a:xfrm>
            <a:off x="2743200" y="3200400"/>
            <a:ext cx="3743325" cy="3200400"/>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Prophase</a:t>
            </a:r>
            <a:endParaRPr lang="en-US" dirty="0"/>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dirty="0" smtClean="0"/>
              <a:t>Prophase, the first step in mitosis involves the </a:t>
            </a:r>
            <a:r>
              <a:rPr lang="en-US" dirty="0" smtClean="0">
                <a:solidFill>
                  <a:srgbClr val="FF0000"/>
                </a:solidFill>
              </a:rPr>
              <a:t>chromosomes becoming visible</a:t>
            </a:r>
            <a:r>
              <a:rPr lang="en-US" dirty="0" smtClean="0"/>
              <a:t>. And the nuclear membrane disintegrating.</a:t>
            </a:r>
          </a:p>
          <a:p>
            <a:pPr>
              <a:lnSpc>
                <a:spcPct val="150000"/>
              </a:lnSpc>
            </a:pPr>
            <a:r>
              <a:rPr lang="en-US" dirty="0" smtClean="0"/>
              <a:t> In animals and other organisms that have them, paired centrioles  move to opposite ends of the cell. </a:t>
            </a:r>
          </a:p>
          <a:p>
            <a:pPr>
              <a:lnSpc>
                <a:spcPct val="150000"/>
              </a:lnSpc>
            </a:pPr>
            <a:r>
              <a:rPr lang="en-US" dirty="0" smtClean="0"/>
              <a:t>During very early prophase a big tip that the cell is no longer in interphase is that the nucleoli have disappeared and the nuclear material appears grainy.</a:t>
            </a:r>
          </a:p>
          <a:p>
            <a:pPr>
              <a:lnSpc>
                <a:spcPct val="150000"/>
              </a:lnSpc>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dirty="0" smtClean="0"/>
              <a:t>As the centrosomes move apart the so called </a:t>
            </a:r>
            <a:r>
              <a:rPr lang="en-US" dirty="0" smtClean="0">
                <a:solidFill>
                  <a:srgbClr val="FF0000"/>
                </a:solidFill>
              </a:rPr>
              <a:t>mitotic spindle forms. </a:t>
            </a:r>
          </a:p>
          <a:p>
            <a:pPr>
              <a:lnSpc>
                <a:spcPct val="150000"/>
              </a:lnSpc>
            </a:pPr>
            <a:r>
              <a:rPr lang="en-US" dirty="0" smtClean="0"/>
              <a:t>This is part of the cytoskeleton. </a:t>
            </a:r>
          </a:p>
          <a:p>
            <a:pPr>
              <a:lnSpc>
                <a:spcPct val="150000"/>
              </a:lnSpc>
            </a:pPr>
            <a:r>
              <a:rPr lang="en-US" dirty="0" smtClean="0"/>
              <a:t>Late prophase is sometimes given a special name Prometaphase because of the two distinct events that happen then, namely, the </a:t>
            </a:r>
            <a:r>
              <a:rPr lang="en-US" b="1" dirty="0" smtClean="0"/>
              <a:t>disintegration of the nuclear membrane</a:t>
            </a:r>
            <a:r>
              <a:rPr lang="en-US" dirty="0" smtClean="0"/>
              <a:t> and, the </a:t>
            </a:r>
            <a:r>
              <a:rPr lang="en-US" b="1" dirty="0" smtClean="0"/>
              <a:t>attachment of the chromosomes </a:t>
            </a:r>
            <a:r>
              <a:rPr lang="en-US" dirty="0" smtClean="0"/>
              <a:t>to the spindle.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taff.jccc.net/pdecell/celldivision/images/prophase.gif"/>
          <p:cNvPicPr>
            <a:picLocks noChangeAspect="1" noChangeArrowheads="1"/>
          </p:cNvPicPr>
          <p:nvPr/>
        </p:nvPicPr>
        <p:blipFill>
          <a:blip r:embed="rId2"/>
          <a:srcRect/>
          <a:stretch>
            <a:fillRect/>
          </a:stretch>
        </p:blipFill>
        <p:spPr bwMode="auto">
          <a:xfrm>
            <a:off x="127001" y="914400"/>
            <a:ext cx="7243230" cy="449580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0" y="228600"/>
            <a:ext cx="9144000" cy="6477000"/>
          </a:xfrm>
        </p:spPr>
        <p:txBody>
          <a:bodyPr>
            <a:normAutofit fontScale="92500" lnSpcReduction="10000"/>
          </a:bodyPr>
          <a:lstStyle/>
          <a:p>
            <a:pPr>
              <a:lnSpc>
                <a:spcPct val="150000"/>
              </a:lnSpc>
            </a:pPr>
            <a:r>
              <a:rPr lang="en-US" b="1" dirty="0" smtClean="0"/>
              <a:t>Changes that occur in a cell during prophase:</a:t>
            </a:r>
            <a:r>
              <a:rPr lang="en-US" dirty="0" smtClean="0"/>
              <a:t/>
            </a:r>
            <a:br>
              <a:rPr lang="en-US" dirty="0" smtClean="0"/>
            </a:br>
            <a:r>
              <a:rPr lang="en-US" u="sng" dirty="0" smtClean="0"/>
              <a:t>Chromatin</a:t>
            </a:r>
            <a:r>
              <a:rPr lang="en-US" dirty="0" smtClean="0"/>
              <a:t> fibers become coiled into chromosomes with each chromosome having two </a:t>
            </a:r>
            <a:r>
              <a:rPr lang="en-US" b="1" u="sng" dirty="0" smtClean="0"/>
              <a:t>chromatids</a:t>
            </a:r>
            <a:r>
              <a:rPr lang="en-US" dirty="0" smtClean="0"/>
              <a:t> joined at a </a:t>
            </a:r>
            <a:r>
              <a:rPr lang="en-US" b="1" u="sng" dirty="0" smtClean="0"/>
              <a:t>centromere</a:t>
            </a:r>
            <a:r>
              <a:rPr lang="en-US" b="1" dirty="0" smtClean="0"/>
              <a:t>.</a:t>
            </a:r>
          </a:p>
          <a:p>
            <a:pPr>
              <a:lnSpc>
                <a:spcPct val="150000"/>
              </a:lnSpc>
            </a:pPr>
            <a:r>
              <a:rPr lang="en-US" dirty="0" smtClean="0"/>
              <a:t>The mitotic</a:t>
            </a:r>
            <a:r>
              <a:rPr lang="en-US" b="1" dirty="0" smtClean="0"/>
              <a:t> </a:t>
            </a:r>
            <a:r>
              <a:rPr lang="en-US" b="1" u="sng" dirty="0" smtClean="0"/>
              <a:t>spindle</a:t>
            </a:r>
            <a:r>
              <a:rPr lang="en-US" b="1" dirty="0" smtClean="0"/>
              <a:t>, </a:t>
            </a:r>
            <a:r>
              <a:rPr lang="en-US" dirty="0" smtClean="0"/>
              <a:t>composed of </a:t>
            </a:r>
            <a:r>
              <a:rPr lang="en-US" b="1" u="sng" dirty="0" smtClean="0"/>
              <a:t>microtubules</a:t>
            </a:r>
            <a:r>
              <a:rPr lang="en-US" b="1" dirty="0" smtClean="0"/>
              <a:t> </a:t>
            </a:r>
            <a:r>
              <a:rPr lang="en-US" dirty="0" smtClean="0"/>
              <a:t>and</a:t>
            </a:r>
            <a:r>
              <a:rPr lang="en-US" b="1" dirty="0" smtClean="0"/>
              <a:t> </a:t>
            </a:r>
            <a:r>
              <a:rPr lang="en-US" b="1" u="sng" dirty="0" smtClean="0"/>
              <a:t>proteins</a:t>
            </a:r>
            <a:r>
              <a:rPr lang="en-US" dirty="0" smtClean="0"/>
              <a:t>, forms in the </a:t>
            </a:r>
            <a:r>
              <a:rPr lang="en-US" b="1" u="sng" dirty="0" smtClean="0"/>
              <a:t>cytoplasm</a:t>
            </a:r>
            <a:r>
              <a:rPr lang="en-US" b="1" dirty="0" smtClean="0"/>
              <a:t>.</a:t>
            </a:r>
          </a:p>
          <a:p>
            <a:pPr>
              <a:lnSpc>
                <a:spcPct val="150000"/>
              </a:lnSpc>
            </a:pPr>
            <a:r>
              <a:rPr lang="en-US" dirty="0" smtClean="0"/>
              <a:t>In animal cells, the mitotic spindle initially appears as structures called </a:t>
            </a:r>
            <a:r>
              <a:rPr lang="en-US" b="1" u="sng" dirty="0" smtClean="0"/>
              <a:t>asters</a:t>
            </a:r>
            <a:r>
              <a:rPr lang="en-US" dirty="0" smtClean="0"/>
              <a:t> which surround each </a:t>
            </a:r>
            <a:r>
              <a:rPr lang="en-US" dirty="0" err="1" smtClean="0"/>
              <a:t>centriole</a:t>
            </a:r>
            <a:r>
              <a:rPr lang="en-US" dirty="0" smtClean="0"/>
              <a:t> pair. </a:t>
            </a:r>
          </a:p>
          <a:p>
            <a:pPr>
              <a:lnSpc>
                <a:spcPct val="150000"/>
              </a:lnSpc>
            </a:pPr>
            <a:r>
              <a:rPr lang="en-US" dirty="0" smtClean="0"/>
              <a:t>The two pair of </a:t>
            </a:r>
            <a:r>
              <a:rPr lang="en-US" u="sng" dirty="0" smtClean="0"/>
              <a:t>centrioles</a:t>
            </a:r>
            <a:r>
              <a:rPr lang="en-US" dirty="0" smtClean="0"/>
              <a:t> move away from one another toward opposite ends of the cell due to the lengthening of the microtubules that form between them.</a:t>
            </a:r>
          </a:p>
          <a:p>
            <a:pPr>
              <a:lnSpc>
                <a:spcPct val="150000"/>
              </a:lnSpc>
              <a:buNone/>
            </a:pP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t>Prometaphase </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dirty="0" smtClean="0"/>
              <a:t>The nuclear envelope breaks up.</a:t>
            </a:r>
          </a:p>
          <a:p>
            <a:pPr>
              <a:lnSpc>
                <a:spcPct val="150000"/>
              </a:lnSpc>
            </a:pPr>
            <a:r>
              <a:rPr lang="en-US" dirty="0" smtClean="0"/>
              <a:t>Polar fibers, which are microtubules that make up the spindle fibers, reach from each cell pole to the cell's equator.</a:t>
            </a:r>
          </a:p>
          <a:p>
            <a:pPr>
              <a:lnSpc>
                <a:spcPct val="150000"/>
              </a:lnSpc>
            </a:pPr>
            <a:r>
              <a:rPr lang="en-US" u="sng" dirty="0" smtClean="0">
                <a:hlinkClick r:id="rId2"/>
              </a:rPr>
              <a:t>Kinetochores</a:t>
            </a:r>
            <a:r>
              <a:rPr lang="en-US" dirty="0" smtClean="0"/>
              <a:t>, which are specialized regions in the centromeres of chromosomes, attach to a type of microtubule called </a:t>
            </a:r>
            <a:r>
              <a:rPr lang="en-US" dirty="0" err="1" smtClean="0"/>
              <a:t>kinetochore</a:t>
            </a:r>
            <a:r>
              <a:rPr lang="en-US" dirty="0" smtClean="0"/>
              <a:t> fibers.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latin typeface="Times New Roman" pitchFamily="18" charset="0"/>
                <a:cs typeface="Times New Roman" pitchFamily="18" charset="0"/>
              </a:rPr>
              <a:t>The Importance of Cell Division</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1371600"/>
            <a:ext cx="9144000" cy="5257800"/>
          </a:xfrm>
        </p:spPr>
        <p:txBody>
          <a:bodyPr>
            <a:normAutofit fontScale="92500" lnSpcReduction="20000"/>
          </a:bodyPr>
          <a:lstStyle/>
          <a:p>
            <a:pPr>
              <a:lnSpc>
                <a:spcPct val="170000"/>
              </a:lnSpc>
            </a:pPr>
            <a:r>
              <a:rPr lang="en-US" dirty="0" smtClean="0">
                <a:latin typeface="Times New Roman" pitchFamily="18" charset="0"/>
                <a:cs typeface="Times New Roman" pitchFamily="18" charset="0"/>
              </a:rPr>
              <a:t>Organisms are made of cells. For an </a:t>
            </a:r>
            <a:r>
              <a:rPr lang="en-US" b="1" dirty="0" smtClean="0">
                <a:latin typeface="Times New Roman" pitchFamily="18" charset="0"/>
                <a:cs typeface="Times New Roman" pitchFamily="18" charset="0"/>
              </a:rPr>
              <a:t>organism to grow, </a:t>
            </a:r>
            <a:r>
              <a:rPr lang="en-US" dirty="0" smtClean="0">
                <a:latin typeface="Times New Roman" pitchFamily="18" charset="0"/>
                <a:cs typeface="Times New Roman" pitchFamily="18" charset="0"/>
              </a:rPr>
              <a:t>new cells must be made because there is a limit to how large a cell can become.</a:t>
            </a:r>
          </a:p>
          <a:p>
            <a:pPr>
              <a:lnSpc>
                <a:spcPct val="170000"/>
              </a:lnSpc>
            </a:pPr>
            <a:r>
              <a:rPr lang="en-US" b="1" dirty="0" smtClean="0">
                <a:latin typeface="Times New Roman" pitchFamily="18" charset="0"/>
                <a:cs typeface="Times New Roman" pitchFamily="18" charset="0"/>
              </a:rPr>
              <a:t>Begin life </a:t>
            </a:r>
            <a:r>
              <a:rPr lang="en-US" dirty="0" smtClean="0">
                <a:latin typeface="Times New Roman" pitchFamily="18" charset="0"/>
                <a:cs typeface="Times New Roman" pitchFamily="18" charset="0"/>
              </a:rPr>
              <a:t>as a single cell, as a fertilized egg cell. You grow because the cell divides to make two identical cells, these divide to make four, and so on. This is called cell division.</a:t>
            </a:r>
          </a:p>
          <a:p>
            <a:pPr>
              <a:lnSpc>
                <a:spcPct val="170000"/>
              </a:lnSpc>
            </a:pPr>
            <a:r>
              <a:rPr lang="en-US" dirty="0" smtClean="0">
                <a:latin typeface="Times New Roman" pitchFamily="18" charset="0"/>
                <a:cs typeface="Times New Roman" pitchFamily="18" charset="0"/>
              </a:rPr>
              <a:t>Also in </a:t>
            </a:r>
            <a:r>
              <a:rPr lang="en-US" dirty="0" err="1" smtClean="0">
                <a:latin typeface="Times New Roman" pitchFamily="18" charset="0"/>
                <a:cs typeface="Times New Roman" pitchFamily="18" charset="0"/>
              </a:rPr>
              <a:t>multicellular</a:t>
            </a:r>
            <a:r>
              <a:rPr lang="en-US" dirty="0" smtClean="0">
                <a:latin typeface="Times New Roman" pitchFamily="18" charset="0"/>
                <a:cs typeface="Times New Roman" pitchFamily="18" charset="0"/>
              </a:rPr>
              <a:t> organisms, cell division is the process by which the organism replaces </a:t>
            </a:r>
            <a:r>
              <a:rPr lang="en-US" b="1" dirty="0" smtClean="0">
                <a:latin typeface="Times New Roman" pitchFamily="18" charset="0"/>
                <a:cs typeface="Times New Roman" pitchFamily="18" charset="0"/>
              </a:rPr>
              <a:t>lost or damage cell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150000"/>
              </a:lnSpc>
            </a:pPr>
            <a:r>
              <a:rPr lang="en-US" dirty="0" smtClean="0"/>
              <a:t>The </a:t>
            </a:r>
            <a:r>
              <a:rPr lang="en-US" dirty="0" err="1" smtClean="0"/>
              <a:t>kinetochore</a:t>
            </a:r>
            <a:r>
              <a:rPr lang="en-US" dirty="0" smtClean="0"/>
              <a:t> fibers "interact" with the spindle polar fibers connecting the kinetochores to the polar fibers.</a:t>
            </a:r>
          </a:p>
          <a:p>
            <a:pPr>
              <a:lnSpc>
                <a:spcPct val="150000"/>
              </a:lnSpc>
            </a:pPr>
            <a:r>
              <a:rPr lang="en-US" dirty="0" smtClean="0"/>
              <a:t>The chromosomes begin to migrate toward the cell center.</a:t>
            </a:r>
          </a:p>
          <a:p>
            <a:pPr>
              <a:lnSpc>
                <a:spcPct val="150000"/>
              </a:lnSpc>
            </a:pPr>
            <a:endParaRPr lang="en-US" dirty="0" smtClean="0"/>
          </a:p>
          <a:p>
            <a:pPr>
              <a:lnSpc>
                <a:spcPct val="150000"/>
              </a:lnSpc>
            </a:pPr>
            <a:endParaRPr lang="en-US" dirty="0" smtClean="0"/>
          </a:p>
          <a:p>
            <a:pPr>
              <a:lnSpc>
                <a:spcPct val="150000"/>
              </a:lnSpc>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a:srcRect/>
          <a:stretch>
            <a:fillRect/>
          </a:stretch>
        </p:blipFill>
        <p:spPr bwMode="auto">
          <a:xfrm>
            <a:off x="95599" y="1447800"/>
            <a:ext cx="8403876" cy="4391025"/>
          </a:xfrm>
          <a:prstGeom prst="rect">
            <a:avLst/>
          </a:prstGeom>
          <a:noFill/>
          <a:ln w="9525">
            <a:noFill/>
            <a:miter lim="800000"/>
            <a:headEnd/>
            <a:tailEnd/>
          </a:ln>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latin typeface="+mn-lt"/>
              </a:rPr>
              <a:t>Metaphase </a:t>
            </a:r>
            <a:endParaRPr lang="en-US" dirty="0">
              <a:latin typeface="+mn-lt"/>
            </a:endParaRPr>
          </a:p>
        </p:txBody>
      </p:sp>
      <p:sp>
        <p:nvSpPr>
          <p:cNvPr id="3" name="Content Placeholder 2"/>
          <p:cNvSpPr>
            <a:spLocks noGrp="1"/>
          </p:cNvSpPr>
          <p:nvPr>
            <p:ph sz="quarter" idx="1"/>
          </p:nvPr>
        </p:nvSpPr>
        <p:spPr/>
        <p:txBody>
          <a:bodyPr/>
          <a:lstStyle/>
          <a:p>
            <a:pPr>
              <a:lnSpc>
                <a:spcPct val="150000"/>
              </a:lnSpc>
            </a:pPr>
            <a:r>
              <a:rPr lang="en-US" dirty="0" smtClean="0"/>
              <a:t>Metaphase is easily recognizable because during metaphase the chromosomes are lined up at the equator of the cell.</a:t>
            </a:r>
          </a:p>
          <a:p>
            <a:pPr>
              <a:lnSpc>
                <a:spcPct val="150000"/>
              </a:lnSpc>
            </a:pPr>
            <a:r>
              <a:rPr lang="en-US" dirty="0" smtClean="0"/>
              <a:t>Remember that the chromosomes are still duplicated chromosomes during metaphase.</a:t>
            </a:r>
          </a:p>
          <a:p>
            <a:pPr>
              <a:lnSpc>
                <a:spcPct val="150000"/>
              </a:lnSpc>
              <a:buNone/>
            </a:pPr>
            <a:endParaRPr lang="en-US"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http://staff.jccc.net/pdecell/celldivision/images/metaphase.gif"/>
          <p:cNvPicPr>
            <a:picLocks noChangeAspect="1" noChangeArrowheads="1"/>
          </p:cNvPicPr>
          <p:nvPr/>
        </p:nvPicPr>
        <p:blipFill>
          <a:blip r:embed="rId2"/>
          <a:srcRect/>
          <a:stretch>
            <a:fillRect/>
          </a:stretch>
        </p:blipFill>
        <p:spPr bwMode="auto">
          <a:xfrm>
            <a:off x="0" y="206389"/>
            <a:ext cx="8839200" cy="6183478"/>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Metaphase</a:t>
            </a:r>
            <a:endParaRPr lang="en-US" dirty="0"/>
          </a:p>
        </p:txBody>
      </p:sp>
      <p:sp>
        <p:nvSpPr>
          <p:cNvPr id="3" name="Content Placeholder 2"/>
          <p:cNvSpPr>
            <a:spLocks noGrp="1"/>
          </p:cNvSpPr>
          <p:nvPr>
            <p:ph sz="quarter" idx="1"/>
          </p:nvPr>
        </p:nvSpPr>
        <p:spPr>
          <a:xfrm>
            <a:off x="0" y="1600200"/>
            <a:ext cx="9144000" cy="5410200"/>
          </a:xfrm>
        </p:spPr>
        <p:txBody>
          <a:bodyPr>
            <a:normAutofit fontScale="92500"/>
          </a:bodyPr>
          <a:lstStyle/>
          <a:p>
            <a:pPr>
              <a:lnSpc>
                <a:spcPct val="150000"/>
              </a:lnSpc>
            </a:pPr>
            <a:r>
              <a:rPr lang="en-US" dirty="0" smtClean="0"/>
              <a:t>Metaphase accounts for approximately 4% of the cell cycle's </a:t>
            </a:r>
          </a:p>
          <a:p>
            <a:pPr>
              <a:lnSpc>
                <a:spcPct val="150000"/>
              </a:lnSpc>
            </a:pPr>
            <a:r>
              <a:rPr lang="en-US" dirty="0" smtClean="0"/>
              <a:t> microtubules formed in prophase have already found and attached themselves to kinetochores in metaphase.</a:t>
            </a:r>
          </a:p>
          <a:p>
            <a:pPr>
              <a:lnSpc>
                <a:spcPct val="150000"/>
              </a:lnSpc>
            </a:pPr>
            <a:r>
              <a:rPr lang="en-US" dirty="0" smtClean="0"/>
              <a:t>In metaphase, the centromeres of the chromosomes convene themselves on the </a:t>
            </a:r>
            <a:r>
              <a:rPr lang="en-US" i="1" dirty="0" smtClean="0"/>
              <a:t>metaphase plate</a:t>
            </a:r>
            <a:r>
              <a:rPr lang="en-US" dirty="0" smtClean="0"/>
              <a:t> (or </a:t>
            </a:r>
            <a:r>
              <a:rPr lang="en-US" i="1" dirty="0" smtClean="0"/>
              <a:t>equatorial plate</a:t>
            </a:r>
            <a:r>
              <a:rPr lang="en-US" dirty="0" smtClean="0"/>
              <a:t>),</a:t>
            </a:r>
            <a:endParaRPr lang="en-US" baseline="30000" dirty="0" smtClean="0"/>
          </a:p>
          <a:p>
            <a:pPr>
              <a:lnSpc>
                <a:spcPct val="150000"/>
              </a:lnSpc>
            </a:pPr>
            <a:r>
              <a:rPr lang="en-US" dirty="0" smtClean="0"/>
              <a:t>This even alignment is due to the counterbalance of the pulling powers generated by the opposing </a:t>
            </a:r>
            <a:r>
              <a:rPr lang="en-US" dirty="0" err="1" smtClean="0"/>
              <a:t>kinetochore</a:t>
            </a:r>
            <a:r>
              <a:rPr lang="en-US" dirty="0" smtClean="0"/>
              <a:t> microtubules,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nSpc>
                <a:spcPct val="150000"/>
              </a:lnSpc>
            </a:pPr>
            <a:r>
              <a:rPr lang="en-US" dirty="0" smtClean="0"/>
              <a:t>One of the cell cycle checkpoints occurs during prometaphase and metaphase. </a:t>
            </a:r>
          </a:p>
          <a:p>
            <a:pPr>
              <a:lnSpc>
                <a:spcPct val="150000"/>
              </a:lnSpc>
            </a:pPr>
            <a:r>
              <a:rPr lang="en-US" dirty="0" smtClean="0"/>
              <a:t>Only after all chromosomes have become aligned at the </a:t>
            </a:r>
            <a:r>
              <a:rPr lang="en-US" i="1" dirty="0" smtClean="0"/>
              <a:t>metaphase plate</a:t>
            </a:r>
            <a:r>
              <a:rPr lang="en-US" dirty="0" smtClean="0"/>
              <a:t>, when every </a:t>
            </a:r>
            <a:r>
              <a:rPr lang="en-US" dirty="0" err="1" smtClean="0"/>
              <a:t>kinetochore</a:t>
            </a:r>
            <a:r>
              <a:rPr lang="en-US" dirty="0" smtClean="0"/>
              <a:t> is properly attached to a bundle of microtubules, does the cell enter anaphase. </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Anaphase</a:t>
            </a:r>
            <a:endParaRPr lang="en-US" dirty="0"/>
          </a:p>
        </p:txBody>
      </p:sp>
      <p:sp>
        <p:nvSpPr>
          <p:cNvPr id="3" name="Content Placeholder 2"/>
          <p:cNvSpPr>
            <a:spLocks noGrp="1"/>
          </p:cNvSpPr>
          <p:nvPr>
            <p:ph sz="quarter" idx="1"/>
          </p:nvPr>
        </p:nvSpPr>
        <p:spPr>
          <a:xfrm>
            <a:off x="304800" y="1600200"/>
            <a:ext cx="8461248" cy="5029200"/>
          </a:xfrm>
        </p:spPr>
        <p:txBody>
          <a:bodyPr>
            <a:normAutofit fontScale="92500" lnSpcReduction="10000"/>
          </a:bodyPr>
          <a:lstStyle/>
          <a:p>
            <a:pPr>
              <a:lnSpc>
                <a:spcPct val="150000"/>
              </a:lnSpc>
            </a:pPr>
            <a:r>
              <a:rPr lang="en-US" dirty="0" smtClean="0"/>
              <a:t>Anaphase begins when the chromatids of each duplicated chromosome separate and become unduplicated chromosomes in their own right. </a:t>
            </a:r>
          </a:p>
          <a:p>
            <a:pPr>
              <a:lnSpc>
                <a:spcPct val="150000"/>
              </a:lnSpc>
            </a:pPr>
            <a:r>
              <a:rPr lang="en-US" dirty="0" smtClean="0"/>
              <a:t>The new unduplicated chromosomes travel toward the centrosomes, or in plants the end of the spindles, on the side of the cell closest to them. </a:t>
            </a:r>
          </a:p>
          <a:p>
            <a:pPr>
              <a:lnSpc>
                <a:spcPct val="150000"/>
              </a:lnSpc>
            </a:pPr>
            <a:r>
              <a:rPr lang="en-US" dirty="0" smtClean="0"/>
              <a:t>When the chromosomes reach the end of the spindles the </a:t>
            </a:r>
            <a:r>
              <a:rPr lang="en-US" dirty="0" err="1" smtClean="0"/>
              <a:t>telophase</a:t>
            </a:r>
            <a:r>
              <a:rPr lang="en-US" dirty="0" smtClean="0"/>
              <a:t> begins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staff.jccc.net/pdecell/celldivision/images/anaphase.gif"/>
          <p:cNvPicPr>
            <a:picLocks noChangeAspect="1" noChangeArrowheads="1"/>
          </p:cNvPicPr>
          <p:nvPr/>
        </p:nvPicPr>
        <p:blipFill>
          <a:blip r:embed="rId2"/>
          <a:srcRect/>
          <a:stretch>
            <a:fillRect/>
          </a:stretch>
        </p:blipFill>
        <p:spPr bwMode="auto">
          <a:xfrm>
            <a:off x="1523999" y="609600"/>
            <a:ext cx="6349021" cy="5105400"/>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Anaphase</a:t>
            </a:r>
            <a:r>
              <a:rPr lang="en-US" dirty="0" smtClean="0"/>
              <a:t>,</a:t>
            </a:r>
            <a:endParaRPr lang="en-US" dirty="0"/>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dirty="0" smtClean="0"/>
              <a:t>Anaphase accounts for approximately 1% of the cell cycle's duration</a:t>
            </a:r>
          </a:p>
          <a:p>
            <a:pPr>
              <a:lnSpc>
                <a:spcPct val="150000"/>
              </a:lnSpc>
            </a:pPr>
            <a:r>
              <a:rPr lang="en-US" dirty="0" smtClean="0"/>
              <a:t>Anaphase starts when the centromeres are split, and the new daughter chromosomes are pulled toward the poles. They take on a V-shape as they are pulled back.</a:t>
            </a:r>
          </a:p>
          <a:p>
            <a:pPr>
              <a:lnSpc>
                <a:spcPct val="150000"/>
              </a:lnSpc>
            </a:pPr>
            <a:r>
              <a:rPr lang="en-US" dirty="0" smtClean="0"/>
              <a:t>While the chromosomes are drawn to each side of the cell, the non-</a:t>
            </a:r>
            <a:r>
              <a:rPr lang="en-US" dirty="0" err="1" smtClean="0"/>
              <a:t>kineticore</a:t>
            </a:r>
            <a:r>
              <a:rPr lang="en-US" dirty="0" smtClean="0"/>
              <a:t> spindle fibers push against each other, in a ratcheting action, that stretches the cell into an oval. </a:t>
            </a:r>
          </a:p>
          <a:p>
            <a:pPr>
              <a:lnSpc>
                <a:spcPct val="150000"/>
              </a:lnSpc>
            </a:pP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Telophase</a:t>
            </a:r>
            <a:r>
              <a:rPr lang="en-US" dirty="0" smtClean="0"/>
              <a:t> </a:t>
            </a:r>
            <a:endParaRPr lang="en-US" dirty="0"/>
          </a:p>
        </p:txBody>
      </p:sp>
      <p:sp>
        <p:nvSpPr>
          <p:cNvPr id="4" name="Content Placeholder 3"/>
          <p:cNvSpPr>
            <a:spLocks noGrp="1"/>
          </p:cNvSpPr>
          <p:nvPr>
            <p:ph sz="quarter" idx="1"/>
          </p:nvPr>
        </p:nvSpPr>
        <p:spPr>
          <a:xfrm>
            <a:off x="0" y="1600200"/>
            <a:ext cx="9144000" cy="5257800"/>
          </a:xfrm>
        </p:spPr>
        <p:txBody>
          <a:bodyPr>
            <a:normAutofit/>
          </a:bodyPr>
          <a:lstStyle/>
          <a:p>
            <a:r>
              <a:rPr lang="en-US" dirty="0" err="1" smtClean="0"/>
              <a:t>Telophase</a:t>
            </a:r>
            <a:r>
              <a:rPr lang="en-US" dirty="0" smtClean="0"/>
              <a:t> is the last phase of mitosis. Basically the membranes for the two new nuclei. </a:t>
            </a:r>
          </a:p>
          <a:p>
            <a:r>
              <a:rPr lang="en-US" dirty="0" smtClean="0"/>
              <a:t>from, the spindles are broken down by the cell and the unduplicated chromosomes begin to unravel and stretch out. </a:t>
            </a:r>
          </a:p>
          <a:p>
            <a:r>
              <a:rPr lang="en-US" dirty="0" smtClean="0"/>
              <a:t>At the end of </a:t>
            </a:r>
            <a:r>
              <a:rPr lang="en-US" dirty="0" err="1" smtClean="0"/>
              <a:t>telophase</a:t>
            </a:r>
            <a:r>
              <a:rPr lang="en-US" dirty="0" smtClean="0"/>
              <a:t> the nuclei have taken on the appearance of interphase nuclei. and the cell cycle is ready to begin again in each of the two cells, assuming cytokinesis has occurred.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lstStyle/>
          <a:p>
            <a:pPr>
              <a:lnSpc>
                <a:spcPct val="150000"/>
              </a:lnSpc>
            </a:pPr>
            <a:r>
              <a:rPr lang="en-US" dirty="0" smtClean="0">
                <a:latin typeface="Times New Roman" pitchFamily="18" charset="0"/>
                <a:cs typeface="Times New Roman" pitchFamily="18" charset="0"/>
              </a:rPr>
              <a:t>There are 3 major importance reasons for cell division: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reproduction</a:t>
            </a:r>
            <a:r>
              <a:rPr lang="en-US" dirty="0" smtClean="0">
                <a:latin typeface="Times New Roman" pitchFamily="18" charset="0"/>
                <a:cs typeface="Times New Roman" pitchFamily="18" charset="0"/>
              </a:rPr>
              <a:t>, (ii) </a:t>
            </a:r>
            <a:r>
              <a:rPr lang="en-US" b="1" dirty="0" smtClean="0">
                <a:latin typeface="Times New Roman" pitchFamily="18" charset="0"/>
                <a:cs typeface="Times New Roman" pitchFamily="18" charset="0"/>
              </a:rPr>
              <a:t>growth a</a:t>
            </a:r>
            <a:r>
              <a:rPr lang="en-US" dirty="0" smtClean="0">
                <a:latin typeface="Times New Roman" pitchFamily="18" charset="0"/>
                <a:cs typeface="Times New Roman" pitchFamily="18" charset="0"/>
              </a:rPr>
              <a:t>nd (iii) </a:t>
            </a:r>
            <a:r>
              <a:rPr lang="en-US" b="1" dirty="0" smtClean="0">
                <a:latin typeface="Times New Roman" pitchFamily="18" charset="0"/>
                <a:cs typeface="Times New Roman" pitchFamily="18" charset="0"/>
              </a:rPr>
              <a:t>repair.</a:t>
            </a:r>
          </a:p>
          <a:p>
            <a:pPr>
              <a:lnSpc>
                <a:spcPct val="150000"/>
              </a:lnSpc>
            </a:pP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http://staff.jccc.net/pdecell/celldivision/images/telophase.gif"/>
          <p:cNvPicPr>
            <a:picLocks noChangeAspect="1" noChangeArrowheads="1"/>
          </p:cNvPicPr>
          <p:nvPr/>
        </p:nvPicPr>
        <p:blipFill>
          <a:blip r:embed="rId2"/>
          <a:srcRect/>
          <a:stretch>
            <a:fillRect/>
          </a:stretch>
        </p:blipFill>
        <p:spPr bwMode="auto">
          <a:xfrm>
            <a:off x="1676400" y="1752600"/>
            <a:ext cx="6264128" cy="419100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dirty="0" err="1" smtClean="0"/>
              <a:t>Telophase</a:t>
            </a:r>
            <a:r>
              <a:rPr lang="en-US" dirty="0" smtClean="0"/>
              <a:t> accounts for approximately 2% of the cell cycle's duration.</a:t>
            </a:r>
          </a:p>
          <a:p>
            <a:pPr>
              <a:lnSpc>
                <a:spcPct val="150000"/>
              </a:lnSpc>
            </a:pPr>
            <a:r>
              <a:rPr lang="en-US" dirty="0" smtClean="0"/>
              <a:t>Reappearance of the nuclear membrane and nucleolus: the </a:t>
            </a:r>
            <a:r>
              <a:rPr lang="en-US" dirty="0" err="1" smtClean="0"/>
              <a:t>telophase</a:t>
            </a:r>
            <a:endParaRPr lang="en-US" dirty="0" smtClean="0"/>
          </a:p>
          <a:p>
            <a:pPr>
              <a:lnSpc>
                <a:spcPct val="150000"/>
              </a:lnSpc>
            </a:pPr>
            <a:r>
              <a:rPr lang="en-US" dirty="0" smtClean="0"/>
              <a:t>Cytokines is usually occurs at the same time that the nuclear envelope is reforming, yet they are distinct processes.</a:t>
            </a:r>
          </a:p>
          <a:p>
            <a:pPr>
              <a:lnSpc>
                <a:spcPct val="150000"/>
              </a:lnSpc>
            </a:pPr>
            <a:endParaRPr lang="en-US" dirty="0" smtClean="0"/>
          </a:p>
          <a:p>
            <a:pPr>
              <a:lnSpc>
                <a:spcPct val="150000"/>
              </a:lnSpc>
            </a:pP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a:srcRect/>
          <a:stretch>
            <a:fillRect/>
          </a:stretch>
        </p:blipFill>
        <p:spPr bwMode="auto">
          <a:xfrm>
            <a:off x="457200" y="990600"/>
            <a:ext cx="8534400" cy="5334000"/>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t>Cytokinesis</a:t>
            </a:r>
            <a:endParaRPr lang="en-US" dirty="0"/>
          </a:p>
        </p:txBody>
      </p:sp>
      <p:sp>
        <p:nvSpPr>
          <p:cNvPr id="3" name="Content Placeholder 2"/>
          <p:cNvSpPr>
            <a:spLocks noGrp="1"/>
          </p:cNvSpPr>
          <p:nvPr>
            <p:ph sz="quarter" idx="1"/>
          </p:nvPr>
        </p:nvSpPr>
        <p:spPr>
          <a:xfrm>
            <a:off x="0" y="1600200"/>
            <a:ext cx="9144000" cy="5257800"/>
          </a:xfrm>
        </p:spPr>
        <p:txBody>
          <a:bodyPr>
            <a:normAutofit/>
          </a:bodyPr>
          <a:lstStyle/>
          <a:p>
            <a:pPr>
              <a:lnSpc>
                <a:spcPct val="150000"/>
              </a:lnSpc>
            </a:pPr>
            <a:r>
              <a:rPr lang="en-US" b="1" dirty="0" smtClean="0"/>
              <a:t>Cytokinesis</a:t>
            </a:r>
            <a:r>
              <a:rPr lang="en-US" dirty="0" smtClean="0"/>
              <a:t>, from the </a:t>
            </a:r>
            <a:r>
              <a:rPr lang="en-US" dirty="0" err="1" smtClean="0"/>
              <a:t>greek</a:t>
            </a:r>
            <a:r>
              <a:rPr lang="en-US" dirty="0" smtClean="0"/>
              <a:t> </a:t>
            </a:r>
            <a:r>
              <a:rPr lang="en-US" i="1" dirty="0" err="1" smtClean="0"/>
              <a:t>cyto</a:t>
            </a:r>
            <a:r>
              <a:rPr lang="en-US" i="1" dirty="0" smtClean="0"/>
              <a:t>-</a:t>
            </a:r>
            <a:r>
              <a:rPr lang="en-US" dirty="0" smtClean="0"/>
              <a:t> (cell) and </a:t>
            </a:r>
            <a:r>
              <a:rPr lang="en-US" i="1" dirty="0" smtClean="0"/>
              <a:t>kinesis</a:t>
            </a:r>
            <a:r>
              <a:rPr lang="en-US" dirty="0" smtClean="0"/>
              <a:t> (motion, movement), is the process in which the cytoplasm of a single eukaryotic cell is divided to form two daughter cells. </a:t>
            </a:r>
          </a:p>
          <a:p>
            <a:pPr>
              <a:lnSpc>
                <a:spcPct val="150000"/>
              </a:lnSpc>
            </a:pPr>
            <a:r>
              <a:rPr lang="en-US" dirty="0" smtClean="0"/>
              <a:t>Cytokinesis is distinguished from the prokaryotic process of binary fission.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img.sparknotes.com/figures/D/d756b5b73abe2974f3521a828791899f/cytokinesis.gif"/>
          <p:cNvPicPr>
            <a:picLocks noChangeAspect="1" noChangeArrowheads="1"/>
          </p:cNvPicPr>
          <p:nvPr/>
        </p:nvPicPr>
        <p:blipFill>
          <a:blip r:embed="rId2"/>
          <a:srcRect/>
          <a:stretch>
            <a:fillRect/>
          </a:stretch>
        </p:blipFill>
        <p:spPr bwMode="auto">
          <a:xfrm>
            <a:off x="2057400" y="1066799"/>
            <a:ext cx="5257800" cy="5392963"/>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p:txBody>
          <a:bodyPr/>
          <a:lstStyle/>
          <a:p>
            <a:r>
              <a:rPr lang="en-US" dirty="0" smtClean="0">
                <a:solidFill>
                  <a:srgbClr val="FFFF00"/>
                </a:solidFill>
                <a:hlinkClick r:id="rId2" action="ppaction://hlinkfile"/>
              </a:rPr>
              <a:t>C:\Users\nirupa\Desktop\Mitosis.mp4</a:t>
            </a:r>
            <a:endParaRPr lang="en-US" dirty="0">
              <a:solidFill>
                <a:srgbClr val="FFFF00"/>
              </a:solidFill>
            </a:endParaRPr>
          </a:p>
        </p:txBody>
      </p:sp>
      <p:sp>
        <p:nvSpPr>
          <p:cNvPr id="2" name="Title 1"/>
          <p:cNvSpPr>
            <a:spLocks noGrp="1"/>
          </p:cNvSpPr>
          <p:nvPr>
            <p:ph type="title"/>
          </p:nvPr>
        </p:nvSpPr>
        <p:spPr/>
        <p:txBody>
          <a:bodyPr/>
          <a:lstStyle/>
          <a:p>
            <a:r>
              <a:rPr lang="en-US" dirty="0" smtClean="0"/>
              <a:t>Video of the mitosis </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A.de </a:t>
            </a:r>
            <a:endParaRPr lang="en-US" dirty="0"/>
          </a:p>
        </p:txBody>
      </p:sp>
      <p:sp>
        <p:nvSpPr>
          <p:cNvPr id="2" name="Title 1"/>
          <p:cNvSpPr>
            <a:spLocks noGrp="1"/>
          </p:cNvSpPr>
          <p:nvPr>
            <p:ph type="ctrTitle"/>
          </p:nvPr>
        </p:nvSpPr>
        <p:spPr>
          <a:xfrm>
            <a:off x="533400" y="4038600"/>
            <a:ext cx="8305800" cy="1828800"/>
          </a:xfrm>
        </p:spPr>
        <p:txBody>
          <a:bodyPr>
            <a:normAutofit fontScale="90000"/>
          </a:bodyPr>
          <a:lstStyle/>
          <a:p>
            <a:pPr algn="ctr"/>
            <a:r>
              <a:rPr lang="en-US" dirty="0" smtClean="0"/>
              <a:t>Mitosis </a:t>
            </a:r>
            <a:r>
              <a:rPr lang="en-US" dirty="0" smtClean="0"/>
              <a:t> checkpoint</a:t>
            </a:r>
            <a:br>
              <a:rPr lang="en-US" dirty="0" smtClean="0"/>
            </a:br>
            <a:r>
              <a:rPr lang="en-US" dirty="0" smtClean="0"/>
              <a:t> and </a:t>
            </a:r>
            <a:br>
              <a:rPr lang="en-US" dirty="0" smtClean="0"/>
            </a:br>
            <a:r>
              <a:rPr lang="en-US" dirty="0" smtClean="0"/>
              <a:t>meiosis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controls mitosis</a:t>
            </a:r>
            <a:r>
              <a:rPr lang="en-US" b="1" dirty="0" smtClean="0"/>
              <a:t>?</a:t>
            </a:r>
            <a:endParaRPr lang="en-US" dirty="0"/>
          </a:p>
        </p:txBody>
      </p:sp>
      <p:sp>
        <p:nvSpPr>
          <p:cNvPr id="3" name="Content Placeholder 2"/>
          <p:cNvSpPr>
            <a:spLocks noGrp="1"/>
          </p:cNvSpPr>
          <p:nvPr>
            <p:ph sz="quarter" idx="1"/>
          </p:nvPr>
        </p:nvSpPr>
        <p:spPr>
          <a:xfrm>
            <a:off x="152400" y="1600200"/>
            <a:ext cx="8991600" cy="5257800"/>
          </a:xfrm>
        </p:spPr>
        <p:txBody>
          <a:bodyPr>
            <a:normAutofit fontScale="85000" lnSpcReduction="10000"/>
          </a:bodyPr>
          <a:lstStyle/>
          <a:p>
            <a:pPr>
              <a:lnSpc>
                <a:spcPct val="170000"/>
              </a:lnSpc>
            </a:pPr>
            <a:r>
              <a:rPr lang="en-US" dirty="0">
                <a:latin typeface="Times New Roman" pitchFamily="18" charset="0"/>
                <a:cs typeface="Times New Roman" pitchFamily="18" charset="0"/>
              </a:rPr>
              <a:t>The cell cycle is controlled by a cyclically operating set of reaction sequences that both trigger and coordinate key events in the cell cycle.</a:t>
            </a:r>
          </a:p>
          <a:p>
            <a:pPr>
              <a:lnSpc>
                <a:spcPct val="170000"/>
              </a:lnSpc>
            </a:pPr>
            <a:r>
              <a:rPr lang="en-US" dirty="0">
                <a:latin typeface="Times New Roman" pitchFamily="18" charset="0"/>
                <a:cs typeface="Times New Roman" pitchFamily="18" charset="0"/>
              </a:rPr>
              <a:t>The cell-cycle control system is driven by a </a:t>
            </a:r>
            <a:r>
              <a:rPr lang="en-US" b="1" dirty="0">
                <a:latin typeface="Times New Roman" pitchFamily="18" charset="0"/>
                <a:cs typeface="Times New Roman" pitchFamily="18" charset="0"/>
              </a:rPr>
              <a:t>built in clock that can be adjusted by external stimuli </a:t>
            </a:r>
            <a:r>
              <a:rPr lang="en-US" dirty="0">
                <a:latin typeface="Times New Roman" pitchFamily="18" charset="0"/>
                <a:cs typeface="Times New Roman" pitchFamily="18" charset="0"/>
              </a:rPr>
              <a:t>(chemical messages).</a:t>
            </a:r>
          </a:p>
          <a:p>
            <a:pPr>
              <a:lnSpc>
                <a:spcPct val="170000"/>
              </a:lnSpc>
            </a:pPr>
            <a:r>
              <a:rPr lang="en-US" dirty="0">
                <a:latin typeface="Times New Roman" pitchFamily="18" charset="0"/>
                <a:cs typeface="Times New Roman" pitchFamily="18" charset="0"/>
              </a:rPr>
              <a:t> Animal cell have a built in stop signals that halt the cell cycles and </a:t>
            </a:r>
            <a:r>
              <a:rPr lang="en-US" b="1" dirty="0">
                <a:latin typeface="Times New Roman" pitchFamily="18" charset="0"/>
                <a:cs typeface="Times New Roman" pitchFamily="18" charset="0"/>
              </a:rPr>
              <a:t>checkpoints until overridden by go-ahead signals</a:t>
            </a:r>
            <a:r>
              <a:rPr lang="en-US" b="1" dirty="0" smtClean="0">
                <a:latin typeface="Times New Roman" pitchFamily="18" charset="0"/>
                <a:cs typeface="Times New Roman" pitchFamily="18" charset="0"/>
              </a:rPr>
              <a:t>.</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hlinkClick r:id="rId2" action="ppaction://hlinkfile"/>
              </a:rPr>
              <a:t>Cell Cycle Checkpoints.mp4</a:t>
            </a:r>
            <a:endParaRPr lang="en-US" dirty="0" smtClean="0"/>
          </a:p>
          <a:p>
            <a:r>
              <a:rPr lang="en-US" dirty="0" smtClean="0">
                <a:hlinkClick r:id="rId3" action="ppaction://hlinkfile"/>
              </a:rPr>
              <a:t>Cell cycle checkpoints_2.mp4</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639762"/>
          </a:xfrm>
        </p:spPr>
        <p:txBody>
          <a:bodyPr>
            <a:normAutofit fontScale="90000"/>
          </a:bodyPr>
          <a:lstStyle/>
          <a:p>
            <a:pPr>
              <a:lnSpc>
                <a:spcPct val="150000"/>
              </a:lnSpc>
            </a:pPr>
            <a:r>
              <a:rPr lang="en-US" b="1" dirty="0" smtClean="0"/>
              <a:t>Control of the Cell Cycle</a:t>
            </a:r>
            <a:endParaRPr lang="en-US" dirty="0"/>
          </a:p>
        </p:txBody>
      </p:sp>
      <p:sp>
        <p:nvSpPr>
          <p:cNvPr id="3" name="Content Placeholder 2"/>
          <p:cNvSpPr>
            <a:spLocks noGrp="1"/>
          </p:cNvSpPr>
          <p:nvPr>
            <p:ph sz="quarter" idx="4294967295"/>
          </p:nvPr>
        </p:nvSpPr>
        <p:spPr>
          <a:xfrm>
            <a:off x="0" y="838200"/>
            <a:ext cx="9144000" cy="6019800"/>
          </a:xfrm>
        </p:spPr>
        <p:txBody>
          <a:bodyPr>
            <a:normAutofit/>
          </a:bodyPr>
          <a:lstStyle/>
          <a:p>
            <a:pPr>
              <a:lnSpc>
                <a:spcPct val="150000"/>
              </a:lnSpc>
            </a:pPr>
            <a:r>
              <a:rPr lang="en-US" dirty="0" smtClean="0"/>
              <a:t>The </a:t>
            </a:r>
            <a:r>
              <a:rPr lang="en-US" dirty="0"/>
              <a:t>passage of a cell through the cell cycle is controlled by proteins in the cytoplasm. Among the main players in animal cells are</a:t>
            </a:r>
            <a:r>
              <a:rPr lang="en-US" dirty="0" smtClean="0"/>
              <a:t>: </a:t>
            </a:r>
            <a:r>
              <a:rPr lang="en-US" b="1" dirty="0" err="1" smtClean="0"/>
              <a:t>Cyclins</a:t>
            </a:r>
            <a:endParaRPr lang="en-US" dirty="0"/>
          </a:p>
          <a:p>
            <a:pPr lvl="1">
              <a:lnSpc>
                <a:spcPct val="150000"/>
              </a:lnSpc>
            </a:pPr>
            <a:r>
              <a:rPr lang="en-US" b="1" dirty="0"/>
              <a:t>G</a:t>
            </a:r>
            <a:r>
              <a:rPr lang="en-US" b="1" baseline="-25000" dirty="0"/>
              <a:t>1</a:t>
            </a:r>
            <a:r>
              <a:rPr lang="en-US" b="1" dirty="0"/>
              <a:t> </a:t>
            </a:r>
            <a:r>
              <a:rPr lang="en-US" b="1" dirty="0" err="1"/>
              <a:t>cyclins</a:t>
            </a:r>
            <a:r>
              <a:rPr lang="en-US" dirty="0"/>
              <a:t> (D </a:t>
            </a:r>
            <a:r>
              <a:rPr lang="en-US" dirty="0" err="1"/>
              <a:t>cyclins</a:t>
            </a:r>
            <a:r>
              <a:rPr lang="en-US" dirty="0"/>
              <a:t>)</a:t>
            </a:r>
          </a:p>
          <a:p>
            <a:pPr lvl="1">
              <a:lnSpc>
                <a:spcPct val="150000"/>
              </a:lnSpc>
            </a:pPr>
            <a:r>
              <a:rPr lang="en-US" b="1" dirty="0"/>
              <a:t>S-phase </a:t>
            </a:r>
            <a:r>
              <a:rPr lang="en-US" b="1" dirty="0" err="1"/>
              <a:t>cyclins</a:t>
            </a:r>
            <a:r>
              <a:rPr lang="en-US" dirty="0"/>
              <a:t> (</a:t>
            </a:r>
            <a:r>
              <a:rPr lang="en-US" dirty="0" err="1"/>
              <a:t>cyclins</a:t>
            </a:r>
            <a:r>
              <a:rPr lang="en-US" dirty="0"/>
              <a:t> E and A)</a:t>
            </a:r>
          </a:p>
          <a:p>
            <a:pPr lvl="1">
              <a:lnSpc>
                <a:spcPct val="150000"/>
              </a:lnSpc>
            </a:pPr>
            <a:r>
              <a:rPr lang="en-US" b="1" dirty="0"/>
              <a:t>mitotic </a:t>
            </a:r>
            <a:r>
              <a:rPr lang="en-US" b="1" dirty="0" err="1"/>
              <a:t>cyclins</a:t>
            </a:r>
            <a:r>
              <a:rPr lang="en-US" dirty="0"/>
              <a:t> (B </a:t>
            </a:r>
            <a:r>
              <a:rPr lang="en-US" dirty="0" err="1"/>
              <a:t>cyclins</a:t>
            </a:r>
            <a:r>
              <a:rPr lang="en-US" dirty="0" smtClean="0"/>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dirty="0" smtClean="0">
                <a:latin typeface="Times New Roman" pitchFamily="18" charset="0"/>
                <a:cs typeface="Times New Roman" pitchFamily="18" charset="0"/>
              </a:rPr>
              <a:t>Factors controlling cell division </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1600200"/>
            <a:ext cx="9144000" cy="5257800"/>
          </a:xfrm>
        </p:spPr>
        <p:txBody>
          <a:bodyPr>
            <a:normAutofit fontScale="92500" lnSpcReduction="20000"/>
          </a:bodyPr>
          <a:lstStyle/>
          <a:p>
            <a:pPr>
              <a:lnSpc>
                <a:spcPct val="150000"/>
              </a:lnSpc>
            </a:pPr>
            <a:r>
              <a:rPr lang="en-US" b="1" dirty="0" smtClean="0">
                <a:latin typeface="Times New Roman" pitchFamily="18" charset="0"/>
                <a:cs typeface="Times New Roman" pitchFamily="18" charset="0"/>
              </a:rPr>
              <a:t>Cell size: </a:t>
            </a:r>
            <a:r>
              <a:rPr lang="en-US" dirty="0" smtClean="0">
                <a:latin typeface="Times New Roman" pitchFamily="18" charset="0"/>
                <a:cs typeface="Times New Roman" pitchFamily="18" charset="0"/>
              </a:rPr>
              <a:t>attained a certain size and then capable of division</a:t>
            </a:r>
          </a:p>
          <a:p>
            <a:pPr>
              <a:lnSpc>
                <a:spcPct val="150000"/>
              </a:lnSpc>
            </a:pPr>
            <a:r>
              <a:rPr lang="en-US" b="1" dirty="0" err="1" smtClean="0">
                <a:latin typeface="Times New Roman" pitchFamily="18" charset="0"/>
                <a:cs typeface="Times New Roman" pitchFamily="18" charset="0"/>
              </a:rPr>
              <a:t>Karyoplasmic</a:t>
            </a:r>
            <a:r>
              <a:rPr lang="en-US" b="1" dirty="0" smtClean="0">
                <a:latin typeface="Times New Roman" pitchFamily="18" charset="0"/>
                <a:cs typeface="Times New Roman" pitchFamily="18" charset="0"/>
              </a:rPr>
              <a:t> ratio: </a:t>
            </a:r>
            <a:r>
              <a:rPr lang="en-US" dirty="0" err="1" smtClean="0">
                <a:latin typeface="Times New Roman" pitchFamily="18" charset="0"/>
                <a:cs typeface="Times New Roman" pitchFamily="18" charset="0"/>
              </a:rPr>
              <a:t>kernplasma</a:t>
            </a:r>
            <a:r>
              <a:rPr lang="en-US" dirty="0" smtClean="0">
                <a:latin typeface="Times New Roman" pitchFamily="18" charset="0"/>
                <a:cs typeface="Times New Roman" pitchFamily="18" charset="0"/>
              </a:rPr>
              <a:t> (the content is the nucleus referred to the nuclear envelope is enclosed. It contains the chromatin , the filamentous form chromosomes and nucleoli .The unstructured matrix of </a:t>
            </a:r>
            <a:r>
              <a:rPr lang="en-US" dirty="0" err="1" smtClean="0">
                <a:latin typeface="Times New Roman" pitchFamily="18" charset="0"/>
                <a:cs typeface="Times New Roman" pitchFamily="18" charset="0"/>
              </a:rPr>
              <a:t>karyoplasm</a:t>
            </a:r>
            <a:r>
              <a:rPr lang="en-US" dirty="0" smtClean="0">
                <a:latin typeface="Times New Roman" pitchFamily="18" charset="0"/>
                <a:cs typeface="Times New Roman" pitchFamily="18" charset="0"/>
              </a:rPr>
              <a:t> is </a:t>
            </a:r>
            <a:r>
              <a:rPr lang="en-US" b="1" dirty="0" err="1" smtClean="0">
                <a:latin typeface="Times New Roman" pitchFamily="18" charset="0"/>
                <a:cs typeface="Times New Roman" pitchFamily="18" charset="0"/>
              </a:rPr>
              <a:t>Karyolymphe</a:t>
            </a:r>
            <a:r>
              <a:rPr lang="en-US" dirty="0" smtClean="0">
                <a:latin typeface="Times New Roman" pitchFamily="18" charset="0"/>
                <a:cs typeface="Times New Roman" pitchFamily="18" charset="0"/>
              </a:rPr>
              <a:t> called (nuclear sap)  increase stimulate cell for </a:t>
            </a:r>
            <a:r>
              <a:rPr lang="en-US" dirty="0" err="1" smtClean="0">
                <a:latin typeface="Times New Roman" pitchFamily="18" charset="0"/>
                <a:cs typeface="Times New Roman" pitchFamily="18" charset="0"/>
              </a:rPr>
              <a:t>devision</a:t>
            </a:r>
            <a:r>
              <a:rPr lang="en-US" dirty="0" smtClean="0">
                <a:latin typeface="Times New Roman" pitchFamily="18" charset="0"/>
                <a:cs typeface="Times New Roman" pitchFamily="18" charset="0"/>
              </a:rPr>
              <a:t>. </a:t>
            </a:r>
          </a:p>
          <a:p>
            <a:pPr>
              <a:lnSpc>
                <a:spcPct val="150000"/>
              </a:lnSpc>
            </a:pPr>
            <a:r>
              <a:rPr lang="en-US" b="1" dirty="0" err="1" smtClean="0">
                <a:latin typeface="Times New Roman" pitchFamily="18" charset="0"/>
                <a:cs typeface="Times New Roman" pitchFamily="18" charset="0"/>
              </a:rPr>
              <a:t>Mitogens</a:t>
            </a:r>
            <a:r>
              <a:rPr lang="en-US" b="1"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mitogens</a:t>
            </a:r>
            <a:r>
              <a:rPr lang="en-US" dirty="0" smtClean="0">
                <a:latin typeface="Times New Roman" pitchFamily="18" charset="0"/>
                <a:cs typeface="Times New Roman" pitchFamily="18" charset="0"/>
              </a:rPr>
              <a:t> are substances which trigger cell division . Example plant hormone cytokine   </a:t>
            </a:r>
          </a:p>
          <a:p>
            <a:pPr>
              <a:lnSpc>
                <a:spcPct val="150000"/>
              </a:lnSpc>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nSpc>
                <a:spcPct val="150000"/>
              </a:lnSpc>
            </a:pPr>
            <a:endParaRPr lang="en-US"/>
          </a:p>
        </p:txBody>
      </p:sp>
      <p:sp>
        <p:nvSpPr>
          <p:cNvPr id="4" name="Content Placeholder 3"/>
          <p:cNvSpPr>
            <a:spLocks noGrp="1"/>
          </p:cNvSpPr>
          <p:nvPr>
            <p:ph sz="quarter" idx="1"/>
          </p:nvPr>
        </p:nvSpPr>
        <p:spPr/>
        <p:txBody>
          <a:bodyPr/>
          <a:lstStyle/>
          <a:p>
            <a:pPr>
              <a:lnSpc>
                <a:spcPct val="150000"/>
              </a:lnSpc>
            </a:pPr>
            <a:r>
              <a:rPr lang="en-US" dirty="0" smtClean="0"/>
              <a:t>Their levels in the cell rise and fall with the stages of the cell cycle.</a:t>
            </a:r>
          </a:p>
          <a:p>
            <a:pPr>
              <a:lnSpc>
                <a:spcPct val="150000"/>
              </a:lnSpc>
            </a:pPr>
            <a:r>
              <a:rPr lang="en-US" dirty="0" smtClean="0"/>
              <a:t>A rising level of</a:t>
            </a:r>
            <a:r>
              <a:rPr lang="en-US" b="1" dirty="0" smtClean="0"/>
              <a:t> G</a:t>
            </a:r>
            <a:r>
              <a:rPr lang="en-US" b="1" baseline="-25000" dirty="0" smtClean="0"/>
              <a:t>1</a:t>
            </a:r>
            <a:r>
              <a:rPr lang="en-US" b="1" dirty="0" smtClean="0"/>
              <a:t>-cyclins</a:t>
            </a:r>
            <a:r>
              <a:rPr lang="en-US" dirty="0" smtClean="0"/>
              <a:t> bind to their </a:t>
            </a:r>
            <a:r>
              <a:rPr lang="en-US" dirty="0" err="1" smtClean="0"/>
              <a:t>Cdks</a:t>
            </a:r>
            <a:r>
              <a:rPr lang="en-US" dirty="0" smtClean="0"/>
              <a:t> (</a:t>
            </a:r>
            <a:r>
              <a:rPr lang="en-US" dirty="0" err="1" smtClean="0"/>
              <a:t>kinease</a:t>
            </a:r>
            <a:r>
              <a:rPr lang="en-US" dirty="0" smtClean="0"/>
              <a:t>)  and signal the cell to prepare the chromosomes for replication.</a:t>
            </a:r>
          </a:p>
          <a:p>
            <a:pPr>
              <a:lnSpc>
                <a:spcPct val="150000"/>
              </a:lnSpc>
            </a:pP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latin typeface="+mn-lt"/>
            </a:endParaRPr>
          </a:p>
        </p:txBody>
      </p:sp>
      <p:sp>
        <p:nvSpPr>
          <p:cNvPr id="3" name="Content Placeholder 2"/>
          <p:cNvSpPr>
            <a:spLocks noGrp="1"/>
          </p:cNvSpPr>
          <p:nvPr>
            <p:ph sz="quarter" idx="1"/>
          </p:nvPr>
        </p:nvSpPr>
        <p:spPr/>
        <p:txBody>
          <a:bodyPr>
            <a:normAutofit fontScale="92500"/>
          </a:bodyPr>
          <a:lstStyle/>
          <a:p>
            <a:pPr>
              <a:lnSpc>
                <a:spcPct val="150000"/>
              </a:lnSpc>
            </a:pPr>
            <a:r>
              <a:rPr lang="en-US" dirty="0" smtClean="0"/>
              <a:t>A rising level of </a:t>
            </a:r>
            <a:r>
              <a:rPr lang="en-US" b="1" dirty="0" smtClean="0"/>
              <a:t>S-phase promoting factor</a:t>
            </a:r>
            <a:r>
              <a:rPr lang="en-US" dirty="0" smtClean="0"/>
              <a:t> (</a:t>
            </a:r>
            <a:r>
              <a:rPr lang="en-US" b="1" dirty="0" smtClean="0"/>
              <a:t>SPF</a:t>
            </a:r>
            <a:r>
              <a:rPr lang="en-US" dirty="0" smtClean="0"/>
              <a:t>) — which includes A </a:t>
            </a:r>
            <a:r>
              <a:rPr lang="en-US" dirty="0" err="1" smtClean="0"/>
              <a:t>cyclins</a:t>
            </a:r>
            <a:r>
              <a:rPr lang="en-US" dirty="0" smtClean="0"/>
              <a:t> bound to Cdk2 — enters the nucleus and prepares the cell to duplicate its DNA (and its centrosomes).</a:t>
            </a:r>
          </a:p>
          <a:p>
            <a:pPr>
              <a:lnSpc>
                <a:spcPct val="150000"/>
              </a:lnSpc>
            </a:pPr>
            <a:r>
              <a:rPr lang="en-US" dirty="0" smtClean="0"/>
              <a:t>As DNA replication continues, </a:t>
            </a:r>
            <a:r>
              <a:rPr lang="en-US" dirty="0" err="1" smtClean="0"/>
              <a:t>cyclin</a:t>
            </a:r>
            <a:r>
              <a:rPr lang="en-US" dirty="0" smtClean="0"/>
              <a:t> E is destroyed, and the level of mitotic </a:t>
            </a:r>
            <a:r>
              <a:rPr lang="en-US" dirty="0" err="1" smtClean="0"/>
              <a:t>cyclins</a:t>
            </a:r>
            <a:r>
              <a:rPr lang="en-US" dirty="0" smtClean="0"/>
              <a:t> begins to rise (in G</a:t>
            </a:r>
            <a:r>
              <a:rPr lang="en-US" baseline="-25000" dirty="0" smtClean="0"/>
              <a:t>2</a:t>
            </a:r>
            <a:r>
              <a:rPr lang="en-US" dirty="0" smtClean="0"/>
              <a:t> )</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a:xfrm>
            <a:off x="0" y="1600200"/>
            <a:ext cx="9144000" cy="5257800"/>
          </a:xfrm>
        </p:spPr>
        <p:txBody>
          <a:bodyPr>
            <a:normAutofit lnSpcReduction="10000"/>
          </a:bodyPr>
          <a:lstStyle/>
          <a:p>
            <a:pPr>
              <a:lnSpc>
                <a:spcPct val="150000"/>
              </a:lnSpc>
            </a:pPr>
            <a:r>
              <a:rPr lang="en-US" b="1" dirty="0" err="1" smtClean="0"/>
              <a:t>Cyclin</a:t>
            </a:r>
            <a:r>
              <a:rPr lang="en-US" b="1" dirty="0" smtClean="0"/>
              <a:t>-dependent kinases (</a:t>
            </a:r>
            <a:r>
              <a:rPr lang="en-US" b="1" dirty="0" err="1" smtClean="0"/>
              <a:t>Cdks</a:t>
            </a:r>
            <a:r>
              <a:rPr lang="en-US" b="1" dirty="0" smtClean="0"/>
              <a:t>)</a:t>
            </a:r>
            <a:endParaRPr lang="en-US" dirty="0" smtClean="0"/>
          </a:p>
          <a:p>
            <a:pPr lvl="1">
              <a:lnSpc>
                <a:spcPct val="150000"/>
              </a:lnSpc>
            </a:pPr>
            <a:r>
              <a:rPr lang="en-US" dirty="0" smtClean="0"/>
              <a:t>a </a:t>
            </a:r>
            <a:r>
              <a:rPr lang="en-US" b="1" dirty="0" smtClean="0"/>
              <a:t>G</a:t>
            </a:r>
            <a:r>
              <a:rPr lang="en-US" b="1" baseline="-25000" dirty="0" smtClean="0"/>
              <a:t>1</a:t>
            </a:r>
            <a:r>
              <a:rPr lang="en-US" b="1" dirty="0" smtClean="0"/>
              <a:t> </a:t>
            </a:r>
            <a:r>
              <a:rPr lang="en-US" b="1" dirty="0" err="1" smtClean="0"/>
              <a:t>Cdk</a:t>
            </a:r>
            <a:r>
              <a:rPr lang="en-US" dirty="0" smtClean="0"/>
              <a:t> (Cdk4)</a:t>
            </a:r>
          </a:p>
          <a:p>
            <a:pPr lvl="1">
              <a:lnSpc>
                <a:spcPct val="150000"/>
              </a:lnSpc>
            </a:pPr>
            <a:r>
              <a:rPr lang="en-US" dirty="0" smtClean="0"/>
              <a:t>an </a:t>
            </a:r>
            <a:r>
              <a:rPr lang="en-US" b="1" dirty="0" smtClean="0"/>
              <a:t>S-phase </a:t>
            </a:r>
            <a:r>
              <a:rPr lang="en-US" b="1" dirty="0" err="1" smtClean="0"/>
              <a:t>Cdk</a:t>
            </a:r>
            <a:r>
              <a:rPr lang="en-US" dirty="0" smtClean="0"/>
              <a:t> (Cdk2)</a:t>
            </a:r>
          </a:p>
          <a:p>
            <a:pPr lvl="1">
              <a:lnSpc>
                <a:spcPct val="150000"/>
              </a:lnSpc>
            </a:pPr>
            <a:r>
              <a:rPr lang="en-US" dirty="0" smtClean="0"/>
              <a:t>an </a:t>
            </a:r>
            <a:r>
              <a:rPr lang="en-US" b="1" dirty="0" smtClean="0"/>
              <a:t>M-phase </a:t>
            </a:r>
            <a:r>
              <a:rPr lang="en-US" b="1" dirty="0" err="1" smtClean="0"/>
              <a:t>Cdk</a:t>
            </a:r>
            <a:r>
              <a:rPr lang="en-US" dirty="0" smtClean="0"/>
              <a:t> (Cdk1)</a:t>
            </a:r>
          </a:p>
          <a:p>
            <a:pPr>
              <a:lnSpc>
                <a:spcPct val="150000"/>
              </a:lnSpc>
            </a:pPr>
            <a:r>
              <a:rPr lang="en-US" dirty="0" smtClean="0"/>
              <a:t>Their levels in the cell remain fairly stable, but each must bind the appropriate </a:t>
            </a:r>
            <a:r>
              <a:rPr lang="en-US" dirty="0" err="1" smtClean="0"/>
              <a:t>cyclin</a:t>
            </a:r>
            <a:r>
              <a:rPr lang="en-US" dirty="0" smtClean="0"/>
              <a:t> in order to be activated.</a:t>
            </a:r>
          </a:p>
          <a:p>
            <a:pPr>
              <a:lnSpc>
                <a:spcPct val="150000"/>
              </a:lnSpc>
            </a:pPr>
            <a:r>
              <a:rPr lang="en-US" dirty="0" smtClean="0"/>
              <a:t>They add phosphate groups to a variety of protein substrates that control processes in the cell cycle.</a:t>
            </a:r>
          </a:p>
          <a:p>
            <a:pPr>
              <a:lnSpc>
                <a:spcPct val="150000"/>
              </a:lnSpc>
            </a:pP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normAutofit/>
          </a:bodyPr>
          <a:lstStyle/>
          <a:p>
            <a:pPr>
              <a:lnSpc>
                <a:spcPct val="150000"/>
              </a:lnSpc>
            </a:pPr>
            <a:r>
              <a:rPr lang="en-US" dirty="0" smtClean="0"/>
              <a:t>Translocation of </a:t>
            </a:r>
            <a:r>
              <a:rPr lang="en-US" b="1" dirty="0" smtClean="0"/>
              <a:t>M-phase promoting factor</a:t>
            </a:r>
            <a:r>
              <a:rPr lang="en-US" dirty="0" smtClean="0"/>
              <a:t> (the complex of mitotic [B] </a:t>
            </a:r>
            <a:r>
              <a:rPr lang="en-US" dirty="0" err="1" smtClean="0"/>
              <a:t>cyclins</a:t>
            </a:r>
            <a:r>
              <a:rPr lang="en-US" dirty="0" smtClean="0"/>
              <a:t> with the M-phase </a:t>
            </a:r>
            <a:r>
              <a:rPr lang="en-US" dirty="0" err="1" smtClean="0"/>
              <a:t>Cdk</a:t>
            </a:r>
            <a:r>
              <a:rPr lang="en-US" dirty="0" smtClean="0"/>
              <a:t> [Cdk1]) into the nucleus initiates </a:t>
            </a:r>
            <a:r>
              <a:rPr lang="en-US" b="1" dirty="0" smtClean="0"/>
              <a:t>assembly of the mitotic spindle </a:t>
            </a:r>
            <a:r>
              <a:rPr lang="en-US" dirty="0" smtClean="0"/>
              <a:t>breakdown of the nuclear envelope cessation of all gene transcription condensation of the chromosomes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dirty="0"/>
          </a:p>
        </p:txBody>
      </p:sp>
      <p:sp>
        <p:nvSpPr>
          <p:cNvPr id="3" name="Content Placeholder 2"/>
          <p:cNvSpPr>
            <a:spLocks noGrp="1"/>
          </p:cNvSpPr>
          <p:nvPr>
            <p:ph sz="quarter" idx="1"/>
          </p:nvPr>
        </p:nvSpPr>
        <p:spPr>
          <a:xfrm>
            <a:off x="0" y="1600200"/>
            <a:ext cx="9144000" cy="5257800"/>
          </a:xfrm>
        </p:spPr>
        <p:txBody>
          <a:bodyPr/>
          <a:lstStyle/>
          <a:p>
            <a:pPr>
              <a:lnSpc>
                <a:spcPct val="150000"/>
              </a:lnSpc>
            </a:pPr>
            <a:r>
              <a:rPr lang="en-US" dirty="0" smtClean="0"/>
              <a:t>The </a:t>
            </a:r>
            <a:r>
              <a:rPr lang="en-US" b="1" dirty="0" smtClean="0"/>
              <a:t>anaphase-promoting complex (APC)</a:t>
            </a:r>
            <a:r>
              <a:rPr lang="en-US" dirty="0" smtClean="0"/>
              <a:t>. (The APC is also called the </a:t>
            </a:r>
            <a:r>
              <a:rPr lang="en-US" b="1" dirty="0" err="1" smtClean="0"/>
              <a:t>cyclosome</a:t>
            </a:r>
            <a:r>
              <a:rPr lang="en-US" dirty="0" smtClean="0"/>
              <a:t>, and the complex is often designated as the </a:t>
            </a:r>
            <a:r>
              <a:rPr lang="en-US" b="1" dirty="0" smtClean="0"/>
              <a:t>APC/C</a:t>
            </a:r>
            <a:r>
              <a:rPr lang="en-US" dirty="0" smtClean="0"/>
              <a:t>.) </a:t>
            </a:r>
          </a:p>
          <a:p>
            <a:pPr>
              <a:lnSpc>
                <a:spcPct val="150000"/>
              </a:lnSpc>
            </a:pPr>
            <a:r>
              <a:rPr lang="en-US" dirty="0" smtClean="0"/>
              <a:t>The APC/C triggers the events leading to destruction of </a:t>
            </a:r>
            <a:r>
              <a:rPr lang="en-US" b="1" dirty="0" err="1" smtClean="0"/>
              <a:t>cohesin</a:t>
            </a:r>
            <a:r>
              <a:rPr lang="en-US" dirty="0" smtClean="0"/>
              <a:t> thus allowing the sister </a:t>
            </a:r>
            <a:r>
              <a:rPr lang="en-US" dirty="0" err="1" smtClean="0"/>
              <a:t>chromatids</a:t>
            </a:r>
            <a:r>
              <a:rPr lang="en-US" dirty="0" smtClean="0"/>
              <a:t> to separate; degrades the mitotic (B) </a:t>
            </a:r>
            <a:r>
              <a:rPr lang="en-US" dirty="0" err="1" smtClean="0"/>
              <a:t>cyclins</a:t>
            </a:r>
            <a:r>
              <a:rPr lang="en-US" dirty="0" smtClean="0"/>
              <a:t>.</a:t>
            </a:r>
          </a:p>
          <a:p>
            <a:pPr>
              <a:lnSpc>
                <a:spcPct val="150000"/>
              </a:lnSpc>
            </a:pP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Checkpoints: Quality Control of the Cell Cycle</a:t>
            </a:r>
            <a:endParaRPr lang="en-US" dirty="0"/>
          </a:p>
        </p:txBody>
      </p:sp>
      <p:sp>
        <p:nvSpPr>
          <p:cNvPr id="3" name="Content Placeholder 2"/>
          <p:cNvSpPr>
            <a:spLocks noGrp="1"/>
          </p:cNvSpPr>
          <p:nvPr>
            <p:ph sz="quarter" idx="1"/>
          </p:nvPr>
        </p:nvSpPr>
        <p:spPr/>
        <p:txBody>
          <a:bodyPr>
            <a:normAutofit/>
          </a:bodyPr>
          <a:lstStyle/>
          <a:p>
            <a:pPr>
              <a:lnSpc>
                <a:spcPct val="150000"/>
              </a:lnSpc>
            </a:pPr>
            <a:r>
              <a:rPr lang="en-US" dirty="0" smtClean="0"/>
              <a:t>The </a:t>
            </a:r>
            <a:r>
              <a:rPr lang="en-US" dirty="0"/>
              <a:t>cell has several systems for interrupting the cell cycle if something goes wrong</a:t>
            </a:r>
            <a:r>
              <a:rPr lang="en-US" dirty="0" smtClean="0"/>
              <a:t>.</a:t>
            </a:r>
          </a:p>
          <a:p>
            <a:pPr>
              <a:lnSpc>
                <a:spcPct val="150000"/>
              </a:lnSpc>
            </a:pPr>
            <a:r>
              <a:rPr lang="en-US" b="1" dirty="0" smtClean="0"/>
              <a:t>DNA </a:t>
            </a:r>
            <a:r>
              <a:rPr lang="en-US" b="1" dirty="0"/>
              <a:t>damage</a:t>
            </a:r>
            <a:r>
              <a:rPr lang="en-US" dirty="0"/>
              <a:t> checkpoints. </a:t>
            </a:r>
            <a:endParaRPr lang="en-US" dirty="0" smtClean="0"/>
          </a:p>
          <a:p>
            <a:pPr>
              <a:lnSpc>
                <a:spcPct val="150000"/>
              </a:lnSpc>
            </a:pPr>
            <a:r>
              <a:rPr lang="en-US" dirty="0" smtClean="0"/>
              <a:t>These </a:t>
            </a:r>
            <a:r>
              <a:rPr lang="en-US" dirty="0"/>
              <a:t>sense DNA damage both before the cell enters S phase (a G</a:t>
            </a:r>
            <a:r>
              <a:rPr lang="en-US" baseline="-25000" dirty="0"/>
              <a:t>1</a:t>
            </a:r>
            <a:r>
              <a:rPr lang="en-US" dirty="0"/>
              <a:t> checkpoint) as well as after S phase (a G</a:t>
            </a:r>
            <a:r>
              <a:rPr lang="en-US" baseline="-25000" dirty="0"/>
              <a:t>2</a:t>
            </a:r>
            <a:r>
              <a:rPr lang="en-US" dirty="0"/>
              <a:t> checkpoint</a:t>
            </a:r>
            <a:r>
              <a:rPr lang="en-US" dirty="0" smtClean="0"/>
              <a:t>).</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a:xfrm>
            <a:off x="0" y="1600200"/>
            <a:ext cx="9144000" cy="5105400"/>
          </a:xfrm>
        </p:spPr>
        <p:txBody>
          <a:bodyPr>
            <a:normAutofit fontScale="92500" lnSpcReduction="10000"/>
          </a:bodyPr>
          <a:lstStyle/>
          <a:p>
            <a:pPr lvl="1">
              <a:lnSpc>
                <a:spcPct val="150000"/>
              </a:lnSpc>
            </a:pPr>
            <a:r>
              <a:rPr lang="en-US" dirty="0" smtClean="0"/>
              <a:t>Damage to </a:t>
            </a:r>
            <a:r>
              <a:rPr lang="en-US" b="1" dirty="0" smtClean="0"/>
              <a:t>DNA before the cell enters S phase inhibits the action of Cdk2</a:t>
            </a:r>
            <a:r>
              <a:rPr lang="en-US" dirty="0" smtClean="0"/>
              <a:t> thus stopping the progression of the cell cycle until the damage can be repaired </a:t>
            </a:r>
          </a:p>
          <a:p>
            <a:pPr lvl="1">
              <a:lnSpc>
                <a:spcPct val="150000"/>
              </a:lnSpc>
            </a:pPr>
            <a:r>
              <a:rPr lang="en-US" dirty="0" smtClean="0"/>
              <a:t>Damage to </a:t>
            </a:r>
            <a:r>
              <a:rPr lang="en-US" b="1" dirty="0" smtClean="0"/>
              <a:t>DNA after S phase (the G</a:t>
            </a:r>
            <a:r>
              <a:rPr lang="en-US" b="1" baseline="-25000" dirty="0" smtClean="0"/>
              <a:t>2</a:t>
            </a:r>
            <a:r>
              <a:rPr lang="en-US" b="1" dirty="0" smtClean="0"/>
              <a:t> checkpoint), inhibits the action of Cdk1 </a:t>
            </a:r>
            <a:r>
              <a:rPr lang="en-US" dirty="0" smtClean="0"/>
              <a:t>thus preventing the cell from proceeding from G</a:t>
            </a:r>
            <a:r>
              <a:rPr lang="en-US" baseline="-25000" dirty="0" smtClean="0"/>
              <a:t>2</a:t>
            </a:r>
            <a:r>
              <a:rPr lang="en-US" dirty="0" smtClean="0"/>
              <a:t> to mitosis.</a:t>
            </a:r>
          </a:p>
          <a:p>
            <a:pPr lvl="1">
              <a:lnSpc>
                <a:spcPct val="150000"/>
              </a:lnSpc>
            </a:pPr>
            <a:r>
              <a:rPr lang="en-US" dirty="0" smtClean="0"/>
              <a:t>A check on the successful replication of DNA during S phase. If replication stops at any point on the DNA</a:t>
            </a:r>
            <a:r>
              <a:rPr lang="en-US" b="1" dirty="0" smtClean="0"/>
              <a:t>, progress through the cell cycle is halted until the problem is solved. </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pPr>
              <a:lnSpc>
                <a:spcPct val="150000"/>
              </a:lnSpc>
            </a:pPr>
            <a:r>
              <a:rPr lang="en-US" b="1" dirty="0" smtClean="0"/>
              <a:t>spindle checkpoints</a:t>
            </a:r>
            <a:r>
              <a:rPr lang="en-US" dirty="0" smtClean="0"/>
              <a:t>. Some of these that have been discovered</a:t>
            </a:r>
          </a:p>
          <a:p>
            <a:pPr lvl="1">
              <a:lnSpc>
                <a:spcPct val="150000"/>
              </a:lnSpc>
            </a:pPr>
            <a:r>
              <a:rPr lang="en-US" b="1" dirty="0" smtClean="0"/>
              <a:t>detect any failure of spindle fibers to attach </a:t>
            </a:r>
            <a:r>
              <a:rPr lang="en-US" dirty="0" smtClean="0"/>
              <a:t>to </a:t>
            </a:r>
            <a:r>
              <a:rPr lang="en-US" b="1" dirty="0" smtClean="0"/>
              <a:t>kinetochores</a:t>
            </a:r>
            <a:r>
              <a:rPr lang="en-US" dirty="0" smtClean="0"/>
              <a:t> and arrest the cell in </a:t>
            </a:r>
            <a:r>
              <a:rPr lang="en-US" b="1" dirty="0" smtClean="0"/>
              <a:t>metaphase</a:t>
            </a:r>
            <a:r>
              <a:rPr lang="en-US" dirty="0" smtClean="0"/>
              <a:t> until all the kinetochores are attached correctly (M checkpoint — example);</a:t>
            </a:r>
          </a:p>
          <a:p>
            <a:pPr lvl="1">
              <a:lnSpc>
                <a:spcPct val="150000"/>
              </a:lnSpc>
            </a:pPr>
            <a:r>
              <a:rPr lang="en-US" b="1" dirty="0" smtClean="0"/>
              <a:t>detect improper alignment of the spindle itself and block cytokinesis.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Importance in genetic diversity</a:t>
            </a:r>
          </a:p>
        </p:txBody>
      </p:sp>
      <p:sp>
        <p:nvSpPr>
          <p:cNvPr id="2050" name="Title 1"/>
          <p:cNvSpPr>
            <a:spLocks noGrp="1"/>
          </p:cNvSpPr>
          <p:nvPr>
            <p:ph type="ctrTitle"/>
          </p:nvPr>
        </p:nvSpPr>
        <p:spPr/>
        <p:txBody>
          <a:bodyPr/>
          <a:lstStyle/>
          <a:p>
            <a:pPr eaLnBrk="1" hangingPunct="1"/>
            <a:r>
              <a:rPr lang="en-US" smtClean="0"/>
              <a:t>Meiosis</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Meiosis </a:t>
            </a:r>
            <a:endParaRPr lang="en-US" dirty="0"/>
          </a:p>
        </p:txBody>
      </p:sp>
      <p:sp>
        <p:nvSpPr>
          <p:cNvPr id="3" name="Content Placeholder 2"/>
          <p:cNvSpPr>
            <a:spLocks noGrp="1"/>
          </p:cNvSpPr>
          <p:nvPr>
            <p:ph sz="quarter" idx="1"/>
          </p:nvPr>
        </p:nvSpPr>
        <p:spPr/>
        <p:txBody>
          <a:bodyPr/>
          <a:lstStyle/>
          <a:p>
            <a:r>
              <a:rPr lang="en-US" dirty="0" smtClean="0">
                <a:hlinkClick r:id="rId2" action="ppaction://hlinkfile"/>
              </a:rPr>
              <a:t>Meiosis.mp4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3048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Types of Cell Division </a:t>
            </a:r>
          </a:p>
        </p:txBody>
      </p:sp>
      <p:sp>
        <p:nvSpPr>
          <p:cNvPr id="7" name="Content Placeholder 2"/>
          <p:cNvSpPr txBox="1">
            <a:spLocks/>
          </p:cNvSpPr>
          <p:nvPr/>
        </p:nvSpPr>
        <p:spPr>
          <a:xfrm>
            <a:off x="0" y="1295400"/>
            <a:ext cx="9144000" cy="5334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5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There are three main types of cell division: </a:t>
            </a:r>
            <a:b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br>
            <a:r>
              <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Binary fission </a:t>
            </a:r>
            <a: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takes place in prokaryotes, unicellular organisms .  One cell divides into two identical daughter cells </a:t>
            </a:r>
            <a:b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br>
            <a:r>
              <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Mitosis </a:t>
            </a:r>
            <a: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occurs in eukaryotes.  When a cell undergoes mitosis, it divides into two identical cells.  Mitosis occurs in both unicellular and </a:t>
            </a:r>
            <a:r>
              <a:rPr kumimoji="0" lang="en-US"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multicellular</a:t>
            </a:r>
            <a:r>
              <a:rPr kumimoji="0" lang="en-US"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organisms, but serves different functions in these organisms.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lnSpc>
                <a:spcPct val="150000"/>
              </a:lnSpc>
            </a:pPr>
            <a:r>
              <a:rPr lang="en-US" smtClean="0"/>
              <a:t>Definitions</a:t>
            </a:r>
          </a:p>
        </p:txBody>
      </p:sp>
      <p:sp>
        <p:nvSpPr>
          <p:cNvPr id="3075" name="Content Placeholder 2"/>
          <p:cNvSpPr>
            <a:spLocks noGrp="1"/>
          </p:cNvSpPr>
          <p:nvPr>
            <p:ph sz="quarter" idx="1"/>
          </p:nvPr>
        </p:nvSpPr>
        <p:spPr/>
        <p:txBody>
          <a:bodyPr>
            <a:normAutofit fontScale="92500" lnSpcReduction="10000"/>
          </a:bodyPr>
          <a:lstStyle/>
          <a:p>
            <a:pPr eaLnBrk="1" hangingPunct="1">
              <a:lnSpc>
                <a:spcPct val="150000"/>
              </a:lnSpc>
            </a:pPr>
            <a:r>
              <a:rPr lang="en-US" dirty="0" smtClean="0"/>
              <a:t>Meiosis is a type of cell division which reduces the chromosome number of the parent cell by half to forms four </a:t>
            </a:r>
            <a:r>
              <a:rPr lang="en-US" b="1" dirty="0" smtClean="0"/>
              <a:t>haploid gametes</a:t>
            </a:r>
          </a:p>
          <a:p>
            <a:pPr eaLnBrk="1" hangingPunct="1">
              <a:lnSpc>
                <a:spcPct val="150000"/>
              </a:lnSpc>
            </a:pPr>
            <a:r>
              <a:rPr lang="en-US" dirty="0" smtClean="0"/>
              <a:t>Involves two successive divisions</a:t>
            </a:r>
            <a:r>
              <a:rPr lang="en-US" dirty="0" smtClean="0"/>
              <a:t>:</a:t>
            </a:r>
          </a:p>
          <a:p>
            <a:pPr eaLnBrk="1" hangingPunct="1">
              <a:lnSpc>
                <a:spcPct val="150000"/>
              </a:lnSpc>
            </a:pPr>
            <a:r>
              <a:rPr lang="en-US" dirty="0" smtClean="0"/>
              <a:t> </a:t>
            </a:r>
            <a:r>
              <a:rPr lang="en-US" dirty="0" smtClean="0"/>
              <a:t>meiosis </a:t>
            </a:r>
            <a:r>
              <a:rPr lang="en-US" dirty="0" smtClean="0"/>
              <a:t>I</a:t>
            </a:r>
          </a:p>
          <a:p>
            <a:pPr eaLnBrk="1" hangingPunct="1">
              <a:lnSpc>
                <a:spcPct val="150000"/>
              </a:lnSpc>
              <a:buNone/>
            </a:pPr>
            <a:r>
              <a:rPr lang="en-US" dirty="0" smtClean="0"/>
              <a:t> </a:t>
            </a:r>
            <a:r>
              <a:rPr lang="en-US" dirty="0" smtClean="0"/>
              <a:t>    </a:t>
            </a:r>
            <a:r>
              <a:rPr lang="en-US" dirty="0" smtClean="0"/>
              <a:t> </a:t>
            </a:r>
            <a:r>
              <a:rPr lang="en-US" dirty="0" smtClean="0"/>
              <a:t>and </a:t>
            </a:r>
            <a:endParaRPr lang="en-US" dirty="0" smtClean="0"/>
          </a:p>
          <a:p>
            <a:pPr eaLnBrk="1" hangingPunct="1">
              <a:lnSpc>
                <a:spcPct val="150000"/>
              </a:lnSpc>
            </a:pPr>
            <a:r>
              <a:rPr lang="en-US" dirty="0" smtClean="0"/>
              <a:t>meiosis </a:t>
            </a:r>
            <a:r>
              <a:rPr lang="en-US" dirty="0" smtClean="0"/>
              <a:t>2</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1158498"/>
          </a:xfrm>
        </p:spPr>
        <p:txBody>
          <a:bodyPr>
            <a:normAutofit/>
          </a:bodyPr>
          <a:lstStyle/>
          <a:p>
            <a:pPr>
              <a:lnSpc>
                <a:spcPct val="150000"/>
              </a:lnSpc>
            </a:pPr>
            <a:r>
              <a:rPr lang="en-US" b="1" dirty="0" smtClean="0"/>
              <a:t>The significance of meiosis :-</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85000" lnSpcReduction="20000"/>
          </a:bodyPr>
          <a:lstStyle/>
          <a:p>
            <a:pPr>
              <a:lnSpc>
                <a:spcPct val="160000"/>
              </a:lnSpc>
            </a:pPr>
            <a:r>
              <a:rPr lang="en-US" dirty="0" smtClean="0"/>
              <a:t>1</a:t>
            </a:r>
            <a:r>
              <a:rPr lang="en-US" b="1" dirty="0"/>
              <a:t>. It maintains the same chromosome n umber in the sexually reproducing organisms</a:t>
            </a:r>
            <a:r>
              <a:rPr lang="en-US" dirty="0"/>
              <a:t>. From a diploid cell, haploid gametes are produced which in turn fuse to form a diploid cell.</a:t>
            </a:r>
          </a:p>
          <a:p>
            <a:pPr>
              <a:lnSpc>
                <a:spcPct val="160000"/>
              </a:lnSpc>
            </a:pPr>
            <a:r>
              <a:rPr lang="en-US" dirty="0"/>
              <a:t>2. </a:t>
            </a:r>
            <a:r>
              <a:rPr lang="en-US" b="1" dirty="0"/>
              <a:t>It restricts the multiplication of chromosome number and maintains the stability of the species.</a:t>
            </a:r>
          </a:p>
          <a:p>
            <a:pPr>
              <a:lnSpc>
                <a:spcPct val="160000"/>
              </a:lnSpc>
            </a:pPr>
            <a:r>
              <a:rPr lang="en-US" dirty="0"/>
              <a:t>3. </a:t>
            </a:r>
            <a:r>
              <a:rPr lang="en-US" b="1" dirty="0"/>
              <a:t>Maternal and paternal genes get exchanged during crossing over. It results in variations among the offspring.</a:t>
            </a:r>
          </a:p>
          <a:p>
            <a:pPr>
              <a:lnSpc>
                <a:spcPct val="160000"/>
              </a:lnSpc>
            </a:pP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lnSpc>
                <a:spcPct val="150000"/>
              </a:lnSpc>
            </a:pPr>
            <a:r>
              <a:rPr lang="en-US" smtClean="0"/>
              <a:t>Meiosis I</a:t>
            </a:r>
          </a:p>
        </p:txBody>
      </p:sp>
      <p:sp>
        <p:nvSpPr>
          <p:cNvPr id="3" name="Content Placeholder 2"/>
          <p:cNvSpPr>
            <a:spLocks noGrp="1"/>
          </p:cNvSpPr>
          <p:nvPr>
            <p:ph sz="quarter" idx="1"/>
          </p:nvPr>
        </p:nvSpPr>
        <p:spPr>
          <a:xfrm>
            <a:off x="228600" y="1600200"/>
            <a:ext cx="8915400" cy="5257800"/>
          </a:xfrm>
        </p:spPr>
        <p:txBody>
          <a:bodyPr rtlCol="0">
            <a:normAutofit/>
          </a:bodyPr>
          <a:lstStyle/>
          <a:p>
            <a:pPr eaLnBrk="1" fontAlgn="auto" hangingPunct="1">
              <a:lnSpc>
                <a:spcPct val="150000"/>
              </a:lnSpc>
              <a:spcAft>
                <a:spcPts val="0"/>
              </a:spcAft>
              <a:buFont typeface="Arial" pitchFamily="34" charset="0"/>
              <a:buChar char="•"/>
              <a:defRPr/>
            </a:pPr>
            <a:r>
              <a:rPr lang="en-US" dirty="0" smtClean="0"/>
              <a:t>Prophase I:  </a:t>
            </a:r>
          </a:p>
          <a:p>
            <a:pPr lvl="1" eaLnBrk="1" fontAlgn="auto" hangingPunct="1">
              <a:lnSpc>
                <a:spcPct val="150000"/>
              </a:lnSpc>
              <a:spcAft>
                <a:spcPts val="0"/>
              </a:spcAft>
              <a:buFont typeface="Arial" pitchFamily="34" charset="0"/>
              <a:buChar char="–"/>
              <a:defRPr/>
            </a:pPr>
            <a:r>
              <a:rPr lang="en-US" dirty="0" smtClean="0"/>
              <a:t>Chromosomes become visible and condense (become thicker and shorter) into rod- like structures</a:t>
            </a:r>
          </a:p>
          <a:p>
            <a:pPr lvl="1" eaLnBrk="1" fontAlgn="auto" hangingPunct="1">
              <a:lnSpc>
                <a:spcPct val="150000"/>
              </a:lnSpc>
              <a:spcAft>
                <a:spcPts val="0"/>
              </a:spcAft>
              <a:buFont typeface="Arial" pitchFamily="34" charset="0"/>
              <a:buChar char="–"/>
              <a:defRPr/>
            </a:pPr>
            <a:r>
              <a:rPr lang="en-US" b="1" dirty="0" smtClean="0"/>
              <a:t>Pairing between homologous chromosomes start</a:t>
            </a:r>
          </a:p>
          <a:p>
            <a:pPr lvl="1" eaLnBrk="1" fontAlgn="auto" hangingPunct="1">
              <a:lnSpc>
                <a:spcPct val="150000"/>
              </a:lnSpc>
              <a:spcAft>
                <a:spcPts val="0"/>
              </a:spcAft>
              <a:buFont typeface="Arial" pitchFamily="34" charset="0"/>
              <a:buChar char="–"/>
              <a:defRPr/>
            </a:pPr>
            <a:r>
              <a:rPr lang="en-US" dirty="0" smtClean="0"/>
              <a:t>Replication of chromosomes happen</a:t>
            </a:r>
            <a:r>
              <a:rPr lang="en-US" b="1" dirty="0" smtClean="0"/>
              <a:t>; each chromosome appears to be composed of sister chromatids</a:t>
            </a:r>
          </a:p>
          <a:p>
            <a:pPr lvl="1" eaLnBrk="1" fontAlgn="auto" hangingPunct="1">
              <a:lnSpc>
                <a:spcPct val="150000"/>
              </a:lnSpc>
              <a:spcAft>
                <a:spcPts val="0"/>
              </a:spcAft>
              <a:buFont typeface="Arial" pitchFamily="34" charset="0"/>
              <a:buChar char="–"/>
              <a:defRPr/>
            </a:pPr>
            <a:r>
              <a:rPr lang="en-US" b="1" dirty="0" smtClean="0"/>
              <a:t>Crossing over happens</a:t>
            </a:r>
            <a:r>
              <a:rPr lang="en-US" dirty="0" smtClean="0"/>
              <a:t>: the exchange of portions between homologous chromosomes.</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Meiosis I</a:t>
            </a:r>
          </a:p>
        </p:txBody>
      </p:sp>
      <p:sp>
        <p:nvSpPr>
          <p:cNvPr id="5123" name="Content Placeholder 2"/>
          <p:cNvSpPr>
            <a:spLocks noGrp="1"/>
          </p:cNvSpPr>
          <p:nvPr>
            <p:ph sz="quarter" idx="1"/>
          </p:nvPr>
        </p:nvSpPr>
        <p:spPr/>
        <p:txBody>
          <a:bodyPr/>
          <a:lstStyle/>
          <a:p>
            <a:pPr eaLnBrk="1" hangingPunct="1"/>
            <a:r>
              <a:rPr lang="en-US" smtClean="0"/>
              <a:t>Prophase I</a:t>
            </a:r>
          </a:p>
        </p:txBody>
      </p:sp>
      <p:pic>
        <p:nvPicPr>
          <p:cNvPr id="5124" name="Picture 3" descr="DSC00347.JPG"/>
          <p:cNvPicPr>
            <a:picLocks noChangeAspect="1"/>
          </p:cNvPicPr>
          <p:nvPr/>
        </p:nvPicPr>
        <p:blipFill>
          <a:blip r:embed="rId2"/>
          <a:srcRect/>
          <a:stretch>
            <a:fillRect/>
          </a:stretch>
        </p:blipFill>
        <p:spPr bwMode="auto">
          <a:xfrm>
            <a:off x="2133600" y="2209800"/>
            <a:ext cx="4648200" cy="3935413"/>
          </a:xfrm>
          <a:prstGeom prst="rect">
            <a:avLst/>
          </a:prstGeom>
          <a:noFill/>
          <a:ln w="9525">
            <a:noFill/>
            <a:miter lim="800000"/>
            <a:headEnd/>
            <a:tailEnd/>
          </a:ln>
        </p:spPr>
      </p:pic>
      <p:sp>
        <p:nvSpPr>
          <p:cNvPr id="5125" name="TextBox 4"/>
          <p:cNvSpPr txBox="1">
            <a:spLocks noChangeArrowheads="1"/>
          </p:cNvSpPr>
          <p:nvPr/>
        </p:nvSpPr>
        <p:spPr bwMode="auto">
          <a:xfrm>
            <a:off x="5181600" y="1828800"/>
            <a:ext cx="1993900" cy="369888"/>
          </a:xfrm>
          <a:prstGeom prst="rect">
            <a:avLst/>
          </a:prstGeom>
          <a:noFill/>
          <a:ln w="9525">
            <a:noFill/>
            <a:miter lim="800000"/>
            <a:headEnd/>
            <a:tailEnd/>
          </a:ln>
        </p:spPr>
        <p:txBody>
          <a:bodyPr wrap="none">
            <a:spAutoFit/>
          </a:bodyPr>
          <a:lstStyle/>
          <a:p>
            <a:r>
              <a:rPr lang="en-US">
                <a:latin typeface="Calibri" pitchFamily="34" charset="0"/>
              </a:rPr>
              <a:t>Nuclear membrane</a:t>
            </a:r>
          </a:p>
        </p:txBody>
      </p:sp>
      <p:sp>
        <p:nvSpPr>
          <p:cNvPr id="5126" name="TextBox 8"/>
          <p:cNvSpPr txBox="1">
            <a:spLocks noChangeArrowheads="1"/>
          </p:cNvSpPr>
          <p:nvPr/>
        </p:nvSpPr>
        <p:spPr bwMode="auto">
          <a:xfrm>
            <a:off x="6172200" y="2438400"/>
            <a:ext cx="1535113" cy="369888"/>
          </a:xfrm>
          <a:prstGeom prst="rect">
            <a:avLst/>
          </a:prstGeom>
          <a:noFill/>
          <a:ln w="9525">
            <a:noFill/>
            <a:miter lim="800000"/>
            <a:headEnd/>
            <a:tailEnd/>
          </a:ln>
        </p:spPr>
        <p:txBody>
          <a:bodyPr wrap="none">
            <a:spAutoFit/>
          </a:bodyPr>
          <a:lstStyle/>
          <a:p>
            <a:r>
              <a:rPr lang="en-US">
                <a:latin typeface="Calibri" pitchFamily="34" charset="0"/>
              </a:rPr>
              <a:t>Chromosomes</a:t>
            </a:r>
          </a:p>
        </p:txBody>
      </p:sp>
      <p:sp>
        <p:nvSpPr>
          <p:cNvPr id="5127" name="TextBox 9"/>
          <p:cNvSpPr txBox="1">
            <a:spLocks noChangeArrowheads="1"/>
          </p:cNvSpPr>
          <p:nvPr/>
        </p:nvSpPr>
        <p:spPr bwMode="auto">
          <a:xfrm>
            <a:off x="6705600" y="3352800"/>
            <a:ext cx="1169988" cy="369888"/>
          </a:xfrm>
          <a:prstGeom prst="rect">
            <a:avLst/>
          </a:prstGeom>
          <a:noFill/>
          <a:ln w="9525">
            <a:noFill/>
            <a:miter lim="800000"/>
            <a:headEnd/>
            <a:tailEnd/>
          </a:ln>
        </p:spPr>
        <p:txBody>
          <a:bodyPr wrap="none">
            <a:spAutoFit/>
          </a:bodyPr>
          <a:lstStyle/>
          <a:p>
            <a:r>
              <a:rPr lang="en-US">
                <a:latin typeface="Calibri" pitchFamily="34" charset="0"/>
              </a:rPr>
              <a:t>Cytoplasm</a:t>
            </a:r>
          </a:p>
        </p:txBody>
      </p:sp>
      <p:sp>
        <p:nvSpPr>
          <p:cNvPr id="5128" name="TextBox 10"/>
          <p:cNvSpPr txBox="1">
            <a:spLocks noChangeArrowheads="1"/>
          </p:cNvSpPr>
          <p:nvPr/>
        </p:nvSpPr>
        <p:spPr bwMode="auto">
          <a:xfrm>
            <a:off x="6781800" y="5257800"/>
            <a:ext cx="1611313" cy="369888"/>
          </a:xfrm>
          <a:prstGeom prst="rect">
            <a:avLst/>
          </a:prstGeom>
          <a:noFill/>
          <a:ln w="9525">
            <a:noFill/>
            <a:miter lim="800000"/>
            <a:headEnd/>
            <a:tailEnd/>
          </a:ln>
        </p:spPr>
        <p:txBody>
          <a:bodyPr wrap="none">
            <a:spAutoFit/>
          </a:bodyPr>
          <a:lstStyle/>
          <a:p>
            <a:r>
              <a:rPr lang="en-US">
                <a:latin typeface="Calibri" pitchFamily="34" charset="0"/>
              </a:rPr>
              <a:t>Cell membrane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Meiosis I</a:t>
            </a:r>
          </a:p>
        </p:txBody>
      </p:sp>
      <p:sp>
        <p:nvSpPr>
          <p:cNvPr id="6147" name="Content Placeholder 2"/>
          <p:cNvSpPr>
            <a:spLocks noGrp="1"/>
          </p:cNvSpPr>
          <p:nvPr>
            <p:ph sz="quarter" idx="1"/>
          </p:nvPr>
        </p:nvSpPr>
        <p:spPr/>
        <p:txBody>
          <a:bodyPr/>
          <a:lstStyle/>
          <a:p>
            <a:pPr eaLnBrk="1" hangingPunct="1"/>
            <a:r>
              <a:rPr lang="en-US" smtClean="0"/>
              <a:t>Prophase I</a:t>
            </a:r>
          </a:p>
        </p:txBody>
      </p:sp>
      <p:pic>
        <p:nvPicPr>
          <p:cNvPr id="6148" name="Picture 3" descr="DSC00348.JPG"/>
          <p:cNvPicPr>
            <a:picLocks noChangeAspect="1"/>
          </p:cNvPicPr>
          <p:nvPr/>
        </p:nvPicPr>
        <p:blipFill>
          <a:blip r:embed="rId2"/>
          <a:srcRect/>
          <a:stretch>
            <a:fillRect/>
          </a:stretch>
        </p:blipFill>
        <p:spPr bwMode="auto">
          <a:xfrm>
            <a:off x="2438400" y="2286000"/>
            <a:ext cx="4495800" cy="3951288"/>
          </a:xfrm>
          <a:prstGeom prst="rect">
            <a:avLst/>
          </a:prstGeom>
          <a:noFill/>
          <a:ln w="9525">
            <a:noFill/>
            <a:miter lim="800000"/>
            <a:headEnd/>
            <a:tailEnd/>
          </a:ln>
        </p:spPr>
      </p:pic>
      <p:sp>
        <p:nvSpPr>
          <p:cNvPr id="6149" name="TextBox 4"/>
          <p:cNvSpPr txBox="1">
            <a:spLocks noChangeArrowheads="1"/>
          </p:cNvSpPr>
          <p:nvPr/>
        </p:nvSpPr>
        <p:spPr bwMode="auto">
          <a:xfrm>
            <a:off x="6019800" y="2514600"/>
            <a:ext cx="2751138" cy="369888"/>
          </a:xfrm>
          <a:prstGeom prst="rect">
            <a:avLst/>
          </a:prstGeom>
          <a:noFill/>
          <a:ln w="9525">
            <a:noFill/>
            <a:miter lim="800000"/>
            <a:headEnd/>
            <a:tailEnd/>
          </a:ln>
        </p:spPr>
        <p:txBody>
          <a:bodyPr wrap="none">
            <a:spAutoFit/>
          </a:bodyPr>
          <a:lstStyle/>
          <a:p>
            <a:r>
              <a:rPr lang="en-US">
                <a:latin typeface="Calibri" pitchFamily="34" charset="0"/>
              </a:rPr>
              <a:t>Homologous chromosomes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52400"/>
            <a:ext cx="8229600" cy="792163"/>
          </a:xfrm>
        </p:spPr>
        <p:txBody>
          <a:bodyPr/>
          <a:lstStyle/>
          <a:p>
            <a:pPr eaLnBrk="1" hangingPunct="1"/>
            <a:r>
              <a:rPr lang="en-US" smtClean="0"/>
              <a:t>Meiosis I</a:t>
            </a:r>
          </a:p>
        </p:txBody>
      </p:sp>
      <p:sp>
        <p:nvSpPr>
          <p:cNvPr id="7171" name="Content Placeholder 2"/>
          <p:cNvSpPr>
            <a:spLocks noGrp="1"/>
          </p:cNvSpPr>
          <p:nvPr>
            <p:ph sz="quarter" idx="1"/>
          </p:nvPr>
        </p:nvSpPr>
        <p:spPr>
          <a:xfrm>
            <a:off x="457200" y="914400"/>
            <a:ext cx="8229600" cy="4525963"/>
          </a:xfrm>
        </p:spPr>
        <p:txBody>
          <a:bodyPr/>
          <a:lstStyle/>
          <a:p>
            <a:pPr eaLnBrk="1" hangingPunct="1"/>
            <a:endParaRPr lang="en-US" sz="2000" b="1" dirty="0" smtClean="0"/>
          </a:p>
          <a:p>
            <a:pPr eaLnBrk="1" hangingPunct="1"/>
            <a:endParaRPr lang="en-US" sz="2000" b="1" dirty="0" smtClean="0"/>
          </a:p>
          <a:p>
            <a:pPr eaLnBrk="1" hangingPunct="1"/>
            <a:r>
              <a:rPr lang="en-US" sz="2000" b="1" dirty="0" smtClean="0"/>
              <a:t>Homologous </a:t>
            </a:r>
            <a:r>
              <a:rPr lang="en-US" sz="2000" b="1" dirty="0" smtClean="0"/>
              <a:t>chromosomes: </a:t>
            </a:r>
            <a:r>
              <a:rPr lang="en-US" sz="2000" dirty="0" smtClean="0"/>
              <a:t>similar in size and shape and contain the same kinds of genes; </a:t>
            </a:r>
            <a:endParaRPr lang="en-US" sz="2000" i="1" dirty="0" smtClean="0"/>
          </a:p>
        </p:txBody>
      </p:sp>
      <p:pic>
        <p:nvPicPr>
          <p:cNvPr id="7172" name="Picture 3" descr="DSC00355.JPG"/>
          <p:cNvPicPr>
            <a:picLocks noChangeAspect="1"/>
          </p:cNvPicPr>
          <p:nvPr/>
        </p:nvPicPr>
        <p:blipFill>
          <a:blip r:embed="rId2"/>
          <a:srcRect/>
          <a:stretch>
            <a:fillRect/>
          </a:stretch>
        </p:blipFill>
        <p:spPr bwMode="auto">
          <a:xfrm>
            <a:off x="1143000" y="2590800"/>
            <a:ext cx="2809875" cy="2743200"/>
          </a:xfrm>
          <a:prstGeom prst="rect">
            <a:avLst/>
          </a:prstGeom>
          <a:noFill/>
          <a:ln w="9525">
            <a:noFill/>
            <a:miter lim="800000"/>
            <a:headEnd/>
            <a:tailEnd/>
          </a:ln>
        </p:spPr>
      </p:pic>
      <p:pic>
        <p:nvPicPr>
          <p:cNvPr id="7173" name="Picture 4" descr="DSC00356.JPG"/>
          <p:cNvPicPr>
            <a:picLocks noChangeAspect="1"/>
          </p:cNvPicPr>
          <p:nvPr/>
        </p:nvPicPr>
        <p:blipFill>
          <a:blip r:embed="rId3"/>
          <a:srcRect/>
          <a:stretch>
            <a:fillRect/>
          </a:stretch>
        </p:blipFill>
        <p:spPr bwMode="auto">
          <a:xfrm>
            <a:off x="4953000" y="2819400"/>
            <a:ext cx="2814638" cy="2743200"/>
          </a:xfrm>
          <a:prstGeom prst="rect">
            <a:avLst/>
          </a:prstGeom>
          <a:noFill/>
          <a:ln w="9525">
            <a:noFill/>
            <a:miter lim="800000"/>
            <a:headEnd/>
            <a:tailEnd/>
          </a:ln>
        </p:spPr>
      </p:pic>
      <p:sp>
        <p:nvSpPr>
          <p:cNvPr id="7174" name="TextBox 5"/>
          <p:cNvSpPr txBox="1">
            <a:spLocks noChangeArrowheads="1"/>
          </p:cNvSpPr>
          <p:nvPr/>
        </p:nvSpPr>
        <p:spPr bwMode="auto">
          <a:xfrm>
            <a:off x="1828800" y="5867400"/>
            <a:ext cx="1417638" cy="369888"/>
          </a:xfrm>
          <a:prstGeom prst="rect">
            <a:avLst/>
          </a:prstGeom>
          <a:noFill/>
          <a:ln w="9525">
            <a:noFill/>
            <a:miter lim="800000"/>
            <a:headEnd/>
            <a:tailEnd/>
          </a:ln>
        </p:spPr>
        <p:txBody>
          <a:bodyPr wrap="none">
            <a:spAutoFit/>
          </a:bodyPr>
          <a:lstStyle/>
          <a:p>
            <a:r>
              <a:rPr lang="en-US">
                <a:latin typeface="Calibri" pitchFamily="34" charset="0"/>
              </a:rPr>
              <a:t>Male gamete</a:t>
            </a:r>
          </a:p>
        </p:txBody>
      </p:sp>
      <p:sp>
        <p:nvSpPr>
          <p:cNvPr id="7175" name="TextBox 6"/>
          <p:cNvSpPr txBox="1">
            <a:spLocks noChangeArrowheads="1"/>
          </p:cNvSpPr>
          <p:nvPr/>
        </p:nvSpPr>
        <p:spPr bwMode="auto">
          <a:xfrm>
            <a:off x="5562600" y="5867400"/>
            <a:ext cx="1622425" cy="369888"/>
          </a:xfrm>
          <a:prstGeom prst="rect">
            <a:avLst/>
          </a:prstGeom>
          <a:noFill/>
          <a:ln w="9525">
            <a:noFill/>
            <a:miter lim="800000"/>
            <a:headEnd/>
            <a:tailEnd/>
          </a:ln>
        </p:spPr>
        <p:txBody>
          <a:bodyPr wrap="none">
            <a:spAutoFit/>
          </a:bodyPr>
          <a:lstStyle/>
          <a:p>
            <a:r>
              <a:rPr lang="en-US">
                <a:latin typeface="Calibri" pitchFamily="34" charset="0"/>
              </a:rPr>
              <a:t>Female gamete</a:t>
            </a:r>
          </a:p>
        </p:txBody>
      </p:sp>
      <p:sp>
        <p:nvSpPr>
          <p:cNvPr id="7176" name="TextBox 7"/>
          <p:cNvSpPr txBox="1">
            <a:spLocks noChangeArrowheads="1"/>
          </p:cNvSpPr>
          <p:nvPr/>
        </p:nvSpPr>
        <p:spPr bwMode="auto">
          <a:xfrm>
            <a:off x="1676400" y="5421312"/>
            <a:ext cx="644525" cy="369888"/>
          </a:xfrm>
          <a:prstGeom prst="rect">
            <a:avLst/>
          </a:prstGeom>
          <a:noFill/>
          <a:ln w="9525">
            <a:noFill/>
            <a:miter lim="800000"/>
            <a:headEnd/>
            <a:tailEnd/>
          </a:ln>
        </p:spPr>
        <p:txBody>
          <a:bodyPr wrap="none">
            <a:spAutoFit/>
          </a:bodyPr>
          <a:lstStyle/>
          <a:p>
            <a:r>
              <a:rPr lang="en-US" dirty="0">
                <a:latin typeface="Calibri" pitchFamily="34" charset="0"/>
              </a:rPr>
              <a:t>gene</a:t>
            </a:r>
          </a:p>
        </p:txBody>
      </p:sp>
      <p:sp>
        <p:nvSpPr>
          <p:cNvPr id="7177" name="TextBox 8"/>
          <p:cNvSpPr txBox="1">
            <a:spLocks noChangeArrowheads="1"/>
          </p:cNvSpPr>
          <p:nvPr/>
        </p:nvSpPr>
        <p:spPr bwMode="auto">
          <a:xfrm>
            <a:off x="0" y="3733800"/>
            <a:ext cx="1420813" cy="369888"/>
          </a:xfrm>
          <a:prstGeom prst="rect">
            <a:avLst/>
          </a:prstGeom>
          <a:noFill/>
          <a:ln w="9525">
            <a:noFill/>
            <a:miter lim="800000"/>
            <a:headEnd/>
            <a:tailEnd/>
          </a:ln>
        </p:spPr>
        <p:txBody>
          <a:bodyPr wrap="none">
            <a:spAutoFit/>
          </a:bodyPr>
          <a:lstStyle/>
          <a:p>
            <a:r>
              <a:rPr lang="en-US">
                <a:latin typeface="Calibri" pitchFamily="34" charset="0"/>
              </a:rPr>
              <a:t>chromosome</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792163"/>
          </a:xfrm>
        </p:spPr>
        <p:txBody>
          <a:bodyPr/>
          <a:lstStyle/>
          <a:p>
            <a:pPr eaLnBrk="1" hangingPunct="1"/>
            <a:r>
              <a:rPr lang="en-US" smtClean="0"/>
              <a:t>Meiosis I</a:t>
            </a:r>
          </a:p>
        </p:txBody>
      </p:sp>
      <p:sp>
        <p:nvSpPr>
          <p:cNvPr id="8195" name="Content Placeholder 2"/>
          <p:cNvSpPr>
            <a:spLocks noGrp="1"/>
          </p:cNvSpPr>
          <p:nvPr>
            <p:ph sz="quarter" idx="1"/>
          </p:nvPr>
        </p:nvSpPr>
        <p:spPr>
          <a:xfrm>
            <a:off x="457200" y="914400"/>
            <a:ext cx="8229600" cy="4525963"/>
          </a:xfrm>
        </p:spPr>
        <p:txBody>
          <a:bodyPr/>
          <a:lstStyle/>
          <a:p>
            <a:pPr eaLnBrk="1" hangingPunct="1"/>
            <a:endParaRPr lang="en-US" sz="2000" i="1" dirty="0" smtClean="0"/>
          </a:p>
        </p:txBody>
      </p:sp>
      <p:pic>
        <p:nvPicPr>
          <p:cNvPr id="8196" name="Picture 9" descr="DSC00357.JPG"/>
          <p:cNvPicPr>
            <a:picLocks noChangeAspect="1"/>
          </p:cNvPicPr>
          <p:nvPr/>
        </p:nvPicPr>
        <p:blipFill>
          <a:blip r:embed="rId2"/>
          <a:srcRect/>
          <a:stretch>
            <a:fillRect/>
          </a:stretch>
        </p:blipFill>
        <p:spPr bwMode="auto">
          <a:xfrm>
            <a:off x="2438400" y="2286000"/>
            <a:ext cx="3927475" cy="3868738"/>
          </a:xfrm>
          <a:prstGeom prst="rect">
            <a:avLst/>
          </a:prstGeom>
          <a:noFill/>
          <a:ln w="9525">
            <a:noFill/>
            <a:miter lim="800000"/>
            <a:headEnd/>
            <a:tailEnd/>
          </a:ln>
        </p:spPr>
      </p:pic>
      <p:sp>
        <p:nvSpPr>
          <p:cNvPr id="8197" name="TextBox 10"/>
          <p:cNvSpPr txBox="1">
            <a:spLocks noChangeArrowheads="1"/>
          </p:cNvSpPr>
          <p:nvPr/>
        </p:nvSpPr>
        <p:spPr bwMode="auto">
          <a:xfrm>
            <a:off x="6324600" y="3352800"/>
            <a:ext cx="793750" cy="369888"/>
          </a:xfrm>
          <a:prstGeom prst="rect">
            <a:avLst/>
          </a:prstGeom>
          <a:noFill/>
          <a:ln w="9525">
            <a:noFill/>
            <a:miter lim="800000"/>
            <a:headEnd/>
            <a:tailEnd/>
          </a:ln>
        </p:spPr>
        <p:txBody>
          <a:bodyPr wrap="none">
            <a:spAutoFit/>
          </a:bodyPr>
          <a:lstStyle/>
          <a:p>
            <a:r>
              <a:rPr lang="en-US">
                <a:latin typeface="Calibri" pitchFamily="34" charset="0"/>
              </a:rPr>
              <a:t>zygote</a:t>
            </a:r>
          </a:p>
        </p:txBody>
      </p:sp>
      <p:sp>
        <p:nvSpPr>
          <p:cNvPr id="8198" name="TextBox 11"/>
          <p:cNvSpPr txBox="1">
            <a:spLocks noChangeArrowheads="1"/>
          </p:cNvSpPr>
          <p:nvPr/>
        </p:nvSpPr>
        <p:spPr bwMode="auto">
          <a:xfrm>
            <a:off x="228600" y="5410200"/>
            <a:ext cx="2751138" cy="369888"/>
          </a:xfrm>
          <a:prstGeom prst="rect">
            <a:avLst/>
          </a:prstGeom>
          <a:noFill/>
          <a:ln w="9525">
            <a:noFill/>
            <a:miter lim="800000"/>
            <a:headEnd/>
            <a:tailEnd/>
          </a:ln>
        </p:spPr>
        <p:txBody>
          <a:bodyPr wrap="none">
            <a:spAutoFit/>
          </a:bodyPr>
          <a:lstStyle/>
          <a:p>
            <a:r>
              <a:rPr lang="en-US">
                <a:latin typeface="Calibri" pitchFamily="34" charset="0"/>
              </a:rPr>
              <a:t>Homologous chromosomes</a:t>
            </a:r>
          </a:p>
        </p:txBody>
      </p:sp>
      <p:sp>
        <p:nvSpPr>
          <p:cNvPr id="8199" name="TextBox 12"/>
          <p:cNvSpPr txBox="1">
            <a:spLocks noChangeArrowheads="1"/>
          </p:cNvSpPr>
          <p:nvPr/>
        </p:nvSpPr>
        <p:spPr bwMode="auto">
          <a:xfrm>
            <a:off x="762000" y="2667000"/>
            <a:ext cx="1185863" cy="646113"/>
          </a:xfrm>
          <a:prstGeom prst="rect">
            <a:avLst/>
          </a:prstGeom>
          <a:noFill/>
          <a:ln w="9525">
            <a:noFill/>
            <a:miter lim="800000"/>
            <a:headEnd/>
            <a:tailEnd/>
          </a:ln>
        </p:spPr>
        <p:txBody>
          <a:bodyPr wrap="none">
            <a:spAutoFit/>
          </a:bodyPr>
          <a:lstStyle/>
          <a:p>
            <a:r>
              <a:rPr lang="en-US" b="1">
                <a:latin typeface="Calibri" pitchFamily="34" charset="0"/>
              </a:rPr>
              <a:t>Genotype:</a:t>
            </a:r>
          </a:p>
          <a:p>
            <a:r>
              <a:rPr lang="en-US" b="1">
                <a:latin typeface="Calibri" pitchFamily="34" charset="0"/>
              </a:rPr>
              <a:t>AaRrBb</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Meiosis I</a:t>
            </a:r>
          </a:p>
        </p:txBody>
      </p:sp>
      <p:sp>
        <p:nvSpPr>
          <p:cNvPr id="9219" name="Content Placeholder 2"/>
          <p:cNvSpPr>
            <a:spLocks noGrp="1"/>
          </p:cNvSpPr>
          <p:nvPr>
            <p:ph sz="quarter" idx="1"/>
          </p:nvPr>
        </p:nvSpPr>
        <p:spPr/>
        <p:txBody>
          <a:bodyPr/>
          <a:lstStyle/>
          <a:p>
            <a:pPr eaLnBrk="1" hangingPunct="1"/>
            <a:r>
              <a:rPr lang="en-US" smtClean="0"/>
              <a:t>Prophase I</a:t>
            </a:r>
            <a:endParaRPr lang="en-US" i="1" smtClean="0"/>
          </a:p>
        </p:txBody>
      </p:sp>
      <p:pic>
        <p:nvPicPr>
          <p:cNvPr id="9220" name="Picture 3" descr="DSC00349.JPG"/>
          <p:cNvPicPr>
            <a:picLocks noChangeAspect="1"/>
          </p:cNvPicPr>
          <p:nvPr/>
        </p:nvPicPr>
        <p:blipFill>
          <a:blip r:embed="rId2"/>
          <a:srcRect/>
          <a:stretch>
            <a:fillRect/>
          </a:stretch>
        </p:blipFill>
        <p:spPr bwMode="auto">
          <a:xfrm>
            <a:off x="2667000" y="2209800"/>
            <a:ext cx="3635375" cy="3733800"/>
          </a:xfrm>
          <a:prstGeom prst="rect">
            <a:avLst/>
          </a:prstGeom>
          <a:noFill/>
          <a:ln w="9525">
            <a:noFill/>
            <a:miter lim="800000"/>
            <a:headEnd/>
            <a:tailEnd/>
          </a:ln>
        </p:spPr>
      </p:pic>
      <p:sp>
        <p:nvSpPr>
          <p:cNvPr id="9221" name="TextBox 4"/>
          <p:cNvSpPr txBox="1">
            <a:spLocks noChangeArrowheads="1"/>
          </p:cNvSpPr>
          <p:nvPr/>
        </p:nvSpPr>
        <p:spPr bwMode="auto">
          <a:xfrm>
            <a:off x="5105400" y="1828800"/>
            <a:ext cx="1804988" cy="369888"/>
          </a:xfrm>
          <a:prstGeom prst="rect">
            <a:avLst/>
          </a:prstGeom>
          <a:noFill/>
          <a:ln w="9525">
            <a:noFill/>
            <a:miter lim="800000"/>
            <a:headEnd/>
            <a:tailEnd/>
          </a:ln>
        </p:spPr>
        <p:txBody>
          <a:bodyPr wrap="none">
            <a:spAutoFit/>
          </a:bodyPr>
          <a:lstStyle/>
          <a:p>
            <a:r>
              <a:rPr lang="en-US">
                <a:latin typeface="Calibri" pitchFamily="34" charset="0"/>
              </a:rPr>
              <a:t>Sister chromatids</a:t>
            </a:r>
          </a:p>
        </p:txBody>
      </p:sp>
      <p:sp>
        <p:nvSpPr>
          <p:cNvPr id="9222" name="TextBox 5"/>
          <p:cNvSpPr txBox="1">
            <a:spLocks noChangeArrowheads="1"/>
          </p:cNvSpPr>
          <p:nvPr/>
        </p:nvSpPr>
        <p:spPr bwMode="auto">
          <a:xfrm>
            <a:off x="6629400" y="3352800"/>
            <a:ext cx="2363788" cy="369888"/>
          </a:xfrm>
          <a:prstGeom prst="rect">
            <a:avLst/>
          </a:prstGeom>
          <a:noFill/>
          <a:ln w="9525">
            <a:noFill/>
            <a:miter lim="800000"/>
            <a:headEnd/>
            <a:tailEnd/>
          </a:ln>
        </p:spPr>
        <p:txBody>
          <a:bodyPr wrap="none">
            <a:spAutoFit/>
          </a:bodyPr>
          <a:lstStyle/>
          <a:p>
            <a:r>
              <a:rPr lang="en-US">
                <a:latin typeface="Calibri" pitchFamily="34" charset="0"/>
              </a:rPr>
              <a:t>Light colored: maternal</a:t>
            </a:r>
          </a:p>
        </p:txBody>
      </p:sp>
      <p:sp>
        <p:nvSpPr>
          <p:cNvPr id="9223" name="TextBox 6"/>
          <p:cNvSpPr txBox="1">
            <a:spLocks noChangeArrowheads="1"/>
          </p:cNvSpPr>
          <p:nvPr/>
        </p:nvSpPr>
        <p:spPr bwMode="auto">
          <a:xfrm>
            <a:off x="6629400" y="3810000"/>
            <a:ext cx="2282825" cy="369888"/>
          </a:xfrm>
          <a:prstGeom prst="rect">
            <a:avLst/>
          </a:prstGeom>
          <a:noFill/>
          <a:ln w="9525">
            <a:noFill/>
            <a:miter lim="800000"/>
            <a:headEnd/>
            <a:tailEnd/>
          </a:ln>
        </p:spPr>
        <p:txBody>
          <a:bodyPr wrap="none">
            <a:spAutoFit/>
          </a:bodyPr>
          <a:lstStyle/>
          <a:p>
            <a:r>
              <a:rPr lang="en-US">
                <a:latin typeface="Calibri" pitchFamily="34" charset="0"/>
              </a:rPr>
              <a:t>Dark colored: paternal</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Meiosis I</a:t>
            </a:r>
          </a:p>
        </p:txBody>
      </p:sp>
      <p:sp>
        <p:nvSpPr>
          <p:cNvPr id="10243" name="Content Placeholder 2"/>
          <p:cNvSpPr>
            <a:spLocks noGrp="1"/>
          </p:cNvSpPr>
          <p:nvPr>
            <p:ph sz="quarter" idx="1"/>
          </p:nvPr>
        </p:nvSpPr>
        <p:spPr/>
        <p:txBody>
          <a:bodyPr/>
          <a:lstStyle/>
          <a:p>
            <a:pPr eaLnBrk="1" hangingPunct="1"/>
            <a:r>
              <a:rPr lang="en-US" smtClean="0"/>
              <a:t>Prophase I</a:t>
            </a:r>
          </a:p>
        </p:txBody>
      </p:sp>
      <p:pic>
        <p:nvPicPr>
          <p:cNvPr id="10244" name="Picture 3" descr="DSC00350.JPG"/>
          <p:cNvPicPr>
            <a:picLocks noChangeAspect="1"/>
          </p:cNvPicPr>
          <p:nvPr/>
        </p:nvPicPr>
        <p:blipFill>
          <a:blip r:embed="rId2"/>
          <a:srcRect/>
          <a:stretch>
            <a:fillRect/>
          </a:stretch>
        </p:blipFill>
        <p:spPr bwMode="auto">
          <a:xfrm>
            <a:off x="2514600" y="2209800"/>
            <a:ext cx="3594100" cy="3581400"/>
          </a:xfrm>
          <a:prstGeom prst="rect">
            <a:avLst/>
          </a:prstGeom>
          <a:noFill/>
          <a:ln w="9525">
            <a:noFill/>
            <a:miter lim="800000"/>
            <a:headEnd/>
            <a:tailEnd/>
          </a:ln>
        </p:spPr>
      </p:pic>
      <p:sp>
        <p:nvSpPr>
          <p:cNvPr id="10245" name="TextBox 4"/>
          <p:cNvSpPr txBox="1">
            <a:spLocks noChangeArrowheads="1"/>
          </p:cNvSpPr>
          <p:nvPr/>
        </p:nvSpPr>
        <p:spPr bwMode="auto">
          <a:xfrm>
            <a:off x="5029200" y="1905000"/>
            <a:ext cx="4025900" cy="646113"/>
          </a:xfrm>
          <a:prstGeom prst="rect">
            <a:avLst/>
          </a:prstGeom>
          <a:noFill/>
          <a:ln w="9525">
            <a:noFill/>
            <a:miter lim="800000"/>
            <a:headEnd/>
            <a:tailEnd/>
          </a:ln>
        </p:spPr>
        <p:txBody>
          <a:bodyPr wrap="none">
            <a:spAutoFit/>
          </a:bodyPr>
          <a:lstStyle/>
          <a:p>
            <a:r>
              <a:rPr lang="en-US">
                <a:latin typeface="Calibri" pitchFamily="34" charset="0"/>
              </a:rPr>
              <a:t>Spindle fibers: responsible for pulling the</a:t>
            </a:r>
          </a:p>
          <a:p>
            <a:r>
              <a:rPr lang="en-US">
                <a:latin typeface="Calibri" pitchFamily="34" charset="0"/>
              </a:rPr>
              <a:t>		chromosomes apart</a:t>
            </a:r>
          </a:p>
        </p:txBody>
      </p:sp>
      <p:cxnSp>
        <p:nvCxnSpPr>
          <p:cNvPr id="7" name="Straight Arrow Connector 6"/>
          <p:cNvCxnSpPr/>
          <p:nvPr/>
        </p:nvCxnSpPr>
        <p:spPr>
          <a:xfrm>
            <a:off x="5867400" y="3962400"/>
            <a:ext cx="609600" cy="152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247" name="TextBox 7"/>
          <p:cNvSpPr txBox="1">
            <a:spLocks noChangeArrowheads="1"/>
          </p:cNvSpPr>
          <p:nvPr/>
        </p:nvSpPr>
        <p:spPr bwMode="auto">
          <a:xfrm>
            <a:off x="6400800" y="3962400"/>
            <a:ext cx="2628900" cy="523875"/>
          </a:xfrm>
          <a:prstGeom prst="rect">
            <a:avLst/>
          </a:prstGeom>
          <a:noFill/>
          <a:ln w="9525">
            <a:noFill/>
            <a:miter lim="800000"/>
            <a:headEnd/>
            <a:tailEnd/>
          </a:ln>
        </p:spPr>
        <p:txBody>
          <a:bodyPr wrap="none">
            <a:spAutoFit/>
          </a:bodyPr>
          <a:lstStyle/>
          <a:p>
            <a:r>
              <a:rPr lang="en-US" sz="1400" b="1">
                <a:latin typeface="Calibri" pitchFamily="34" charset="0"/>
              </a:rPr>
              <a:t>Crossing over: exchange of parts;</a:t>
            </a:r>
          </a:p>
          <a:p>
            <a:r>
              <a:rPr lang="en-US" sz="1400" b="1">
                <a:latin typeface="Calibri" pitchFamily="34" charset="0"/>
              </a:rPr>
              <a:t>	configuration: tetrad</a:t>
            </a:r>
            <a:endParaRPr lang="en-US" b="1">
              <a:latin typeface="Calibri"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en-US" b="1" dirty="0" err="1" smtClean="0"/>
              <a:t>Leptotene</a:t>
            </a:r>
            <a:endParaRPr lang="en-US" dirty="0"/>
          </a:p>
        </p:txBody>
      </p:sp>
      <p:sp>
        <p:nvSpPr>
          <p:cNvPr id="3" name="Content Placeholder 2"/>
          <p:cNvSpPr>
            <a:spLocks noGrp="1"/>
          </p:cNvSpPr>
          <p:nvPr>
            <p:ph sz="quarter" idx="1"/>
          </p:nvPr>
        </p:nvSpPr>
        <p:spPr>
          <a:xfrm>
            <a:off x="0" y="1600200"/>
            <a:ext cx="8686800" cy="5257800"/>
          </a:xfrm>
        </p:spPr>
        <p:txBody>
          <a:bodyPr>
            <a:normAutofit/>
          </a:bodyPr>
          <a:lstStyle/>
          <a:p>
            <a:pPr>
              <a:lnSpc>
                <a:spcPct val="150000"/>
              </a:lnSpc>
            </a:pPr>
            <a:r>
              <a:rPr lang="en-US" dirty="0" smtClean="0"/>
              <a:t>The </a:t>
            </a:r>
            <a:r>
              <a:rPr lang="en-US" dirty="0"/>
              <a:t>first stage of prophase I is the </a:t>
            </a:r>
            <a:r>
              <a:rPr lang="en-US" b="1" i="1" dirty="0" err="1"/>
              <a:t>leptotene</a:t>
            </a:r>
            <a:r>
              <a:rPr lang="en-US" b="1" dirty="0"/>
              <a:t> stage, also known as </a:t>
            </a:r>
            <a:r>
              <a:rPr lang="en-US" b="1" i="1" dirty="0" err="1"/>
              <a:t>leptonema</a:t>
            </a:r>
            <a:r>
              <a:rPr lang="en-US" b="1" dirty="0"/>
              <a:t>, </a:t>
            </a:r>
            <a:endParaRPr lang="en-US" b="1" dirty="0" smtClean="0"/>
          </a:p>
          <a:p>
            <a:pPr>
              <a:lnSpc>
                <a:spcPct val="150000"/>
              </a:lnSpc>
            </a:pPr>
            <a:r>
              <a:rPr lang="en-US" dirty="0" smtClean="0"/>
              <a:t>In </a:t>
            </a:r>
            <a:r>
              <a:rPr lang="en-US" dirty="0"/>
              <a:t>this stage of prophase I, individual chromosomes—each consisting of two sister </a:t>
            </a:r>
            <a:r>
              <a:rPr lang="en-US" dirty="0" err="1"/>
              <a:t>chromatids</a:t>
            </a:r>
            <a:r>
              <a:rPr lang="en-US" dirty="0"/>
              <a:t>—change from the diffuse state they exist in during </a:t>
            </a:r>
            <a:r>
              <a:rPr lang="en-US" b="1" dirty="0"/>
              <a:t>the cell's period of growth and gene expression, and condense into visible strands within the </a:t>
            </a:r>
            <a:r>
              <a:rPr lang="en-US" b="1" dirty="0" smtClean="0"/>
              <a:t>nucleus</a:t>
            </a:r>
            <a:r>
              <a:rPr lang="en-US" b="1" dirty="0" smtClean="0"/>
              <a:t>.</a:t>
            </a:r>
            <a:endParaRPr lang="en-US" b="1" baseline="300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endParaRPr lang="en-US"/>
          </a:p>
        </p:txBody>
      </p:sp>
      <p:sp>
        <p:nvSpPr>
          <p:cNvPr id="3" name="Content Placeholder 2"/>
          <p:cNvSpPr>
            <a:spLocks noGrp="1"/>
          </p:cNvSpPr>
          <p:nvPr>
            <p:ph sz="quarter" idx="1"/>
          </p:nvPr>
        </p:nvSpPr>
        <p:spPr/>
        <p:txBody>
          <a:bodyPr/>
          <a:lstStyle/>
          <a:p>
            <a:pPr>
              <a:lnSpc>
                <a:spcPct val="150000"/>
              </a:lnSpc>
            </a:pPr>
            <a:r>
              <a:rPr lang="en-US" sz="3200" b="1" dirty="0" smtClean="0">
                <a:latin typeface="Times New Roman" pitchFamily="18" charset="0"/>
                <a:cs typeface="Times New Roman" pitchFamily="18" charset="0"/>
              </a:rPr>
              <a:t>Meiosis</a:t>
            </a:r>
            <a:r>
              <a:rPr lang="en-US" sz="3200" dirty="0" smtClean="0">
                <a:latin typeface="Times New Roman" pitchFamily="18" charset="0"/>
                <a:cs typeface="Times New Roman" pitchFamily="18" charset="0"/>
              </a:rPr>
              <a:t> is a special type of cell division that occurs in </a:t>
            </a:r>
            <a:r>
              <a:rPr lang="en-US" sz="3200" dirty="0" err="1" smtClean="0">
                <a:latin typeface="Times New Roman" pitchFamily="18" charset="0"/>
                <a:cs typeface="Times New Roman" pitchFamily="18" charset="0"/>
              </a:rPr>
              <a:t>multicellular</a:t>
            </a:r>
            <a:r>
              <a:rPr lang="en-US" sz="3200" dirty="0" smtClean="0">
                <a:latin typeface="Times New Roman" pitchFamily="18" charset="0"/>
                <a:cs typeface="Times New Roman" pitchFamily="18" charset="0"/>
              </a:rPr>
              <a:t> organisms.  </a:t>
            </a:r>
          </a:p>
          <a:p>
            <a:pPr>
              <a:lnSpc>
                <a:spcPct val="150000"/>
              </a:lnSpc>
            </a:pPr>
            <a:r>
              <a:rPr lang="en-US" sz="3200" dirty="0" smtClean="0">
                <a:latin typeface="Times New Roman" pitchFamily="18" charset="0"/>
                <a:cs typeface="Times New Roman" pitchFamily="18" charset="0"/>
              </a:rPr>
              <a:t>Meiosis involves two rounds of cell division and produces four unique cells.</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Zygotene</a:t>
            </a:r>
            <a:endParaRPr lang="en-US" dirty="0"/>
          </a:p>
        </p:txBody>
      </p:sp>
      <p:sp>
        <p:nvSpPr>
          <p:cNvPr id="3" name="Content Placeholder 2"/>
          <p:cNvSpPr>
            <a:spLocks noGrp="1"/>
          </p:cNvSpPr>
          <p:nvPr>
            <p:ph sz="quarter" idx="1"/>
          </p:nvPr>
        </p:nvSpPr>
        <p:spPr>
          <a:xfrm>
            <a:off x="0" y="1371600"/>
            <a:ext cx="9144000" cy="5486400"/>
          </a:xfrm>
        </p:spPr>
        <p:txBody>
          <a:bodyPr>
            <a:normAutofit/>
          </a:bodyPr>
          <a:lstStyle/>
          <a:p>
            <a:pPr>
              <a:lnSpc>
                <a:spcPct val="150000"/>
              </a:lnSpc>
            </a:pPr>
            <a:r>
              <a:rPr lang="en-US" b="1" dirty="0" smtClean="0"/>
              <a:t>The </a:t>
            </a:r>
            <a:r>
              <a:rPr lang="en-US" b="1" i="1" dirty="0" err="1" smtClean="0"/>
              <a:t>zygotene</a:t>
            </a:r>
            <a:r>
              <a:rPr lang="en-US" b="1" dirty="0" smtClean="0"/>
              <a:t> stage, also known as </a:t>
            </a:r>
            <a:r>
              <a:rPr lang="en-US" b="1" i="1" dirty="0" err="1" smtClean="0"/>
              <a:t>zygonema</a:t>
            </a:r>
            <a:r>
              <a:rPr lang="en-US" b="1" dirty="0" smtClean="0"/>
              <a:t>, </a:t>
            </a:r>
            <a:r>
              <a:rPr lang="en-US" dirty="0" smtClean="0"/>
              <a:t>occurs as the chromosomes approximately line up with each other into homologous chromosome pairs. </a:t>
            </a:r>
          </a:p>
          <a:p>
            <a:pPr>
              <a:lnSpc>
                <a:spcPct val="150000"/>
              </a:lnSpc>
            </a:pPr>
            <a:r>
              <a:rPr lang="en-US" dirty="0" smtClean="0"/>
              <a:t>At this stage, </a:t>
            </a:r>
            <a:r>
              <a:rPr lang="en-US" b="1" dirty="0" smtClean="0"/>
              <a:t>the </a:t>
            </a:r>
            <a:r>
              <a:rPr lang="en-US" b="1" dirty="0" err="1" smtClean="0"/>
              <a:t>synapsis</a:t>
            </a:r>
            <a:r>
              <a:rPr lang="en-US" b="1" dirty="0" smtClean="0"/>
              <a:t> (pairing/coming together) of homologous chromosomes takes place, facilitated by assembly of central element of the synaptonemal complex. </a:t>
            </a:r>
          </a:p>
          <a:p>
            <a:pPr>
              <a:lnSpc>
                <a:spcPct val="150000"/>
              </a:lnSpc>
              <a:buNone/>
            </a:pPr>
            <a:endParaRPr lang="en-US" dirty="0" smtClean="0"/>
          </a:p>
          <a:p>
            <a:pPr>
              <a:lnSpc>
                <a:spcPct val="150000"/>
              </a:lnSpc>
            </a:pP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en-US" b="1" dirty="0" err="1" smtClean="0"/>
              <a:t>Pachytene</a:t>
            </a:r>
            <a:endParaRPr lang="en-US" dirty="0"/>
          </a:p>
        </p:txBody>
      </p:sp>
      <p:sp>
        <p:nvSpPr>
          <p:cNvPr id="3" name="Content Placeholder 2"/>
          <p:cNvSpPr>
            <a:spLocks noGrp="1"/>
          </p:cNvSpPr>
          <p:nvPr>
            <p:ph sz="quarter" idx="1"/>
          </p:nvPr>
        </p:nvSpPr>
        <p:spPr/>
        <p:txBody>
          <a:bodyPr>
            <a:normAutofit/>
          </a:bodyPr>
          <a:lstStyle/>
          <a:p>
            <a:pPr>
              <a:lnSpc>
                <a:spcPct val="150000"/>
              </a:lnSpc>
            </a:pPr>
            <a:r>
              <a:rPr lang="en-US" dirty="0" smtClean="0"/>
              <a:t>The</a:t>
            </a:r>
            <a:r>
              <a:rPr lang="en-US" b="1" dirty="0" smtClean="0"/>
              <a:t> </a:t>
            </a:r>
            <a:r>
              <a:rPr lang="en-US" b="1" i="1" dirty="0" err="1" smtClean="0"/>
              <a:t>pachytene</a:t>
            </a:r>
            <a:r>
              <a:rPr lang="en-US" b="1" dirty="0" smtClean="0"/>
              <a:t> stage, also known as </a:t>
            </a:r>
            <a:r>
              <a:rPr lang="en-US" b="1" i="1" dirty="0" err="1" smtClean="0"/>
              <a:t>pachynema</a:t>
            </a:r>
            <a:r>
              <a:rPr lang="en-US" dirty="0" smtClean="0"/>
              <a:t>, is the stage </a:t>
            </a:r>
            <a:r>
              <a:rPr lang="en-US" b="1" dirty="0" smtClean="0"/>
              <a:t>when chromosomal crossover</a:t>
            </a:r>
            <a:r>
              <a:rPr lang="en-US" dirty="0" smtClean="0"/>
              <a:t> (crossing over) occurs. </a:t>
            </a:r>
          </a:p>
          <a:p>
            <a:pPr>
              <a:lnSpc>
                <a:spcPct val="150000"/>
              </a:lnSpc>
            </a:pPr>
            <a:r>
              <a:rPr lang="en-US" dirty="0" err="1" smtClean="0"/>
              <a:t>Nonsister</a:t>
            </a:r>
            <a:r>
              <a:rPr lang="en-US" dirty="0" smtClean="0"/>
              <a:t> </a:t>
            </a:r>
            <a:r>
              <a:rPr lang="en-US" dirty="0" err="1" smtClean="0"/>
              <a:t>chromatids</a:t>
            </a:r>
            <a:r>
              <a:rPr lang="en-US" dirty="0" smtClean="0"/>
              <a:t> of homologous chromosomes may exchange segments over regions of homology.</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Diplotene</a:t>
            </a:r>
            <a:endParaRPr lang="en-US" dirty="0"/>
          </a:p>
        </p:txBody>
      </p:sp>
      <p:sp>
        <p:nvSpPr>
          <p:cNvPr id="3" name="Content Placeholder 2"/>
          <p:cNvSpPr>
            <a:spLocks noGrp="1"/>
          </p:cNvSpPr>
          <p:nvPr>
            <p:ph sz="quarter" idx="1"/>
          </p:nvPr>
        </p:nvSpPr>
        <p:spPr>
          <a:xfrm>
            <a:off x="228600" y="1600200"/>
            <a:ext cx="8915400" cy="5257800"/>
          </a:xfrm>
        </p:spPr>
        <p:txBody>
          <a:bodyPr>
            <a:normAutofit fontScale="77500" lnSpcReduction="20000"/>
          </a:bodyPr>
          <a:lstStyle/>
          <a:p>
            <a:pPr>
              <a:lnSpc>
                <a:spcPct val="160000"/>
              </a:lnSpc>
            </a:pPr>
            <a:r>
              <a:rPr lang="en-US" dirty="0" smtClean="0"/>
              <a:t>During the </a:t>
            </a:r>
            <a:r>
              <a:rPr lang="en-US" b="1" i="1" dirty="0" err="1" smtClean="0"/>
              <a:t>diplotene</a:t>
            </a:r>
            <a:r>
              <a:rPr lang="en-US" b="1" dirty="0" smtClean="0"/>
              <a:t> stage, also known as </a:t>
            </a:r>
            <a:r>
              <a:rPr lang="en-US" b="1" i="1" dirty="0" err="1" smtClean="0"/>
              <a:t>diplonema</a:t>
            </a:r>
            <a:r>
              <a:rPr lang="en-US" dirty="0" smtClean="0"/>
              <a:t> the </a:t>
            </a:r>
            <a:r>
              <a:rPr lang="en-US" b="1" dirty="0" smtClean="0"/>
              <a:t>synaptonemal complex degrades and homologous chromosomes separate from one another a little. </a:t>
            </a:r>
          </a:p>
          <a:p>
            <a:pPr>
              <a:lnSpc>
                <a:spcPct val="160000"/>
              </a:lnSpc>
            </a:pPr>
            <a:r>
              <a:rPr lang="en-US" dirty="0" smtClean="0"/>
              <a:t>The chromosomes themselves uncoil a bit, allowing some </a:t>
            </a:r>
            <a:r>
              <a:rPr lang="en-US" b="1" dirty="0" smtClean="0"/>
              <a:t>transcription of DNA</a:t>
            </a:r>
            <a:r>
              <a:rPr lang="en-US" dirty="0" smtClean="0"/>
              <a:t>. </a:t>
            </a:r>
            <a:endParaRPr lang="en-US" dirty="0" smtClean="0"/>
          </a:p>
          <a:p>
            <a:pPr>
              <a:lnSpc>
                <a:spcPct val="160000"/>
              </a:lnSpc>
            </a:pPr>
            <a:r>
              <a:rPr lang="en-US" b="1" dirty="0" smtClean="0"/>
              <a:t>However</a:t>
            </a:r>
            <a:r>
              <a:rPr lang="en-US" b="1" dirty="0" smtClean="0"/>
              <a:t>, the homologous chromosomes of each bivalent remain tightly bound at </a:t>
            </a:r>
            <a:r>
              <a:rPr lang="en-US" b="1" dirty="0" err="1" smtClean="0"/>
              <a:t>chiasmata</a:t>
            </a:r>
            <a:r>
              <a:rPr lang="en-US" dirty="0" smtClean="0"/>
              <a:t>, the regions where crossing-over occurred. </a:t>
            </a:r>
            <a:endParaRPr lang="en-US" dirty="0" smtClean="0"/>
          </a:p>
          <a:p>
            <a:pPr>
              <a:lnSpc>
                <a:spcPct val="160000"/>
              </a:lnSpc>
            </a:pPr>
            <a:r>
              <a:rPr lang="en-US" dirty="0" smtClean="0"/>
              <a:t>The </a:t>
            </a:r>
            <a:r>
              <a:rPr lang="en-US" dirty="0" err="1" smtClean="0"/>
              <a:t>chiasmata</a:t>
            </a:r>
            <a:r>
              <a:rPr lang="en-US" dirty="0" smtClean="0"/>
              <a:t> remain on the chromosomes until they are severed in anaphase I. </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Diakinesis</a:t>
            </a:r>
            <a:endParaRPr lang="en-US" dirty="0"/>
          </a:p>
        </p:txBody>
      </p:sp>
      <p:sp>
        <p:nvSpPr>
          <p:cNvPr id="3" name="Content Placeholder 2"/>
          <p:cNvSpPr>
            <a:spLocks noGrp="1"/>
          </p:cNvSpPr>
          <p:nvPr>
            <p:ph sz="quarter" idx="1"/>
          </p:nvPr>
        </p:nvSpPr>
        <p:spPr>
          <a:xfrm>
            <a:off x="381000" y="1600200"/>
            <a:ext cx="8385048" cy="4953000"/>
          </a:xfrm>
        </p:spPr>
        <p:txBody>
          <a:bodyPr>
            <a:normAutofit fontScale="92500" lnSpcReduction="10000"/>
          </a:bodyPr>
          <a:lstStyle/>
          <a:p>
            <a:pPr>
              <a:lnSpc>
                <a:spcPct val="150000"/>
              </a:lnSpc>
            </a:pPr>
            <a:r>
              <a:rPr lang="en-US" b="1" dirty="0" smtClean="0"/>
              <a:t>Chromosomes condense further during the </a:t>
            </a:r>
            <a:r>
              <a:rPr lang="en-US" b="1" i="1" dirty="0" err="1" smtClean="0"/>
              <a:t>diakinesis</a:t>
            </a:r>
            <a:r>
              <a:rPr lang="en-US" b="1" dirty="0" smtClean="0"/>
              <a:t> stage, </a:t>
            </a:r>
          </a:p>
          <a:p>
            <a:pPr>
              <a:lnSpc>
                <a:spcPct val="150000"/>
              </a:lnSpc>
            </a:pPr>
            <a:r>
              <a:rPr lang="en-US" dirty="0" smtClean="0"/>
              <a:t> This is the first point in meiosis where the </a:t>
            </a:r>
            <a:r>
              <a:rPr lang="en-US" b="1" dirty="0" smtClean="0"/>
              <a:t>four parts of the tetrads are actually visible</a:t>
            </a:r>
          </a:p>
          <a:p>
            <a:pPr>
              <a:lnSpc>
                <a:spcPct val="150000"/>
              </a:lnSpc>
            </a:pPr>
            <a:r>
              <a:rPr lang="en-US" dirty="0" smtClean="0"/>
              <a:t>the stage closely resembles prometaphase of mitosis; the nucleoli disappear, the nuclear membrane disintegrates into vesicles, and the </a:t>
            </a:r>
            <a:r>
              <a:rPr lang="en-US" b="1" dirty="0" smtClean="0"/>
              <a:t>meiotic spindle begins to form.</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b="1" dirty="0" smtClean="0"/>
              <a:t>Synchronous processes</a:t>
            </a:r>
            <a:endParaRPr lang="en-US" b="1" dirty="0"/>
          </a:p>
        </p:txBody>
      </p:sp>
      <p:sp>
        <p:nvSpPr>
          <p:cNvPr id="3" name="Content Placeholder 2"/>
          <p:cNvSpPr>
            <a:spLocks noGrp="1"/>
          </p:cNvSpPr>
          <p:nvPr>
            <p:ph sz="quarter" idx="1"/>
          </p:nvPr>
        </p:nvSpPr>
        <p:spPr/>
        <p:txBody>
          <a:bodyPr>
            <a:normAutofit/>
          </a:bodyPr>
          <a:lstStyle/>
          <a:p>
            <a:pPr>
              <a:lnSpc>
                <a:spcPct val="150000"/>
              </a:lnSpc>
            </a:pPr>
            <a:r>
              <a:rPr lang="en-US" dirty="0" smtClean="0"/>
              <a:t>During these stages, </a:t>
            </a:r>
            <a:r>
              <a:rPr lang="en-US" b="1" dirty="0" smtClean="0"/>
              <a:t>two centrosomes, containing a pair of centrioles in animal cells, migrate to the two poles of the cell. </a:t>
            </a:r>
          </a:p>
          <a:p>
            <a:pPr>
              <a:lnSpc>
                <a:spcPct val="150000"/>
              </a:lnSpc>
            </a:pPr>
            <a:endParaRPr lang="en-US" dirty="0" smtClean="0"/>
          </a:p>
          <a:p>
            <a:pPr>
              <a:lnSpc>
                <a:spcPct val="150000"/>
              </a:lnSpc>
            </a:pP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eaLnBrk="1" hangingPunct="1">
              <a:lnSpc>
                <a:spcPct val="150000"/>
              </a:lnSpc>
            </a:pPr>
            <a:r>
              <a:rPr lang="en-US" smtClean="0"/>
              <a:t>Meiosis I</a:t>
            </a:r>
          </a:p>
        </p:txBody>
      </p:sp>
      <p:sp>
        <p:nvSpPr>
          <p:cNvPr id="11267" name="Content Placeholder 2"/>
          <p:cNvSpPr>
            <a:spLocks noGrp="1"/>
          </p:cNvSpPr>
          <p:nvPr>
            <p:ph sz="quarter" idx="1"/>
          </p:nvPr>
        </p:nvSpPr>
        <p:spPr/>
        <p:txBody>
          <a:bodyPr/>
          <a:lstStyle/>
          <a:p>
            <a:pPr eaLnBrk="1" hangingPunct="1">
              <a:lnSpc>
                <a:spcPct val="150000"/>
              </a:lnSpc>
            </a:pPr>
            <a:r>
              <a:rPr lang="en-US" dirty="0" smtClean="0"/>
              <a:t>Metaphase I: </a:t>
            </a:r>
          </a:p>
          <a:p>
            <a:pPr lvl="1" eaLnBrk="1" hangingPunct="1">
              <a:lnSpc>
                <a:spcPct val="150000"/>
              </a:lnSpc>
            </a:pPr>
            <a:r>
              <a:rPr lang="en-US" dirty="0" smtClean="0"/>
              <a:t>Homologous </a:t>
            </a:r>
            <a:r>
              <a:rPr lang="en-US" b="1" dirty="0" smtClean="0"/>
              <a:t>chromosomes migrate to the middle plane of the cell</a:t>
            </a:r>
          </a:p>
          <a:p>
            <a:pPr lvl="1" eaLnBrk="1" hangingPunct="1">
              <a:lnSpc>
                <a:spcPct val="150000"/>
              </a:lnSpc>
            </a:pPr>
            <a:r>
              <a:rPr lang="en-US" b="1" dirty="0" smtClean="0"/>
              <a:t>spindle fibers attach to the </a:t>
            </a:r>
            <a:r>
              <a:rPr lang="en-US" b="1" dirty="0" err="1" smtClean="0"/>
              <a:t>centromeres</a:t>
            </a:r>
            <a:r>
              <a:rPr lang="en-US" b="1" dirty="0" smtClean="0"/>
              <a:t> </a:t>
            </a:r>
            <a:r>
              <a:rPr lang="en-US" dirty="0" smtClean="0"/>
              <a:t>(area where the </a:t>
            </a:r>
            <a:r>
              <a:rPr lang="en-US" dirty="0" err="1" smtClean="0"/>
              <a:t>chromatids</a:t>
            </a:r>
            <a:r>
              <a:rPr lang="en-US" dirty="0" smtClean="0"/>
              <a:t> of a chromosome are attached)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SC00350.JPG"/>
          <p:cNvPicPr>
            <a:picLocks noGrp="1" noChangeAspect="1"/>
          </p:cNvPicPr>
          <p:nvPr>
            <p:ph sz="quarter" idx="1"/>
          </p:nvPr>
        </p:nvPicPr>
        <p:blipFill>
          <a:blip r:embed="rId2"/>
          <a:srcRect/>
          <a:stretch>
            <a:fillRect/>
          </a:stretch>
        </p:blipFill>
        <p:spPr bwMode="auto">
          <a:xfrm>
            <a:off x="1295400" y="598498"/>
            <a:ext cx="5943600" cy="5726102"/>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5963"/>
          </a:xfrm>
        </p:spPr>
        <p:txBody>
          <a:bodyPr rtlCol="0">
            <a:normAutofit fontScale="90000"/>
          </a:bodyPr>
          <a:lstStyle/>
          <a:p>
            <a:pPr eaLnBrk="1" fontAlgn="auto" hangingPunct="1">
              <a:spcAft>
                <a:spcPts val="0"/>
              </a:spcAft>
              <a:defRPr/>
            </a:pPr>
            <a:r>
              <a:rPr lang="en-US" dirty="0" smtClean="0"/>
              <a:t>Meiosis I</a:t>
            </a:r>
          </a:p>
        </p:txBody>
      </p:sp>
      <p:sp>
        <p:nvSpPr>
          <p:cNvPr id="12291" name="Content Placeholder 2"/>
          <p:cNvSpPr>
            <a:spLocks noGrp="1"/>
          </p:cNvSpPr>
          <p:nvPr>
            <p:ph sz="quarter" idx="1"/>
          </p:nvPr>
        </p:nvSpPr>
        <p:spPr>
          <a:xfrm>
            <a:off x="457200" y="1219200"/>
            <a:ext cx="8229600" cy="4525963"/>
          </a:xfrm>
        </p:spPr>
        <p:txBody>
          <a:bodyPr/>
          <a:lstStyle/>
          <a:p>
            <a:pPr eaLnBrk="1" hangingPunct="1"/>
            <a:endParaRPr lang="en-US" sz="2400" dirty="0" smtClean="0"/>
          </a:p>
          <a:p>
            <a:pPr eaLnBrk="1" hangingPunct="1"/>
            <a:r>
              <a:rPr lang="en-US" sz="2400" dirty="0" smtClean="0"/>
              <a:t>Anaphase </a:t>
            </a:r>
            <a:r>
              <a:rPr lang="en-US" sz="2400" dirty="0" smtClean="0"/>
              <a:t>I: </a:t>
            </a:r>
          </a:p>
          <a:p>
            <a:pPr lvl="1" eaLnBrk="1" hangingPunct="1"/>
            <a:r>
              <a:rPr lang="en-US" sz="2000" b="1" dirty="0" smtClean="0"/>
              <a:t>Spindle fibers pull the homologous chromosomes towards opposite ends of the cell.</a:t>
            </a:r>
          </a:p>
        </p:txBody>
      </p:sp>
      <p:pic>
        <p:nvPicPr>
          <p:cNvPr id="12292" name="Picture 4" descr="DSC00351.JPG"/>
          <p:cNvPicPr>
            <a:picLocks noChangeAspect="1"/>
          </p:cNvPicPr>
          <p:nvPr/>
        </p:nvPicPr>
        <p:blipFill>
          <a:blip r:embed="rId2"/>
          <a:srcRect/>
          <a:stretch>
            <a:fillRect/>
          </a:stretch>
        </p:blipFill>
        <p:spPr bwMode="auto">
          <a:xfrm>
            <a:off x="2286000" y="2971800"/>
            <a:ext cx="4116388" cy="3429000"/>
          </a:xfrm>
          <a:prstGeom prst="rect">
            <a:avLst/>
          </a:prstGeom>
          <a:noFill/>
          <a:ln w="9525">
            <a:noFill/>
            <a:miter lim="800000"/>
            <a:headEnd/>
            <a:tailEnd/>
          </a:ln>
        </p:spPr>
      </p:pic>
      <p:sp>
        <p:nvSpPr>
          <p:cNvPr id="12293" name="TextBox 5"/>
          <p:cNvSpPr txBox="1">
            <a:spLocks noChangeArrowheads="1"/>
          </p:cNvSpPr>
          <p:nvPr/>
        </p:nvSpPr>
        <p:spPr bwMode="auto">
          <a:xfrm>
            <a:off x="3886200" y="2667000"/>
            <a:ext cx="3508375" cy="369888"/>
          </a:xfrm>
          <a:prstGeom prst="rect">
            <a:avLst/>
          </a:prstGeom>
          <a:noFill/>
          <a:ln w="9525">
            <a:noFill/>
            <a:miter lim="800000"/>
            <a:headEnd/>
            <a:tailEnd/>
          </a:ln>
        </p:spPr>
        <p:txBody>
          <a:bodyPr wrap="none">
            <a:spAutoFit/>
          </a:bodyPr>
          <a:lstStyle/>
          <a:p>
            <a:r>
              <a:rPr lang="en-US">
                <a:latin typeface="Calibri" pitchFamily="34" charset="0"/>
              </a:rPr>
              <a:t>Spindle fiber pulling a chromosome</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Meiosis I</a:t>
            </a:r>
          </a:p>
        </p:txBody>
      </p:sp>
      <p:sp>
        <p:nvSpPr>
          <p:cNvPr id="13315" name="Content Placeholder 2"/>
          <p:cNvSpPr>
            <a:spLocks noGrp="1"/>
          </p:cNvSpPr>
          <p:nvPr>
            <p:ph sz="quarter" idx="1"/>
          </p:nvPr>
        </p:nvSpPr>
        <p:spPr>
          <a:xfrm>
            <a:off x="381000" y="1371600"/>
            <a:ext cx="8229600" cy="4525963"/>
          </a:xfrm>
        </p:spPr>
        <p:txBody>
          <a:bodyPr/>
          <a:lstStyle/>
          <a:p>
            <a:pPr eaLnBrk="1" hangingPunct="1"/>
            <a:r>
              <a:rPr lang="en-US" sz="2400" dirty="0" err="1" smtClean="0"/>
              <a:t>Telophase</a:t>
            </a:r>
            <a:r>
              <a:rPr lang="en-US" sz="2400" dirty="0" smtClean="0"/>
              <a:t> I: </a:t>
            </a:r>
          </a:p>
          <a:p>
            <a:pPr lvl="1" eaLnBrk="1" hangingPunct="1"/>
            <a:r>
              <a:rPr lang="en-US" sz="2000" b="1" dirty="0" smtClean="0"/>
              <a:t>First set of two daughter cells</a:t>
            </a:r>
          </a:p>
        </p:txBody>
      </p:sp>
      <p:pic>
        <p:nvPicPr>
          <p:cNvPr id="13316" name="Picture 3" descr="DSC00352.JPG"/>
          <p:cNvPicPr>
            <a:picLocks noChangeAspect="1"/>
          </p:cNvPicPr>
          <p:nvPr/>
        </p:nvPicPr>
        <p:blipFill>
          <a:blip r:embed="rId2"/>
          <a:srcRect/>
          <a:stretch>
            <a:fillRect/>
          </a:stretch>
        </p:blipFill>
        <p:spPr bwMode="auto">
          <a:xfrm>
            <a:off x="1828800" y="2209800"/>
            <a:ext cx="5486400" cy="3327400"/>
          </a:xfrm>
          <a:prstGeom prst="rect">
            <a:avLst/>
          </a:prstGeom>
          <a:noFill/>
          <a:ln w="9525">
            <a:noFill/>
            <a:miter lim="800000"/>
            <a:headEnd/>
            <a:tailEnd/>
          </a:ln>
        </p:spPr>
      </p:pic>
      <p:sp>
        <p:nvSpPr>
          <p:cNvPr id="13317" name="TextBox 4"/>
          <p:cNvSpPr txBox="1">
            <a:spLocks noChangeArrowheads="1"/>
          </p:cNvSpPr>
          <p:nvPr/>
        </p:nvSpPr>
        <p:spPr bwMode="auto">
          <a:xfrm>
            <a:off x="914400" y="5410200"/>
            <a:ext cx="1804988" cy="369888"/>
          </a:xfrm>
          <a:prstGeom prst="rect">
            <a:avLst/>
          </a:prstGeom>
          <a:noFill/>
          <a:ln w="9525">
            <a:noFill/>
            <a:miter lim="800000"/>
            <a:headEnd/>
            <a:tailEnd/>
          </a:ln>
        </p:spPr>
        <p:txBody>
          <a:bodyPr wrap="none">
            <a:spAutoFit/>
          </a:bodyPr>
          <a:lstStyle/>
          <a:p>
            <a:r>
              <a:rPr lang="en-US">
                <a:latin typeface="Calibri" pitchFamily="34" charset="0"/>
              </a:rPr>
              <a:t>Sister chromatids</a:t>
            </a:r>
          </a:p>
        </p:txBody>
      </p:sp>
      <p:cxnSp>
        <p:nvCxnSpPr>
          <p:cNvPr id="8" name="Straight Arrow Connector 7"/>
          <p:cNvCxnSpPr/>
          <p:nvPr/>
        </p:nvCxnSpPr>
        <p:spPr>
          <a:xfrm rot="5400000" flipH="1" flipV="1">
            <a:off x="5219700" y="2247900"/>
            <a:ext cx="1981200" cy="838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319" name="TextBox 8"/>
          <p:cNvSpPr txBox="1">
            <a:spLocks noChangeArrowheads="1"/>
          </p:cNvSpPr>
          <p:nvPr/>
        </p:nvSpPr>
        <p:spPr bwMode="auto">
          <a:xfrm>
            <a:off x="6324600" y="1371600"/>
            <a:ext cx="1484313" cy="369888"/>
          </a:xfrm>
          <a:prstGeom prst="rect">
            <a:avLst/>
          </a:prstGeom>
          <a:noFill/>
          <a:ln w="9525">
            <a:noFill/>
            <a:miter lim="800000"/>
            <a:headEnd/>
            <a:tailEnd/>
          </a:ln>
        </p:spPr>
        <p:txBody>
          <a:bodyPr wrap="none">
            <a:spAutoFit/>
          </a:bodyPr>
          <a:lstStyle/>
          <a:p>
            <a:r>
              <a:rPr lang="en-US">
                <a:latin typeface="Calibri" pitchFamily="34" charset="0"/>
              </a:rPr>
              <a:t>p (petite) arm</a:t>
            </a:r>
          </a:p>
        </p:txBody>
      </p:sp>
      <p:cxnSp>
        <p:nvCxnSpPr>
          <p:cNvPr id="10" name="Straight Arrow Connector 9"/>
          <p:cNvCxnSpPr/>
          <p:nvPr/>
        </p:nvCxnSpPr>
        <p:spPr>
          <a:xfrm rot="5400000" flipH="1" flipV="1">
            <a:off x="6324600" y="2438400"/>
            <a:ext cx="1524000" cy="914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321" name="TextBox 11"/>
          <p:cNvSpPr txBox="1">
            <a:spLocks noChangeArrowheads="1"/>
          </p:cNvSpPr>
          <p:nvPr/>
        </p:nvSpPr>
        <p:spPr bwMode="auto">
          <a:xfrm>
            <a:off x="7391400" y="1828800"/>
            <a:ext cx="735013" cy="369888"/>
          </a:xfrm>
          <a:prstGeom prst="rect">
            <a:avLst/>
          </a:prstGeom>
          <a:noFill/>
          <a:ln w="9525">
            <a:noFill/>
            <a:miter lim="800000"/>
            <a:headEnd/>
            <a:tailEnd/>
          </a:ln>
        </p:spPr>
        <p:txBody>
          <a:bodyPr wrap="none">
            <a:spAutoFit/>
          </a:bodyPr>
          <a:lstStyle/>
          <a:p>
            <a:r>
              <a:rPr lang="en-US">
                <a:latin typeface="Calibri" pitchFamily="34" charset="0"/>
              </a:rPr>
              <a:t>q arm</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Meiosis II</a:t>
            </a:r>
          </a:p>
        </p:txBody>
      </p:sp>
      <p:sp>
        <p:nvSpPr>
          <p:cNvPr id="14339" name="Content Placeholder 2"/>
          <p:cNvSpPr>
            <a:spLocks noGrp="1"/>
          </p:cNvSpPr>
          <p:nvPr>
            <p:ph sz="quarter" idx="1"/>
          </p:nvPr>
        </p:nvSpPr>
        <p:spPr/>
        <p:txBody>
          <a:bodyPr/>
          <a:lstStyle/>
          <a:p>
            <a:pPr eaLnBrk="1" hangingPunct="1">
              <a:lnSpc>
                <a:spcPct val="150000"/>
              </a:lnSpc>
            </a:pPr>
            <a:r>
              <a:rPr lang="en-US" dirty="0" smtClean="0"/>
              <a:t>Prophase II:</a:t>
            </a:r>
          </a:p>
          <a:p>
            <a:pPr lvl="1" eaLnBrk="1" hangingPunct="1">
              <a:lnSpc>
                <a:spcPct val="150000"/>
              </a:lnSpc>
            </a:pPr>
            <a:r>
              <a:rPr lang="en-US" dirty="0" smtClean="0"/>
              <a:t>Nothing special; </a:t>
            </a:r>
            <a:r>
              <a:rPr lang="en-US" b="1" dirty="0" smtClean="0"/>
              <a:t>reorganization and preparation for the next meiotic division</a:t>
            </a:r>
          </a:p>
          <a:p>
            <a:pPr eaLnBrk="1" hangingPunct="1">
              <a:lnSpc>
                <a:spcPct val="150000"/>
              </a:lnSpc>
            </a:pPr>
            <a:r>
              <a:rPr lang="en-US" dirty="0" smtClean="0"/>
              <a:t>Metaphase II</a:t>
            </a:r>
          </a:p>
          <a:p>
            <a:pPr lvl="1" eaLnBrk="1" hangingPunct="1">
              <a:lnSpc>
                <a:spcPct val="150000"/>
              </a:lnSpc>
            </a:pPr>
            <a:r>
              <a:rPr lang="en-US" b="1" dirty="0" smtClean="0"/>
              <a:t>Replicated chromosomes move towards the middle plane; </a:t>
            </a:r>
            <a:r>
              <a:rPr lang="en-US" dirty="0" smtClean="0"/>
              <a:t>spindle fibers attach to the </a:t>
            </a:r>
            <a:r>
              <a:rPr lang="en-US" dirty="0" err="1" smtClean="0"/>
              <a:t>centromeres</a:t>
            </a: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ustom 1">
      <a:majorFont>
        <a:latin typeface="Arial"/>
        <a:ea typeface=""/>
        <a:cs typeface=""/>
      </a:majorFont>
      <a:minorFont>
        <a:latin typeface="Times New Roman"/>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464</TotalTime>
  <Words>1874</Words>
  <Application>Microsoft Office PowerPoint</Application>
  <PresentationFormat>On-screen Show (4:3)</PresentationFormat>
  <Paragraphs>302</Paragraphs>
  <Slides>104</Slides>
  <Notes>1</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Median</vt:lpstr>
      <vt:lpstr>Cell cycle and cell division </vt:lpstr>
      <vt:lpstr>History </vt:lpstr>
      <vt:lpstr>Slide 3</vt:lpstr>
      <vt:lpstr>Slide 4</vt:lpstr>
      <vt:lpstr>The Importance of Cell Division</vt:lpstr>
      <vt:lpstr>Slide 6</vt:lpstr>
      <vt:lpstr>Factors controlling cell division </vt:lpstr>
      <vt:lpstr>Slide 8</vt:lpstr>
      <vt:lpstr>Slide 9</vt:lpstr>
      <vt:lpstr>Slide 10</vt:lpstr>
      <vt:lpstr>Cell Division in Unicellular Organisms   </vt:lpstr>
      <vt:lpstr>Slide 12</vt:lpstr>
      <vt:lpstr>Cell Division in Multicellular Organisms: Mitosis  </vt:lpstr>
      <vt:lpstr>Slide 14</vt:lpstr>
      <vt:lpstr>Slide 15</vt:lpstr>
      <vt:lpstr>Slide 16</vt:lpstr>
      <vt:lpstr>Amitosis</vt:lpstr>
      <vt:lpstr>Slide 18</vt:lpstr>
      <vt:lpstr>Slide 19</vt:lpstr>
      <vt:lpstr>Slide 20</vt:lpstr>
      <vt:lpstr>Slide 21</vt:lpstr>
      <vt:lpstr>Binary fission </vt:lpstr>
      <vt:lpstr>Slide 23</vt:lpstr>
      <vt:lpstr>Slide 24</vt:lpstr>
      <vt:lpstr>Slide 25</vt:lpstr>
      <vt:lpstr>Slide 26</vt:lpstr>
      <vt:lpstr>Slide 27</vt:lpstr>
      <vt:lpstr>Slide 28</vt:lpstr>
      <vt:lpstr>Slide 29</vt:lpstr>
      <vt:lpstr>Mitosis</vt:lpstr>
      <vt:lpstr>Slide 31</vt:lpstr>
      <vt:lpstr>Mitosis</vt:lpstr>
      <vt:lpstr>Slide 33</vt:lpstr>
      <vt:lpstr>Significance of Mitosis</vt:lpstr>
      <vt:lpstr>Why mitosis?</vt:lpstr>
      <vt:lpstr>Slide 36</vt:lpstr>
      <vt:lpstr>Phases of cell cycle and mitosis</vt:lpstr>
      <vt:lpstr>Slide 38</vt:lpstr>
      <vt:lpstr>Slide 39</vt:lpstr>
      <vt:lpstr>Slide 40</vt:lpstr>
      <vt:lpstr>Identification</vt:lpstr>
      <vt:lpstr>Stages of interphase</vt:lpstr>
      <vt:lpstr>Slide 43</vt:lpstr>
      <vt:lpstr>Slide 44</vt:lpstr>
      <vt:lpstr>Prophase</vt:lpstr>
      <vt:lpstr>Slide 46</vt:lpstr>
      <vt:lpstr>Slide 47</vt:lpstr>
      <vt:lpstr>Slide 48</vt:lpstr>
      <vt:lpstr>Prometaphase </vt:lpstr>
      <vt:lpstr>Slide 50</vt:lpstr>
      <vt:lpstr>Slide 51</vt:lpstr>
      <vt:lpstr>Metaphase </vt:lpstr>
      <vt:lpstr>Slide 53</vt:lpstr>
      <vt:lpstr>Metaphase</vt:lpstr>
      <vt:lpstr>Slide 55</vt:lpstr>
      <vt:lpstr>Anaphase</vt:lpstr>
      <vt:lpstr>Slide 57</vt:lpstr>
      <vt:lpstr>Anaphase,</vt:lpstr>
      <vt:lpstr>Telophase </vt:lpstr>
      <vt:lpstr>Slide 60</vt:lpstr>
      <vt:lpstr>Slide 61</vt:lpstr>
      <vt:lpstr>Slide 62</vt:lpstr>
      <vt:lpstr>Cytokinesis</vt:lpstr>
      <vt:lpstr>Slide 64</vt:lpstr>
      <vt:lpstr>Video of the mitosis </vt:lpstr>
      <vt:lpstr>Mitosis  checkpoint  and  meiosis </vt:lpstr>
      <vt:lpstr>What controls mitosis?</vt:lpstr>
      <vt:lpstr>Slide 68</vt:lpstr>
      <vt:lpstr>Control of the Cell Cycle</vt:lpstr>
      <vt:lpstr>Slide 70</vt:lpstr>
      <vt:lpstr>Slide 71</vt:lpstr>
      <vt:lpstr>Slide 72</vt:lpstr>
      <vt:lpstr>Slide 73</vt:lpstr>
      <vt:lpstr>Slide 74</vt:lpstr>
      <vt:lpstr>Checkpoints: Quality Control of the Cell Cycle</vt:lpstr>
      <vt:lpstr>Slide 76</vt:lpstr>
      <vt:lpstr>Slide 77</vt:lpstr>
      <vt:lpstr>Meiosis</vt:lpstr>
      <vt:lpstr>Meiosis </vt:lpstr>
      <vt:lpstr>Definitions</vt:lpstr>
      <vt:lpstr>The significance of meiosis :-</vt:lpstr>
      <vt:lpstr>Meiosis I</vt:lpstr>
      <vt:lpstr>Meiosis I</vt:lpstr>
      <vt:lpstr>Meiosis I</vt:lpstr>
      <vt:lpstr>Meiosis I</vt:lpstr>
      <vt:lpstr>Meiosis I</vt:lpstr>
      <vt:lpstr>Meiosis I</vt:lpstr>
      <vt:lpstr>Meiosis I</vt:lpstr>
      <vt:lpstr>Leptotene</vt:lpstr>
      <vt:lpstr>Zygotene</vt:lpstr>
      <vt:lpstr>Pachytene</vt:lpstr>
      <vt:lpstr>Diplotene</vt:lpstr>
      <vt:lpstr>Diakinesis</vt:lpstr>
      <vt:lpstr>Synchronous processes</vt:lpstr>
      <vt:lpstr>Meiosis I</vt:lpstr>
      <vt:lpstr>Slide 96</vt:lpstr>
      <vt:lpstr>Meiosis I</vt:lpstr>
      <vt:lpstr>Meiosis I</vt:lpstr>
      <vt:lpstr>Meiosis II</vt:lpstr>
      <vt:lpstr>Meiosis II</vt:lpstr>
      <vt:lpstr>Meiosis II</vt:lpstr>
      <vt:lpstr>Meiosis II </vt:lpstr>
      <vt:lpstr>Human chromosomes</vt:lpstr>
      <vt:lpstr>Slide 104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nirupa</dc:creator>
  <cp:lastModifiedBy>nirupa</cp:lastModifiedBy>
  <cp:revision>53</cp:revision>
  <dcterms:created xsi:type="dcterms:W3CDTF">2013-01-14T15:38:26Z</dcterms:created>
  <dcterms:modified xsi:type="dcterms:W3CDTF">2014-02-18T04:24:12Z</dcterms:modified>
</cp:coreProperties>
</file>