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B9A88-CD7C-4A2B-AC44-707AF10986EB}" type="datetimeFigureOut">
              <a:rPr lang="en-US" smtClean="0"/>
              <a:pPr/>
              <a:t>10/28/2013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DEE24-10D8-4F6B-8146-626FD78AB484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PH" b="1" dirty="0" smtClean="0"/>
              <a:t>READING SKILLS</a:t>
            </a:r>
            <a:endParaRPr lang="en-PH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endParaRPr lang="en-PH" sz="15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PH" b="1" dirty="0" smtClean="0"/>
              <a:t>9. DISTINGUISHING FACT FR. OPINION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PH" b="1" dirty="0" smtClean="0"/>
              <a:t>When engaged in critical reading, it is a must to learn to evaluate the material you read; you must be able to distinguish bet. Fact and Opinion.</a:t>
            </a:r>
          </a:p>
          <a:p>
            <a:r>
              <a:rPr lang="en-PH" b="1" dirty="0" smtClean="0">
                <a:solidFill>
                  <a:srgbClr val="00B0F0"/>
                </a:solidFill>
              </a:rPr>
              <a:t>Fact</a:t>
            </a:r>
            <a:r>
              <a:rPr lang="en-PH" b="1" dirty="0" smtClean="0"/>
              <a:t> – verifiable truth</a:t>
            </a:r>
          </a:p>
          <a:p>
            <a:r>
              <a:rPr lang="en-PH" b="1" dirty="0" smtClean="0">
                <a:solidFill>
                  <a:srgbClr val="00FF00"/>
                </a:solidFill>
              </a:rPr>
              <a:t>Opinion</a:t>
            </a:r>
            <a:r>
              <a:rPr lang="en-PH" b="1" dirty="0" smtClean="0"/>
              <a:t> – personal belief or judgment, w/out actual proof of its truth</a:t>
            </a:r>
          </a:p>
          <a:p>
            <a:r>
              <a:rPr lang="en-PH" b="1" dirty="0" smtClean="0"/>
              <a:t>Ex. Stars are actually suns. </a:t>
            </a:r>
            <a:endParaRPr lang="en-PH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524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PH" sz="5400" b="1" dirty="0" smtClean="0"/>
              <a:t>KINDS OF READING</a:t>
            </a:r>
            <a:endParaRPr lang="en-PH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1981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PH" sz="3600" b="1" dirty="0" smtClean="0"/>
              <a:t>According to purpose &amp; manner of comprehending</a:t>
            </a:r>
          </a:p>
          <a:p>
            <a:endParaRPr lang="en-PH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4779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PH" sz="4800" b="1" dirty="0" smtClean="0"/>
              <a:t>1.  SCANNING</a:t>
            </a:r>
            <a:endParaRPr lang="en-PH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8229600" cy="1524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PH" sz="4800" b="1" dirty="0" smtClean="0"/>
              <a:t>2.  SKIMMING</a:t>
            </a:r>
            <a:endParaRPr lang="en-PH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3.  EXPLORATORY READING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PH" sz="3600" b="1" dirty="0" smtClean="0"/>
              <a:t>Aims to get a fairly accurate picture of a whole presentation of ideas; how the whole selection is presented</a:t>
            </a:r>
          </a:p>
          <a:p>
            <a:r>
              <a:rPr lang="en-PH" sz="3600" b="1" dirty="0" smtClean="0"/>
              <a:t>Allots more time for reading</a:t>
            </a:r>
          </a:p>
          <a:p>
            <a:r>
              <a:rPr lang="en-PH" sz="3600" b="1" dirty="0" smtClean="0"/>
              <a:t>Examples:</a:t>
            </a:r>
          </a:p>
          <a:p>
            <a:r>
              <a:rPr lang="en-PH" sz="3600" b="1" dirty="0" smtClean="0"/>
              <a:t>Long articles in </a:t>
            </a:r>
            <a:r>
              <a:rPr lang="en-PH" sz="3600" b="1" dirty="0" err="1" smtClean="0"/>
              <a:t>mags</a:t>
            </a:r>
            <a:r>
              <a:rPr lang="en-PH" sz="3600" b="1" dirty="0" smtClean="0"/>
              <a:t>., short stories, descriptive texts</a:t>
            </a:r>
            <a:endParaRPr lang="en-PH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4.  ANALYTIC READING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PH" sz="3600" b="1" dirty="0" smtClean="0"/>
              <a:t>Demands careful attention to each word &amp; its importance in relation to other words in the sentence or </a:t>
            </a:r>
            <a:r>
              <a:rPr lang="en-PH" sz="3600" b="1" dirty="0" err="1" smtClean="0"/>
              <a:t>parag</a:t>
            </a:r>
            <a:r>
              <a:rPr lang="en-PH" sz="3600" b="1" dirty="0" smtClean="0"/>
              <a:t>.</a:t>
            </a:r>
          </a:p>
          <a:p>
            <a:r>
              <a:rPr lang="en-PH" sz="3600" b="1" dirty="0" smtClean="0"/>
              <a:t>Examples:</a:t>
            </a:r>
          </a:p>
          <a:p>
            <a:r>
              <a:rPr lang="en-PH" sz="3600" b="1" dirty="0" smtClean="0"/>
              <a:t>Reading mathematical problems, scientific formulas, and certain definitive statements of key ideas that require a questioning/inquisitive mind</a:t>
            </a:r>
            <a:endParaRPr lang="en-PH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6.  CRITICAL READING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PH" sz="4000" b="1" dirty="0" smtClean="0"/>
              <a:t>Reader stops to consider the facts carefully, “take time to read in order to the get facts straight”</a:t>
            </a:r>
          </a:p>
          <a:p>
            <a:r>
              <a:rPr lang="en-PH" sz="4000" b="1" dirty="0" smtClean="0"/>
              <a:t>Examples:</a:t>
            </a:r>
          </a:p>
          <a:p>
            <a:r>
              <a:rPr lang="en-PH" sz="4000" b="1" dirty="0" smtClean="0"/>
              <a:t>Reading done in periodicals, books, ads which are loaded with propaganda devices designed to sway opinions</a:t>
            </a:r>
            <a:endParaRPr lang="en-PH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25146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PH" b="1" dirty="0" smtClean="0"/>
              <a:t>7.  EXTENSIVE READING</a:t>
            </a:r>
            <a:br>
              <a:rPr lang="en-PH" b="1" dirty="0" smtClean="0"/>
            </a:br>
            <a:r>
              <a:rPr lang="en-PH" b="1" dirty="0" smtClean="0"/>
              <a:t>  Reading in your own pace for leisure</a:t>
            </a:r>
            <a:r>
              <a:rPr lang="en-PH" dirty="0" smtClean="0"/>
              <a:t/>
            </a:r>
            <a:br>
              <a:rPr lang="en-PH" dirty="0" smtClean="0"/>
            </a:b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038600"/>
            <a:ext cx="8229600" cy="19812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PH" sz="4400" b="1" dirty="0" smtClean="0"/>
              <a:t>8. RECREATIONAL/LEISURE READING </a:t>
            </a:r>
            <a:endParaRPr lang="en-PH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22399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9.  INTENSIVE READING</a:t>
            </a:r>
            <a:br>
              <a:rPr lang="en-PH" b="1" dirty="0" smtClean="0"/>
            </a:br>
            <a:r>
              <a:rPr lang="en-PH" b="1" dirty="0" smtClean="0"/>
              <a:t>Serious, IN-DEPTH reading for research work or a report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1"/>
            <a:ext cx="8229600" cy="18288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PH" sz="4400" b="1" dirty="0" smtClean="0"/>
              <a:t>10. STUDY READING</a:t>
            </a:r>
            <a:endParaRPr lang="en-PH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11.  DEVELOPMENTAL READING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PH" sz="4000" b="1" dirty="0" smtClean="0"/>
              <a:t>When a reader is under a comprehensive reading program that lets him go through stages &amp; monitors him closely</a:t>
            </a:r>
          </a:p>
          <a:p>
            <a:r>
              <a:rPr lang="en-PH" sz="4000" b="1" dirty="0" smtClean="0"/>
              <a:t>Examples:</a:t>
            </a:r>
          </a:p>
          <a:p>
            <a:r>
              <a:rPr lang="en-PH" sz="4000" b="1" dirty="0" smtClean="0"/>
              <a:t>SRA</a:t>
            </a:r>
          </a:p>
          <a:p>
            <a:r>
              <a:rPr lang="en-PH" sz="4000" b="1" dirty="0" smtClean="0"/>
              <a:t>ARC</a:t>
            </a:r>
          </a:p>
          <a:p>
            <a:endParaRPr lang="en-PH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PH" b="1" dirty="0" smtClean="0"/>
              <a:t>1. SCANNING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PH" sz="3600" b="1" dirty="0" smtClean="0"/>
              <a:t>Rapid reading assisted by key words: locate pieces of info </a:t>
            </a:r>
          </a:p>
          <a:p>
            <a:r>
              <a:rPr lang="en-PH" sz="3600" b="1" dirty="0" smtClean="0"/>
              <a:t>What, who where, when, how</a:t>
            </a:r>
          </a:p>
          <a:p>
            <a:r>
              <a:rPr lang="en-PH" sz="3600" b="1" dirty="0" smtClean="0"/>
              <a:t>Examples: </a:t>
            </a:r>
          </a:p>
          <a:p>
            <a:r>
              <a:rPr lang="en-PH" sz="3600" b="1" dirty="0" smtClean="0"/>
              <a:t>Looking for a word meaning in the dictionary</a:t>
            </a:r>
          </a:p>
          <a:p>
            <a:r>
              <a:rPr lang="en-PH" sz="3600" b="1" dirty="0" smtClean="0"/>
              <a:t>Getting a </a:t>
            </a:r>
            <a:r>
              <a:rPr lang="en-PH" sz="3600" b="1" dirty="0" err="1" smtClean="0"/>
              <a:t>docu</a:t>
            </a:r>
            <a:r>
              <a:rPr lang="en-PH" sz="3600" b="1" dirty="0" smtClean="0"/>
              <a:t> from the filing cabinet</a:t>
            </a:r>
          </a:p>
          <a:p>
            <a:r>
              <a:rPr lang="en-PH" sz="3600" b="1" dirty="0" smtClean="0"/>
              <a:t>Looking through the yellow pages</a:t>
            </a:r>
          </a:p>
          <a:p>
            <a:pPr>
              <a:buNone/>
            </a:pPr>
            <a:endParaRPr lang="en-PH" dirty="0" smtClean="0"/>
          </a:p>
          <a:p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2.  SKIMMING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PH" sz="3600" b="1" dirty="0" smtClean="0"/>
              <a:t>Rapid reading focusing on the TITLE, HEADINGS, TOPIC SENTENCE, SIGN POSTS to get the main idea</a:t>
            </a:r>
          </a:p>
          <a:p>
            <a:r>
              <a:rPr lang="en-PH" sz="3600" b="1" dirty="0" smtClean="0"/>
              <a:t>Examples:</a:t>
            </a:r>
          </a:p>
          <a:p>
            <a:r>
              <a:rPr lang="en-PH" sz="3600" b="1" dirty="0" smtClean="0"/>
              <a:t>Surveying a chapter/article</a:t>
            </a:r>
          </a:p>
          <a:p>
            <a:r>
              <a:rPr lang="en-PH" sz="3600" b="1" dirty="0" smtClean="0"/>
              <a:t>Reviewing something you’ve read</a:t>
            </a:r>
          </a:p>
          <a:p>
            <a:r>
              <a:rPr lang="en-PH" sz="3600" b="1" dirty="0" smtClean="0"/>
              <a:t>Choosing a magazine/book to buy in the bookstore	</a:t>
            </a:r>
            <a:endParaRPr lang="en-PH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3.  NOTING DETAILS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PH" sz="3600" b="1" dirty="0" smtClean="0"/>
              <a:t>Factual reading, directly concerned with remembering items in the selection</a:t>
            </a:r>
          </a:p>
          <a:p>
            <a:r>
              <a:rPr lang="en-PH" sz="3600" b="1" dirty="0" smtClean="0"/>
              <a:t>Called as such </a:t>
            </a:r>
            <a:r>
              <a:rPr lang="en-PH" sz="3600" b="1" dirty="0" err="1" smtClean="0"/>
              <a:t>bec</a:t>
            </a:r>
            <a:r>
              <a:rPr lang="en-PH" sz="3600" b="1" dirty="0" smtClean="0"/>
              <a:t>. you write down or take into memory</a:t>
            </a:r>
          </a:p>
          <a:p>
            <a:r>
              <a:rPr lang="en-PH" sz="3600" b="1" dirty="0" smtClean="0"/>
              <a:t>Examples:</a:t>
            </a:r>
          </a:p>
          <a:p>
            <a:r>
              <a:rPr lang="en-PH" sz="3600" b="1" dirty="0" smtClean="0"/>
              <a:t>For stories – chars, settings, etc.</a:t>
            </a:r>
          </a:p>
          <a:p>
            <a:r>
              <a:rPr lang="en-PH" sz="3600" b="1" dirty="0" smtClean="0"/>
              <a:t>For essays - facts</a:t>
            </a:r>
            <a:endParaRPr lang="en-PH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4.  MAKING INFERENCES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PH" sz="3600" b="1" dirty="0" smtClean="0"/>
              <a:t>Making educated GUESS based on available info read or observed</a:t>
            </a:r>
          </a:p>
          <a:p>
            <a:r>
              <a:rPr lang="en-PH" sz="3600" b="1" dirty="0" smtClean="0">
                <a:solidFill>
                  <a:srgbClr val="00FF00"/>
                </a:solidFill>
              </a:rPr>
              <a:t>Sensing </a:t>
            </a:r>
            <a:r>
              <a:rPr lang="en-PH" sz="3600" b="1" dirty="0" smtClean="0">
                <a:solidFill>
                  <a:srgbClr val="00FF00"/>
                </a:solidFill>
              </a:rPr>
              <a:t>:</a:t>
            </a:r>
            <a:r>
              <a:rPr lang="en-PH" sz="3600" b="1" dirty="0" smtClean="0"/>
              <a:t>not </a:t>
            </a:r>
            <a:r>
              <a:rPr lang="en-PH" sz="3600" b="1" dirty="0" smtClean="0"/>
              <a:t>stated but implied by the author</a:t>
            </a:r>
          </a:p>
          <a:p>
            <a:r>
              <a:rPr lang="en-PH" sz="3600" b="1" dirty="0" smtClean="0"/>
              <a:t>CAVEAT:  don’t jump into inaccurate conclusions</a:t>
            </a:r>
          </a:p>
          <a:p>
            <a:r>
              <a:rPr lang="en-PH" sz="3600" b="1" dirty="0" smtClean="0"/>
              <a:t>Examples: getting meaning of words through context clues, or the main idea, </a:t>
            </a:r>
            <a:r>
              <a:rPr lang="en-PH" sz="3600" b="1" dirty="0" smtClean="0">
                <a:solidFill>
                  <a:srgbClr val="FF33CC"/>
                </a:solidFill>
              </a:rPr>
              <a:t>inferring  </a:t>
            </a:r>
            <a:r>
              <a:rPr lang="en-PH" sz="3600" b="1" dirty="0" smtClean="0">
                <a:solidFill>
                  <a:srgbClr val="FF33CC"/>
                </a:solidFill>
              </a:rPr>
              <a:t>feeling </a:t>
            </a:r>
            <a:endParaRPr lang="en-PH" sz="3600" b="1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PH" b="1" dirty="0" smtClean="0"/>
              <a:t>5.  PREDICTING OUTCOMES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PH" sz="3600" b="1" dirty="0" smtClean="0"/>
              <a:t>Intelligent GUESSING of </a:t>
            </a:r>
            <a:r>
              <a:rPr lang="en-PH" sz="3600" b="1" dirty="0" smtClean="0">
                <a:solidFill>
                  <a:srgbClr val="FF33CC"/>
                </a:solidFill>
              </a:rPr>
              <a:t>future </a:t>
            </a:r>
            <a:r>
              <a:rPr lang="en-PH" sz="3600" b="1" dirty="0" err="1" smtClean="0">
                <a:solidFill>
                  <a:srgbClr val="FF33CC"/>
                </a:solidFill>
              </a:rPr>
              <a:t>behavior</a:t>
            </a:r>
            <a:r>
              <a:rPr lang="en-PH" sz="3600" b="1" dirty="0" smtClean="0">
                <a:solidFill>
                  <a:srgbClr val="FF33CC"/>
                </a:solidFill>
              </a:rPr>
              <a:t>/actions</a:t>
            </a:r>
            <a:r>
              <a:rPr lang="en-PH" sz="3600" b="1" dirty="0" smtClean="0"/>
              <a:t> based on present or past actions/</a:t>
            </a:r>
            <a:r>
              <a:rPr lang="en-PH" sz="3600" b="1" dirty="0" err="1" smtClean="0"/>
              <a:t>behaviors</a:t>
            </a:r>
            <a:r>
              <a:rPr lang="en-PH" sz="3600" b="1" dirty="0" smtClean="0"/>
              <a:t>, tendencies, or based on facts</a:t>
            </a:r>
          </a:p>
          <a:p>
            <a:r>
              <a:rPr lang="en-PH" sz="3600" b="1" dirty="0" smtClean="0"/>
              <a:t>Examples:</a:t>
            </a:r>
          </a:p>
          <a:p>
            <a:r>
              <a:rPr lang="en-PH" sz="3600" b="1" dirty="0" smtClean="0"/>
              <a:t>Predicting a possible ending of a novel</a:t>
            </a:r>
          </a:p>
          <a:p>
            <a:r>
              <a:rPr lang="en-PH" sz="3600" b="1" dirty="0" smtClean="0"/>
              <a:t>Predicting the reaction of your mom when she sees your card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PH" b="1" dirty="0" smtClean="0"/>
              <a:t>6.  DRAWING CONCLUSIONS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PH" b="1" dirty="0" smtClean="0"/>
              <a:t>Giving </a:t>
            </a:r>
            <a:r>
              <a:rPr lang="en-PH" b="1" dirty="0" smtClean="0">
                <a:solidFill>
                  <a:srgbClr val="FF33CC"/>
                </a:solidFill>
              </a:rPr>
              <a:t>JUDGMENT</a:t>
            </a:r>
            <a:r>
              <a:rPr lang="en-PH" b="1" dirty="0" smtClean="0"/>
              <a:t> based on written materials/observed facts</a:t>
            </a:r>
          </a:p>
          <a:p>
            <a:r>
              <a:rPr lang="en-PH" b="1" dirty="0" smtClean="0"/>
              <a:t>CAVEAT:  Your statement must consist of factual EVIDENCES to support it.</a:t>
            </a:r>
          </a:p>
          <a:p>
            <a:r>
              <a:rPr lang="en-PH" b="1" dirty="0" smtClean="0"/>
              <a:t>Examples:</a:t>
            </a:r>
          </a:p>
          <a:p>
            <a:r>
              <a:rPr lang="en-PH" b="1" dirty="0" smtClean="0"/>
              <a:t>Drawing conclusions </a:t>
            </a:r>
            <a:r>
              <a:rPr lang="en-PH" b="1" dirty="0" err="1" smtClean="0"/>
              <a:t>fr</a:t>
            </a:r>
            <a:r>
              <a:rPr lang="en-PH" b="1" dirty="0" smtClean="0"/>
              <a:t>. read academic/technical writing</a:t>
            </a:r>
          </a:p>
          <a:p>
            <a:r>
              <a:rPr lang="en-PH" b="1" dirty="0" smtClean="0"/>
              <a:t>What you can say </a:t>
            </a:r>
            <a:r>
              <a:rPr lang="en-PH" b="1" dirty="0" err="1" smtClean="0"/>
              <a:t>abt</a:t>
            </a:r>
            <a:r>
              <a:rPr lang="en-PH" b="1" dirty="0" smtClean="0"/>
              <a:t> P-</a:t>
            </a:r>
            <a:r>
              <a:rPr lang="en-PH" b="1" dirty="0" err="1" smtClean="0"/>
              <a:t>Noy</a:t>
            </a:r>
            <a:r>
              <a:rPr lang="en-PH" b="1" dirty="0" smtClean="0"/>
              <a:t> regarding the case of the terrorism that happened</a:t>
            </a:r>
            <a:endParaRPr lang="en-PH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PH" b="1" dirty="0" smtClean="0"/>
              <a:t>7. MAKING COMPARISON AND CONTRAST 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PH" sz="3400" b="1" dirty="0" smtClean="0"/>
              <a:t>Reading that focuses on the similarities &amp; differences of </a:t>
            </a:r>
            <a:r>
              <a:rPr lang="en-PH" sz="3400" b="1" dirty="0" smtClean="0">
                <a:solidFill>
                  <a:srgbClr val="00FF00"/>
                </a:solidFill>
              </a:rPr>
              <a:t>RELEVANT DETAILS in a text </a:t>
            </a:r>
            <a:r>
              <a:rPr lang="en-PH" sz="3400" b="1" dirty="0" smtClean="0"/>
              <a:t>or </a:t>
            </a:r>
            <a:r>
              <a:rPr lang="en-PH" sz="3400" b="1" dirty="0" smtClean="0">
                <a:solidFill>
                  <a:srgbClr val="00B0F0"/>
                </a:solidFill>
              </a:rPr>
              <a:t>RELEVANT DETAILS  in 1 text compared &amp; contrasted to details of another text</a:t>
            </a:r>
          </a:p>
          <a:p>
            <a:r>
              <a:rPr lang="en-PH" sz="3400" b="1" dirty="0" smtClean="0"/>
              <a:t>Examples:</a:t>
            </a:r>
          </a:p>
          <a:p>
            <a:r>
              <a:rPr lang="en-PH" sz="3400" b="1" dirty="0" smtClean="0"/>
              <a:t>Comparing and contrasting the artificial intelligences in </a:t>
            </a:r>
            <a:r>
              <a:rPr lang="en-PH" sz="3400" b="1" dirty="0" smtClean="0">
                <a:solidFill>
                  <a:srgbClr val="00B0F0"/>
                </a:solidFill>
              </a:rPr>
              <a:t>A.I. Movie </a:t>
            </a:r>
            <a:r>
              <a:rPr lang="en-PH" sz="3400" b="1" dirty="0" smtClean="0"/>
              <a:t>with that of the </a:t>
            </a:r>
            <a:r>
              <a:rPr lang="en-PH" sz="3400" b="1" dirty="0" smtClean="0">
                <a:solidFill>
                  <a:srgbClr val="FF33CC"/>
                </a:solidFill>
              </a:rPr>
              <a:t>Terminator movie</a:t>
            </a:r>
            <a:endParaRPr lang="en-PH" sz="3400" b="1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PH" sz="3600" b="1" dirty="0" smtClean="0">
                <a:solidFill>
                  <a:schemeClr val="bg1"/>
                </a:solidFill>
              </a:rPr>
              <a:t>8. SENSING CAUSE &amp; EFFECT RELATIONSHIP</a:t>
            </a:r>
            <a:endParaRPr lang="en-PH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PH" b="1" dirty="0" smtClean="0"/>
              <a:t>C-E relationship describes something that happens (</a:t>
            </a:r>
            <a:r>
              <a:rPr lang="en-PH" b="1" dirty="0" smtClean="0">
                <a:solidFill>
                  <a:srgbClr val="00FF00"/>
                </a:solidFill>
              </a:rPr>
              <a:t>effect</a:t>
            </a:r>
            <a:r>
              <a:rPr lang="en-PH" b="1" dirty="0" smtClean="0"/>
              <a:t>) and </a:t>
            </a:r>
            <a:r>
              <a:rPr lang="en-PH" b="1" i="1" dirty="0" smtClean="0"/>
              <a:t>why</a:t>
            </a:r>
            <a:r>
              <a:rPr lang="en-PH" b="1" dirty="0" smtClean="0"/>
              <a:t> it happens (</a:t>
            </a:r>
            <a:r>
              <a:rPr lang="en-PH" b="1" dirty="0" smtClean="0">
                <a:solidFill>
                  <a:srgbClr val="00B0F0"/>
                </a:solidFill>
              </a:rPr>
              <a:t>cause</a:t>
            </a:r>
            <a:r>
              <a:rPr lang="en-PH" b="1" dirty="0" smtClean="0"/>
              <a:t>)</a:t>
            </a:r>
          </a:p>
          <a:p>
            <a:pPr>
              <a:buNone/>
            </a:pPr>
            <a:r>
              <a:rPr lang="en-PH" b="1" dirty="0" smtClean="0"/>
              <a:t> </a:t>
            </a:r>
          </a:p>
          <a:p>
            <a:r>
              <a:rPr lang="en-PH" b="1" dirty="0" smtClean="0"/>
              <a:t>Ex.</a:t>
            </a:r>
          </a:p>
          <a:p>
            <a:pPr>
              <a:buNone/>
            </a:pPr>
            <a:r>
              <a:rPr lang="en-PH" b="1" dirty="0" smtClean="0"/>
              <a:t>	</a:t>
            </a:r>
            <a:r>
              <a:rPr lang="en-PH" b="1" dirty="0" smtClean="0">
                <a:solidFill>
                  <a:srgbClr val="00FF00"/>
                </a:solidFill>
              </a:rPr>
              <a:t>Our basketball team lost the championship game </a:t>
            </a:r>
            <a:r>
              <a:rPr lang="en-PH" b="1" dirty="0" smtClean="0"/>
              <a:t>because </a:t>
            </a:r>
            <a:r>
              <a:rPr lang="en-PH" b="1" dirty="0" smtClean="0">
                <a:solidFill>
                  <a:srgbClr val="00B0F0"/>
                </a:solidFill>
              </a:rPr>
              <a:t>our star player got sick</a:t>
            </a:r>
            <a:r>
              <a:rPr lang="en-PH" b="1" dirty="0" smtClean="0"/>
              <a:t>.</a:t>
            </a:r>
            <a:endParaRPr lang="en-PH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593</Words>
  <Application>Microsoft Office PowerPoint</Application>
  <PresentationFormat>On-screen Show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READING SKILLS</vt:lpstr>
      <vt:lpstr>1. SCANNING</vt:lpstr>
      <vt:lpstr>2.  SKIMMING</vt:lpstr>
      <vt:lpstr>3.  NOTING DETAILS</vt:lpstr>
      <vt:lpstr>4.  MAKING INFERENCES</vt:lpstr>
      <vt:lpstr>5.  PREDICTING OUTCOMES</vt:lpstr>
      <vt:lpstr>6.  DRAWING CONCLUSIONS</vt:lpstr>
      <vt:lpstr>7. MAKING COMPARISON AND CONTRAST </vt:lpstr>
      <vt:lpstr>8. SENSING CAUSE &amp; EFFECT RELATIONSHIP</vt:lpstr>
      <vt:lpstr>9. DISTINGUISHING FACT FR. OPINION</vt:lpstr>
      <vt:lpstr>KINDS OF READING</vt:lpstr>
      <vt:lpstr>1.  SCANNING</vt:lpstr>
      <vt:lpstr>3.  EXPLORATORY READING</vt:lpstr>
      <vt:lpstr>4.  ANALYTIC READING</vt:lpstr>
      <vt:lpstr>6.  CRITICAL READING</vt:lpstr>
      <vt:lpstr>7.  EXTENSIVE READING   Reading in your own pace for leisure </vt:lpstr>
      <vt:lpstr>9.  INTENSIVE READING Serious, IN-DEPTH reading for research work or a report</vt:lpstr>
      <vt:lpstr>11.  DEVELOPMENTAL READING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TECHNIQUES/SKILLS</dc:title>
  <dc:creator>Laarni</dc:creator>
  <cp:lastModifiedBy>Abheeuday</cp:lastModifiedBy>
  <cp:revision>17</cp:revision>
  <dcterms:created xsi:type="dcterms:W3CDTF">2010-09-01T16:48:08Z</dcterms:created>
  <dcterms:modified xsi:type="dcterms:W3CDTF">2013-10-28T10:06:49Z</dcterms:modified>
</cp:coreProperties>
</file>