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7" r:id="rId16"/>
    <p:sldId id="274" r:id="rId17"/>
    <p:sldId id="275" r:id="rId18"/>
    <p:sldId id="276" r:id="rId19"/>
    <p:sldId id="278" r:id="rId20"/>
    <p:sldId id="280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C15C94-B21A-442F-B280-0D0302A752DB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DBAB79B-3568-4E4D-854E-DE22482809B1}">
      <dgm:prSet phldrT="[Text]"/>
      <dgm:spPr/>
      <dgm:t>
        <a:bodyPr/>
        <a:lstStyle/>
        <a:p>
          <a:r>
            <a:rPr lang="en-US" dirty="0" smtClean="0"/>
            <a:t>Nuclei of atoms are heavier than electrons</a:t>
          </a:r>
          <a:endParaRPr lang="en-GB" dirty="0"/>
        </a:p>
      </dgm:t>
    </dgm:pt>
    <dgm:pt modelId="{372BEC40-EFD1-44A5-BFDA-F0D164A57434}" type="parTrans" cxnId="{B723E846-4D76-4C97-8438-8371E70FF2F5}">
      <dgm:prSet/>
      <dgm:spPr/>
      <dgm:t>
        <a:bodyPr/>
        <a:lstStyle/>
        <a:p>
          <a:endParaRPr lang="en-GB"/>
        </a:p>
      </dgm:t>
    </dgm:pt>
    <dgm:pt modelId="{1314FBEE-789C-4A20-8640-02BDE3EF4971}" type="sibTrans" cxnId="{B723E846-4D76-4C97-8438-8371E70FF2F5}">
      <dgm:prSet/>
      <dgm:spPr/>
      <dgm:t>
        <a:bodyPr/>
        <a:lstStyle/>
        <a:p>
          <a:endParaRPr lang="en-GB"/>
        </a:p>
      </dgm:t>
    </dgm:pt>
    <dgm:pt modelId="{E3FEA21C-5864-483C-AF61-E70AEBF4557F}">
      <dgm:prSet phldrT="[Text]"/>
      <dgm:spPr/>
      <dgm:t>
        <a:bodyPr/>
        <a:lstStyle/>
        <a:p>
          <a:r>
            <a:rPr lang="en-US" dirty="0" smtClean="0"/>
            <a:t>Electrons move at a faster speed than nuclei</a:t>
          </a:r>
          <a:endParaRPr lang="en-GB" dirty="0"/>
        </a:p>
      </dgm:t>
    </dgm:pt>
    <dgm:pt modelId="{466C45BA-D495-4AD4-8193-8A614821A1FA}" type="parTrans" cxnId="{5169B5E9-5A2D-4E53-B47B-1F0D39B23ABD}">
      <dgm:prSet/>
      <dgm:spPr/>
    </dgm:pt>
    <dgm:pt modelId="{573FFEC2-384B-4212-91D9-04C4EB8DCEBA}" type="sibTrans" cxnId="{5169B5E9-5A2D-4E53-B47B-1F0D39B23ABD}">
      <dgm:prSet/>
      <dgm:spPr/>
    </dgm:pt>
    <dgm:pt modelId="{5ECA7FBC-2A12-4135-8AF0-668AD6379424}">
      <dgm:prSet phldrT="[Text]"/>
      <dgm:spPr/>
      <dgm:t>
        <a:bodyPr/>
        <a:lstStyle/>
        <a:p>
          <a:r>
            <a:rPr lang="en-US" dirty="0" smtClean="0"/>
            <a:t>Nuclei are stationary as compared to the fast moving electrons</a:t>
          </a:r>
        </a:p>
      </dgm:t>
    </dgm:pt>
    <dgm:pt modelId="{EF8B3ACA-290F-46A0-97A2-D0DCD8CC59A6}" type="parTrans" cxnId="{71EE9069-0FE5-4323-AAEF-217D9C0FE46E}">
      <dgm:prSet/>
      <dgm:spPr/>
    </dgm:pt>
    <dgm:pt modelId="{E094A926-E48D-4175-9281-49CE5F40374C}" type="sibTrans" cxnId="{71EE9069-0FE5-4323-AAEF-217D9C0FE46E}">
      <dgm:prSet/>
      <dgm:spPr/>
    </dgm:pt>
    <dgm:pt modelId="{AADE35FB-7BBD-46E4-A15F-64126E67D0F6}">
      <dgm:prSet phldrT="[Text]"/>
      <dgm:spPr/>
      <dgm:t>
        <a:bodyPr/>
        <a:lstStyle/>
        <a:p>
          <a:r>
            <a:rPr lang="en-US" dirty="0" smtClean="0"/>
            <a:t>Hence motion of electrons and nuclei is independent of each other(3D)</a:t>
          </a:r>
        </a:p>
      </dgm:t>
    </dgm:pt>
    <dgm:pt modelId="{E4EF1EED-FA58-4DC7-B226-F49B8F6626B1}" type="parTrans" cxnId="{DDDFBF2B-A72F-41CF-A943-8EDC8553CDEA}">
      <dgm:prSet/>
      <dgm:spPr/>
    </dgm:pt>
    <dgm:pt modelId="{44999CC5-762F-4F8D-A40C-5D39BF6CFF32}" type="sibTrans" cxnId="{DDDFBF2B-A72F-41CF-A943-8EDC8553CDEA}">
      <dgm:prSet/>
      <dgm:spPr/>
    </dgm:pt>
    <dgm:pt modelId="{3AE8D842-7A3B-4AFA-9F5E-101049D33951}">
      <dgm:prSet phldrT="[Text]"/>
      <dgm:spPr/>
      <dgm:t>
        <a:bodyPr/>
        <a:lstStyle/>
        <a:p>
          <a:r>
            <a:rPr lang="en-US" dirty="0" smtClean="0"/>
            <a:t>Born-</a:t>
          </a:r>
          <a:r>
            <a:rPr lang="en-US" dirty="0" err="1" smtClean="0"/>
            <a:t>oppenheimer</a:t>
          </a:r>
          <a:r>
            <a:rPr lang="en-US" dirty="0" smtClean="0"/>
            <a:t>: electronic energy may be treated separately from internal energy of the nuclei</a:t>
          </a:r>
        </a:p>
      </dgm:t>
    </dgm:pt>
    <dgm:pt modelId="{6459A044-916F-44BE-9532-B204C7DF2F33}" type="parTrans" cxnId="{4C033C41-ABD7-4B71-851A-08526D2E0CB4}">
      <dgm:prSet/>
      <dgm:spPr/>
    </dgm:pt>
    <dgm:pt modelId="{F1252A07-1488-41ED-B3F7-D257E73B6FD6}" type="sibTrans" cxnId="{4C033C41-ABD7-4B71-851A-08526D2E0CB4}">
      <dgm:prSet/>
      <dgm:spPr/>
    </dgm:pt>
    <dgm:pt modelId="{B0E61F1C-3354-46D9-BC00-EF0931F6F301}" type="pres">
      <dgm:prSet presAssocID="{C8C15C94-B21A-442F-B280-0D0302A752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C0FBE35-5DBF-40D2-95D4-F76E5AE26C73}" type="pres">
      <dgm:prSet presAssocID="{3AE8D842-7A3B-4AFA-9F5E-101049D33951}" presName="boxAndChildren" presStyleCnt="0"/>
      <dgm:spPr/>
    </dgm:pt>
    <dgm:pt modelId="{69EBF907-309E-4AC1-A2D4-42AEB0A3D450}" type="pres">
      <dgm:prSet presAssocID="{3AE8D842-7A3B-4AFA-9F5E-101049D33951}" presName="parentTextBox" presStyleLbl="node1" presStyleIdx="0" presStyleCnt="5"/>
      <dgm:spPr/>
      <dgm:t>
        <a:bodyPr/>
        <a:lstStyle/>
        <a:p>
          <a:endParaRPr lang="en-GB"/>
        </a:p>
      </dgm:t>
    </dgm:pt>
    <dgm:pt modelId="{7758B47F-0F8C-4C91-B40B-D7F4982B08C7}" type="pres">
      <dgm:prSet presAssocID="{44999CC5-762F-4F8D-A40C-5D39BF6CFF32}" presName="sp" presStyleCnt="0"/>
      <dgm:spPr/>
    </dgm:pt>
    <dgm:pt modelId="{B4C10FD4-64D5-42E6-B9A8-554B3C38B732}" type="pres">
      <dgm:prSet presAssocID="{AADE35FB-7BBD-46E4-A15F-64126E67D0F6}" presName="arrowAndChildren" presStyleCnt="0"/>
      <dgm:spPr/>
    </dgm:pt>
    <dgm:pt modelId="{2665AF79-FEB2-4DF4-9C9E-0A999903E33E}" type="pres">
      <dgm:prSet presAssocID="{AADE35FB-7BBD-46E4-A15F-64126E67D0F6}" presName="parentTextArrow" presStyleLbl="node1" presStyleIdx="1" presStyleCnt="5"/>
      <dgm:spPr/>
      <dgm:t>
        <a:bodyPr/>
        <a:lstStyle/>
        <a:p>
          <a:endParaRPr lang="en-GB"/>
        </a:p>
      </dgm:t>
    </dgm:pt>
    <dgm:pt modelId="{8CCA0D0E-A57A-438E-8C60-715F075975BC}" type="pres">
      <dgm:prSet presAssocID="{E094A926-E48D-4175-9281-49CE5F40374C}" presName="sp" presStyleCnt="0"/>
      <dgm:spPr/>
    </dgm:pt>
    <dgm:pt modelId="{3F9351DF-D85E-4DA3-8B5C-EE2E62651478}" type="pres">
      <dgm:prSet presAssocID="{5ECA7FBC-2A12-4135-8AF0-668AD6379424}" presName="arrowAndChildren" presStyleCnt="0"/>
      <dgm:spPr/>
    </dgm:pt>
    <dgm:pt modelId="{361ADC4E-B42A-4B54-9AAA-A7DFB800EE62}" type="pres">
      <dgm:prSet presAssocID="{5ECA7FBC-2A12-4135-8AF0-668AD6379424}" presName="parentTextArrow" presStyleLbl="node1" presStyleIdx="2" presStyleCnt="5"/>
      <dgm:spPr/>
      <dgm:t>
        <a:bodyPr/>
        <a:lstStyle/>
        <a:p>
          <a:endParaRPr lang="en-GB"/>
        </a:p>
      </dgm:t>
    </dgm:pt>
    <dgm:pt modelId="{45CD8F6C-6D0C-440C-90FF-D067BA5279BD}" type="pres">
      <dgm:prSet presAssocID="{573FFEC2-384B-4212-91D9-04C4EB8DCEBA}" presName="sp" presStyleCnt="0"/>
      <dgm:spPr/>
    </dgm:pt>
    <dgm:pt modelId="{91FDBDB7-46C2-47D4-9A1A-93ED5757D54F}" type="pres">
      <dgm:prSet presAssocID="{E3FEA21C-5864-483C-AF61-E70AEBF4557F}" presName="arrowAndChildren" presStyleCnt="0"/>
      <dgm:spPr/>
    </dgm:pt>
    <dgm:pt modelId="{BD33F6E8-53B0-49BC-9C8C-A677B4E9EB12}" type="pres">
      <dgm:prSet presAssocID="{E3FEA21C-5864-483C-AF61-E70AEBF4557F}" presName="parentTextArrow" presStyleLbl="node1" presStyleIdx="3" presStyleCnt="5"/>
      <dgm:spPr/>
      <dgm:t>
        <a:bodyPr/>
        <a:lstStyle/>
        <a:p>
          <a:endParaRPr lang="en-GB"/>
        </a:p>
      </dgm:t>
    </dgm:pt>
    <dgm:pt modelId="{C4FE55B5-7589-4CCF-9DE0-6EFBF99CEA80}" type="pres">
      <dgm:prSet presAssocID="{1314FBEE-789C-4A20-8640-02BDE3EF4971}" presName="sp" presStyleCnt="0"/>
      <dgm:spPr/>
    </dgm:pt>
    <dgm:pt modelId="{1E096E58-C8AD-46FA-9DD5-AFE2DC75159E}" type="pres">
      <dgm:prSet presAssocID="{5DBAB79B-3568-4E4D-854E-DE22482809B1}" presName="arrowAndChildren" presStyleCnt="0"/>
      <dgm:spPr/>
    </dgm:pt>
    <dgm:pt modelId="{46B040EE-5A5B-45B8-83B5-21CEBE9720FA}" type="pres">
      <dgm:prSet presAssocID="{5DBAB79B-3568-4E4D-854E-DE22482809B1}" presName="parentTextArrow" presStyleLbl="node1" presStyleIdx="4" presStyleCnt="5"/>
      <dgm:spPr/>
      <dgm:t>
        <a:bodyPr/>
        <a:lstStyle/>
        <a:p>
          <a:endParaRPr lang="en-GB"/>
        </a:p>
      </dgm:t>
    </dgm:pt>
  </dgm:ptLst>
  <dgm:cxnLst>
    <dgm:cxn modelId="{4C033C41-ABD7-4B71-851A-08526D2E0CB4}" srcId="{C8C15C94-B21A-442F-B280-0D0302A752DB}" destId="{3AE8D842-7A3B-4AFA-9F5E-101049D33951}" srcOrd="4" destOrd="0" parTransId="{6459A044-916F-44BE-9532-B204C7DF2F33}" sibTransId="{F1252A07-1488-41ED-B3F7-D257E73B6FD6}"/>
    <dgm:cxn modelId="{7AD79717-2C8A-4654-B10B-7D45C7AC9743}" type="presOf" srcId="{5DBAB79B-3568-4E4D-854E-DE22482809B1}" destId="{46B040EE-5A5B-45B8-83B5-21CEBE9720FA}" srcOrd="0" destOrd="0" presId="urn:microsoft.com/office/officeart/2005/8/layout/process4"/>
    <dgm:cxn modelId="{0FD5770F-D53D-4A38-8826-A7B5F7CA6202}" type="presOf" srcId="{5ECA7FBC-2A12-4135-8AF0-668AD6379424}" destId="{361ADC4E-B42A-4B54-9AAA-A7DFB800EE62}" srcOrd="0" destOrd="0" presId="urn:microsoft.com/office/officeart/2005/8/layout/process4"/>
    <dgm:cxn modelId="{71EE9069-0FE5-4323-AAEF-217D9C0FE46E}" srcId="{C8C15C94-B21A-442F-B280-0D0302A752DB}" destId="{5ECA7FBC-2A12-4135-8AF0-668AD6379424}" srcOrd="2" destOrd="0" parTransId="{EF8B3ACA-290F-46A0-97A2-D0DCD8CC59A6}" sibTransId="{E094A926-E48D-4175-9281-49CE5F40374C}"/>
    <dgm:cxn modelId="{BA096F59-29AF-455D-8FFC-1846AE2AC810}" type="presOf" srcId="{AADE35FB-7BBD-46E4-A15F-64126E67D0F6}" destId="{2665AF79-FEB2-4DF4-9C9E-0A999903E33E}" srcOrd="0" destOrd="0" presId="urn:microsoft.com/office/officeart/2005/8/layout/process4"/>
    <dgm:cxn modelId="{DDDFBF2B-A72F-41CF-A943-8EDC8553CDEA}" srcId="{C8C15C94-B21A-442F-B280-0D0302A752DB}" destId="{AADE35FB-7BBD-46E4-A15F-64126E67D0F6}" srcOrd="3" destOrd="0" parTransId="{E4EF1EED-FA58-4DC7-B226-F49B8F6626B1}" sibTransId="{44999CC5-762F-4F8D-A40C-5D39BF6CFF32}"/>
    <dgm:cxn modelId="{CA02B853-DB68-42E3-9855-16DEA1BBDDE2}" type="presOf" srcId="{E3FEA21C-5864-483C-AF61-E70AEBF4557F}" destId="{BD33F6E8-53B0-49BC-9C8C-A677B4E9EB12}" srcOrd="0" destOrd="0" presId="urn:microsoft.com/office/officeart/2005/8/layout/process4"/>
    <dgm:cxn modelId="{B723E846-4D76-4C97-8438-8371E70FF2F5}" srcId="{C8C15C94-B21A-442F-B280-0D0302A752DB}" destId="{5DBAB79B-3568-4E4D-854E-DE22482809B1}" srcOrd="0" destOrd="0" parTransId="{372BEC40-EFD1-44A5-BFDA-F0D164A57434}" sibTransId="{1314FBEE-789C-4A20-8640-02BDE3EF4971}"/>
    <dgm:cxn modelId="{E84E88BE-AC63-43C5-97B2-2DFFC634F814}" type="presOf" srcId="{C8C15C94-B21A-442F-B280-0D0302A752DB}" destId="{B0E61F1C-3354-46D9-BC00-EF0931F6F301}" srcOrd="0" destOrd="0" presId="urn:microsoft.com/office/officeart/2005/8/layout/process4"/>
    <dgm:cxn modelId="{877EF953-6DDF-499C-9D44-486ECFD2701E}" type="presOf" srcId="{3AE8D842-7A3B-4AFA-9F5E-101049D33951}" destId="{69EBF907-309E-4AC1-A2D4-42AEB0A3D450}" srcOrd="0" destOrd="0" presId="urn:microsoft.com/office/officeart/2005/8/layout/process4"/>
    <dgm:cxn modelId="{5169B5E9-5A2D-4E53-B47B-1F0D39B23ABD}" srcId="{C8C15C94-B21A-442F-B280-0D0302A752DB}" destId="{E3FEA21C-5864-483C-AF61-E70AEBF4557F}" srcOrd="1" destOrd="0" parTransId="{466C45BA-D495-4AD4-8193-8A614821A1FA}" sibTransId="{573FFEC2-384B-4212-91D9-04C4EB8DCEBA}"/>
    <dgm:cxn modelId="{619EE3DA-6B60-4BF1-874A-7D662469D94A}" type="presParOf" srcId="{B0E61F1C-3354-46D9-BC00-EF0931F6F301}" destId="{1C0FBE35-5DBF-40D2-95D4-F76E5AE26C73}" srcOrd="0" destOrd="0" presId="urn:microsoft.com/office/officeart/2005/8/layout/process4"/>
    <dgm:cxn modelId="{4F9E880C-37E4-42DB-81E4-27455CEA5389}" type="presParOf" srcId="{1C0FBE35-5DBF-40D2-95D4-F76E5AE26C73}" destId="{69EBF907-309E-4AC1-A2D4-42AEB0A3D450}" srcOrd="0" destOrd="0" presId="urn:microsoft.com/office/officeart/2005/8/layout/process4"/>
    <dgm:cxn modelId="{4F083F54-B57C-4C38-8281-2F633173DCD2}" type="presParOf" srcId="{B0E61F1C-3354-46D9-BC00-EF0931F6F301}" destId="{7758B47F-0F8C-4C91-B40B-D7F4982B08C7}" srcOrd="1" destOrd="0" presId="urn:microsoft.com/office/officeart/2005/8/layout/process4"/>
    <dgm:cxn modelId="{978223DA-F54F-4F2B-8DEF-89A7FB21F9BA}" type="presParOf" srcId="{B0E61F1C-3354-46D9-BC00-EF0931F6F301}" destId="{B4C10FD4-64D5-42E6-B9A8-554B3C38B732}" srcOrd="2" destOrd="0" presId="urn:microsoft.com/office/officeart/2005/8/layout/process4"/>
    <dgm:cxn modelId="{7A6B1219-86B3-4ACD-A172-A456E7248278}" type="presParOf" srcId="{B4C10FD4-64D5-42E6-B9A8-554B3C38B732}" destId="{2665AF79-FEB2-4DF4-9C9E-0A999903E33E}" srcOrd="0" destOrd="0" presId="urn:microsoft.com/office/officeart/2005/8/layout/process4"/>
    <dgm:cxn modelId="{57EC0558-EC8B-4D27-91F6-4CEC71115B80}" type="presParOf" srcId="{B0E61F1C-3354-46D9-BC00-EF0931F6F301}" destId="{8CCA0D0E-A57A-438E-8C60-715F075975BC}" srcOrd="3" destOrd="0" presId="urn:microsoft.com/office/officeart/2005/8/layout/process4"/>
    <dgm:cxn modelId="{74D484DF-626E-4FC1-9E20-2D9D5B96FC62}" type="presParOf" srcId="{B0E61F1C-3354-46D9-BC00-EF0931F6F301}" destId="{3F9351DF-D85E-4DA3-8B5C-EE2E62651478}" srcOrd="4" destOrd="0" presId="urn:microsoft.com/office/officeart/2005/8/layout/process4"/>
    <dgm:cxn modelId="{1DCE3F2A-42F2-4BE4-AC8D-23AB8754D295}" type="presParOf" srcId="{3F9351DF-D85E-4DA3-8B5C-EE2E62651478}" destId="{361ADC4E-B42A-4B54-9AAA-A7DFB800EE62}" srcOrd="0" destOrd="0" presId="urn:microsoft.com/office/officeart/2005/8/layout/process4"/>
    <dgm:cxn modelId="{56358D47-C122-42D1-BE09-CB667C6CD5E0}" type="presParOf" srcId="{B0E61F1C-3354-46D9-BC00-EF0931F6F301}" destId="{45CD8F6C-6D0C-440C-90FF-D067BA5279BD}" srcOrd="5" destOrd="0" presId="urn:microsoft.com/office/officeart/2005/8/layout/process4"/>
    <dgm:cxn modelId="{E2FFDED7-9578-4ED5-B4E0-5CAAB0FA0641}" type="presParOf" srcId="{B0E61F1C-3354-46D9-BC00-EF0931F6F301}" destId="{91FDBDB7-46C2-47D4-9A1A-93ED5757D54F}" srcOrd="6" destOrd="0" presId="urn:microsoft.com/office/officeart/2005/8/layout/process4"/>
    <dgm:cxn modelId="{90DAA993-2AC3-41C6-B277-4BA4263CB60C}" type="presParOf" srcId="{91FDBDB7-46C2-47D4-9A1A-93ED5757D54F}" destId="{BD33F6E8-53B0-49BC-9C8C-A677B4E9EB12}" srcOrd="0" destOrd="0" presId="urn:microsoft.com/office/officeart/2005/8/layout/process4"/>
    <dgm:cxn modelId="{40CD4160-F097-4790-8153-B931CAFB88BF}" type="presParOf" srcId="{B0E61F1C-3354-46D9-BC00-EF0931F6F301}" destId="{C4FE55B5-7589-4CCF-9DE0-6EFBF99CEA80}" srcOrd="7" destOrd="0" presId="urn:microsoft.com/office/officeart/2005/8/layout/process4"/>
    <dgm:cxn modelId="{98B11177-1427-452B-A7B2-52C7E87FBCBD}" type="presParOf" srcId="{B0E61F1C-3354-46D9-BC00-EF0931F6F301}" destId="{1E096E58-C8AD-46FA-9DD5-AFE2DC75159E}" srcOrd="8" destOrd="0" presId="urn:microsoft.com/office/officeart/2005/8/layout/process4"/>
    <dgm:cxn modelId="{D4C1F79E-97AB-44D9-8E9D-3CB55F81E143}" type="presParOf" srcId="{1E096E58-C8AD-46FA-9DD5-AFE2DC75159E}" destId="{46B040EE-5A5B-45B8-83B5-21CEBE9720FA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FE5B-5EBA-4427-BDAA-A861A0D00BBA}" type="datetimeFigureOut">
              <a:rPr lang="en-US" smtClean="0"/>
              <a:pPr/>
              <a:t>4/5/2014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1321D-E535-4060-98AD-C185AD8A0E1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spectroscopy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Measurements of the interactions between electromagnetic radiations and the molecules constituting the matter</a:t>
            </a:r>
          </a:p>
          <a:p>
            <a:r>
              <a:rPr lang="en-US" dirty="0" smtClean="0"/>
              <a:t>Molecules tend to emit or absorb the radiations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of transition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D=∫(</a:t>
            </a:r>
            <a:r>
              <a:rPr lang="el-GR" dirty="0" smtClean="0"/>
              <a:t>ψ</a:t>
            </a:r>
            <a:r>
              <a:rPr lang="en-US" dirty="0" smtClean="0"/>
              <a:t>*</a:t>
            </a:r>
            <a:r>
              <a:rPr lang="en-US" baseline="-25000" dirty="0" err="1" smtClean="0"/>
              <a:t>i</a:t>
            </a:r>
            <a:r>
              <a:rPr lang="en-GB" dirty="0" smtClean="0"/>
              <a:t>ȗ </a:t>
            </a:r>
            <a:r>
              <a:rPr lang="el-GR" dirty="0" smtClean="0"/>
              <a:t>ψ</a:t>
            </a:r>
            <a:r>
              <a:rPr lang="en-US" baseline="-25000" dirty="0" err="1" smtClean="0"/>
              <a:t>j</a:t>
            </a:r>
            <a:r>
              <a:rPr lang="en-US" dirty="0" err="1" smtClean="0"/>
              <a:t>d</a:t>
            </a:r>
            <a:r>
              <a:rPr lang="el-GR" dirty="0" smtClean="0"/>
              <a:t>τ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l-GR" dirty="0" smtClean="0"/>
              <a:t>μ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ij</a:t>
            </a:r>
          </a:p>
          <a:p>
            <a:r>
              <a:rPr lang="el-GR" dirty="0" smtClean="0"/>
              <a:t>μ</a:t>
            </a:r>
            <a:r>
              <a:rPr lang="en-US" dirty="0" smtClean="0"/>
              <a:t>= ∑ </a:t>
            </a:r>
            <a:r>
              <a:rPr lang="en-US" dirty="0" err="1" smtClean="0"/>
              <a:t>er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from </a:t>
            </a:r>
            <a:r>
              <a:rPr lang="en-US" dirty="0" err="1" smtClean="0"/>
              <a:t>i</a:t>
            </a:r>
            <a:r>
              <a:rPr lang="en-US" dirty="0" smtClean="0"/>
              <a:t>=1 till n (n electrons)</a:t>
            </a:r>
            <a:endParaRPr lang="en-US" baseline="-25000" dirty="0" smtClean="0"/>
          </a:p>
          <a:p>
            <a:r>
              <a:rPr lang="en-US" dirty="0" smtClean="0"/>
              <a:t>D-Dipole strength</a:t>
            </a:r>
          </a:p>
          <a:p>
            <a:r>
              <a:rPr lang="el-GR" dirty="0" smtClean="0"/>
              <a:t>μ </a:t>
            </a:r>
            <a:r>
              <a:rPr lang="en-US" dirty="0" smtClean="0"/>
              <a:t>-electric dipole moment vector</a:t>
            </a:r>
          </a:p>
          <a:p>
            <a:r>
              <a:rPr lang="en-US" dirty="0" smtClean="0"/>
              <a:t>I- initial state</a:t>
            </a:r>
          </a:p>
          <a:p>
            <a:r>
              <a:rPr lang="en-US" dirty="0" smtClean="0"/>
              <a:t>J- final state</a:t>
            </a:r>
          </a:p>
          <a:p>
            <a:r>
              <a:rPr lang="en-US" dirty="0" smtClean="0"/>
              <a:t>Allowed transitions:</a:t>
            </a:r>
            <a:r>
              <a:rPr lang="el-GR" dirty="0" smtClean="0"/>
              <a:t> μ</a:t>
            </a:r>
            <a:r>
              <a:rPr lang="en-US" baseline="-25000" dirty="0" err="1" smtClean="0"/>
              <a:t>ij</a:t>
            </a:r>
            <a:r>
              <a:rPr lang="en-US" baseline="-25000" dirty="0" smtClean="0"/>
              <a:t> </a:t>
            </a:r>
            <a:r>
              <a:rPr lang="en-US" dirty="0" smtClean="0"/>
              <a:t>= nonzero</a:t>
            </a:r>
          </a:p>
          <a:p>
            <a:r>
              <a:rPr lang="en-US" dirty="0" smtClean="0"/>
              <a:t>Forbidden transitions: </a:t>
            </a:r>
            <a:r>
              <a:rPr lang="el-GR" dirty="0" smtClean="0"/>
              <a:t>μ</a:t>
            </a:r>
            <a:r>
              <a:rPr lang="en-US" baseline="-25000" dirty="0" err="1" smtClean="0"/>
              <a:t>ij</a:t>
            </a:r>
            <a:r>
              <a:rPr lang="en-US" dirty="0" smtClean="0"/>
              <a:t>= 0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Selection rules for forbidden transitions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Spin forbidden</a:t>
            </a:r>
            <a:r>
              <a:rPr lang="en-US" dirty="0" smtClean="0"/>
              <a:t>: Spin multiplicity should be same 2S+1 where S= spin multiplicity</a:t>
            </a:r>
          </a:p>
          <a:p>
            <a:r>
              <a:rPr lang="en-US" dirty="0" smtClean="0"/>
              <a:t>S= s</a:t>
            </a:r>
            <a:r>
              <a:rPr lang="en-US" baseline="-25000" dirty="0" smtClean="0"/>
              <a:t>1</a:t>
            </a:r>
            <a:r>
              <a:rPr lang="en-US" dirty="0" smtClean="0"/>
              <a:t>+s</a:t>
            </a:r>
            <a:r>
              <a:rPr lang="en-US" baseline="-25000" dirty="0" smtClean="0"/>
              <a:t>2            </a:t>
            </a:r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r>
              <a:rPr lang="en-US" dirty="0" smtClean="0"/>
              <a:t>=+1/2 s</a:t>
            </a:r>
            <a:r>
              <a:rPr lang="en-US" baseline="-25000" dirty="0" smtClean="0"/>
              <a:t>2</a:t>
            </a:r>
            <a:r>
              <a:rPr lang="en-US" dirty="0" smtClean="0"/>
              <a:t>=-1/2</a:t>
            </a:r>
          </a:p>
          <a:p>
            <a:r>
              <a:rPr lang="en-US" dirty="0" smtClean="0"/>
              <a:t>Symmetry forbidden: even to even and odd to odd</a:t>
            </a:r>
          </a:p>
          <a:p>
            <a:r>
              <a:rPr lang="en-US" dirty="0" smtClean="0"/>
              <a:t>Only even to odd are allowed</a:t>
            </a:r>
          </a:p>
          <a:p>
            <a:pPr>
              <a:buNone/>
            </a:pPr>
            <a:r>
              <a:rPr lang="el-GR" dirty="0" smtClean="0"/>
              <a:t>Ψ</a:t>
            </a:r>
            <a:r>
              <a:rPr lang="en-US" dirty="0" smtClean="0"/>
              <a:t>(</a:t>
            </a:r>
            <a:r>
              <a:rPr lang="en-US" dirty="0" err="1" smtClean="0"/>
              <a:t>x,y,z</a:t>
            </a:r>
            <a:r>
              <a:rPr lang="en-US" dirty="0" smtClean="0"/>
              <a:t>) = </a:t>
            </a:r>
            <a:r>
              <a:rPr lang="el-GR" dirty="0" smtClean="0"/>
              <a:t>ψ</a:t>
            </a:r>
            <a:r>
              <a:rPr lang="en-US" dirty="0" smtClean="0"/>
              <a:t>(-x,-</a:t>
            </a:r>
            <a:r>
              <a:rPr lang="en-US" dirty="0" smtClean="0"/>
              <a:t>y,-</a:t>
            </a:r>
            <a:r>
              <a:rPr lang="en-US" dirty="0" smtClean="0"/>
              <a:t>z)=</a:t>
            </a:r>
            <a:r>
              <a:rPr lang="el-GR" dirty="0" smtClean="0"/>
              <a:t> ψ</a:t>
            </a:r>
            <a:r>
              <a:rPr lang="en-US" dirty="0" smtClean="0"/>
              <a:t> (</a:t>
            </a:r>
            <a:r>
              <a:rPr lang="en-US" dirty="0" err="1" smtClean="0"/>
              <a:t>x,y,z</a:t>
            </a:r>
            <a:r>
              <a:rPr lang="en-US" dirty="0" smtClean="0"/>
              <a:t>) (even wave function)</a:t>
            </a:r>
          </a:p>
          <a:p>
            <a:pPr>
              <a:buNone/>
            </a:pPr>
            <a:r>
              <a:rPr lang="el-GR" dirty="0" smtClean="0"/>
              <a:t>Ψ</a:t>
            </a:r>
            <a:r>
              <a:rPr lang="en-US" dirty="0" smtClean="0"/>
              <a:t>(</a:t>
            </a:r>
            <a:r>
              <a:rPr lang="en-US" dirty="0" err="1" smtClean="0"/>
              <a:t>x,y,z</a:t>
            </a:r>
            <a:r>
              <a:rPr lang="en-US" dirty="0" smtClean="0"/>
              <a:t>) = </a:t>
            </a:r>
            <a:r>
              <a:rPr lang="el-GR" dirty="0" smtClean="0"/>
              <a:t>ψ</a:t>
            </a:r>
            <a:r>
              <a:rPr lang="en-US" dirty="0" smtClean="0"/>
              <a:t>(-x</a:t>
            </a:r>
            <a:r>
              <a:rPr lang="en-US" smtClean="0"/>
              <a:t>,-</a:t>
            </a:r>
            <a:r>
              <a:rPr lang="en-US" smtClean="0"/>
              <a:t>y,-</a:t>
            </a:r>
            <a:r>
              <a:rPr lang="en-US" dirty="0" smtClean="0"/>
              <a:t>z)=</a:t>
            </a:r>
            <a:r>
              <a:rPr lang="el-GR" dirty="0" smtClean="0"/>
              <a:t> </a:t>
            </a:r>
            <a:r>
              <a:rPr lang="en-US" dirty="0" smtClean="0"/>
              <a:t>-</a:t>
            </a:r>
            <a:r>
              <a:rPr lang="el-GR" dirty="0" smtClean="0"/>
              <a:t>ψ</a:t>
            </a:r>
            <a:r>
              <a:rPr lang="en-US" dirty="0" smtClean="0"/>
              <a:t> (</a:t>
            </a:r>
            <a:r>
              <a:rPr lang="en-US" dirty="0" err="1" smtClean="0"/>
              <a:t>x,y,z</a:t>
            </a:r>
            <a:r>
              <a:rPr lang="en-US" dirty="0" smtClean="0"/>
              <a:t>) (odd wave function)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of spectral 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Magnitude of interaction between sample and electromagnetic radiation</a:t>
            </a:r>
          </a:p>
          <a:p>
            <a:r>
              <a:rPr lang="en-US" dirty="0" smtClean="0"/>
              <a:t>Boltzmann population ratio for the two states involved in transitions: greater number of molecules present more is the absorption</a:t>
            </a:r>
          </a:p>
          <a:p>
            <a:r>
              <a:rPr lang="en-US" dirty="0" smtClean="0"/>
              <a:t>Path length of absorbing sample: Absorption is directly proportional to path length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width of spectral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line width: bell shape curve</a:t>
            </a:r>
          </a:p>
          <a:p>
            <a:r>
              <a:rPr lang="en-US" dirty="0" smtClean="0"/>
              <a:t>Doppler broadening: The frequency of the spectral line is changed if the radiating atom or molecule is moving in the line of sight</a:t>
            </a:r>
          </a:p>
          <a:p>
            <a:r>
              <a:rPr lang="en-US" dirty="0" smtClean="0"/>
              <a:t>Pressure broadening: Rise in temperature increases pressure and collisions of gas hence increases line width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Untitled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502920"/>
            <a:ext cx="6907051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" y="1676400"/>
            <a:ext cx="91821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Pure rotational spectra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called as microwave spectroscopy</a:t>
            </a:r>
          </a:p>
          <a:p>
            <a:r>
              <a:rPr lang="en-US" dirty="0" smtClean="0"/>
              <a:t>Absorption of microwave radiations increases rotational energy of molecules leading to rotational spectra</a:t>
            </a:r>
          </a:p>
          <a:p>
            <a:r>
              <a:rPr lang="en-US" dirty="0" smtClean="0"/>
              <a:t>Moment of inertia increases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for rotational spectrum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 moment for a transition between rotational states of a diatomic molecule is non-zero if:</a:t>
            </a:r>
          </a:p>
          <a:p>
            <a:r>
              <a:rPr lang="en-US" dirty="0" smtClean="0"/>
              <a:t>Selection between allowed rotational transitions is ∆J = ͛</a:t>
            </a:r>
            <a:r>
              <a:rPr lang="en-GB" dirty="0" smtClean="0"/>
              <a:t>±1</a:t>
            </a:r>
          </a:p>
          <a:p>
            <a:r>
              <a:rPr lang="en-US" dirty="0" smtClean="0"/>
              <a:t>The molecule has a permanent dipole</a:t>
            </a:r>
            <a:r>
              <a:rPr lang="en-GB" dirty="0" smtClean="0"/>
              <a:t>( electric field vector interacts with dipole vector)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44544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95816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 Spectrum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2590800" cy="4114800"/>
          </a:xfrm>
        </p:spPr>
        <p:txBody>
          <a:bodyPr/>
          <a:lstStyle/>
          <a:p>
            <a:r>
              <a:rPr lang="en-US"/>
              <a:t>X-rays</a:t>
            </a:r>
          </a:p>
          <a:p>
            <a:r>
              <a:rPr lang="en-US"/>
              <a:t>UV</a:t>
            </a:r>
          </a:p>
          <a:p>
            <a:r>
              <a:rPr lang="en-US"/>
              <a:t>Visible</a:t>
            </a:r>
          </a:p>
          <a:p>
            <a:r>
              <a:rPr lang="en-US"/>
              <a:t>IR</a:t>
            </a:r>
          </a:p>
          <a:p>
            <a:r>
              <a:rPr lang="en-US"/>
              <a:t>Microwave</a:t>
            </a:r>
          </a:p>
          <a:p>
            <a:r>
              <a:rPr lang="en-US"/>
              <a:t>Radio waves</a:t>
            </a:r>
          </a:p>
        </p:txBody>
      </p:sp>
      <p:pic>
        <p:nvPicPr>
          <p:cNvPr id="3076" name="Picture 4" descr="~AUT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76400"/>
            <a:ext cx="6096000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381000"/>
            <a:ext cx="8751942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457200"/>
            <a:ext cx="851014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60889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533400"/>
            <a:ext cx="8060398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641877" cy="61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m field"/>
          <p:cNvPicPr>
            <a:picLocks noChangeAspect="1" noChangeArrowheads="1"/>
          </p:cNvPicPr>
          <p:nvPr/>
        </p:nvPicPr>
        <p:blipFill>
          <a:blip r:embed="rId2"/>
          <a:srcRect l="42195" t="25894" r="38068" b="43430"/>
          <a:stretch>
            <a:fillRect/>
          </a:stretch>
        </p:blipFill>
        <p:spPr>
          <a:xfrm>
            <a:off x="2484438" y="1484313"/>
            <a:ext cx="4394200" cy="495141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Born-</a:t>
            </a:r>
            <a:r>
              <a:rPr lang="en-US" dirty="0" err="1" smtClean="0"/>
              <a:t>oppenheimer</a:t>
            </a:r>
            <a:r>
              <a:rPr lang="en-US" dirty="0" smtClean="0"/>
              <a:t> approximation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Controversy to Born-Oppenheimer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874837"/>
            <a:ext cx="9144000" cy="4754563"/>
          </a:xfrm>
        </p:spPr>
        <p:txBody>
          <a:bodyPr/>
          <a:lstStyle/>
          <a:p>
            <a:r>
              <a:rPr lang="en-US" dirty="0" smtClean="0"/>
              <a:t>Total energy=</a:t>
            </a:r>
            <a:r>
              <a:rPr lang="en-US" dirty="0" err="1" smtClean="0"/>
              <a:t>E</a:t>
            </a:r>
            <a:r>
              <a:rPr lang="en-US" baseline="-25000" dirty="0" err="1" smtClean="0"/>
              <a:t>electronic</a:t>
            </a:r>
            <a:r>
              <a:rPr lang="en-US" dirty="0" err="1" smtClean="0"/>
              <a:t>+E</a:t>
            </a:r>
            <a:r>
              <a:rPr lang="en-US" baseline="-25000" dirty="0" err="1" smtClean="0"/>
              <a:t>vibrational</a:t>
            </a:r>
            <a:r>
              <a:rPr lang="en-US" dirty="0" err="1" smtClean="0"/>
              <a:t>+E</a:t>
            </a:r>
            <a:r>
              <a:rPr lang="en-US" baseline="-25000" dirty="0" err="1" smtClean="0"/>
              <a:t>rotational</a:t>
            </a:r>
            <a:r>
              <a:rPr lang="en-US" dirty="0" err="1" smtClean="0"/>
              <a:t>+E</a:t>
            </a:r>
            <a:r>
              <a:rPr lang="en-US" baseline="-25000" dirty="0" err="1" smtClean="0"/>
              <a:t>translational</a:t>
            </a:r>
            <a:endParaRPr lang="en-US" baseline="-25000" dirty="0" smtClean="0"/>
          </a:p>
          <a:p>
            <a:r>
              <a:rPr lang="en-US" dirty="0" smtClean="0"/>
              <a:t>During rotations centrifugal force may push apart the atoms leading to increase in bond lengths and moment of </a:t>
            </a:r>
            <a:r>
              <a:rPr lang="en-US" dirty="0" err="1" smtClean="0"/>
              <a:t>interia</a:t>
            </a:r>
            <a:r>
              <a:rPr lang="en-US" dirty="0" smtClean="0"/>
              <a:t>- affecting vibrations</a:t>
            </a:r>
          </a:p>
          <a:p>
            <a:r>
              <a:rPr lang="en-US" dirty="0" smtClean="0"/>
              <a:t>Vibration of a molecule is not truly harmonic hence changing bond lengths and moment of inertia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level transitions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l-GR" dirty="0" smtClean="0"/>
              <a:t>ν</a:t>
            </a:r>
            <a:r>
              <a:rPr lang="en-US" dirty="0" smtClean="0"/>
              <a:t>=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higher</a:t>
            </a:r>
            <a:r>
              <a:rPr lang="en-US" baseline="-25000" dirty="0" smtClean="0"/>
              <a:t> level</a:t>
            </a:r>
            <a:r>
              <a:rPr lang="en-US" dirty="0" smtClean="0"/>
              <a:t>-E </a:t>
            </a:r>
            <a:r>
              <a:rPr lang="en-US" baseline="-25000" dirty="0" smtClean="0"/>
              <a:t>lower level</a:t>
            </a:r>
          </a:p>
          <a:p>
            <a:r>
              <a:rPr lang="en-US" dirty="0" smtClean="0"/>
              <a:t>h</a:t>
            </a:r>
            <a:r>
              <a:rPr lang="el-GR" dirty="0" smtClean="0"/>
              <a:t>ν</a:t>
            </a:r>
            <a:r>
              <a:rPr lang="en-US" dirty="0" smtClean="0"/>
              <a:t>= (</a:t>
            </a:r>
            <a:r>
              <a:rPr lang="en-US" dirty="0" err="1" smtClean="0"/>
              <a:t>E”</a:t>
            </a:r>
            <a:r>
              <a:rPr lang="en-US" baseline="-25000" dirty="0" err="1" smtClean="0"/>
              <a:t>el</a:t>
            </a:r>
            <a:r>
              <a:rPr lang="en-US" dirty="0" err="1" smtClean="0"/>
              <a:t>-E’</a:t>
            </a:r>
            <a:r>
              <a:rPr lang="en-US" baseline="-25000" dirty="0" err="1" smtClean="0"/>
              <a:t>el</a:t>
            </a:r>
            <a:r>
              <a:rPr lang="en-US" dirty="0" smtClean="0"/>
              <a:t>) + (</a:t>
            </a:r>
            <a:r>
              <a:rPr lang="en-US" dirty="0" err="1" smtClean="0"/>
              <a:t>E”</a:t>
            </a:r>
            <a:r>
              <a:rPr lang="en-US" baseline="-25000" dirty="0" err="1" smtClean="0"/>
              <a:t>vib</a:t>
            </a:r>
            <a:r>
              <a:rPr lang="en-US" dirty="0" err="1" smtClean="0"/>
              <a:t>-E’</a:t>
            </a:r>
            <a:r>
              <a:rPr lang="en-US" baseline="-25000" dirty="0" err="1" smtClean="0"/>
              <a:t>vib</a:t>
            </a:r>
            <a:r>
              <a:rPr lang="en-US" dirty="0" smtClean="0"/>
              <a:t>) + (</a:t>
            </a:r>
            <a:r>
              <a:rPr lang="en-US" dirty="0" err="1" smtClean="0"/>
              <a:t>E”</a:t>
            </a:r>
            <a:r>
              <a:rPr lang="en-US" baseline="-25000" dirty="0" err="1" smtClean="0"/>
              <a:t>rot</a:t>
            </a:r>
            <a:r>
              <a:rPr lang="en-US" dirty="0" err="1" smtClean="0"/>
              <a:t>-E’</a:t>
            </a:r>
            <a:r>
              <a:rPr lang="en-US" baseline="-25000" dirty="0" err="1" smtClean="0"/>
              <a:t>rot</a:t>
            </a:r>
            <a:r>
              <a:rPr lang="en-US" dirty="0" smtClean="0"/>
              <a:t>) + (</a:t>
            </a:r>
            <a:r>
              <a:rPr lang="en-US" dirty="0" err="1" smtClean="0"/>
              <a:t>E”</a:t>
            </a:r>
            <a:r>
              <a:rPr lang="en-US" baseline="-25000" dirty="0" err="1" smtClean="0"/>
              <a:t>tr</a:t>
            </a:r>
            <a:r>
              <a:rPr lang="en-US" dirty="0" err="1" smtClean="0"/>
              <a:t>-E’</a:t>
            </a:r>
            <a:r>
              <a:rPr lang="en-US" baseline="-25000" dirty="0" err="1" smtClean="0"/>
              <a:t>tr</a:t>
            </a:r>
            <a:r>
              <a:rPr lang="en-US" dirty="0" smtClean="0"/>
              <a:t>) </a:t>
            </a:r>
          </a:p>
          <a:p>
            <a:r>
              <a:rPr lang="en-US" dirty="0" smtClean="0"/>
              <a:t>Frequencies of absorption: 10</a:t>
            </a:r>
            <a:r>
              <a:rPr lang="en-US" baseline="30000" dirty="0" smtClean="0"/>
              <a:t>15</a:t>
            </a:r>
            <a:r>
              <a:rPr lang="en-US" dirty="0" smtClean="0"/>
              <a:t>,10</a:t>
            </a:r>
            <a:r>
              <a:rPr lang="en-US" baseline="30000" dirty="0" smtClean="0"/>
              <a:t>12</a:t>
            </a:r>
            <a:r>
              <a:rPr lang="en-US" dirty="0" smtClean="0"/>
              <a:t>,10</a:t>
            </a:r>
            <a:r>
              <a:rPr lang="en-US" baseline="30000" dirty="0" smtClean="0"/>
              <a:t>10</a:t>
            </a:r>
            <a:r>
              <a:rPr lang="en-US" dirty="0" smtClean="0"/>
              <a:t> for </a:t>
            </a:r>
            <a:r>
              <a:rPr lang="en-US" dirty="0" err="1" smtClean="0"/>
              <a:t>electronic,vibrational</a:t>
            </a:r>
            <a:r>
              <a:rPr lang="en-US" dirty="0" smtClean="0"/>
              <a:t> and rotational respectively</a:t>
            </a:r>
            <a:endParaRPr lang="en-GB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Emission and Absorption spectroscopy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Emmision</a:t>
            </a:r>
            <a:r>
              <a:rPr lang="en-US" dirty="0" smtClean="0"/>
              <a:t>: when molecules emit light while coming from higher energy state to lower energy states</a:t>
            </a:r>
          </a:p>
          <a:p>
            <a:r>
              <a:rPr lang="en-US" dirty="0" smtClean="0"/>
              <a:t>Absorption: When molecules absorb light to go to higher energy levels</a:t>
            </a:r>
          </a:p>
          <a:p>
            <a:r>
              <a:rPr lang="en-US" dirty="0" smtClean="0"/>
              <a:t>Bohr’s condition of resonance: </a:t>
            </a:r>
            <a:r>
              <a:rPr lang="en-US" i="1" dirty="0" smtClean="0"/>
              <a:t>absorption or emission can take place only if the energy of radiations is equal to the difference </a:t>
            </a:r>
            <a:r>
              <a:rPr lang="en-US" i="1" smtClean="0"/>
              <a:t>in energy </a:t>
            </a:r>
            <a:r>
              <a:rPr lang="en-US" i="1" dirty="0" smtClean="0"/>
              <a:t>between the two energy levels in the molecule.</a:t>
            </a:r>
            <a:br>
              <a:rPr lang="en-US" i="1" dirty="0" smtClean="0"/>
            </a:br>
            <a:r>
              <a:rPr lang="en-US" dirty="0" smtClean="0"/>
              <a:t>h</a:t>
            </a:r>
            <a:r>
              <a:rPr lang="el-GR" dirty="0" smtClean="0"/>
              <a:t>ν</a:t>
            </a:r>
            <a:r>
              <a:rPr lang="en-US" dirty="0" smtClean="0"/>
              <a:t>=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higher</a:t>
            </a:r>
            <a:r>
              <a:rPr lang="en-US" baseline="-25000" dirty="0" smtClean="0"/>
              <a:t> level</a:t>
            </a:r>
            <a:r>
              <a:rPr lang="en-US" dirty="0" smtClean="0"/>
              <a:t>-E </a:t>
            </a:r>
            <a:r>
              <a:rPr lang="en-US" baseline="-25000" dirty="0" smtClean="0"/>
              <a:t>lower level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r>
              <a:rPr lang="en-US" dirty="0" smtClean="0"/>
              <a:t>Induced absorption : external radiations can transfer energy in the form of packets called quanta resulting in transitions from lower energy levels to higher energy levels</a:t>
            </a:r>
          </a:p>
          <a:p>
            <a:r>
              <a:rPr lang="en-US" dirty="0" smtClean="0"/>
              <a:t>Random emission: the emissions in which molecules lose energy to reach a lower energy state</a:t>
            </a:r>
          </a:p>
          <a:p>
            <a:r>
              <a:rPr lang="en-US" dirty="0" smtClean="0"/>
              <a:t>Stimulated or induced emission: Molecules in higher energy states lose energy to electromagnetic radiations and increase its intensity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for absorption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molecule to reach a higher energy level two conditions have to be satisfied:</a:t>
            </a:r>
          </a:p>
          <a:p>
            <a:pPr marL="514350" indent="-514350">
              <a:buAutoNum type="arabicPeriod"/>
            </a:pPr>
            <a:r>
              <a:rPr lang="en-US" dirty="0" smtClean="0"/>
              <a:t>Bohr’s condition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Molecule must posses transition dipole moment at the frequency given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634</Words>
  <Application>Microsoft Office PowerPoint</Application>
  <PresentationFormat>On-screen Show (4:3)</PresentationFormat>
  <Paragraphs>67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Molecular spectroscopy</vt:lpstr>
      <vt:lpstr>EM Spectrum</vt:lpstr>
      <vt:lpstr>Slide 3</vt:lpstr>
      <vt:lpstr>Born-oppenheimer approximation</vt:lpstr>
      <vt:lpstr>Controversy to Born-Oppenheimer</vt:lpstr>
      <vt:lpstr>Energy level transitions</vt:lpstr>
      <vt:lpstr>Emission and Absorption spectroscopy</vt:lpstr>
      <vt:lpstr>Slide 8</vt:lpstr>
      <vt:lpstr>Conditions for absorption</vt:lpstr>
      <vt:lpstr>Probability of transition</vt:lpstr>
      <vt:lpstr>Selection rules for forbidden transitions</vt:lpstr>
      <vt:lpstr>Intensity of spectral lines</vt:lpstr>
      <vt:lpstr>Line width of spectral line</vt:lpstr>
      <vt:lpstr>Slide 14</vt:lpstr>
      <vt:lpstr>Slide 15</vt:lpstr>
      <vt:lpstr>Pure rotational spectra</vt:lpstr>
      <vt:lpstr>Conditions for rotational spectrum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Simer Mann</dc:creator>
  <cp:lastModifiedBy>Simer Mann</cp:lastModifiedBy>
  <cp:revision>10</cp:revision>
  <dcterms:created xsi:type="dcterms:W3CDTF">2014-03-31T14:14:39Z</dcterms:created>
  <dcterms:modified xsi:type="dcterms:W3CDTF">2014-04-05T05:01:03Z</dcterms:modified>
</cp:coreProperties>
</file>