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11"/>
  </p:handoutMasterIdLst>
  <p:sldIdLst>
    <p:sldId id="256" r:id="rId2"/>
    <p:sldId id="259" r:id="rId3"/>
    <p:sldId id="257" r:id="rId4"/>
    <p:sldId id="258" r:id="rId5"/>
    <p:sldId id="260" r:id="rId6"/>
    <p:sldId id="261" r:id="rId7"/>
    <p:sldId id="262" r:id="rId8"/>
    <p:sldId id="263" r:id="rId9"/>
    <p:sldId id="264" r:id="rId10"/>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57C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33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09FDEE09-E25F-4EA2-AE22-C8177B40B3E8}" type="datetimeFigureOut">
              <a:rPr lang="en-US" smtClean="0"/>
              <a:t>9/17/2014</a:t>
            </a:fld>
            <a:endParaRPr lang="en-US"/>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F4A175E3-5937-4FFE-B237-A03F8340CC2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9/17/2014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9/17/2014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9/17/2014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EMPLOYEE’S JOB SATISFACTION</a:t>
            </a:r>
            <a:endParaRPr lang="en-US" dirty="0"/>
          </a:p>
        </p:txBody>
      </p:sp>
      <p:sp>
        <p:nvSpPr>
          <p:cNvPr id="3" name="Subtitle 2"/>
          <p:cNvSpPr>
            <a:spLocks noGrp="1"/>
          </p:cNvSpPr>
          <p:nvPr>
            <p:ph type="subTitle" idx="1"/>
          </p:nvPr>
        </p:nvSpPr>
        <p:spPr/>
        <p:txBody>
          <a:bodyPr/>
          <a:lstStyle/>
          <a:p>
            <a:r>
              <a:rPr lang="en-US" dirty="0" smtClean="0"/>
              <a:t>By:</a:t>
            </a:r>
          </a:p>
          <a:p>
            <a:endParaRPr lang="en-US" dirty="0" smtClean="0"/>
          </a:p>
          <a:p>
            <a:r>
              <a:rPr lang="en-US" dirty="0" smtClean="0"/>
              <a:t>Ms. Ellen Garcia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143000"/>
            <a:ext cx="7315200" cy="4191000"/>
          </a:xfrm>
        </p:spPr>
        <p:txBody>
          <a:bodyPr>
            <a:normAutofit lnSpcReduction="10000"/>
          </a:bodyPr>
          <a:lstStyle/>
          <a:p>
            <a:pPr algn="ctr">
              <a:lnSpc>
                <a:spcPct val="150000"/>
              </a:lnSpc>
              <a:spcBef>
                <a:spcPts val="0"/>
              </a:spcBef>
              <a:buNone/>
            </a:pPr>
            <a:r>
              <a:rPr lang="en-US" sz="2400" i="1" dirty="0" smtClean="0"/>
              <a:t>“</a:t>
            </a:r>
            <a:r>
              <a:rPr lang="en-US" sz="2400" i="1" u="sng" dirty="0" smtClean="0"/>
              <a:t>High job satisfaction </a:t>
            </a:r>
            <a:r>
              <a:rPr lang="en-US" sz="2400" i="1" dirty="0" smtClean="0"/>
              <a:t>is a hallmark of a well-managed  organization.  </a:t>
            </a:r>
            <a:r>
              <a:rPr lang="en-US" sz="2400" i="1" u="sng" dirty="0" smtClean="0"/>
              <a:t>Low satisfaction </a:t>
            </a:r>
            <a:r>
              <a:rPr lang="en-US" sz="2400" i="1" dirty="0" smtClean="0"/>
              <a:t>is often the cause of wildcat strikes, work slowdowns, absenteeism, and high employee turnover.  </a:t>
            </a:r>
          </a:p>
          <a:p>
            <a:pPr algn="ctr">
              <a:lnSpc>
                <a:spcPct val="150000"/>
              </a:lnSpc>
              <a:spcBef>
                <a:spcPts val="0"/>
              </a:spcBef>
              <a:buNone/>
            </a:pPr>
            <a:r>
              <a:rPr lang="en-US" sz="2400" i="1" dirty="0" smtClean="0"/>
              <a:t>It may result in grievances, low performance and poor product quality, employee theft and sabotage, disciplinary problems and a variety of other organizational problems”.</a:t>
            </a:r>
            <a:endParaRPr lang="en-US" sz="2400" dirty="0" smtClean="0"/>
          </a:p>
          <a:p>
            <a:pPr algn="ct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2800" dirty="0" smtClean="0"/>
              <a:t>FACTOR OF </a:t>
            </a:r>
            <a:br>
              <a:rPr lang="en-US" sz="2800" dirty="0" smtClean="0"/>
            </a:br>
            <a:r>
              <a:rPr lang="en-US" sz="2800" dirty="0" smtClean="0"/>
              <a:t>JOB SATISFACTION </a:t>
            </a:r>
            <a:br>
              <a:rPr lang="en-US" sz="2800" dirty="0" smtClean="0"/>
            </a:br>
            <a:r>
              <a:rPr lang="en-US" sz="2800" dirty="0" smtClean="0"/>
              <a:t>(2004-2009)</a:t>
            </a:r>
            <a:endParaRPr lang="en-US" sz="2800" dirty="0"/>
          </a:p>
        </p:txBody>
      </p:sp>
      <p:pic>
        <p:nvPicPr>
          <p:cNvPr id="1026" name="Picture 2"/>
          <p:cNvPicPr>
            <a:picLocks noChangeAspect="1" noChangeArrowheads="1"/>
          </p:cNvPicPr>
          <p:nvPr/>
        </p:nvPicPr>
        <p:blipFill>
          <a:blip r:embed="rId2" cstate="print"/>
          <a:srcRect/>
          <a:stretch>
            <a:fillRect/>
          </a:stretch>
        </p:blipFill>
        <p:spPr bwMode="auto">
          <a:xfrm>
            <a:off x="457200" y="2057400"/>
            <a:ext cx="8233318" cy="2667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828800"/>
          <a:ext cx="8077201" cy="4333240"/>
        </p:xfrm>
        <a:graphic>
          <a:graphicData uri="http://schemas.openxmlformats.org/drawingml/2006/table">
            <a:tbl>
              <a:tblPr firstRow="1" bandRow="1">
                <a:tableStyleId>{5C22544A-7EE6-4342-B048-85BDC9FD1C3A}</a:tableStyleId>
              </a:tblPr>
              <a:tblGrid>
                <a:gridCol w="2819400"/>
                <a:gridCol w="2743200"/>
                <a:gridCol w="2514601"/>
              </a:tblGrid>
              <a:tr h="370840">
                <a:tc>
                  <a:txBody>
                    <a:bodyPr/>
                    <a:lstStyle/>
                    <a:p>
                      <a:pPr algn="ctr"/>
                      <a:r>
                        <a:rPr lang="en-US" dirty="0" smtClean="0"/>
                        <a:t>2010</a:t>
                      </a:r>
                      <a:endParaRPr lang="en-US" dirty="0"/>
                    </a:p>
                  </a:txBody>
                  <a:tcPr/>
                </a:tc>
                <a:tc>
                  <a:txBody>
                    <a:bodyPr/>
                    <a:lstStyle/>
                    <a:p>
                      <a:pPr algn="ctr"/>
                      <a:r>
                        <a:rPr lang="en-US" dirty="0" smtClean="0"/>
                        <a:t>2011</a:t>
                      </a:r>
                      <a:endParaRPr lang="en-US" dirty="0"/>
                    </a:p>
                  </a:txBody>
                  <a:tcPr/>
                </a:tc>
                <a:tc>
                  <a:txBody>
                    <a:bodyPr/>
                    <a:lstStyle/>
                    <a:p>
                      <a:pPr algn="ctr"/>
                      <a:r>
                        <a:rPr lang="en-US" dirty="0" smtClean="0"/>
                        <a:t>2012</a:t>
                      </a:r>
                      <a:endParaRPr lang="en-US" dirty="0"/>
                    </a:p>
                  </a:txBody>
                  <a:tcPr/>
                </a:tc>
              </a:tr>
              <a:tr h="370840">
                <a:tc>
                  <a:txBody>
                    <a:bodyPr/>
                    <a:lstStyle/>
                    <a:p>
                      <a:r>
                        <a:rPr lang="en-US" sz="1400" dirty="0" smtClean="0"/>
                        <a:t>Interesting work</a:t>
                      </a:r>
                      <a:endParaRPr lang="en-US" sz="1400" dirty="0"/>
                    </a:p>
                  </a:txBody>
                  <a:tcPr/>
                </a:tc>
                <a:tc>
                  <a:txBody>
                    <a:bodyPr/>
                    <a:lstStyle/>
                    <a:p>
                      <a:r>
                        <a:rPr lang="en-US" sz="1400" dirty="0" smtClean="0"/>
                        <a:t>Working Conditions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Opportunity for Advancement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r>
              <a:tr h="370840">
                <a:tc>
                  <a:txBody>
                    <a:bodyPr/>
                    <a:lstStyle/>
                    <a:p>
                      <a:r>
                        <a:rPr lang="en-US" sz="1400" dirty="0" smtClean="0"/>
                        <a:t>Job Security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Opportunity for Advancement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Job Security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r>
              <a:tr h="370840">
                <a:tc>
                  <a:txBody>
                    <a:bodyPr/>
                    <a:lstStyle/>
                    <a:p>
                      <a:r>
                        <a:rPr lang="en-US" sz="1400" dirty="0" smtClean="0"/>
                        <a:t>Full</a:t>
                      </a:r>
                      <a:r>
                        <a:rPr lang="en-US" sz="1400" baseline="0" dirty="0" smtClean="0"/>
                        <a:t> appreciation of work done</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Workload and Stress Level</a:t>
                      </a:r>
                    </a:p>
                  </a:txBody>
                  <a:tcPr/>
                </a:tc>
                <a:tc>
                  <a:txBody>
                    <a:bodyPr/>
                    <a:lstStyle/>
                    <a:p>
                      <a:r>
                        <a:rPr lang="en-US" sz="1400" dirty="0" smtClean="0"/>
                        <a:t>Compensation/Pay</a:t>
                      </a:r>
                      <a:endParaRPr lang="en-US" sz="1400" dirty="0"/>
                    </a:p>
                  </a:txBody>
                  <a:tcPr/>
                </a:tc>
              </a:tr>
              <a:tr h="370840">
                <a:tc>
                  <a:txBody>
                    <a:bodyPr/>
                    <a:lstStyle/>
                    <a:p>
                      <a:r>
                        <a:rPr lang="en-US" sz="1400" dirty="0" smtClean="0"/>
                        <a:t>Good Compensation/Pay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Respect from Co-Workers</a:t>
                      </a:r>
                    </a:p>
                  </a:txBody>
                  <a:tcPr/>
                </a:tc>
                <a:tc>
                  <a:txBody>
                    <a:bodyPr/>
                    <a:lstStyle/>
                    <a:p>
                      <a:r>
                        <a:rPr lang="en-US" sz="1400" dirty="0" smtClean="0"/>
                        <a:t>Communication between employees &amp; senior management</a:t>
                      </a:r>
                    </a:p>
                    <a:p>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Opportunity for Advancement</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Relationship with Supervisors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Relationship with Supervisors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r>
              <a:tr h="370840">
                <a:tc>
                  <a:txBody>
                    <a:bodyPr/>
                    <a:lstStyle/>
                    <a:p>
                      <a:r>
                        <a:rPr lang="en-US" sz="1400" dirty="0" smtClean="0"/>
                        <a:t>Personal or Company</a:t>
                      </a:r>
                      <a:r>
                        <a:rPr lang="en-US" sz="1400" baseline="0" dirty="0" smtClean="0"/>
                        <a:t> loyalty to employees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Financial Rewards</a:t>
                      </a:r>
                    </a:p>
                  </a:txBody>
                  <a:tcPr/>
                </a:tc>
                <a:tc>
                  <a:txBody>
                    <a:bodyPr/>
                    <a:lstStyle/>
                    <a:p>
                      <a:r>
                        <a:rPr lang="en-US" sz="1400" dirty="0" smtClean="0"/>
                        <a:t>Benefits</a:t>
                      </a:r>
                      <a:endParaRPr lang="en-US" sz="1400" dirty="0"/>
                    </a:p>
                  </a:txBody>
                  <a:tcPr/>
                </a:tc>
              </a:tr>
            </a:tbl>
          </a:graphicData>
        </a:graphic>
      </p:graphicFrame>
      <p:sp>
        <p:nvSpPr>
          <p:cNvPr id="6" name="Title 1"/>
          <p:cNvSpPr>
            <a:spLocks noGrp="1"/>
          </p:cNvSpPr>
          <p:nvPr>
            <p:ph type="title"/>
          </p:nvPr>
        </p:nvSpPr>
        <p:spPr/>
        <p:txBody>
          <a:bodyPr>
            <a:noAutofit/>
          </a:bodyPr>
          <a:lstStyle/>
          <a:p>
            <a:r>
              <a:rPr lang="en-US" sz="2800" dirty="0" smtClean="0"/>
              <a:t>FACTOR OF </a:t>
            </a:r>
            <a:br>
              <a:rPr lang="en-US" sz="2800" dirty="0" smtClean="0"/>
            </a:br>
            <a:r>
              <a:rPr lang="en-US" sz="2800" dirty="0" smtClean="0"/>
              <a:t>JOB SATISFACTION </a:t>
            </a:r>
            <a:br>
              <a:rPr lang="en-US" sz="2800" dirty="0" smtClean="0"/>
            </a:br>
            <a:r>
              <a:rPr lang="en-US" sz="2800" dirty="0" smtClean="0"/>
              <a:t>(2010-2013)</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874655" y="152400"/>
            <a:ext cx="4964545" cy="6553200"/>
          </a:xfrm>
          <a:prstGeom prst="rect">
            <a:avLst/>
          </a:prstGeom>
          <a:noFill/>
          <a:ln w="9525">
            <a:noFill/>
            <a:miter lim="800000"/>
            <a:headEnd/>
            <a:tailEnd/>
          </a:ln>
        </p:spPr>
      </p:pic>
      <p:sp>
        <p:nvSpPr>
          <p:cNvPr id="5" name="TextBox 4"/>
          <p:cNvSpPr txBox="1"/>
          <p:nvPr/>
        </p:nvSpPr>
        <p:spPr>
          <a:xfrm>
            <a:off x="381000" y="2590800"/>
            <a:ext cx="3048000" cy="1631216"/>
          </a:xfrm>
          <a:prstGeom prst="rect">
            <a:avLst/>
          </a:prstGeom>
          <a:solidFill>
            <a:srgbClr val="92D050"/>
          </a:solidFill>
          <a:ln w="38100">
            <a:solidFill>
              <a:schemeClr val="tx1"/>
            </a:solidFill>
          </a:ln>
        </p:spPr>
        <p:txBody>
          <a:bodyPr wrap="square" rtlCol="0">
            <a:spAutoFit/>
          </a:bodyPr>
          <a:lstStyle/>
          <a:p>
            <a:pPr algn="ctr"/>
            <a:r>
              <a:rPr lang="en-US" sz="2000" b="1" dirty="0" smtClean="0"/>
              <a:t>EMPLOYEE’S </a:t>
            </a:r>
          </a:p>
          <a:p>
            <a:pPr algn="ctr"/>
            <a:r>
              <a:rPr lang="en-US" sz="2000" b="1" dirty="0" smtClean="0"/>
              <a:t>LEVEL OF JOB SATISFACTION </a:t>
            </a:r>
          </a:p>
          <a:p>
            <a:pPr algn="ctr"/>
            <a:r>
              <a:rPr lang="en-US" sz="2000" b="1" dirty="0" smtClean="0"/>
              <a:t>(Based on importance) – SHRM 2012</a:t>
            </a:r>
            <a:endParaRPr lang="en-US" sz="2000" b="1" dirty="0"/>
          </a:p>
        </p:txBody>
      </p:sp>
      <p:sp>
        <p:nvSpPr>
          <p:cNvPr id="6" name="Oval 5"/>
          <p:cNvSpPr/>
          <p:nvPr/>
        </p:nvSpPr>
        <p:spPr>
          <a:xfrm>
            <a:off x="7401339" y="1335156"/>
            <a:ext cx="304800" cy="2286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86200" y="1295400"/>
            <a:ext cx="2209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391400" y="6096000"/>
            <a:ext cx="304800" cy="22860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810000" y="6096000"/>
            <a:ext cx="2819400" cy="30480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391400" y="1143000"/>
            <a:ext cx="304800" cy="2286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391400" y="609600"/>
            <a:ext cx="304800" cy="2286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391400" y="838200"/>
            <a:ext cx="304800" cy="2286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391400" y="2819400"/>
            <a:ext cx="304800" cy="2286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810000" y="609600"/>
            <a:ext cx="2667000" cy="685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886200" y="2743200"/>
            <a:ext cx="20574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524000" y="228600"/>
            <a:ext cx="7391400" cy="302014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81000" y="3467100"/>
            <a:ext cx="6400800" cy="3086100"/>
          </a:xfrm>
          <a:prstGeom prst="rect">
            <a:avLst/>
          </a:prstGeom>
          <a:noFill/>
          <a:ln w="9525">
            <a:noFill/>
            <a:miter lim="800000"/>
            <a:headEnd/>
            <a:tailEnd/>
          </a:ln>
        </p:spPr>
      </p:pic>
      <p:sp>
        <p:nvSpPr>
          <p:cNvPr id="7" name="TextBox 6"/>
          <p:cNvSpPr txBox="1"/>
          <p:nvPr/>
        </p:nvSpPr>
        <p:spPr>
          <a:xfrm>
            <a:off x="457200" y="685800"/>
            <a:ext cx="1447800" cy="1200329"/>
          </a:xfrm>
          <a:prstGeom prst="rect">
            <a:avLst/>
          </a:prstGeom>
          <a:solidFill>
            <a:schemeClr val="accent3">
              <a:lumMod val="60000"/>
              <a:lumOff val="40000"/>
            </a:schemeClr>
          </a:solidFill>
        </p:spPr>
        <p:txBody>
          <a:bodyPr wrap="square" rtlCol="0">
            <a:spAutoFit/>
          </a:bodyPr>
          <a:lstStyle/>
          <a:p>
            <a:pPr algn="ctr"/>
            <a:r>
              <a:rPr lang="en-US" dirty="0" smtClean="0"/>
              <a:t>Male Employee’s Level of Job Satisfaction</a:t>
            </a:r>
            <a:endParaRPr lang="en-US" dirty="0"/>
          </a:p>
        </p:txBody>
      </p:sp>
      <p:sp>
        <p:nvSpPr>
          <p:cNvPr id="8" name="TextBox 7"/>
          <p:cNvSpPr txBox="1"/>
          <p:nvPr/>
        </p:nvSpPr>
        <p:spPr>
          <a:xfrm>
            <a:off x="7010400" y="4419600"/>
            <a:ext cx="1447800" cy="1200329"/>
          </a:xfrm>
          <a:prstGeom prst="rect">
            <a:avLst/>
          </a:prstGeom>
          <a:solidFill>
            <a:srgbClr val="EF57CE"/>
          </a:solidFill>
        </p:spPr>
        <p:txBody>
          <a:bodyPr wrap="square" rtlCol="0">
            <a:spAutoFit/>
          </a:bodyPr>
          <a:lstStyle/>
          <a:p>
            <a:pPr algn="ctr"/>
            <a:r>
              <a:rPr lang="en-US" dirty="0" smtClean="0"/>
              <a:t>Female Employee’s Level of Job Satisfaction</a:t>
            </a:r>
            <a:endParaRPr lang="en-US" dirty="0"/>
          </a:p>
        </p:txBody>
      </p:sp>
      <p:sp>
        <p:nvSpPr>
          <p:cNvPr id="9" name="TextBox 8"/>
          <p:cNvSpPr txBox="1"/>
          <p:nvPr/>
        </p:nvSpPr>
        <p:spPr>
          <a:xfrm>
            <a:off x="7086600" y="6400800"/>
            <a:ext cx="1923925" cy="276999"/>
          </a:xfrm>
          <a:prstGeom prst="rect">
            <a:avLst/>
          </a:prstGeom>
          <a:noFill/>
        </p:spPr>
        <p:txBody>
          <a:bodyPr wrap="none" rtlCol="0">
            <a:spAutoFit/>
          </a:bodyPr>
          <a:lstStyle/>
          <a:p>
            <a:r>
              <a:rPr lang="en-US" sz="1200" b="1" i="1" dirty="0" smtClean="0">
                <a:solidFill>
                  <a:schemeClr val="accent6">
                    <a:lumMod val="40000"/>
                    <a:lumOff val="60000"/>
                  </a:schemeClr>
                </a:solidFill>
              </a:rPr>
              <a:t>Reference:  SHRM - 2012</a:t>
            </a:r>
            <a:endParaRPr lang="en-US" sz="1200" b="1" i="1" dirty="0">
              <a:solidFill>
                <a:schemeClr val="accent6">
                  <a:lumMod val="40000"/>
                  <a:lumOff val="6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on Employee’s JS</a:t>
            </a:r>
            <a:endParaRPr lang="en-US" dirty="0"/>
          </a:p>
        </p:txBody>
      </p:sp>
      <p:sp>
        <p:nvSpPr>
          <p:cNvPr id="3" name="Content Placeholder 2"/>
          <p:cNvSpPr>
            <a:spLocks noGrp="1"/>
          </p:cNvSpPr>
          <p:nvPr>
            <p:ph idx="1"/>
          </p:nvPr>
        </p:nvSpPr>
        <p:spPr/>
        <p:txBody>
          <a:bodyPr>
            <a:normAutofit fontScale="92500"/>
          </a:bodyPr>
          <a:lstStyle/>
          <a:p>
            <a:pPr algn="just"/>
            <a:r>
              <a:rPr lang="en-US" sz="2400" dirty="0" smtClean="0"/>
              <a:t>There are many factors that influence employee job satisfaction and engagement, including restructuring, demographic makeup of the organization, change in management, economic change, political change, global change and many others. While companies have no control over some of these factors, there are things that they can do to mitigate the negative effects that they have on employee morale. </a:t>
            </a:r>
          </a:p>
          <a:p>
            <a:pPr algn="just"/>
            <a:endParaRPr lang="en-US" sz="2400" dirty="0" smtClean="0"/>
          </a:p>
          <a:p>
            <a:pPr algn="just"/>
            <a:r>
              <a:rPr lang="en-US" sz="2400" dirty="0" smtClean="0"/>
              <a:t>Management's role in enhancing employees' job satisfaction is to make sure the work environment is positive, morale is high and employees have the resources they need to accomplish the tasks they have been assigned.</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15000"/>
          </a:xfrm>
        </p:spPr>
        <p:txBody>
          <a:bodyPr>
            <a:noAutofit/>
          </a:bodyPr>
          <a:lstStyle/>
          <a:p>
            <a:pPr marL="594360" indent="-457200" algn="just">
              <a:buFont typeface="Wingdings" pitchFamily="2" charset="2"/>
              <a:buChar char="q"/>
            </a:pPr>
            <a:r>
              <a:rPr lang="en-US" sz="2400" dirty="0" smtClean="0"/>
              <a:t>How to cultivate a positive working environment:</a:t>
            </a:r>
          </a:p>
          <a:p>
            <a:pPr marL="594360" indent="-457200" algn="just">
              <a:buFont typeface="Wingdings" pitchFamily="2" charset="2"/>
              <a:buChar char="q"/>
            </a:pPr>
            <a:endParaRPr lang="en-US" sz="2400" dirty="0" smtClean="0"/>
          </a:p>
          <a:p>
            <a:pPr marL="1179576" lvl="2" indent="-457200" algn="just">
              <a:buFont typeface="+mj-lt"/>
              <a:buAutoNum type="arabicPeriod"/>
            </a:pPr>
            <a:r>
              <a:rPr lang="en-US" sz="2400" dirty="0" smtClean="0"/>
              <a:t>promote employee engagement and job satisfaction through policies and practices, </a:t>
            </a:r>
          </a:p>
          <a:p>
            <a:pPr marL="1179576" lvl="2" indent="-457200" algn="just">
              <a:buFont typeface="+mj-lt"/>
              <a:buAutoNum type="arabicPeriod"/>
            </a:pPr>
            <a:endParaRPr lang="en-US" sz="2400" dirty="0" smtClean="0"/>
          </a:p>
          <a:p>
            <a:pPr marL="1179576" lvl="2" indent="-457200" algn="just">
              <a:buFont typeface="+mj-lt"/>
              <a:buAutoNum type="arabicPeriod"/>
            </a:pPr>
            <a:r>
              <a:rPr lang="en-US" sz="2400" dirty="0" smtClean="0"/>
              <a:t>training line managers to better communicate their company’s mission and vision, and </a:t>
            </a:r>
          </a:p>
          <a:p>
            <a:pPr marL="1179576" lvl="2" indent="-457200" algn="just">
              <a:buFont typeface="+mj-lt"/>
              <a:buAutoNum type="arabicPeriod"/>
            </a:pPr>
            <a:endParaRPr lang="en-US" sz="2400" dirty="0" smtClean="0"/>
          </a:p>
          <a:p>
            <a:pPr marL="1179576" lvl="2" indent="-457200" algn="just">
              <a:buFont typeface="+mj-lt"/>
              <a:buAutoNum type="arabicPeriod"/>
            </a:pPr>
            <a:r>
              <a:rPr lang="en-US" sz="2400" dirty="0" smtClean="0"/>
              <a:t>involving line managers in the organization’s strategic planning. </a:t>
            </a:r>
          </a:p>
          <a:p>
            <a:pPr marL="1179576" lvl="2" indent="-457200" algn="just">
              <a:buFont typeface="+mj-lt"/>
              <a:buAutoNum type="arabicPeriod"/>
            </a:pPr>
            <a:endParaRPr lang="en-US" sz="2400" dirty="0" smtClean="0"/>
          </a:p>
          <a:p>
            <a:pPr marL="1179576" lvl="2" indent="-457200" algn="just">
              <a:buFont typeface="+mj-lt"/>
              <a:buAutoNum type="arabicPeriod"/>
            </a:pPr>
            <a:r>
              <a:rPr lang="en-US" sz="2400" dirty="0" smtClean="0"/>
              <a:t>Conduct regular Employee’s Job Satisfaction and Engagement Survey.</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EMPLOYEE’S JOB SATISFACTION</a:t>
            </a:r>
            <a:endParaRPr lang="en-US" dirty="0"/>
          </a:p>
        </p:txBody>
      </p:sp>
      <p:sp>
        <p:nvSpPr>
          <p:cNvPr id="3" name="Subtitle 2"/>
          <p:cNvSpPr>
            <a:spLocks noGrp="1"/>
          </p:cNvSpPr>
          <p:nvPr>
            <p:ph type="subTitle" idx="1"/>
          </p:nvPr>
        </p:nvSpPr>
        <p:spPr/>
        <p:txBody>
          <a:bodyPr/>
          <a:lstStyle/>
          <a:p>
            <a:r>
              <a:rPr lang="en-US" dirty="0" smtClean="0"/>
              <a:t>By:</a:t>
            </a:r>
          </a:p>
          <a:p>
            <a:endParaRPr lang="en-US" dirty="0" smtClean="0"/>
          </a:p>
          <a:p>
            <a:r>
              <a:rPr lang="en-US" dirty="0" smtClean="0"/>
              <a:t>Ms. Ellen Garcia</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51</TotalTime>
  <Words>326</Words>
  <Application>Microsoft Office PowerPoint</Application>
  <PresentationFormat>On-screen Show (4:3)</PresentationFormat>
  <Paragraphs>52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EMPLOYEE’S JOB SATISFACTION</vt:lpstr>
      <vt:lpstr>Slide 2</vt:lpstr>
      <vt:lpstr>FACTOR OF  JOB SATISFACTION  (2004-2009)</vt:lpstr>
      <vt:lpstr>FACTOR OF  JOB SATISFACTION  (2010-2013)</vt:lpstr>
      <vt:lpstr>Slide 5</vt:lpstr>
      <vt:lpstr>Slide 6</vt:lpstr>
      <vt:lpstr>Summary on Employee’s JS</vt:lpstr>
      <vt:lpstr>Slide 8</vt:lpstr>
      <vt:lpstr>EMPLOYEE’S JOB SATISFACTION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EMPLOYEE’S JOB SATISFACTION</dc:title>
  <dc:creator/>
  <cp:lastModifiedBy>egarcia</cp:lastModifiedBy>
  <cp:revision>10</cp:revision>
  <dcterms:created xsi:type="dcterms:W3CDTF">2006-08-16T00:00:00Z</dcterms:created>
  <dcterms:modified xsi:type="dcterms:W3CDTF">2014-09-17T09:42:13Z</dcterms:modified>
</cp:coreProperties>
</file>