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05" r:id="rId3"/>
    <p:sldId id="323" r:id="rId4"/>
    <p:sldId id="324" r:id="rId5"/>
    <p:sldId id="325" r:id="rId6"/>
    <p:sldId id="326" r:id="rId7"/>
    <p:sldId id="327" r:id="rId8"/>
    <p:sldId id="328" r:id="rId9"/>
    <p:sldId id="331" r:id="rId10"/>
    <p:sldId id="329" r:id="rId11"/>
    <p:sldId id="330" r:id="rId12"/>
    <p:sldId id="332" r:id="rId13"/>
    <p:sldId id="333" r:id="rId14"/>
    <p:sldId id="334" r:id="rId15"/>
    <p:sldId id="335" r:id="rId16"/>
    <p:sldId id="336" r:id="rId17"/>
    <p:sldId id="337" r:id="rId18"/>
    <p:sldId id="338" r:id="rId19"/>
    <p:sldId id="340" r:id="rId20"/>
    <p:sldId id="347" r:id="rId21"/>
    <p:sldId id="348" r:id="rId22"/>
    <p:sldId id="342" r:id="rId23"/>
    <p:sldId id="344" r:id="rId24"/>
    <p:sldId id="345" r:id="rId25"/>
    <p:sldId id="341" r:id="rId26"/>
    <p:sldId id="339" r:id="rId27"/>
    <p:sldId id="343" r:id="rId28"/>
    <p:sldId id="346"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392" autoAdjust="0"/>
    <p:restoredTop sz="94638" autoAdjust="0"/>
  </p:normalViewPr>
  <p:slideViewPr>
    <p:cSldViewPr>
      <p:cViewPr>
        <p:scale>
          <a:sx n="71" d="100"/>
          <a:sy n="71" d="100"/>
        </p:scale>
        <p:origin x="-1506" y="-4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5" d="100"/>
        <a:sy n="85"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943BA41-D24B-4489-A146-9C52211CFBFA}" type="datetimeFigureOut">
              <a:rPr lang="en-US" smtClean="0"/>
              <a:pPr/>
              <a:t>6/18/2014</a:t>
            </a:fld>
            <a:endParaRPr lang="en-PH"/>
          </a:p>
        </p:txBody>
      </p:sp>
      <p:sp>
        <p:nvSpPr>
          <p:cNvPr id="19" name="Footer Placeholder 18"/>
          <p:cNvSpPr>
            <a:spLocks noGrp="1"/>
          </p:cNvSpPr>
          <p:nvPr>
            <p:ph type="ftr" sz="quarter" idx="11"/>
          </p:nvPr>
        </p:nvSpPr>
        <p:spPr/>
        <p:txBody>
          <a:bodyPr/>
          <a:lstStyle/>
          <a:p>
            <a:endParaRPr lang="en-PH"/>
          </a:p>
        </p:txBody>
      </p:sp>
      <p:sp>
        <p:nvSpPr>
          <p:cNvPr id="27" name="Slide Number Placeholder 26"/>
          <p:cNvSpPr>
            <a:spLocks noGrp="1"/>
          </p:cNvSpPr>
          <p:nvPr>
            <p:ph type="sldNum" sz="quarter" idx="12"/>
          </p:nvPr>
        </p:nvSpPr>
        <p:spPr/>
        <p:txBody>
          <a:bodyPr/>
          <a:lstStyle/>
          <a:p>
            <a:fld id="{E1742604-E09B-40C0-9C77-B4DF04E6DE5E}" type="slidenum">
              <a:rPr lang="en-PH" smtClean="0"/>
              <a:pPr/>
              <a:t>‹#›</a:t>
            </a:fld>
            <a:endParaRPr lang="en-PH"/>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943BA41-D24B-4489-A146-9C52211CFBFA}" type="datetimeFigureOut">
              <a:rPr lang="en-US" smtClean="0"/>
              <a:pPr/>
              <a:t>6/18/2014</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E1742604-E09B-40C0-9C77-B4DF04E6DE5E}" type="slidenum">
              <a:rPr lang="en-PH" smtClean="0"/>
              <a:pPr/>
              <a:t>‹#›</a:t>
            </a:fld>
            <a:endParaRPr lang="en-P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943BA41-D24B-4489-A146-9C52211CFBFA}" type="datetimeFigureOut">
              <a:rPr lang="en-US" smtClean="0"/>
              <a:pPr/>
              <a:t>6/18/2014</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E1742604-E09B-40C0-9C77-B4DF04E6DE5E}" type="slidenum">
              <a:rPr lang="en-PH" smtClean="0"/>
              <a:pPr/>
              <a:t>‹#›</a:t>
            </a:fld>
            <a:endParaRPr lang="en-P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943BA41-D24B-4489-A146-9C52211CFBFA}" type="datetimeFigureOut">
              <a:rPr lang="en-US" smtClean="0"/>
              <a:pPr/>
              <a:t>6/18/2014</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E1742604-E09B-40C0-9C77-B4DF04E6DE5E}" type="slidenum">
              <a:rPr lang="en-PH" smtClean="0"/>
              <a:pPr/>
              <a:t>‹#›</a:t>
            </a:fld>
            <a:endParaRPr lang="en-P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943BA41-D24B-4489-A146-9C52211CFBFA}" type="datetimeFigureOut">
              <a:rPr lang="en-US" smtClean="0"/>
              <a:pPr/>
              <a:t>6/18/2014</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E1742604-E09B-40C0-9C77-B4DF04E6DE5E}" type="slidenum">
              <a:rPr lang="en-PH" smtClean="0"/>
              <a:pPr/>
              <a:t>‹#›</a:t>
            </a:fld>
            <a:endParaRPr lang="en-PH"/>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943BA41-D24B-4489-A146-9C52211CFBFA}" type="datetimeFigureOut">
              <a:rPr lang="en-US" smtClean="0"/>
              <a:pPr/>
              <a:t>6/18/2014</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E1742604-E09B-40C0-9C77-B4DF04E6DE5E}" type="slidenum">
              <a:rPr lang="en-PH" smtClean="0"/>
              <a:pPr/>
              <a:t>‹#›</a:t>
            </a:fld>
            <a:endParaRPr lang="en-P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943BA41-D24B-4489-A146-9C52211CFBFA}" type="datetimeFigureOut">
              <a:rPr lang="en-US" smtClean="0"/>
              <a:pPr/>
              <a:t>6/18/2014</a:t>
            </a:fld>
            <a:endParaRPr lang="en-PH"/>
          </a:p>
        </p:txBody>
      </p:sp>
      <p:sp>
        <p:nvSpPr>
          <p:cNvPr id="8" name="Footer Placeholder 7"/>
          <p:cNvSpPr>
            <a:spLocks noGrp="1"/>
          </p:cNvSpPr>
          <p:nvPr>
            <p:ph type="ftr" sz="quarter" idx="11"/>
          </p:nvPr>
        </p:nvSpPr>
        <p:spPr/>
        <p:txBody>
          <a:bodyPr/>
          <a:lstStyle/>
          <a:p>
            <a:endParaRPr lang="en-PH"/>
          </a:p>
        </p:txBody>
      </p:sp>
      <p:sp>
        <p:nvSpPr>
          <p:cNvPr id="9" name="Slide Number Placeholder 8"/>
          <p:cNvSpPr>
            <a:spLocks noGrp="1"/>
          </p:cNvSpPr>
          <p:nvPr>
            <p:ph type="sldNum" sz="quarter" idx="12"/>
          </p:nvPr>
        </p:nvSpPr>
        <p:spPr/>
        <p:txBody>
          <a:bodyPr/>
          <a:lstStyle/>
          <a:p>
            <a:fld id="{E1742604-E09B-40C0-9C77-B4DF04E6DE5E}" type="slidenum">
              <a:rPr lang="en-PH" smtClean="0"/>
              <a:pPr/>
              <a:t>‹#›</a:t>
            </a:fld>
            <a:endParaRPr lang="en-P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943BA41-D24B-4489-A146-9C52211CFBFA}" type="datetimeFigureOut">
              <a:rPr lang="en-US" smtClean="0"/>
              <a:pPr/>
              <a:t>6/18/2014</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p>
            <a:fld id="{E1742604-E09B-40C0-9C77-B4DF04E6DE5E}" type="slidenum">
              <a:rPr lang="en-PH" smtClean="0"/>
              <a:pPr/>
              <a:t>‹#›</a:t>
            </a:fld>
            <a:endParaRPr lang="en-P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43BA41-D24B-4489-A146-9C52211CFBFA}" type="datetimeFigureOut">
              <a:rPr lang="en-US" smtClean="0"/>
              <a:pPr/>
              <a:t>6/18/2014</a:t>
            </a:fld>
            <a:endParaRPr lang="en-PH"/>
          </a:p>
        </p:txBody>
      </p:sp>
      <p:sp>
        <p:nvSpPr>
          <p:cNvPr id="3" name="Footer Placeholder 2"/>
          <p:cNvSpPr>
            <a:spLocks noGrp="1"/>
          </p:cNvSpPr>
          <p:nvPr>
            <p:ph type="ftr" sz="quarter" idx="11"/>
          </p:nvPr>
        </p:nvSpPr>
        <p:spPr/>
        <p:txBody>
          <a:bodyPr/>
          <a:lstStyle/>
          <a:p>
            <a:endParaRPr lang="en-PH"/>
          </a:p>
        </p:txBody>
      </p:sp>
      <p:sp>
        <p:nvSpPr>
          <p:cNvPr id="4" name="Slide Number Placeholder 3"/>
          <p:cNvSpPr>
            <a:spLocks noGrp="1"/>
          </p:cNvSpPr>
          <p:nvPr>
            <p:ph type="sldNum" sz="quarter" idx="12"/>
          </p:nvPr>
        </p:nvSpPr>
        <p:spPr/>
        <p:txBody>
          <a:bodyPr/>
          <a:lstStyle/>
          <a:p>
            <a:fld id="{E1742604-E09B-40C0-9C77-B4DF04E6DE5E}" type="slidenum">
              <a:rPr lang="en-PH" smtClean="0"/>
              <a:pPr/>
              <a:t>‹#›</a:t>
            </a:fld>
            <a:endParaRPr lang="en-P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943BA41-D24B-4489-A146-9C52211CFBFA}" type="datetimeFigureOut">
              <a:rPr lang="en-US" smtClean="0"/>
              <a:pPr/>
              <a:t>6/18/2014</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E1742604-E09B-40C0-9C77-B4DF04E6DE5E}" type="slidenum">
              <a:rPr lang="en-PH" smtClean="0"/>
              <a:pPr/>
              <a:t>‹#›</a:t>
            </a:fld>
            <a:endParaRPr lang="en-P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943BA41-D24B-4489-A146-9C52211CFBFA}" type="datetimeFigureOut">
              <a:rPr lang="en-US" smtClean="0"/>
              <a:pPr/>
              <a:t>6/18/2014</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a:xfrm>
            <a:off x="8077200" y="6356350"/>
            <a:ext cx="609600" cy="365125"/>
          </a:xfrm>
        </p:spPr>
        <p:txBody>
          <a:bodyPr/>
          <a:lstStyle/>
          <a:p>
            <a:fld id="{E1742604-E09B-40C0-9C77-B4DF04E6DE5E}" type="slidenum">
              <a:rPr lang="en-PH" smtClean="0"/>
              <a:pPr/>
              <a:t>‹#›</a:t>
            </a:fld>
            <a:endParaRPr lang="en-PH"/>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943BA41-D24B-4489-A146-9C52211CFBFA}" type="datetimeFigureOut">
              <a:rPr lang="en-US" smtClean="0"/>
              <a:pPr/>
              <a:t>6/18/2014</a:t>
            </a:fld>
            <a:endParaRPr lang="en-PH"/>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PH"/>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1742604-E09B-40C0-9C77-B4DF04E6DE5E}" type="slidenum">
              <a:rPr lang="en-PH" smtClean="0"/>
              <a:pPr/>
              <a:t>‹#›</a:t>
            </a:fld>
            <a:endParaRPr lang="en-PH"/>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5.jpeg"/><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6.jpeg"/><Relationship Id="rId4" Type="http://schemas.openxmlformats.org/officeDocument/2006/relationships/oleObject" Target="../embeddings/oleObject6.bin"/></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7.jpeg"/><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10.bin"/><Relationship Id="rId4" Type="http://schemas.openxmlformats.org/officeDocument/2006/relationships/oleObject" Target="../embeddings/oleObject9.bin"/></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oleObject" Target="../embeddings/oleObject12.bin"/><Relationship Id="rId4" Type="http://schemas.openxmlformats.org/officeDocument/2006/relationships/oleObject" Target="../embeddings/oleObject11.bin"/></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oleObject" Target="../embeddings/oleObject14.bin"/><Relationship Id="rId4" Type="http://schemas.openxmlformats.org/officeDocument/2006/relationships/oleObject" Target="../embeddings/oleObject13.bin"/></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oleObject" Target="../embeddings/oleObject18.bin"/><Relationship Id="rId4" Type="http://schemas.openxmlformats.org/officeDocument/2006/relationships/oleObject" Target="../embeddings/oleObject17.bin"/></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oleObject" Target="../embeddings/oleObject20.bin"/><Relationship Id="rId4" Type="http://schemas.openxmlformats.org/officeDocument/2006/relationships/oleObject" Target="../embeddings/oleObject19.bin"/></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9.jpeg"/><Relationship Id="rId5" Type="http://schemas.openxmlformats.org/officeDocument/2006/relationships/oleObject" Target="../embeddings/oleObject22.bin"/><Relationship Id="rId4" Type="http://schemas.openxmlformats.org/officeDocument/2006/relationships/oleObject" Target="../embeddings/oleObject21.bin"/></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10.jpeg"/><Relationship Id="rId5" Type="http://schemas.openxmlformats.org/officeDocument/2006/relationships/oleObject" Target="../embeddings/oleObject24.bin"/><Relationship Id="rId4" Type="http://schemas.openxmlformats.org/officeDocument/2006/relationships/oleObject" Target="../embeddings/oleObject23.bin"/></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oleObject" Target="../embeddings/oleObject26.bin"/><Relationship Id="rId4" Type="http://schemas.openxmlformats.org/officeDocument/2006/relationships/oleObject" Target="../embeddings/oleObject25.bin"/></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oleObject" Target="../embeddings/oleObject28.bin"/><Relationship Id="rId4" Type="http://schemas.openxmlformats.org/officeDocument/2006/relationships/oleObject" Target="../embeddings/oleObject27.bin"/></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09800"/>
            <a:ext cx="8610600" cy="1066800"/>
          </a:xfrm>
        </p:spPr>
        <p:txBody>
          <a:bodyPr>
            <a:normAutofit/>
          </a:bodyPr>
          <a:lstStyle/>
          <a:p>
            <a:pPr algn="ctr"/>
            <a:r>
              <a:rPr lang="en-PH" sz="5200" dirty="0" smtClean="0">
                <a:solidFill>
                  <a:srgbClr val="FF0000"/>
                </a:solidFill>
              </a:rPr>
              <a:t>AN OVERVIEW</a:t>
            </a:r>
            <a:endParaRPr lang="en-PH" sz="5200" dirty="0">
              <a:solidFill>
                <a:srgbClr val="FF0000"/>
              </a:solidFill>
            </a:endParaRPr>
          </a:p>
        </p:txBody>
      </p:sp>
      <p:sp>
        <p:nvSpPr>
          <p:cNvPr id="3" name="Subtitle 2"/>
          <p:cNvSpPr>
            <a:spLocks noGrp="1"/>
          </p:cNvSpPr>
          <p:nvPr>
            <p:ph type="subTitle" idx="1"/>
          </p:nvPr>
        </p:nvSpPr>
        <p:spPr>
          <a:xfrm>
            <a:off x="914400" y="4267200"/>
            <a:ext cx="7239000" cy="1447800"/>
          </a:xfrm>
          <a:solidFill>
            <a:srgbClr val="002060"/>
          </a:solidFill>
        </p:spPr>
        <p:txBody>
          <a:bodyPr>
            <a:normAutofit/>
          </a:bodyPr>
          <a:lstStyle/>
          <a:p>
            <a:pPr algn="ctr">
              <a:spcBef>
                <a:spcPts val="600"/>
              </a:spcBef>
            </a:pPr>
            <a:r>
              <a:rPr lang="en-PH" sz="2400" dirty="0" smtClean="0"/>
              <a:t>Presented as Primer  for the Application  in the ASEAN Chartered Professional Engineer  (ACPE)</a:t>
            </a:r>
            <a:endParaRPr lang="en-PH" sz="2000" i="1" dirty="0" smtClean="0"/>
          </a:p>
          <a:p>
            <a:pPr algn="ctr">
              <a:spcBef>
                <a:spcPts val="600"/>
              </a:spcBef>
            </a:pPr>
            <a:endParaRPr lang="en-PH" sz="2400" i="1" dirty="0"/>
          </a:p>
        </p:txBody>
      </p:sp>
      <p:sp>
        <p:nvSpPr>
          <p:cNvPr id="7" name="TextBox 6"/>
          <p:cNvSpPr txBox="1"/>
          <p:nvPr/>
        </p:nvSpPr>
        <p:spPr>
          <a:xfrm>
            <a:off x="457200" y="381000"/>
            <a:ext cx="8382000" cy="615553"/>
          </a:xfrm>
          <a:prstGeom prst="rect">
            <a:avLst/>
          </a:prstGeom>
          <a:noFill/>
        </p:spPr>
        <p:txBody>
          <a:bodyPr wrap="square" rtlCol="0">
            <a:spAutoFit/>
          </a:bodyPr>
          <a:lstStyle/>
          <a:p>
            <a:pPr algn="ctr"/>
            <a:r>
              <a:rPr lang="en-PH" sz="3400" dirty="0" smtClean="0"/>
              <a:t>ASEAN Chartered Professional Engineer </a:t>
            </a:r>
            <a:endParaRPr lang="en-PH" sz="3400" dirty="0"/>
          </a:p>
        </p:txBody>
      </p:sp>
      <p:sp>
        <p:nvSpPr>
          <p:cNvPr id="8" name="TextBox 7"/>
          <p:cNvSpPr txBox="1"/>
          <p:nvPr/>
        </p:nvSpPr>
        <p:spPr>
          <a:xfrm>
            <a:off x="2362200" y="1000780"/>
            <a:ext cx="4267200" cy="1015663"/>
          </a:xfrm>
          <a:prstGeom prst="rect">
            <a:avLst/>
          </a:prstGeom>
          <a:noFill/>
        </p:spPr>
        <p:txBody>
          <a:bodyPr wrap="square" rtlCol="0">
            <a:spAutoFit/>
          </a:bodyPr>
          <a:lstStyle/>
          <a:p>
            <a:pPr algn="ctr"/>
            <a:r>
              <a:rPr lang="en-PH" sz="6000" dirty="0" smtClean="0"/>
              <a:t>ACPE</a:t>
            </a:r>
            <a:endParaRPr lang="en-PH" sz="6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2209800" y="914400"/>
            <a:ext cx="6553200" cy="830997"/>
          </a:xfrm>
          <a:prstGeom prst="rect">
            <a:avLst/>
          </a:prstGeom>
          <a:noFill/>
        </p:spPr>
        <p:txBody>
          <a:bodyPr wrap="square" rtlCol="0">
            <a:spAutoFit/>
          </a:bodyPr>
          <a:lstStyle/>
          <a:p>
            <a:pPr algn="r"/>
            <a:r>
              <a:rPr lang="en-US" sz="2400" b="1" dirty="0" smtClean="0"/>
              <a:t>Registered Foreign Professional Engineer</a:t>
            </a:r>
          </a:p>
          <a:p>
            <a:pPr algn="r"/>
            <a:r>
              <a:rPr lang="en-US" sz="2400" b="1" dirty="0" smtClean="0"/>
              <a:t>(RFPE)</a:t>
            </a:r>
          </a:p>
        </p:txBody>
      </p:sp>
      <p:sp>
        <p:nvSpPr>
          <p:cNvPr id="18" name="TextBox 17"/>
          <p:cNvSpPr txBox="1"/>
          <p:nvPr/>
        </p:nvSpPr>
        <p:spPr>
          <a:xfrm>
            <a:off x="990600" y="1828800"/>
            <a:ext cx="7543800" cy="4832092"/>
          </a:xfrm>
          <a:prstGeom prst="rect">
            <a:avLst/>
          </a:prstGeom>
          <a:noFill/>
        </p:spPr>
        <p:txBody>
          <a:bodyPr wrap="square" numCol="1" rtlCol="0">
            <a:spAutoFit/>
          </a:bodyPr>
          <a:lstStyle/>
          <a:p>
            <a:pPr algn="just">
              <a:buFont typeface="Arial" pitchFamily="34" charset="0"/>
              <a:buChar char="•"/>
            </a:pPr>
            <a:r>
              <a:rPr lang="en-US" sz="2800" dirty="0" smtClean="0">
                <a:latin typeface="Trebuchet MS" pitchFamily="34" charset="0"/>
              </a:rPr>
              <a:t> An ACPE who wishes to provide professional engineering services in any other participating ASEAN Country shall register to the PRC through AMCESP  to be eligible as a Registered Foreign Professional Engineer (RFPE).</a:t>
            </a:r>
          </a:p>
          <a:p>
            <a:pPr algn="just">
              <a:buFont typeface="Arial" pitchFamily="34" charset="0"/>
              <a:buChar char="•"/>
            </a:pPr>
            <a:r>
              <a:rPr lang="en-US" sz="2800" dirty="0" smtClean="0">
                <a:latin typeface="Trebuchet MS" pitchFamily="34" charset="0"/>
              </a:rPr>
              <a:t> A RFPE may be permitted to work, not as an independent practitioner, but in collaboration with a designated Filipino Registered Professional Engineer subject to appropriate domestic professional regulatory laws.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2209800" y="914400"/>
            <a:ext cx="6553200" cy="830997"/>
          </a:xfrm>
          <a:prstGeom prst="rect">
            <a:avLst/>
          </a:prstGeom>
          <a:noFill/>
        </p:spPr>
        <p:txBody>
          <a:bodyPr wrap="square" rtlCol="0">
            <a:spAutoFit/>
          </a:bodyPr>
          <a:lstStyle/>
          <a:p>
            <a:pPr algn="r"/>
            <a:r>
              <a:rPr lang="en-US" sz="2400" b="1" dirty="0" smtClean="0"/>
              <a:t>Registered Foreign Professional Engineer (RFPE)</a:t>
            </a:r>
          </a:p>
        </p:txBody>
      </p:sp>
      <p:sp>
        <p:nvSpPr>
          <p:cNvPr id="18" name="TextBox 17"/>
          <p:cNvSpPr txBox="1"/>
          <p:nvPr/>
        </p:nvSpPr>
        <p:spPr>
          <a:xfrm>
            <a:off x="609600" y="1676400"/>
            <a:ext cx="8153400" cy="5078313"/>
          </a:xfrm>
          <a:prstGeom prst="rect">
            <a:avLst/>
          </a:prstGeom>
          <a:noFill/>
        </p:spPr>
        <p:txBody>
          <a:bodyPr wrap="square" numCol="1" rtlCol="0">
            <a:spAutoFit/>
          </a:bodyPr>
          <a:lstStyle/>
          <a:p>
            <a:pPr algn="just"/>
            <a:r>
              <a:rPr lang="en-US" sz="2800" i="1" dirty="0" smtClean="0">
                <a:latin typeface="Trebuchet MS" pitchFamily="34" charset="0"/>
              </a:rPr>
              <a:t>Authorization to Work as RFPE</a:t>
            </a:r>
          </a:p>
          <a:p>
            <a:pPr algn="just"/>
            <a:r>
              <a:rPr lang="en-US" sz="2800" dirty="0" smtClean="0">
                <a:latin typeface="Trebuchet MS" pitchFamily="34" charset="0"/>
                <a:cs typeface="Calibri"/>
              </a:rPr>
              <a:t>● </a:t>
            </a:r>
            <a:r>
              <a:rPr lang="en-US" sz="2400" dirty="0" smtClean="0">
                <a:latin typeface="Trebuchet MS" pitchFamily="34" charset="0"/>
                <a:cs typeface="Calibri"/>
              </a:rPr>
              <a:t>Special/Temporary Permit from PRC shall be secured before any RFPE  can practice his profession in the Philippines.</a:t>
            </a:r>
          </a:p>
          <a:p>
            <a:pPr algn="just"/>
            <a:r>
              <a:rPr lang="en-US" sz="2400" dirty="0" smtClean="0">
                <a:latin typeface="Trebuchet MS" pitchFamily="34" charset="0"/>
                <a:cs typeface="Calibri"/>
              </a:rPr>
              <a:t>● The AMCESP shall monitor and assess the professional practice of the RFPEs to ensure compliance with ASEAN MRA.</a:t>
            </a:r>
          </a:p>
          <a:p>
            <a:pPr algn="just"/>
            <a:r>
              <a:rPr lang="en-US" sz="2400" dirty="0" smtClean="0">
                <a:latin typeface="Trebuchet MS" pitchFamily="34" charset="0"/>
                <a:cs typeface="Calibri"/>
              </a:rPr>
              <a:t>● The PRC may issue rules and prescribe fees which may not contradict nor modify any of the provisions of the ASEAN MRA for the purpose of maintaining high standards of professional conduct and ethical practice in engineering.</a:t>
            </a:r>
            <a:endParaRPr lang="en-US" sz="2400" dirty="0" smtClean="0">
              <a:latin typeface="Trebuchet MS" pitchFamily="34" charset="0"/>
            </a:endParaRPr>
          </a:p>
          <a:p>
            <a:pPr algn="just"/>
            <a:endParaRPr lang="en-US" sz="2800" dirty="0" smtClean="0">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2209800" y="914400"/>
            <a:ext cx="6553200" cy="830997"/>
          </a:xfrm>
          <a:prstGeom prst="rect">
            <a:avLst/>
          </a:prstGeom>
          <a:noFill/>
        </p:spPr>
        <p:txBody>
          <a:bodyPr wrap="square" rtlCol="0">
            <a:spAutoFit/>
          </a:bodyPr>
          <a:lstStyle/>
          <a:p>
            <a:pPr algn="r"/>
            <a:r>
              <a:rPr lang="en-US" sz="2400" b="1" dirty="0" smtClean="0"/>
              <a:t>Registered Foreign Professional Engineer (RFPE)</a:t>
            </a:r>
          </a:p>
        </p:txBody>
      </p:sp>
      <p:sp>
        <p:nvSpPr>
          <p:cNvPr id="18" name="TextBox 17"/>
          <p:cNvSpPr txBox="1"/>
          <p:nvPr/>
        </p:nvSpPr>
        <p:spPr>
          <a:xfrm>
            <a:off x="1676400" y="1981200"/>
            <a:ext cx="6553200" cy="2800767"/>
          </a:xfrm>
          <a:prstGeom prst="rect">
            <a:avLst/>
          </a:prstGeom>
          <a:noFill/>
        </p:spPr>
        <p:txBody>
          <a:bodyPr wrap="square" numCol="1" rtlCol="0">
            <a:spAutoFit/>
          </a:bodyPr>
          <a:lstStyle/>
          <a:p>
            <a:pPr algn="just"/>
            <a:r>
              <a:rPr lang="en-US" sz="2800" dirty="0" smtClean="0">
                <a:latin typeface="Trebuchet MS" pitchFamily="34" charset="0"/>
                <a:cs typeface="Calibri"/>
              </a:rPr>
              <a:t>● </a:t>
            </a:r>
            <a:r>
              <a:rPr lang="en-US" sz="2400" dirty="0" smtClean="0">
                <a:latin typeface="Trebuchet MS" pitchFamily="34" charset="0"/>
                <a:cs typeface="Calibri"/>
              </a:rPr>
              <a:t>The PRC will notify the ASEAN Chartered Professional Engineers Coordinating Committee (ACPECC) Secretariat promptly in writing when a RFPE has contravened the ASEAN MRA or the Philippine laws and regulations.</a:t>
            </a:r>
            <a:endParaRPr lang="en-US" sz="2400" dirty="0" smtClean="0">
              <a:latin typeface="Trebuchet MS" pitchFamily="34" charset="0"/>
            </a:endParaRPr>
          </a:p>
          <a:p>
            <a:pPr algn="just"/>
            <a:endParaRPr lang="en-US" sz="2800" dirty="0" smtClean="0">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2209800" y="914400"/>
            <a:ext cx="6553200" cy="461665"/>
          </a:xfrm>
          <a:prstGeom prst="rect">
            <a:avLst/>
          </a:prstGeom>
          <a:noFill/>
        </p:spPr>
        <p:txBody>
          <a:bodyPr wrap="square" rtlCol="0">
            <a:spAutoFit/>
          </a:bodyPr>
          <a:lstStyle/>
          <a:p>
            <a:pPr algn="r"/>
            <a:r>
              <a:rPr lang="en-US" sz="2400" b="1" dirty="0" smtClean="0"/>
              <a:t>Requirement for Registration as ACPE</a:t>
            </a:r>
          </a:p>
        </p:txBody>
      </p:sp>
      <p:sp>
        <p:nvSpPr>
          <p:cNvPr id="18" name="TextBox 17"/>
          <p:cNvSpPr txBox="1"/>
          <p:nvPr/>
        </p:nvSpPr>
        <p:spPr>
          <a:xfrm>
            <a:off x="304800" y="1447800"/>
            <a:ext cx="8458200" cy="6247864"/>
          </a:xfrm>
          <a:prstGeom prst="rect">
            <a:avLst/>
          </a:prstGeom>
          <a:noFill/>
        </p:spPr>
        <p:txBody>
          <a:bodyPr wrap="square" numCol="1" rtlCol="0">
            <a:spAutoFit/>
          </a:bodyPr>
          <a:lstStyle/>
          <a:p>
            <a:pPr algn="just"/>
            <a:r>
              <a:rPr lang="en-US" sz="2800" b="1" u="sng" dirty="0" smtClean="0">
                <a:latin typeface="Trebuchet MS" pitchFamily="34" charset="0"/>
                <a:cs typeface="Calibri"/>
              </a:rPr>
              <a:t>Registration Criteria and Procedure</a:t>
            </a:r>
          </a:p>
          <a:p>
            <a:pPr algn="just"/>
            <a:endParaRPr lang="en-US" sz="2800" dirty="0" smtClean="0">
              <a:latin typeface="Trebuchet MS" pitchFamily="34" charset="0"/>
              <a:cs typeface="Calibri"/>
            </a:endParaRPr>
          </a:p>
          <a:p>
            <a:pPr marL="514350" indent="-514350" algn="just">
              <a:buAutoNum type="alphaUcPeriod"/>
            </a:pPr>
            <a:r>
              <a:rPr lang="en-US" sz="2400" dirty="0" smtClean="0">
                <a:latin typeface="Trebuchet MS" pitchFamily="34" charset="0"/>
                <a:cs typeface="Calibri"/>
              </a:rPr>
              <a:t>Filipino ASEAN Chartered Professional Engineer (FACPE)</a:t>
            </a:r>
          </a:p>
          <a:p>
            <a:pPr marL="514350" indent="-514350" algn="just">
              <a:buAutoNum type="arabicPeriod"/>
            </a:pPr>
            <a:r>
              <a:rPr lang="en-US" sz="2400" dirty="0" smtClean="0">
                <a:latin typeface="Trebuchet MS" pitchFamily="34" charset="0"/>
                <a:cs typeface="Calibri"/>
              </a:rPr>
              <a:t>A professional Engineer who meet the following qualifications and professional experiences is eligible for registration as a FACPE:</a:t>
            </a:r>
          </a:p>
          <a:p>
            <a:pPr marL="514350" indent="-514350" algn="just"/>
            <a:r>
              <a:rPr lang="en-US" sz="2400" dirty="0" smtClean="0">
                <a:latin typeface="Trebuchet MS" pitchFamily="34" charset="0"/>
                <a:cs typeface="Calibri"/>
              </a:rPr>
              <a:t>  a) has completed a recognized engineering program or its equivalent in a university or school accredited by CHED;</a:t>
            </a:r>
          </a:p>
          <a:p>
            <a:pPr marL="514350" indent="-514350" algn="just"/>
            <a:r>
              <a:rPr lang="en-US" sz="2400" dirty="0" smtClean="0">
                <a:latin typeface="Trebuchet MS" pitchFamily="34" charset="0"/>
                <a:cs typeface="Calibri"/>
              </a:rPr>
              <a:t>  b) possesses a current and valid professional registration or licensing certificate to practice engineering in the Philippines issued by the PRC;</a:t>
            </a:r>
          </a:p>
          <a:p>
            <a:pPr marL="514350" indent="-514350" algn="just"/>
            <a:r>
              <a:rPr lang="en-US" sz="2400" dirty="0" smtClean="0">
                <a:latin typeface="Trebuchet MS" pitchFamily="34" charset="0"/>
                <a:cs typeface="Calibri"/>
              </a:rPr>
              <a:t>  c) has gained experience of not less than seven (7) years of active and practical engineering experience;  </a:t>
            </a:r>
          </a:p>
          <a:p>
            <a:pPr marL="514350" indent="-514350" algn="just"/>
            <a:endParaRPr lang="en-US" sz="2800" dirty="0" smtClean="0">
              <a:latin typeface="Trebuchet MS" pitchFamily="34" charset="0"/>
              <a:cs typeface="Calibri"/>
            </a:endParaRPr>
          </a:p>
          <a:p>
            <a:pPr marL="457200" indent="-457200" algn="just">
              <a:buAutoNum type="alphaUcPeriod"/>
            </a:pPr>
            <a:endParaRPr lang="en-US" sz="2400" dirty="0" smtClean="0">
              <a:latin typeface="Trebuchet MS" pitchFamily="34" charset="0"/>
            </a:endParaRPr>
          </a:p>
          <a:p>
            <a:pPr algn="just"/>
            <a:endParaRPr lang="en-US" sz="2800" dirty="0" smtClean="0">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2209800" y="914400"/>
            <a:ext cx="6553200" cy="461665"/>
          </a:xfrm>
          <a:prstGeom prst="rect">
            <a:avLst/>
          </a:prstGeom>
          <a:noFill/>
        </p:spPr>
        <p:txBody>
          <a:bodyPr wrap="square" rtlCol="0">
            <a:spAutoFit/>
          </a:bodyPr>
          <a:lstStyle/>
          <a:p>
            <a:pPr algn="r"/>
            <a:r>
              <a:rPr lang="en-US" sz="2400" b="1" dirty="0" smtClean="0"/>
              <a:t>Requirement for Registration as ACPE</a:t>
            </a:r>
          </a:p>
        </p:txBody>
      </p:sp>
      <p:sp>
        <p:nvSpPr>
          <p:cNvPr id="18" name="TextBox 17"/>
          <p:cNvSpPr txBox="1"/>
          <p:nvPr/>
        </p:nvSpPr>
        <p:spPr>
          <a:xfrm>
            <a:off x="304800" y="1447800"/>
            <a:ext cx="8458200" cy="6555641"/>
          </a:xfrm>
          <a:prstGeom prst="rect">
            <a:avLst/>
          </a:prstGeom>
          <a:noFill/>
        </p:spPr>
        <p:txBody>
          <a:bodyPr wrap="square" numCol="1" rtlCol="0">
            <a:spAutoFit/>
          </a:bodyPr>
          <a:lstStyle/>
          <a:p>
            <a:pPr algn="just"/>
            <a:endParaRPr lang="en-US" sz="2400" dirty="0" smtClean="0">
              <a:latin typeface="Trebuchet MS" pitchFamily="34" charset="0"/>
              <a:cs typeface="Calibri"/>
            </a:endParaRPr>
          </a:p>
          <a:p>
            <a:pPr marL="514350" indent="-514350" algn="just"/>
            <a:r>
              <a:rPr lang="en-US" sz="2400" dirty="0" smtClean="0">
                <a:latin typeface="Trebuchet MS" pitchFamily="34" charset="0"/>
                <a:cs typeface="Calibri"/>
              </a:rPr>
              <a:t>  d) has spent at least two (2) years in responsible charge of significant engineering works, within the seven (7) years of professional engineering experience under item (c) hereof; </a:t>
            </a:r>
          </a:p>
          <a:p>
            <a:pPr marL="514350" indent="-514350" algn="just"/>
            <a:r>
              <a:rPr lang="en-US" sz="2400" dirty="0" smtClean="0">
                <a:latin typeface="Trebuchet MS" pitchFamily="34" charset="0"/>
                <a:cs typeface="Calibri"/>
              </a:rPr>
              <a:t>  e) has complied with the CPD program/policy of the Philippines at a satisfactory level;</a:t>
            </a:r>
          </a:p>
          <a:p>
            <a:pPr marL="514350" indent="-514350" algn="just"/>
            <a:r>
              <a:rPr lang="en-US" sz="2400" dirty="0" smtClean="0">
                <a:latin typeface="Trebuchet MS" pitchFamily="34" charset="0"/>
                <a:cs typeface="Calibri"/>
              </a:rPr>
              <a:t>  c) has not been charged or convicted of any serious violation of technical, professional and ethical standards, local and international, for the practice of engineering or of any crime involving moral turpitude; and </a:t>
            </a:r>
          </a:p>
          <a:p>
            <a:pPr marL="514350" indent="-514350" algn="just"/>
            <a:r>
              <a:rPr lang="en-US" sz="2400" dirty="0" smtClean="0">
                <a:latin typeface="Trebuchet MS" pitchFamily="34" charset="0"/>
                <a:cs typeface="Calibri"/>
              </a:rPr>
              <a:t>  g) has confirmed signature on the statement of compliance </a:t>
            </a:r>
            <a:r>
              <a:rPr lang="en-US" sz="2400" smtClean="0">
                <a:latin typeface="Trebuchet MS" pitchFamily="34" charset="0"/>
                <a:cs typeface="Calibri"/>
              </a:rPr>
              <a:t>with code </a:t>
            </a:r>
            <a:r>
              <a:rPr lang="en-US" sz="2400" dirty="0" smtClean="0">
                <a:latin typeface="Trebuchet MS" pitchFamily="34" charset="0"/>
                <a:cs typeface="Calibri"/>
              </a:rPr>
              <a:t>of ethics. </a:t>
            </a:r>
          </a:p>
          <a:p>
            <a:pPr marL="514350" indent="-514350" algn="just"/>
            <a:endParaRPr lang="en-US" sz="2800" dirty="0" smtClean="0">
              <a:latin typeface="Trebuchet MS" pitchFamily="34" charset="0"/>
              <a:cs typeface="Calibri"/>
            </a:endParaRPr>
          </a:p>
          <a:p>
            <a:pPr marL="457200" indent="-457200" algn="just">
              <a:buAutoNum type="alphaUcPeriod"/>
            </a:pPr>
            <a:endParaRPr lang="en-US" sz="2400" dirty="0" smtClean="0">
              <a:latin typeface="Trebuchet MS" pitchFamily="34" charset="0"/>
            </a:endParaRPr>
          </a:p>
          <a:p>
            <a:pPr algn="just"/>
            <a:endParaRPr lang="en-US" sz="2800" dirty="0" smtClean="0">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2209800" y="914400"/>
            <a:ext cx="6553200" cy="461665"/>
          </a:xfrm>
          <a:prstGeom prst="rect">
            <a:avLst/>
          </a:prstGeom>
          <a:noFill/>
        </p:spPr>
        <p:txBody>
          <a:bodyPr wrap="square" rtlCol="0">
            <a:spAutoFit/>
          </a:bodyPr>
          <a:lstStyle/>
          <a:p>
            <a:pPr algn="r"/>
            <a:r>
              <a:rPr lang="en-US" sz="2400" b="1" dirty="0" smtClean="0"/>
              <a:t>Requirement for Registration as ACPE</a:t>
            </a:r>
          </a:p>
        </p:txBody>
      </p:sp>
      <p:sp>
        <p:nvSpPr>
          <p:cNvPr id="18" name="TextBox 17"/>
          <p:cNvSpPr txBox="1"/>
          <p:nvPr/>
        </p:nvSpPr>
        <p:spPr>
          <a:xfrm>
            <a:off x="304800" y="1447800"/>
            <a:ext cx="8458200" cy="1323439"/>
          </a:xfrm>
          <a:prstGeom prst="rect">
            <a:avLst/>
          </a:prstGeom>
          <a:noFill/>
        </p:spPr>
        <p:txBody>
          <a:bodyPr wrap="square" numCol="1" rtlCol="0">
            <a:spAutoFit/>
          </a:bodyPr>
          <a:lstStyle/>
          <a:p>
            <a:pPr marL="514350" indent="-514350" algn="ctr"/>
            <a:endParaRPr lang="en-US" sz="2800" dirty="0" smtClean="0">
              <a:latin typeface="Trebuchet MS" pitchFamily="34" charset="0"/>
              <a:cs typeface="Calibri"/>
            </a:endParaRPr>
          </a:p>
          <a:p>
            <a:pPr marL="457200" indent="-457200" algn="just">
              <a:buAutoNum type="alphaUcPeriod"/>
            </a:pPr>
            <a:endParaRPr lang="en-US" sz="2400" dirty="0" smtClean="0">
              <a:latin typeface="Trebuchet MS" pitchFamily="34" charset="0"/>
            </a:endParaRPr>
          </a:p>
          <a:p>
            <a:pPr algn="just"/>
            <a:endParaRPr lang="en-US" sz="2800" dirty="0" smtClean="0">
              <a:latin typeface="Trebuchet MS" pitchFamily="34" charset="0"/>
            </a:endParaRPr>
          </a:p>
        </p:txBody>
      </p:sp>
      <p:sp>
        <p:nvSpPr>
          <p:cNvPr id="15" name="TextBox 14"/>
          <p:cNvSpPr txBox="1"/>
          <p:nvPr/>
        </p:nvSpPr>
        <p:spPr>
          <a:xfrm>
            <a:off x="457200" y="1447800"/>
            <a:ext cx="8382000" cy="369332"/>
          </a:xfrm>
          <a:prstGeom prst="rect">
            <a:avLst/>
          </a:prstGeom>
          <a:noFill/>
        </p:spPr>
        <p:txBody>
          <a:bodyPr wrap="square" numCol="2" rtlCol="0">
            <a:spAutoFit/>
          </a:bodyPr>
          <a:lstStyle/>
          <a:p>
            <a:endParaRPr lang="en-US" dirty="0"/>
          </a:p>
        </p:txBody>
      </p:sp>
      <p:graphicFrame>
        <p:nvGraphicFramePr>
          <p:cNvPr id="21" name="Object 20"/>
          <p:cNvGraphicFramePr>
            <a:graphicFrameLocks noChangeAspect="1"/>
          </p:cNvGraphicFramePr>
          <p:nvPr/>
        </p:nvGraphicFramePr>
        <p:xfrm>
          <a:off x="381000" y="1447800"/>
          <a:ext cx="3810001" cy="5224211"/>
        </p:xfrm>
        <a:graphic>
          <a:graphicData uri="http://schemas.openxmlformats.org/presentationml/2006/ole">
            <p:oleObj spid="_x0000_s2052" name="Acrobat Document" r:id="rId4" imgW="5830114" imgH="7992591" progId="AcroExch.Document.11">
              <p:embed/>
            </p:oleObj>
          </a:graphicData>
        </a:graphic>
      </p:graphicFrame>
      <p:graphicFrame>
        <p:nvGraphicFramePr>
          <p:cNvPr id="22" name="Object 21"/>
          <p:cNvGraphicFramePr>
            <a:graphicFrameLocks noChangeAspect="1"/>
          </p:cNvGraphicFramePr>
          <p:nvPr/>
        </p:nvGraphicFramePr>
        <p:xfrm>
          <a:off x="5029200" y="1752600"/>
          <a:ext cx="3733800" cy="5119725"/>
        </p:xfrm>
        <a:graphic>
          <a:graphicData uri="http://schemas.openxmlformats.org/presentationml/2006/ole">
            <p:oleObj spid="_x0000_s2053" name="Acrobat Document" r:id="rId5" imgW="5830114" imgH="7992591" progId="AcroExch.Document.11">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8" name="TextBox 17"/>
          <p:cNvSpPr txBox="1"/>
          <p:nvPr/>
        </p:nvSpPr>
        <p:spPr>
          <a:xfrm>
            <a:off x="304800" y="1447800"/>
            <a:ext cx="8458200" cy="1323439"/>
          </a:xfrm>
          <a:prstGeom prst="rect">
            <a:avLst/>
          </a:prstGeom>
          <a:noFill/>
        </p:spPr>
        <p:txBody>
          <a:bodyPr wrap="square" numCol="1" rtlCol="0">
            <a:spAutoFit/>
          </a:bodyPr>
          <a:lstStyle/>
          <a:p>
            <a:pPr marL="514350" indent="-514350" algn="ctr"/>
            <a:endParaRPr lang="en-US" sz="2800" dirty="0" smtClean="0">
              <a:latin typeface="Trebuchet MS" pitchFamily="34" charset="0"/>
              <a:cs typeface="Calibri"/>
            </a:endParaRPr>
          </a:p>
          <a:p>
            <a:pPr marL="457200" indent="-457200" algn="just">
              <a:buAutoNum type="alphaUcPeriod"/>
            </a:pPr>
            <a:endParaRPr lang="en-US" sz="2400" dirty="0" smtClean="0">
              <a:latin typeface="Trebuchet MS" pitchFamily="34" charset="0"/>
            </a:endParaRPr>
          </a:p>
          <a:p>
            <a:pPr algn="just"/>
            <a:endParaRPr lang="en-US" sz="2800" dirty="0" smtClean="0">
              <a:latin typeface="Trebuchet MS" pitchFamily="34" charset="0"/>
            </a:endParaRPr>
          </a:p>
        </p:txBody>
      </p:sp>
      <p:sp>
        <p:nvSpPr>
          <p:cNvPr id="15" name="TextBox 14"/>
          <p:cNvSpPr txBox="1"/>
          <p:nvPr/>
        </p:nvSpPr>
        <p:spPr>
          <a:xfrm>
            <a:off x="457200" y="1447800"/>
            <a:ext cx="8382000" cy="369332"/>
          </a:xfrm>
          <a:prstGeom prst="rect">
            <a:avLst/>
          </a:prstGeom>
          <a:noFill/>
        </p:spPr>
        <p:txBody>
          <a:bodyPr wrap="square" numCol="2" rtlCol="0">
            <a:spAutoFit/>
          </a:bodyPr>
          <a:lstStyle/>
          <a:p>
            <a:endParaRPr lang="en-US" dirty="0"/>
          </a:p>
        </p:txBody>
      </p:sp>
      <p:graphicFrame>
        <p:nvGraphicFramePr>
          <p:cNvPr id="13" name="Object 12"/>
          <p:cNvGraphicFramePr>
            <a:graphicFrameLocks/>
          </p:cNvGraphicFramePr>
          <p:nvPr/>
        </p:nvGraphicFramePr>
        <p:xfrm>
          <a:off x="1524000" y="1397000"/>
          <a:ext cx="6096000" cy="4064000"/>
        </p:xfrm>
        <a:graphic>
          <a:graphicData uri="http://schemas.openxmlformats.org/presentationml/2006/ole">
            <p:oleObj spid="_x0000_s29701" name="Acrobat Document" r:id="rId4" imgW="0" imgH="0" progId="AcroExch.Document.11">
              <p:embed/>
            </p:oleObj>
          </a:graphicData>
        </a:graphic>
      </p:graphicFrame>
      <p:graphicFrame>
        <p:nvGraphicFramePr>
          <p:cNvPr id="19" name="Object 18"/>
          <p:cNvGraphicFramePr>
            <a:graphicFrameLocks/>
          </p:cNvGraphicFramePr>
          <p:nvPr/>
        </p:nvGraphicFramePr>
        <p:xfrm>
          <a:off x="1524000" y="1397000"/>
          <a:ext cx="6096000" cy="4064000"/>
        </p:xfrm>
        <a:graphic>
          <a:graphicData uri="http://schemas.openxmlformats.org/presentationml/2006/ole">
            <p:oleObj spid="_x0000_s29704" name="Acrobat Document" r:id="rId5" imgW="0" imgH="0" progId="AcroExch.Document.11">
              <p:embed/>
            </p:oleObj>
          </a:graphicData>
        </a:graphic>
      </p:graphicFrame>
      <p:sp>
        <p:nvSpPr>
          <p:cNvPr id="25" name="Rectangle 13"/>
          <p:cNvSpPr>
            <a:spLocks noChangeArrowheads="1"/>
          </p:cNvSpPr>
          <p:nvPr/>
        </p:nvSpPr>
        <p:spPr bwMode="auto">
          <a:xfrm>
            <a:off x="0" y="3554968"/>
            <a:ext cx="9829800" cy="4924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7" name="Picture 16" descr="ACPE STATEMENT CODE OF ETHICS.jpg"/>
          <p:cNvPicPr>
            <a:picLocks noChangeAspect="1"/>
          </p:cNvPicPr>
          <p:nvPr/>
        </p:nvPicPr>
        <p:blipFill>
          <a:blip r:embed="rId6" cstate="print"/>
          <a:stretch>
            <a:fillRect/>
          </a:stretch>
        </p:blipFill>
        <p:spPr>
          <a:xfrm>
            <a:off x="1752600" y="1295400"/>
            <a:ext cx="6248400" cy="5358384"/>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sp>
        <p:nvSpPr>
          <p:cNvPr id="18" name="TextBox 17"/>
          <p:cNvSpPr txBox="1"/>
          <p:nvPr/>
        </p:nvSpPr>
        <p:spPr>
          <a:xfrm>
            <a:off x="304800" y="1447800"/>
            <a:ext cx="8458200" cy="1323439"/>
          </a:xfrm>
          <a:prstGeom prst="rect">
            <a:avLst/>
          </a:prstGeom>
          <a:noFill/>
        </p:spPr>
        <p:txBody>
          <a:bodyPr wrap="square" numCol="1" rtlCol="0">
            <a:spAutoFit/>
          </a:bodyPr>
          <a:lstStyle/>
          <a:p>
            <a:pPr marL="514350" indent="-514350" algn="ctr"/>
            <a:endParaRPr lang="en-US" sz="2800" dirty="0" smtClean="0">
              <a:latin typeface="Trebuchet MS" pitchFamily="34" charset="0"/>
              <a:cs typeface="Calibri"/>
            </a:endParaRPr>
          </a:p>
          <a:p>
            <a:pPr marL="457200" indent="-457200" algn="just">
              <a:buAutoNum type="alphaUcPeriod"/>
            </a:pPr>
            <a:endParaRPr lang="en-US" sz="2400" dirty="0" smtClean="0">
              <a:latin typeface="Trebuchet MS" pitchFamily="34" charset="0"/>
            </a:endParaRPr>
          </a:p>
          <a:p>
            <a:pPr algn="just"/>
            <a:endParaRPr lang="en-US" sz="2800" dirty="0" smtClean="0">
              <a:latin typeface="Trebuchet MS" pitchFamily="34" charset="0"/>
            </a:endParaRPr>
          </a:p>
        </p:txBody>
      </p:sp>
      <p:sp>
        <p:nvSpPr>
          <p:cNvPr id="15" name="TextBox 14"/>
          <p:cNvSpPr txBox="1"/>
          <p:nvPr/>
        </p:nvSpPr>
        <p:spPr>
          <a:xfrm>
            <a:off x="457200" y="1447800"/>
            <a:ext cx="8382000" cy="369332"/>
          </a:xfrm>
          <a:prstGeom prst="rect">
            <a:avLst/>
          </a:prstGeom>
          <a:noFill/>
        </p:spPr>
        <p:txBody>
          <a:bodyPr wrap="square" numCol="2" rtlCol="0">
            <a:spAutoFit/>
          </a:bodyPr>
          <a:lstStyle/>
          <a:p>
            <a:endParaRPr lang="en-US" dirty="0"/>
          </a:p>
        </p:txBody>
      </p:sp>
      <p:graphicFrame>
        <p:nvGraphicFramePr>
          <p:cNvPr id="13" name="Object 12"/>
          <p:cNvGraphicFramePr>
            <a:graphicFrameLocks/>
          </p:cNvGraphicFramePr>
          <p:nvPr/>
        </p:nvGraphicFramePr>
        <p:xfrm>
          <a:off x="1524000" y="1397000"/>
          <a:ext cx="6096000" cy="4064000"/>
        </p:xfrm>
        <a:graphic>
          <a:graphicData uri="http://schemas.openxmlformats.org/presentationml/2006/ole">
            <p:oleObj spid="_x0000_s30722" name="Acrobat Document" r:id="rId3" imgW="0" imgH="0" progId="AcroExch.Document.11">
              <p:embed/>
            </p:oleObj>
          </a:graphicData>
        </a:graphic>
      </p:graphicFrame>
      <p:graphicFrame>
        <p:nvGraphicFramePr>
          <p:cNvPr id="19" name="Object 18"/>
          <p:cNvGraphicFramePr>
            <a:graphicFrameLocks/>
          </p:cNvGraphicFramePr>
          <p:nvPr/>
        </p:nvGraphicFramePr>
        <p:xfrm>
          <a:off x="1524000" y="1397000"/>
          <a:ext cx="6096000" cy="4064000"/>
        </p:xfrm>
        <a:graphic>
          <a:graphicData uri="http://schemas.openxmlformats.org/presentationml/2006/ole">
            <p:oleObj spid="_x0000_s30724" name="Acrobat Document" r:id="rId4" imgW="0" imgH="0" progId="AcroExch.Document.11">
              <p:embed/>
            </p:oleObj>
          </a:graphicData>
        </a:graphic>
      </p:graphicFrame>
      <p:sp>
        <p:nvSpPr>
          <p:cNvPr id="14" name="TextBox 13"/>
          <p:cNvSpPr txBox="1"/>
          <p:nvPr/>
        </p:nvSpPr>
        <p:spPr>
          <a:xfrm>
            <a:off x="990600" y="1010245"/>
            <a:ext cx="7162800" cy="6032421"/>
          </a:xfrm>
          <a:prstGeom prst="rect">
            <a:avLst/>
          </a:prstGeom>
          <a:noFill/>
        </p:spPr>
        <p:txBody>
          <a:bodyPr wrap="square" rtlCol="0">
            <a:spAutoFit/>
          </a:bodyPr>
          <a:lstStyle/>
          <a:p>
            <a:pPr>
              <a:buFont typeface="Wingdings" pitchFamily="2" charset="2"/>
              <a:buChar char="q"/>
            </a:pPr>
            <a:r>
              <a:rPr lang="en-US" sz="1200" dirty="0" smtClean="0">
                <a:latin typeface="Trebuchet MS" pitchFamily="34" charset="0"/>
              </a:rPr>
              <a:t> Letter of Intent</a:t>
            </a:r>
          </a:p>
          <a:p>
            <a:pPr>
              <a:buFont typeface="Wingdings" pitchFamily="2" charset="2"/>
              <a:buChar char="q"/>
            </a:pPr>
            <a:r>
              <a:rPr lang="en-US" sz="1200" dirty="0" smtClean="0">
                <a:latin typeface="Trebuchet MS" pitchFamily="34" charset="0"/>
              </a:rPr>
              <a:t> Duly  accomplished ACPE Application Form No. 001-2013 with attached</a:t>
            </a:r>
          </a:p>
          <a:p>
            <a:r>
              <a:rPr lang="en-US" sz="1200" dirty="0" smtClean="0">
                <a:latin typeface="Trebuchet MS" pitchFamily="34" charset="0"/>
              </a:rPr>
              <a:t>    Certificate/s of Employment covering a period not less than seven (7)</a:t>
            </a:r>
          </a:p>
          <a:p>
            <a:r>
              <a:rPr lang="en-US" sz="1200" dirty="0" smtClean="0">
                <a:latin typeface="Trebuchet MS" pitchFamily="34" charset="0"/>
              </a:rPr>
              <a:t>    Years; Certification of Project completion</a:t>
            </a:r>
          </a:p>
          <a:p>
            <a:pPr>
              <a:buFont typeface="Wingdings" pitchFamily="2" charset="2"/>
              <a:buChar char="q"/>
            </a:pPr>
            <a:r>
              <a:rPr lang="en-US" sz="1200" dirty="0" smtClean="0">
                <a:latin typeface="Trebuchet MS" pitchFamily="34" charset="0"/>
              </a:rPr>
              <a:t>  CPE/CPD Certificate of Credit Units earned</a:t>
            </a:r>
          </a:p>
          <a:p>
            <a:pPr>
              <a:buFont typeface="Wingdings" pitchFamily="2" charset="2"/>
              <a:buChar char="q"/>
            </a:pPr>
            <a:r>
              <a:rPr lang="en-US" sz="1200" dirty="0" smtClean="0">
                <a:latin typeface="Trebuchet MS" pitchFamily="34" charset="0"/>
              </a:rPr>
              <a:t>  Copy of Diploma</a:t>
            </a:r>
          </a:p>
          <a:p>
            <a:pPr>
              <a:buFont typeface="Wingdings" pitchFamily="2" charset="2"/>
              <a:buChar char="q"/>
            </a:pPr>
            <a:r>
              <a:rPr lang="en-US" sz="1200" dirty="0" smtClean="0">
                <a:latin typeface="Trebuchet MS" pitchFamily="34" charset="0"/>
              </a:rPr>
              <a:t>  Certified True Copy of Transcript of Records</a:t>
            </a:r>
          </a:p>
          <a:p>
            <a:pPr>
              <a:buFont typeface="Wingdings" pitchFamily="2" charset="2"/>
              <a:buChar char="q"/>
            </a:pPr>
            <a:r>
              <a:rPr lang="en-US" sz="1200" dirty="0" smtClean="0">
                <a:latin typeface="Trebuchet MS" pitchFamily="34" charset="0"/>
              </a:rPr>
              <a:t>  CHED Certificate of Equivalency (when applicable)</a:t>
            </a:r>
          </a:p>
          <a:p>
            <a:pPr>
              <a:buFont typeface="Wingdings" pitchFamily="2" charset="2"/>
              <a:buChar char="q"/>
            </a:pPr>
            <a:r>
              <a:rPr lang="en-US" sz="1200" dirty="0" smtClean="0">
                <a:latin typeface="Trebuchet MS" pitchFamily="34" charset="0"/>
              </a:rPr>
              <a:t>  PRC Certificate of Registration</a:t>
            </a:r>
          </a:p>
          <a:p>
            <a:pPr>
              <a:buFont typeface="Wingdings" pitchFamily="2" charset="2"/>
              <a:buChar char="q"/>
            </a:pPr>
            <a:r>
              <a:rPr lang="en-US" sz="1200" dirty="0" smtClean="0">
                <a:latin typeface="Trebuchet MS" pitchFamily="34" charset="0"/>
              </a:rPr>
              <a:t>  Valid PRC Professional Identification Card</a:t>
            </a:r>
          </a:p>
          <a:p>
            <a:pPr>
              <a:buFont typeface="Wingdings" pitchFamily="2" charset="2"/>
              <a:buChar char="q"/>
            </a:pPr>
            <a:r>
              <a:rPr lang="en-US" sz="1200" dirty="0" smtClean="0">
                <a:latin typeface="Trebuchet MS" pitchFamily="34" charset="0"/>
              </a:rPr>
              <a:t>  Certificate of No Pending Administrative Case Issued by the PRC</a:t>
            </a:r>
          </a:p>
          <a:p>
            <a:pPr>
              <a:buFont typeface="Wingdings" pitchFamily="2" charset="2"/>
              <a:buChar char="q"/>
            </a:pPr>
            <a:r>
              <a:rPr lang="en-US" sz="1200" dirty="0" smtClean="0">
                <a:latin typeface="Trebuchet MS" pitchFamily="34" charset="0"/>
              </a:rPr>
              <a:t>  Certificate of Good Standing issued by the respective APO</a:t>
            </a:r>
          </a:p>
          <a:p>
            <a:pPr>
              <a:buFont typeface="Wingdings" pitchFamily="2" charset="2"/>
              <a:buChar char="q"/>
            </a:pPr>
            <a:r>
              <a:rPr lang="en-US" sz="1200" dirty="0" smtClean="0">
                <a:latin typeface="Trebuchet MS" pitchFamily="34" charset="0"/>
              </a:rPr>
              <a:t>  Original copy of NBI Clearance</a:t>
            </a:r>
          </a:p>
          <a:p>
            <a:pPr>
              <a:buFont typeface="Wingdings" pitchFamily="2" charset="2"/>
              <a:buChar char="q"/>
            </a:pPr>
            <a:r>
              <a:rPr lang="en-US" sz="1200" dirty="0" smtClean="0">
                <a:latin typeface="Trebuchet MS" pitchFamily="34" charset="0"/>
              </a:rPr>
              <a:t>  Signed Statement of Compliance with Code of Ethics (Notarized)</a:t>
            </a:r>
          </a:p>
          <a:p>
            <a:pPr>
              <a:buFont typeface="Wingdings" pitchFamily="2" charset="2"/>
              <a:buChar char="q"/>
            </a:pPr>
            <a:r>
              <a:rPr lang="en-US" sz="1200" dirty="0" smtClean="0">
                <a:latin typeface="Trebuchet MS" pitchFamily="34" charset="0"/>
              </a:rPr>
              <a:t>  Recent four (4) passport size pictures, white background with name</a:t>
            </a:r>
          </a:p>
          <a:p>
            <a:r>
              <a:rPr lang="en-US" sz="1200" dirty="0" smtClean="0">
                <a:latin typeface="Trebuchet MS" pitchFamily="34" charset="0"/>
              </a:rPr>
              <a:t>     tag (coat and tie for men; blazer for women)</a:t>
            </a:r>
          </a:p>
          <a:p>
            <a:pPr>
              <a:buFont typeface="Wingdings" pitchFamily="2" charset="2"/>
              <a:buChar char="q"/>
            </a:pPr>
            <a:r>
              <a:rPr lang="en-US" sz="1200" dirty="0" smtClean="0">
                <a:latin typeface="Trebuchet MS" pitchFamily="34" charset="0"/>
              </a:rPr>
              <a:t>  Payment        Cash             Check _______________  Receipt No. ________________</a:t>
            </a:r>
          </a:p>
          <a:p>
            <a:r>
              <a:rPr lang="en-US" sz="1200" dirty="0" smtClean="0">
                <a:latin typeface="Trebuchet MS" pitchFamily="34" charset="0"/>
              </a:rPr>
              <a:t>     Payment Received by _________________________  Date ______________</a:t>
            </a:r>
          </a:p>
          <a:p>
            <a:r>
              <a:rPr lang="en-US" sz="1200" dirty="0" smtClean="0">
                <a:latin typeface="Trebuchet MS" pitchFamily="34" charset="0"/>
              </a:rPr>
              <a:t>Note:</a:t>
            </a:r>
          </a:p>
          <a:p>
            <a:r>
              <a:rPr lang="en-US" sz="1200" dirty="0" smtClean="0">
                <a:latin typeface="Trebuchet MS" pitchFamily="34" charset="0"/>
              </a:rPr>
              <a:t>1. Triplicate copies of the accomplished accomplishment forms, including copies of </a:t>
            </a:r>
            <a:r>
              <a:rPr lang="en-US" sz="1200" dirty="0" smtClean="0">
                <a:latin typeface="Trebuchet MS" pitchFamily="34" charset="0"/>
              </a:rPr>
              <a:t>all supporting </a:t>
            </a:r>
            <a:r>
              <a:rPr lang="en-US" sz="1200" dirty="0" smtClean="0">
                <a:latin typeface="Trebuchet MS" pitchFamily="34" charset="0"/>
              </a:rPr>
              <a:t>documents must be submitted; legal size (8 ½” x 13”) of paper shall </a:t>
            </a:r>
            <a:r>
              <a:rPr lang="en-US" sz="1200" dirty="0" smtClean="0">
                <a:latin typeface="Trebuchet MS" pitchFamily="34" charset="0"/>
              </a:rPr>
              <a:t>be used </a:t>
            </a:r>
            <a:r>
              <a:rPr lang="en-US" sz="1200" dirty="0" smtClean="0">
                <a:latin typeface="Trebuchet MS" pitchFamily="34" charset="0"/>
              </a:rPr>
              <a:t>throughout; photocopies of large documents shall be reduced </a:t>
            </a:r>
            <a:r>
              <a:rPr lang="en-US" sz="1200" dirty="0" smtClean="0">
                <a:latin typeface="Trebuchet MS" pitchFamily="34" charset="0"/>
              </a:rPr>
              <a:t>accordingly. Each  </a:t>
            </a:r>
            <a:r>
              <a:rPr lang="en-US" sz="1200" dirty="0" smtClean="0">
                <a:latin typeface="Trebuchet MS" pitchFamily="34" charset="0"/>
              </a:rPr>
              <a:t>set shall be submitted </a:t>
            </a:r>
            <a:r>
              <a:rPr lang="en-US" sz="1200" dirty="0" smtClean="0">
                <a:latin typeface="Trebuchet MS" pitchFamily="34" charset="0"/>
              </a:rPr>
              <a:t>in 1 ½” 3-Ring Presentation Binder. Documents shall be in a clear sheet inserts , </a:t>
            </a:r>
            <a:r>
              <a:rPr lang="en-US" sz="1200" dirty="0" smtClean="0">
                <a:latin typeface="Trebuchet MS" pitchFamily="34" charset="0"/>
              </a:rPr>
              <a:t>complete with table </a:t>
            </a:r>
            <a:r>
              <a:rPr lang="en-US" sz="1200" dirty="0" smtClean="0">
                <a:latin typeface="Trebuchet MS" pitchFamily="34" charset="0"/>
              </a:rPr>
              <a:t>of contents /tab</a:t>
            </a:r>
            <a:r>
              <a:rPr lang="en-US" sz="1200" dirty="0" smtClean="0">
                <a:latin typeface="Trebuchet MS" pitchFamily="34" charset="0"/>
              </a:rPr>
              <a:t>.</a:t>
            </a:r>
          </a:p>
          <a:p>
            <a:r>
              <a:rPr lang="en-US" sz="1200" smtClean="0">
                <a:latin typeface="Trebuchet MS" pitchFamily="34" charset="0"/>
              </a:rPr>
              <a:t>2</a:t>
            </a:r>
            <a:r>
              <a:rPr lang="en-US" sz="1200" dirty="0" smtClean="0">
                <a:latin typeface="Trebuchet MS" pitchFamily="34" charset="0"/>
              </a:rPr>
              <a:t>. All applications must be originally signed by the applicant and shall be delivered</a:t>
            </a:r>
          </a:p>
          <a:p>
            <a:r>
              <a:rPr lang="en-US" sz="1200" dirty="0" smtClean="0">
                <a:latin typeface="Trebuchet MS" pitchFamily="34" charset="0"/>
              </a:rPr>
              <a:t>or mailed to:</a:t>
            </a:r>
          </a:p>
          <a:p>
            <a:pPr algn="ctr"/>
            <a:r>
              <a:rPr lang="en-US" sz="1400" b="1" dirty="0" smtClean="0">
                <a:latin typeface="Trebuchet MS" pitchFamily="34" charset="0"/>
              </a:rPr>
              <a:t>APEC/ASEAN/ACPE MRA Secretariat</a:t>
            </a:r>
          </a:p>
          <a:p>
            <a:pPr algn="ctr"/>
            <a:r>
              <a:rPr lang="en-US" sz="1200" b="1" dirty="0" smtClean="0">
                <a:latin typeface="Trebuchet MS" pitchFamily="34" charset="0"/>
              </a:rPr>
              <a:t>International Affair Division</a:t>
            </a:r>
          </a:p>
          <a:p>
            <a:pPr algn="ctr"/>
            <a:r>
              <a:rPr lang="en-US" sz="1200" b="1" dirty="0" smtClean="0">
                <a:latin typeface="Trebuchet MS" pitchFamily="34" charset="0"/>
              </a:rPr>
              <a:t>Professional Regulation Commission</a:t>
            </a:r>
          </a:p>
          <a:p>
            <a:pPr algn="ctr"/>
            <a:r>
              <a:rPr lang="en-US" sz="1200" b="1" dirty="0" smtClean="0">
                <a:latin typeface="Trebuchet MS" pitchFamily="34" charset="0"/>
              </a:rPr>
              <a:t>2</a:t>
            </a:r>
            <a:r>
              <a:rPr lang="en-US" sz="1200" b="1" baseline="30000" dirty="0" smtClean="0">
                <a:latin typeface="Trebuchet MS" pitchFamily="34" charset="0"/>
              </a:rPr>
              <a:t>nd</a:t>
            </a:r>
            <a:r>
              <a:rPr lang="en-US" sz="1200" b="1" dirty="0" smtClean="0">
                <a:latin typeface="Trebuchet MS" pitchFamily="34" charset="0"/>
              </a:rPr>
              <a:t> Floor PRC Main Bldg.</a:t>
            </a:r>
          </a:p>
          <a:p>
            <a:pPr algn="ctr"/>
            <a:r>
              <a:rPr lang="en-US" sz="1200" b="1" dirty="0" smtClean="0">
                <a:latin typeface="Trebuchet MS" pitchFamily="34" charset="0"/>
              </a:rPr>
              <a:t>P. </a:t>
            </a:r>
            <a:r>
              <a:rPr lang="en-US" sz="1200" b="1" dirty="0" err="1" smtClean="0">
                <a:latin typeface="Trebuchet MS" pitchFamily="34" charset="0"/>
              </a:rPr>
              <a:t>Paredes</a:t>
            </a:r>
            <a:r>
              <a:rPr lang="en-US" sz="1200" b="1" dirty="0" smtClean="0">
                <a:latin typeface="Trebuchet MS" pitchFamily="34" charset="0"/>
              </a:rPr>
              <a:t> cor. </a:t>
            </a:r>
            <a:r>
              <a:rPr lang="en-US" sz="1200" b="1" dirty="0" err="1" smtClean="0">
                <a:latin typeface="Trebuchet MS" pitchFamily="34" charset="0"/>
              </a:rPr>
              <a:t>Morayta</a:t>
            </a:r>
            <a:r>
              <a:rPr lang="en-US" sz="1200" b="1" dirty="0" smtClean="0">
                <a:latin typeface="Trebuchet MS" pitchFamily="34" charset="0"/>
              </a:rPr>
              <a:t> St., </a:t>
            </a:r>
            <a:r>
              <a:rPr lang="en-US" sz="1200" b="1" dirty="0" err="1" smtClean="0">
                <a:latin typeface="Trebuchet MS" pitchFamily="34" charset="0"/>
              </a:rPr>
              <a:t>Sampaloc</a:t>
            </a:r>
            <a:r>
              <a:rPr lang="en-US" sz="1200" b="1" dirty="0" smtClean="0">
                <a:latin typeface="Trebuchet MS" pitchFamily="34" charset="0"/>
              </a:rPr>
              <a:t>, Manila</a:t>
            </a:r>
            <a:r>
              <a:rPr lang="en-US" sz="1200" dirty="0" smtClean="0">
                <a:latin typeface="Trebuchet MS" pitchFamily="34" charset="0"/>
              </a:rPr>
              <a:t>  </a:t>
            </a:r>
            <a:endParaRPr lang="en-US" sz="1200" dirty="0">
              <a:latin typeface="Trebuchet MS" pitchFamily="34" charset="0"/>
            </a:endParaRPr>
          </a:p>
        </p:txBody>
      </p:sp>
      <p:sp>
        <p:nvSpPr>
          <p:cNvPr id="16" name="TextBox 15"/>
          <p:cNvSpPr txBox="1"/>
          <p:nvPr/>
        </p:nvSpPr>
        <p:spPr>
          <a:xfrm>
            <a:off x="5562600" y="762000"/>
            <a:ext cx="3200400" cy="381000"/>
          </a:xfrm>
          <a:prstGeom prst="rect">
            <a:avLst/>
          </a:prstGeom>
          <a:noFill/>
        </p:spPr>
        <p:txBody>
          <a:bodyPr wrap="square" rtlCol="0">
            <a:spAutoFit/>
          </a:bodyPr>
          <a:lstStyle/>
          <a:p>
            <a:r>
              <a:rPr lang="en-US" b="1" dirty="0" smtClean="0"/>
              <a:t>APPLICANT’S  CHECKLIST</a:t>
            </a:r>
            <a:endParaRPr lang="en-US" b="1" dirty="0"/>
          </a:p>
        </p:txBody>
      </p:sp>
      <p:pic>
        <p:nvPicPr>
          <p:cNvPr id="17" name="Picture 16" descr="D:\Documents\mra\acpe\misc\misc\acpe logo.jpeg"/>
          <p:cNvPicPr/>
          <p:nvPr/>
        </p:nvPicPr>
        <p:blipFill>
          <a:blip r:embed="rId5"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219200" cy="762000"/>
          </a:xfrm>
          <a:prstGeom prst="rect">
            <a:avLst/>
          </a:prstGeom>
          <a:noFill/>
          <a:ln>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2209800" y="762000"/>
            <a:ext cx="6553200" cy="461665"/>
          </a:xfrm>
          <a:prstGeom prst="rect">
            <a:avLst/>
          </a:prstGeom>
          <a:noFill/>
        </p:spPr>
        <p:txBody>
          <a:bodyPr wrap="square" rtlCol="0">
            <a:spAutoFit/>
          </a:bodyPr>
          <a:lstStyle/>
          <a:p>
            <a:pPr algn="r"/>
            <a:r>
              <a:rPr lang="en-US" sz="2400" b="1" dirty="0" smtClean="0"/>
              <a:t>Registration Procedure  Flow Chart</a:t>
            </a:r>
          </a:p>
        </p:txBody>
      </p:sp>
      <p:sp>
        <p:nvSpPr>
          <p:cNvPr id="18" name="TextBox 17"/>
          <p:cNvSpPr txBox="1"/>
          <p:nvPr/>
        </p:nvSpPr>
        <p:spPr>
          <a:xfrm>
            <a:off x="304800" y="1447800"/>
            <a:ext cx="8458200" cy="1323439"/>
          </a:xfrm>
          <a:prstGeom prst="rect">
            <a:avLst/>
          </a:prstGeom>
          <a:noFill/>
        </p:spPr>
        <p:txBody>
          <a:bodyPr wrap="square" numCol="1" rtlCol="0">
            <a:spAutoFit/>
          </a:bodyPr>
          <a:lstStyle/>
          <a:p>
            <a:pPr marL="514350" indent="-514350" algn="ctr"/>
            <a:endParaRPr lang="en-US" sz="2800" dirty="0" smtClean="0">
              <a:latin typeface="Trebuchet MS" pitchFamily="34" charset="0"/>
              <a:cs typeface="Calibri"/>
            </a:endParaRPr>
          </a:p>
          <a:p>
            <a:pPr marL="457200" indent="-457200" algn="just">
              <a:buAutoNum type="alphaUcPeriod"/>
            </a:pPr>
            <a:endParaRPr lang="en-US" sz="2400" dirty="0" smtClean="0">
              <a:latin typeface="Trebuchet MS" pitchFamily="34" charset="0"/>
            </a:endParaRPr>
          </a:p>
          <a:p>
            <a:pPr algn="just"/>
            <a:endParaRPr lang="en-US" sz="2800" dirty="0" smtClean="0">
              <a:latin typeface="Trebuchet MS" pitchFamily="34" charset="0"/>
            </a:endParaRPr>
          </a:p>
        </p:txBody>
      </p:sp>
      <p:sp>
        <p:nvSpPr>
          <p:cNvPr id="15" name="TextBox 14"/>
          <p:cNvSpPr txBox="1"/>
          <p:nvPr/>
        </p:nvSpPr>
        <p:spPr>
          <a:xfrm>
            <a:off x="457200" y="1447800"/>
            <a:ext cx="8382000" cy="369332"/>
          </a:xfrm>
          <a:prstGeom prst="rect">
            <a:avLst/>
          </a:prstGeom>
          <a:noFill/>
        </p:spPr>
        <p:txBody>
          <a:bodyPr wrap="square" numCol="2" rtlCol="0">
            <a:spAutoFit/>
          </a:bodyPr>
          <a:lstStyle/>
          <a:p>
            <a:endParaRPr lang="en-US" dirty="0"/>
          </a:p>
        </p:txBody>
      </p:sp>
      <p:graphicFrame>
        <p:nvGraphicFramePr>
          <p:cNvPr id="13" name="Object 12"/>
          <p:cNvGraphicFramePr>
            <a:graphicFrameLocks/>
          </p:cNvGraphicFramePr>
          <p:nvPr/>
        </p:nvGraphicFramePr>
        <p:xfrm>
          <a:off x="1524000" y="1397000"/>
          <a:ext cx="6096000" cy="4064000"/>
        </p:xfrm>
        <a:graphic>
          <a:graphicData uri="http://schemas.openxmlformats.org/presentationml/2006/ole">
            <p:oleObj spid="_x0000_s31746" name="Acrobat Document" r:id="rId4" imgW="0" imgH="0" progId="AcroExch.Document.11">
              <p:embed/>
            </p:oleObj>
          </a:graphicData>
        </a:graphic>
      </p:graphicFrame>
      <p:graphicFrame>
        <p:nvGraphicFramePr>
          <p:cNvPr id="19" name="Object 18"/>
          <p:cNvGraphicFramePr>
            <a:graphicFrameLocks/>
          </p:cNvGraphicFramePr>
          <p:nvPr/>
        </p:nvGraphicFramePr>
        <p:xfrm>
          <a:off x="1524000" y="1397000"/>
          <a:ext cx="6096000" cy="4064000"/>
        </p:xfrm>
        <a:graphic>
          <a:graphicData uri="http://schemas.openxmlformats.org/presentationml/2006/ole">
            <p:oleObj spid="_x0000_s31748" name="Acrobat Document" r:id="rId5" imgW="0" imgH="0" progId="AcroExch.Document.11">
              <p:embed/>
            </p:oleObj>
          </a:graphicData>
        </a:graphic>
      </p:graphicFrame>
      <p:pic>
        <p:nvPicPr>
          <p:cNvPr id="20" name="Picture 19" descr="ACPE APPLICATION FLOW CHART-1.jpg"/>
          <p:cNvPicPr>
            <a:picLocks noChangeAspect="1"/>
          </p:cNvPicPr>
          <p:nvPr/>
        </p:nvPicPr>
        <p:blipFill>
          <a:blip r:embed="rId6" cstate="print"/>
          <a:stretch>
            <a:fillRect/>
          </a:stretch>
        </p:blipFill>
        <p:spPr>
          <a:xfrm>
            <a:off x="2819400" y="1157705"/>
            <a:ext cx="3962400" cy="5700295"/>
          </a:xfrm>
          <a:prstGeom prst="rect">
            <a:avLst/>
          </a:prstGeom>
        </p:spPr>
      </p:pic>
      <p:pic>
        <p:nvPicPr>
          <p:cNvPr id="14" name="Picture 13" descr="FACPE REGISTRATION PROCEDURE FLOW CHART copy.jpg"/>
          <p:cNvPicPr>
            <a:picLocks noChangeAspect="1"/>
          </p:cNvPicPr>
          <p:nvPr/>
        </p:nvPicPr>
        <p:blipFill>
          <a:blip r:embed="rId7" cstate="print"/>
          <a:stretch>
            <a:fillRect/>
          </a:stretch>
        </p:blipFill>
        <p:spPr>
          <a:xfrm>
            <a:off x="-2971800" y="0"/>
            <a:ext cx="1586991" cy="213359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2209800" y="914400"/>
            <a:ext cx="6553200" cy="830997"/>
          </a:xfrm>
          <a:prstGeom prst="rect">
            <a:avLst/>
          </a:prstGeom>
          <a:noFill/>
        </p:spPr>
        <p:txBody>
          <a:bodyPr wrap="square" rtlCol="0">
            <a:spAutoFit/>
          </a:bodyPr>
          <a:lstStyle/>
          <a:p>
            <a:pPr algn="r"/>
            <a:r>
              <a:rPr lang="en-US" sz="2400" b="1" dirty="0" smtClean="0"/>
              <a:t>Guide to Application for Registration  as ACPE</a:t>
            </a:r>
          </a:p>
        </p:txBody>
      </p:sp>
      <p:sp>
        <p:nvSpPr>
          <p:cNvPr id="18" name="TextBox 17"/>
          <p:cNvSpPr txBox="1"/>
          <p:nvPr/>
        </p:nvSpPr>
        <p:spPr>
          <a:xfrm>
            <a:off x="304800" y="1447800"/>
            <a:ext cx="8458200" cy="1323439"/>
          </a:xfrm>
          <a:prstGeom prst="rect">
            <a:avLst/>
          </a:prstGeom>
          <a:noFill/>
        </p:spPr>
        <p:txBody>
          <a:bodyPr wrap="square" numCol="1" rtlCol="0">
            <a:spAutoFit/>
          </a:bodyPr>
          <a:lstStyle/>
          <a:p>
            <a:pPr marL="514350" indent="-514350" algn="ctr"/>
            <a:endParaRPr lang="en-US" sz="2800" dirty="0" smtClean="0">
              <a:latin typeface="Trebuchet MS" pitchFamily="34" charset="0"/>
              <a:cs typeface="Calibri"/>
            </a:endParaRPr>
          </a:p>
          <a:p>
            <a:pPr marL="457200" indent="-457200" algn="just">
              <a:buAutoNum type="alphaUcPeriod"/>
            </a:pPr>
            <a:endParaRPr lang="en-US" sz="2400" dirty="0" smtClean="0">
              <a:latin typeface="Trebuchet MS" pitchFamily="34" charset="0"/>
            </a:endParaRPr>
          </a:p>
          <a:p>
            <a:pPr algn="just"/>
            <a:endParaRPr lang="en-US" sz="2800" dirty="0" smtClean="0">
              <a:latin typeface="Trebuchet MS" pitchFamily="34" charset="0"/>
            </a:endParaRPr>
          </a:p>
        </p:txBody>
      </p:sp>
      <p:sp>
        <p:nvSpPr>
          <p:cNvPr id="15" name="TextBox 14"/>
          <p:cNvSpPr txBox="1"/>
          <p:nvPr/>
        </p:nvSpPr>
        <p:spPr>
          <a:xfrm>
            <a:off x="457200" y="1447800"/>
            <a:ext cx="8382000" cy="369332"/>
          </a:xfrm>
          <a:prstGeom prst="rect">
            <a:avLst/>
          </a:prstGeom>
          <a:noFill/>
        </p:spPr>
        <p:txBody>
          <a:bodyPr wrap="square" numCol="2" rtlCol="0">
            <a:spAutoFit/>
          </a:bodyPr>
          <a:lstStyle/>
          <a:p>
            <a:endParaRPr lang="en-US" dirty="0"/>
          </a:p>
        </p:txBody>
      </p:sp>
      <p:graphicFrame>
        <p:nvGraphicFramePr>
          <p:cNvPr id="13" name="Object 12"/>
          <p:cNvGraphicFramePr>
            <a:graphicFrameLocks/>
          </p:cNvGraphicFramePr>
          <p:nvPr/>
        </p:nvGraphicFramePr>
        <p:xfrm>
          <a:off x="1524000" y="1397000"/>
          <a:ext cx="6096000" cy="4064000"/>
        </p:xfrm>
        <a:graphic>
          <a:graphicData uri="http://schemas.openxmlformats.org/presentationml/2006/ole">
            <p:oleObj spid="_x0000_s33794" name="Acrobat Document" r:id="rId4" imgW="0" imgH="0" progId="AcroExch.Document.11">
              <p:embed/>
            </p:oleObj>
          </a:graphicData>
        </a:graphic>
      </p:graphicFrame>
      <p:graphicFrame>
        <p:nvGraphicFramePr>
          <p:cNvPr id="19" name="Object 18"/>
          <p:cNvGraphicFramePr>
            <a:graphicFrameLocks/>
          </p:cNvGraphicFramePr>
          <p:nvPr/>
        </p:nvGraphicFramePr>
        <p:xfrm>
          <a:off x="1524000" y="1397000"/>
          <a:ext cx="6096000" cy="4064000"/>
        </p:xfrm>
        <a:graphic>
          <a:graphicData uri="http://schemas.openxmlformats.org/presentationml/2006/ole">
            <p:oleObj spid="_x0000_s33796" name="Acrobat Document" r:id="rId5" imgW="0" imgH="0" progId="AcroExch.Document.11">
              <p:embed/>
            </p:oleObj>
          </a:graphicData>
        </a:graphic>
      </p:graphicFrame>
      <p:sp>
        <p:nvSpPr>
          <p:cNvPr id="14" name="TextBox 13"/>
          <p:cNvSpPr txBox="1"/>
          <p:nvPr/>
        </p:nvSpPr>
        <p:spPr>
          <a:xfrm>
            <a:off x="457200" y="1752600"/>
            <a:ext cx="8305800" cy="4708981"/>
          </a:xfrm>
          <a:prstGeom prst="rect">
            <a:avLst/>
          </a:prstGeom>
          <a:noFill/>
        </p:spPr>
        <p:txBody>
          <a:bodyPr wrap="square" rtlCol="0">
            <a:spAutoFit/>
          </a:bodyPr>
          <a:lstStyle/>
          <a:p>
            <a:pPr marL="457200" indent="-457200">
              <a:buFont typeface="+mj-lt"/>
              <a:buAutoNum type="arabicPeriod"/>
            </a:pPr>
            <a:r>
              <a:rPr lang="en-US" sz="2000" dirty="0" smtClean="0">
                <a:latin typeface="Trebuchet MS" pitchFamily="34" charset="0"/>
              </a:rPr>
              <a:t>A professional engineer who is qualified to apply for registration as ACPE shall submit his application in the form as shown above.</a:t>
            </a:r>
          </a:p>
          <a:p>
            <a:pPr marL="457200" indent="-457200">
              <a:buFont typeface="+mj-lt"/>
              <a:buAutoNum type="arabicPeriod"/>
            </a:pPr>
            <a:r>
              <a:rPr lang="en-US" sz="2000" dirty="0" smtClean="0">
                <a:latin typeface="Trebuchet MS" pitchFamily="34" charset="0"/>
              </a:rPr>
              <a:t>The applicant who is eligible to practice in specific engineering profession would be reviewed by the AMCESP  for compliance.</a:t>
            </a:r>
          </a:p>
          <a:p>
            <a:pPr marL="457200" indent="-457200">
              <a:buFont typeface="+mj-lt"/>
              <a:buAutoNum type="arabicPeriod"/>
            </a:pPr>
            <a:r>
              <a:rPr lang="en-US" sz="2000" dirty="0" smtClean="0">
                <a:latin typeface="Trebuchet MS" pitchFamily="34" charset="0"/>
              </a:rPr>
              <a:t>Professional interview, if necessary, maybe conducted by the appropriate PRB to assess the experience in engineering. In such case, the AMCESP will inform the applicant of the date, time and venue of the interview.</a:t>
            </a:r>
          </a:p>
          <a:p>
            <a:pPr marL="457200" indent="-457200">
              <a:buFont typeface="+mj-lt"/>
              <a:buAutoNum type="arabicPeriod"/>
            </a:pPr>
            <a:r>
              <a:rPr lang="en-US" sz="2000" dirty="0" smtClean="0">
                <a:latin typeface="Trebuchet MS" pitchFamily="34" charset="0"/>
              </a:rPr>
              <a:t>The appropriate PRB will prepare and submit its recommendations to the AMCESP. The AMCESP will check to ensure that there is no discrepancy and inadequacy in the assessment procedures.</a:t>
            </a:r>
          </a:p>
          <a:p>
            <a:pPr marL="457200" indent="-457200">
              <a:buFont typeface="+mj-lt"/>
              <a:buAutoNum type="arabicPeriod"/>
            </a:pPr>
            <a:r>
              <a:rPr lang="en-US" sz="2000" dirty="0" smtClean="0">
                <a:latin typeface="Trebuchet MS" pitchFamily="34" charset="0"/>
              </a:rPr>
              <a:t>The AMCESP will ensure that documents containing information on the assessment of the Applicants for registration on the ACPER are available when requested by the ACPECC for purposes of review as required under the ASEAN MRA.</a:t>
            </a:r>
            <a:endParaRPr lang="en-US" sz="2000" dirty="0">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787860" y="838200"/>
            <a:ext cx="2054152" cy="461665"/>
          </a:xfrm>
          <a:prstGeom prst="rect">
            <a:avLst/>
          </a:prstGeom>
          <a:noFill/>
        </p:spPr>
        <p:txBody>
          <a:bodyPr wrap="none" rtlCol="0">
            <a:spAutoFit/>
          </a:bodyPr>
          <a:lstStyle/>
          <a:p>
            <a:pPr algn="r"/>
            <a:r>
              <a:rPr lang="en-PH" sz="2400" b="1" i="1" dirty="0" smtClean="0">
                <a:solidFill>
                  <a:srgbClr val="002060"/>
                </a:solidFill>
              </a:rPr>
              <a:t>Introduction</a:t>
            </a:r>
            <a:endParaRPr lang="en-PH" sz="2400" b="1" i="1" dirty="0">
              <a:solidFill>
                <a:srgbClr val="002060"/>
              </a:solidFill>
            </a:endParaRPr>
          </a:p>
        </p:txBody>
      </p: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381000" y="1524000"/>
            <a:ext cx="8534400" cy="1200329"/>
          </a:xfrm>
          <a:prstGeom prst="rect">
            <a:avLst/>
          </a:prstGeom>
          <a:noFill/>
        </p:spPr>
        <p:txBody>
          <a:bodyPr wrap="square" rtlCol="0">
            <a:spAutoFit/>
          </a:bodyPr>
          <a:lstStyle/>
          <a:p>
            <a:r>
              <a:rPr lang="en-US" sz="3600" b="1" dirty="0" smtClean="0">
                <a:latin typeface="Trebuchet MS" pitchFamily="34" charset="0"/>
              </a:rPr>
              <a:t>Association of South East Asian Nations</a:t>
            </a:r>
          </a:p>
          <a:p>
            <a:pPr algn="ctr"/>
            <a:r>
              <a:rPr lang="en-US" sz="3600" b="1" dirty="0" smtClean="0">
                <a:latin typeface="Trebuchet MS" pitchFamily="34" charset="0"/>
              </a:rPr>
              <a:t>“ASEAN”</a:t>
            </a:r>
            <a:endParaRPr lang="en-US" sz="3600" b="1" dirty="0">
              <a:latin typeface="Trebuchet MS" pitchFamily="34" charset="0"/>
            </a:endParaRPr>
          </a:p>
        </p:txBody>
      </p:sp>
      <p:sp>
        <p:nvSpPr>
          <p:cNvPr id="18" name="TextBox 17"/>
          <p:cNvSpPr txBox="1"/>
          <p:nvPr/>
        </p:nvSpPr>
        <p:spPr>
          <a:xfrm>
            <a:off x="381000" y="2819400"/>
            <a:ext cx="8534400" cy="3046988"/>
          </a:xfrm>
          <a:prstGeom prst="rect">
            <a:avLst/>
          </a:prstGeom>
          <a:noFill/>
        </p:spPr>
        <p:txBody>
          <a:bodyPr wrap="square" numCol="1" rtlCol="0">
            <a:spAutoFit/>
          </a:bodyPr>
          <a:lstStyle/>
          <a:p>
            <a:pPr algn="ctr"/>
            <a:r>
              <a:rPr lang="en-US" sz="3200" dirty="0" smtClean="0">
                <a:latin typeface="Trebuchet MS" pitchFamily="34" charset="0"/>
              </a:rPr>
              <a:t>is composed of 10 member countries:</a:t>
            </a:r>
          </a:p>
          <a:p>
            <a:pPr algn="just"/>
            <a:r>
              <a:rPr lang="en-US" sz="3200" dirty="0" smtClean="0">
                <a:latin typeface="Trebuchet MS" pitchFamily="34" charset="0"/>
                <a:cs typeface="Calibri"/>
              </a:rPr>
              <a:t>                  ● </a:t>
            </a:r>
            <a:r>
              <a:rPr lang="en-US" sz="3200" dirty="0" smtClean="0">
                <a:latin typeface="Trebuchet MS" pitchFamily="34" charset="0"/>
              </a:rPr>
              <a:t>Brunei         </a:t>
            </a:r>
            <a:r>
              <a:rPr lang="en-US" sz="3200" dirty="0" smtClean="0">
                <a:latin typeface="Calibri"/>
                <a:cs typeface="Calibri"/>
              </a:rPr>
              <a:t>● </a:t>
            </a:r>
            <a:r>
              <a:rPr lang="en-US" sz="3200" dirty="0" smtClean="0">
                <a:latin typeface="Trebuchet MS" pitchFamily="34" charset="0"/>
              </a:rPr>
              <a:t>Cambodia</a:t>
            </a:r>
          </a:p>
          <a:p>
            <a:pPr algn="just"/>
            <a:r>
              <a:rPr lang="en-US" sz="3200" dirty="0" smtClean="0">
                <a:latin typeface="Trebuchet MS" pitchFamily="34" charset="0"/>
                <a:cs typeface="Calibri"/>
              </a:rPr>
              <a:t>                  ● Indonesia     </a:t>
            </a:r>
            <a:r>
              <a:rPr lang="en-US" sz="3200" dirty="0" smtClean="0">
                <a:latin typeface="Calibri"/>
                <a:cs typeface="Calibri"/>
              </a:rPr>
              <a:t>● </a:t>
            </a:r>
            <a:r>
              <a:rPr lang="en-US" sz="3200" dirty="0" smtClean="0">
                <a:latin typeface="Trebuchet MS" pitchFamily="34" charset="0"/>
                <a:cs typeface="Calibri"/>
              </a:rPr>
              <a:t>Lao PDR</a:t>
            </a:r>
          </a:p>
          <a:p>
            <a:pPr algn="just"/>
            <a:r>
              <a:rPr lang="en-US" sz="3200" dirty="0" smtClean="0">
                <a:latin typeface="Calibri"/>
                <a:cs typeface="Calibri"/>
              </a:rPr>
              <a:t>                        ● </a:t>
            </a:r>
            <a:r>
              <a:rPr lang="en-US" sz="3200" dirty="0" smtClean="0">
                <a:latin typeface="Trebuchet MS" pitchFamily="34" charset="0"/>
                <a:cs typeface="Calibri"/>
              </a:rPr>
              <a:t>Malaysia  </a:t>
            </a:r>
            <a:r>
              <a:rPr lang="en-US" sz="3200" dirty="0" smtClean="0">
                <a:latin typeface="Calibri"/>
                <a:cs typeface="Calibri"/>
              </a:rPr>
              <a:t>      ● </a:t>
            </a:r>
            <a:r>
              <a:rPr lang="en-US" sz="3200" dirty="0" smtClean="0">
                <a:latin typeface="Trebuchet MS" pitchFamily="34" charset="0"/>
                <a:cs typeface="Calibri"/>
              </a:rPr>
              <a:t>Myanmar</a:t>
            </a:r>
          </a:p>
          <a:p>
            <a:pPr algn="just"/>
            <a:r>
              <a:rPr lang="en-US" sz="3200" dirty="0" smtClean="0">
                <a:latin typeface="Trebuchet MS" pitchFamily="34" charset="0"/>
                <a:cs typeface="Calibri"/>
              </a:rPr>
              <a:t>                  ● Philippines   </a:t>
            </a:r>
            <a:r>
              <a:rPr lang="en-US" sz="3200" dirty="0" smtClean="0">
                <a:latin typeface="Calibri"/>
                <a:cs typeface="Calibri"/>
              </a:rPr>
              <a:t>●</a:t>
            </a:r>
            <a:r>
              <a:rPr lang="en-US" sz="3200" dirty="0" smtClean="0">
                <a:latin typeface="Trebuchet MS" pitchFamily="34" charset="0"/>
                <a:cs typeface="Calibri"/>
              </a:rPr>
              <a:t> Singapore</a:t>
            </a:r>
          </a:p>
          <a:p>
            <a:pPr algn="just"/>
            <a:r>
              <a:rPr lang="en-US" sz="3200" dirty="0" smtClean="0">
                <a:latin typeface="Calibri"/>
                <a:cs typeface="Calibri"/>
              </a:rPr>
              <a:t>                        ● </a:t>
            </a:r>
            <a:r>
              <a:rPr lang="en-US" sz="3200" dirty="0" smtClean="0">
                <a:latin typeface="Trebuchet MS" pitchFamily="34" charset="0"/>
                <a:cs typeface="Calibri"/>
              </a:rPr>
              <a:t>Thailand      ● Vietnam</a:t>
            </a:r>
            <a:endParaRPr lang="en-US" sz="3200" dirty="0">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2209800" y="914400"/>
            <a:ext cx="6553200" cy="461665"/>
          </a:xfrm>
          <a:prstGeom prst="rect">
            <a:avLst/>
          </a:prstGeom>
          <a:noFill/>
        </p:spPr>
        <p:txBody>
          <a:bodyPr wrap="square" rtlCol="0">
            <a:spAutoFit/>
          </a:bodyPr>
          <a:lstStyle/>
          <a:p>
            <a:pPr algn="r"/>
            <a:r>
              <a:rPr lang="en-US" sz="2400" b="1" dirty="0" smtClean="0"/>
              <a:t>Fees for Registration  as ACPE</a:t>
            </a:r>
          </a:p>
        </p:txBody>
      </p:sp>
      <p:sp>
        <p:nvSpPr>
          <p:cNvPr id="18" name="TextBox 17"/>
          <p:cNvSpPr txBox="1"/>
          <p:nvPr/>
        </p:nvSpPr>
        <p:spPr>
          <a:xfrm>
            <a:off x="304800" y="1447800"/>
            <a:ext cx="8458200" cy="1323439"/>
          </a:xfrm>
          <a:prstGeom prst="rect">
            <a:avLst/>
          </a:prstGeom>
          <a:noFill/>
        </p:spPr>
        <p:txBody>
          <a:bodyPr wrap="square" numCol="1" rtlCol="0">
            <a:spAutoFit/>
          </a:bodyPr>
          <a:lstStyle/>
          <a:p>
            <a:pPr marL="514350" indent="-514350" algn="ctr"/>
            <a:endParaRPr lang="en-US" sz="2800" dirty="0" smtClean="0">
              <a:latin typeface="Trebuchet MS" pitchFamily="34" charset="0"/>
              <a:cs typeface="Calibri"/>
            </a:endParaRPr>
          </a:p>
          <a:p>
            <a:pPr marL="457200" indent="-457200" algn="just">
              <a:buAutoNum type="alphaUcPeriod"/>
            </a:pPr>
            <a:endParaRPr lang="en-US" sz="2400" dirty="0" smtClean="0">
              <a:latin typeface="Trebuchet MS" pitchFamily="34" charset="0"/>
            </a:endParaRPr>
          </a:p>
          <a:p>
            <a:pPr algn="just"/>
            <a:endParaRPr lang="en-US" sz="2800" dirty="0" smtClean="0">
              <a:latin typeface="Trebuchet MS" pitchFamily="34" charset="0"/>
            </a:endParaRPr>
          </a:p>
        </p:txBody>
      </p:sp>
      <p:sp>
        <p:nvSpPr>
          <p:cNvPr id="15" name="TextBox 14"/>
          <p:cNvSpPr txBox="1"/>
          <p:nvPr/>
        </p:nvSpPr>
        <p:spPr>
          <a:xfrm>
            <a:off x="457200" y="1447800"/>
            <a:ext cx="8382000" cy="369332"/>
          </a:xfrm>
          <a:prstGeom prst="rect">
            <a:avLst/>
          </a:prstGeom>
          <a:noFill/>
        </p:spPr>
        <p:txBody>
          <a:bodyPr wrap="square" numCol="2" rtlCol="0">
            <a:spAutoFit/>
          </a:bodyPr>
          <a:lstStyle/>
          <a:p>
            <a:endParaRPr lang="en-US" dirty="0"/>
          </a:p>
        </p:txBody>
      </p:sp>
      <p:graphicFrame>
        <p:nvGraphicFramePr>
          <p:cNvPr id="13" name="Object 12"/>
          <p:cNvGraphicFramePr>
            <a:graphicFrameLocks/>
          </p:cNvGraphicFramePr>
          <p:nvPr/>
        </p:nvGraphicFramePr>
        <p:xfrm>
          <a:off x="1524000" y="1397000"/>
          <a:ext cx="6096000" cy="4064000"/>
        </p:xfrm>
        <a:graphic>
          <a:graphicData uri="http://schemas.openxmlformats.org/presentationml/2006/ole">
            <p:oleObj spid="_x0000_s40962" name="Acrobat Document" r:id="rId4" imgW="0" imgH="0" progId="AcroExch.Document.11">
              <p:embed/>
            </p:oleObj>
          </a:graphicData>
        </a:graphic>
      </p:graphicFrame>
      <p:graphicFrame>
        <p:nvGraphicFramePr>
          <p:cNvPr id="19" name="Object 18"/>
          <p:cNvGraphicFramePr>
            <a:graphicFrameLocks/>
          </p:cNvGraphicFramePr>
          <p:nvPr/>
        </p:nvGraphicFramePr>
        <p:xfrm>
          <a:off x="1524000" y="1397000"/>
          <a:ext cx="6096000" cy="4064000"/>
        </p:xfrm>
        <a:graphic>
          <a:graphicData uri="http://schemas.openxmlformats.org/presentationml/2006/ole">
            <p:oleObj spid="_x0000_s40964" name="Acrobat Document" r:id="rId5" imgW="0" imgH="0" progId="AcroExch.Document.11">
              <p:embed/>
            </p:oleObj>
          </a:graphicData>
        </a:graphic>
      </p:graphicFrame>
      <p:sp>
        <p:nvSpPr>
          <p:cNvPr id="14" name="TextBox 13"/>
          <p:cNvSpPr txBox="1"/>
          <p:nvPr/>
        </p:nvSpPr>
        <p:spPr>
          <a:xfrm>
            <a:off x="457200" y="1752600"/>
            <a:ext cx="8305800" cy="4031873"/>
          </a:xfrm>
          <a:prstGeom prst="rect">
            <a:avLst/>
          </a:prstGeom>
          <a:noFill/>
        </p:spPr>
        <p:txBody>
          <a:bodyPr wrap="square" rtlCol="0">
            <a:spAutoFit/>
          </a:bodyPr>
          <a:lstStyle/>
          <a:p>
            <a:pPr marL="457200" indent="-457200">
              <a:buFont typeface="Arial" pitchFamily="34" charset="0"/>
              <a:buChar char="•"/>
            </a:pPr>
            <a:r>
              <a:rPr lang="en-US" sz="2400" dirty="0" smtClean="0">
                <a:latin typeface="Trebuchet MS" pitchFamily="34" charset="0"/>
              </a:rPr>
              <a:t>Upon the filing of application, a non-refundable processing fee</a:t>
            </a:r>
            <a:r>
              <a:rPr lang="en-US" sz="2400" b="1" dirty="0" smtClean="0">
                <a:latin typeface="Trebuchet MS" pitchFamily="34" charset="0"/>
              </a:rPr>
              <a:t> </a:t>
            </a:r>
            <a:r>
              <a:rPr lang="en-US" sz="2400" dirty="0" smtClean="0">
                <a:latin typeface="Trebuchet MS" pitchFamily="34" charset="0"/>
              </a:rPr>
              <a:t>of</a:t>
            </a:r>
            <a:r>
              <a:rPr lang="en-US" sz="2400" b="1" dirty="0" smtClean="0">
                <a:latin typeface="Trebuchet MS" pitchFamily="34" charset="0"/>
              </a:rPr>
              <a:t> Two Thousand Pesos </a:t>
            </a:r>
            <a:r>
              <a:rPr lang="en-US" sz="2400" dirty="0" smtClean="0">
                <a:latin typeface="Trebuchet MS" pitchFamily="34" charset="0"/>
              </a:rPr>
              <a:t>(</a:t>
            </a:r>
            <a:r>
              <a:rPr lang="en-US" sz="2400" dirty="0" err="1" smtClean="0">
                <a:latin typeface="Trebuchet MS" pitchFamily="34" charset="0"/>
              </a:rPr>
              <a:t>Php</a:t>
            </a:r>
            <a:r>
              <a:rPr lang="en-US" sz="2400" dirty="0" smtClean="0">
                <a:latin typeface="Trebuchet MS" pitchFamily="34" charset="0"/>
              </a:rPr>
              <a:t> 2,000.00) shall be paid. </a:t>
            </a:r>
          </a:p>
          <a:p>
            <a:pPr marL="457200" indent="-457200"/>
            <a:endParaRPr lang="en-US" sz="2400" dirty="0" smtClean="0">
              <a:latin typeface="Trebuchet MS" pitchFamily="34" charset="0"/>
            </a:endParaRPr>
          </a:p>
          <a:p>
            <a:pPr marL="457200" indent="-457200"/>
            <a:r>
              <a:rPr lang="en-US" sz="2400" dirty="0" smtClean="0">
                <a:latin typeface="Trebuchet MS" pitchFamily="34" charset="0"/>
              </a:rPr>
              <a:t>•   Upon approval of the application, a registration fee of </a:t>
            </a:r>
            <a:r>
              <a:rPr lang="en-US" sz="2400" b="1" dirty="0" smtClean="0">
                <a:latin typeface="Trebuchet MS" pitchFamily="34" charset="0"/>
              </a:rPr>
              <a:t>Five Thousand Pesos </a:t>
            </a:r>
            <a:r>
              <a:rPr lang="en-US" sz="2400" dirty="0" smtClean="0">
                <a:latin typeface="Trebuchet MS" pitchFamily="34" charset="0"/>
              </a:rPr>
              <a:t>(</a:t>
            </a:r>
            <a:r>
              <a:rPr lang="en-US" sz="2400" dirty="0" err="1" smtClean="0">
                <a:latin typeface="Trebuchet MS" pitchFamily="34" charset="0"/>
              </a:rPr>
              <a:t>Php</a:t>
            </a:r>
            <a:r>
              <a:rPr lang="en-US" sz="2400" dirty="0" smtClean="0">
                <a:latin typeface="Trebuchet MS" pitchFamily="34" charset="0"/>
              </a:rPr>
              <a:t> 5,000.00) shall be paid.</a:t>
            </a:r>
          </a:p>
          <a:p>
            <a:pPr marL="457200" indent="-457200"/>
            <a:endParaRPr lang="en-US" sz="2400" dirty="0" smtClean="0">
              <a:latin typeface="Trebuchet MS" pitchFamily="34" charset="0"/>
            </a:endParaRPr>
          </a:p>
          <a:p>
            <a:pPr marL="457200" indent="-457200">
              <a:buFont typeface="Arial" pitchFamily="34" charset="0"/>
              <a:buChar char="•"/>
            </a:pPr>
            <a:r>
              <a:rPr lang="en-US" sz="2400" dirty="0" smtClean="0">
                <a:latin typeface="Trebuchet MS" pitchFamily="34" charset="0"/>
              </a:rPr>
              <a:t>Renewal fee for  ACPE registration shall be  </a:t>
            </a:r>
            <a:r>
              <a:rPr lang="en-US" sz="2400" b="1" dirty="0" smtClean="0">
                <a:latin typeface="Trebuchet MS" pitchFamily="34" charset="0"/>
              </a:rPr>
              <a:t>Five Thousand Pesos</a:t>
            </a:r>
            <a:r>
              <a:rPr lang="en-US" sz="2400" dirty="0" smtClean="0">
                <a:latin typeface="Trebuchet MS" pitchFamily="34" charset="0"/>
              </a:rPr>
              <a:t> (</a:t>
            </a:r>
            <a:r>
              <a:rPr lang="en-US" sz="2400" dirty="0" err="1" smtClean="0">
                <a:latin typeface="Trebuchet MS" pitchFamily="34" charset="0"/>
              </a:rPr>
              <a:t>Php</a:t>
            </a:r>
            <a:r>
              <a:rPr lang="en-US" sz="2400" dirty="0" smtClean="0">
                <a:latin typeface="Trebuchet MS" pitchFamily="34" charset="0"/>
              </a:rPr>
              <a:t> 5,000.00) every three (3) years.</a:t>
            </a:r>
          </a:p>
          <a:p>
            <a:pPr marL="457200" indent="-457200"/>
            <a:endParaRPr lang="en-US" sz="2000" dirty="0" smtClean="0">
              <a:latin typeface="Trebuchet MS" pitchFamily="34" charset="0"/>
            </a:endParaRPr>
          </a:p>
          <a:p>
            <a:pPr marL="457200" indent="-457200"/>
            <a:endParaRPr lang="en-US" sz="2000" dirty="0">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2209800" y="914400"/>
            <a:ext cx="6553200" cy="461665"/>
          </a:xfrm>
          <a:prstGeom prst="rect">
            <a:avLst/>
          </a:prstGeom>
          <a:noFill/>
        </p:spPr>
        <p:txBody>
          <a:bodyPr wrap="square" rtlCol="0">
            <a:spAutoFit/>
          </a:bodyPr>
          <a:lstStyle/>
          <a:p>
            <a:pPr algn="r"/>
            <a:r>
              <a:rPr lang="en-US" sz="2400" b="1" u="sng" dirty="0" smtClean="0"/>
              <a:t>Fees for Registration  as RFPE</a:t>
            </a:r>
          </a:p>
        </p:txBody>
      </p:sp>
      <p:sp>
        <p:nvSpPr>
          <p:cNvPr id="18" name="TextBox 17"/>
          <p:cNvSpPr txBox="1"/>
          <p:nvPr/>
        </p:nvSpPr>
        <p:spPr>
          <a:xfrm>
            <a:off x="304800" y="1447800"/>
            <a:ext cx="8458200" cy="1323439"/>
          </a:xfrm>
          <a:prstGeom prst="rect">
            <a:avLst/>
          </a:prstGeom>
          <a:noFill/>
        </p:spPr>
        <p:txBody>
          <a:bodyPr wrap="square" numCol="1" rtlCol="0">
            <a:spAutoFit/>
          </a:bodyPr>
          <a:lstStyle/>
          <a:p>
            <a:pPr marL="514350" indent="-514350" algn="ctr"/>
            <a:endParaRPr lang="en-US" sz="2800" dirty="0" smtClean="0">
              <a:latin typeface="Trebuchet MS" pitchFamily="34" charset="0"/>
              <a:cs typeface="Calibri"/>
            </a:endParaRPr>
          </a:p>
          <a:p>
            <a:pPr marL="457200" indent="-457200" algn="just">
              <a:buAutoNum type="alphaUcPeriod"/>
            </a:pPr>
            <a:endParaRPr lang="en-US" sz="2400" dirty="0" smtClean="0">
              <a:latin typeface="Trebuchet MS" pitchFamily="34" charset="0"/>
            </a:endParaRPr>
          </a:p>
          <a:p>
            <a:pPr algn="just"/>
            <a:endParaRPr lang="en-US" sz="2800" dirty="0" smtClean="0">
              <a:latin typeface="Trebuchet MS" pitchFamily="34" charset="0"/>
            </a:endParaRPr>
          </a:p>
        </p:txBody>
      </p:sp>
      <p:sp>
        <p:nvSpPr>
          <p:cNvPr id="15" name="TextBox 14"/>
          <p:cNvSpPr txBox="1"/>
          <p:nvPr/>
        </p:nvSpPr>
        <p:spPr>
          <a:xfrm>
            <a:off x="457200" y="1447800"/>
            <a:ext cx="8382000" cy="369332"/>
          </a:xfrm>
          <a:prstGeom prst="rect">
            <a:avLst/>
          </a:prstGeom>
          <a:noFill/>
        </p:spPr>
        <p:txBody>
          <a:bodyPr wrap="square" numCol="2" rtlCol="0">
            <a:spAutoFit/>
          </a:bodyPr>
          <a:lstStyle/>
          <a:p>
            <a:endParaRPr lang="en-US" dirty="0"/>
          </a:p>
        </p:txBody>
      </p:sp>
      <p:graphicFrame>
        <p:nvGraphicFramePr>
          <p:cNvPr id="13" name="Object 12"/>
          <p:cNvGraphicFramePr>
            <a:graphicFrameLocks/>
          </p:cNvGraphicFramePr>
          <p:nvPr/>
        </p:nvGraphicFramePr>
        <p:xfrm>
          <a:off x="1524000" y="1397000"/>
          <a:ext cx="6096000" cy="4064000"/>
        </p:xfrm>
        <a:graphic>
          <a:graphicData uri="http://schemas.openxmlformats.org/presentationml/2006/ole">
            <p:oleObj spid="_x0000_s41986" name="Acrobat Document" r:id="rId4" imgW="0" imgH="0" progId="AcroExch.Document.11">
              <p:embed/>
            </p:oleObj>
          </a:graphicData>
        </a:graphic>
      </p:graphicFrame>
      <p:graphicFrame>
        <p:nvGraphicFramePr>
          <p:cNvPr id="19" name="Object 18"/>
          <p:cNvGraphicFramePr>
            <a:graphicFrameLocks/>
          </p:cNvGraphicFramePr>
          <p:nvPr/>
        </p:nvGraphicFramePr>
        <p:xfrm>
          <a:off x="1524000" y="1397000"/>
          <a:ext cx="6096000" cy="4064000"/>
        </p:xfrm>
        <a:graphic>
          <a:graphicData uri="http://schemas.openxmlformats.org/presentationml/2006/ole">
            <p:oleObj spid="_x0000_s41988" name="Acrobat Document" r:id="rId5" imgW="0" imgH="0" progId="AcroExch.Document.11">
              <p:embed/>
            </p:oleObj>
          </a:graphicData>
        </a:graphic>
      </p:graphicFrame>
      <p:sp>
        <p:nvSpPr>
          <p:cNvPr id="14" name="TextBox 13"/>
          <p:cNvSpPr txBox="1"/>
          <p:nvPr/>
        </p:nvSpPr>
        <p:spPr>
          <a:xfrm>
            <a:off x="457200" y="1447800"/>
            <a:ext cx="8458200" cy="5509200"/>
          </a:xfrm>
          <a:prstGeom prst="rect">
            <a:avLst/>
          </a:prstGeom>
          <a:noFill/>
        </p:spPr>
        <p:txBody>
          <a:bodyPr wrap="square" rtlCol="0">
            <a:spAutoFit/>
          </a:bodyPr>
          <a:lstStyle/>
          <a:p>
            <a:pPr marL="457200" indent="-457200">
              <a:buFont typeface="Arial" pitchFamily="34" charset="0"/>
              <a:buChar char="•"/>
            </a:pPr>
            <a:r>
              <a:rPr lang="en-US" sz="2400" dirty="0" smtClean="0">
                <a:latin typeface="Trebuchet MS" pitchFamily="34" charset="0"/>
              </a:rPr>
              <a:t>Upon the filing of application, a non-refundable processing fee</a:t>
            </a:r>
            <a:r>
              <a:rPr lang="en-US" sz="2400" b="1" dirty="0" smtClean="0">
                <a:latin typeface="Trebuchet MS" pitchFamily="34" charset="0"/>
              </a:rPr>
              <a:t> </a:t>
            </a:r>
            <a:r>
              <a:rPr lang="en-US" sz="2400" dirty="0" smtClean="0">
                <a:latin typeface="Trebuchet MS" pitchFamily="34" charset="0"/>
              </a:rPr>
              <a:t>of</a:t>
            </a:r>
            <a:r>
              <a:rPr lang="en-US" sz="2400" b="1" dirty="0" smtClean="0">
                <a:latin typeface="Trebuchet MS" pitchFamily="34" charset="0"/>
              </a:rPr>
              <a:t> Three Thousand Pesos </a:t>
            </a:r>
            <a:r>
              <a:rPr lang="en-US" sz="2400" dirty="0" smtClean="0">
                <a:latin typeface="Trebuchet MS" pitchFamily="34" charset="0"/>
              </a:rPr>
              <a:t>(</a:t>
            </a:r>
            <a:r>
              <a:rPr lang="en-US" sz="2400" dirty="0" err="1" smtClean="0">
                <a:latin typeface="Trebuchet MS" pitchFamily="34" charset="0"/>
              </a:rPr>
              <a:t>Php</a:t>
            </a:r>
            <a:r>
              <a:rPr lang="en-US" sz="2400" dirty="0" smtClean="0">
                <a:latin typeface="Trebuchet MS" pitchFamily="34" charset="0"/>
              </a:rPr>
              <a:t> 3,000.00) shall be paid. </a:t>
            </a:r>
          </a:p>
          <a:p>
            <a:pPr marL="457200" indent="-457200"/>
            <a:r>
              <a:rPr lang="en-US" sz="2400" dirty="0" smtClean="0">
                <a:latin typeface="Trebuchet MS" pitchFamily="34" charset="0"/>
              </a:rPr>
              <a:t>•    Upon approval of the application, a registration fee of </a:t>
            </a:r>
            <a:r>
              <a:rPr lang="en-US" sz="2400" b="1" dirty="0" smtClean="0">
                <a:latin typeface="Trebuchet MS" pitchFamily="34" charset="0"/>
              </a:rPr>
              <a:t>Eight Thousand Pesos </a:t>
            </a:r>
            <a:r>
              <a:rPr lang="en-US" sz="2400" dirty="0" smtClean="0">
                <a:latin typeface="Trebuchet MS" pitchFamily="34" charset="0"/>
              </a:rPr>
              <a:t>(</a:t>
            </a:r>
            <a:r>
              <a:rPr lang="en-US" sz="2400" dirty="0" err="1" smtClean="0">
                <a:latin typeface="Trebuchet MS" pitchFamily="34" charset="0"/>
              </a:rPr>
              <a:t>Php</a:t>
            </a:r>
            <a:r>
              <a:rPr lang="en-US" sz="2400" dirty="0" smtClean="0">
                <a:latin typeface="Trebuchet MS" pitchFamily="34" charset="0"/>
              </a:rPr>
              <a:t> 8,000.00) shall be paid.</a:t>
            </a:r>
          </a:p>
          <a:p>
            <a:pPr marL="457200" indent="-457200"/>
            <a:endParaRPr lang="en-US" sz="2400" dirty="0" smtClean="0">
              <a:latin typeface="Trebuchet MS" pitchFamily="34" charset="0"/>
            </a:endParaRPr>
          </a:p>
          <a:p>
            <a:pPr marL="457200" indent="-457200" algn="r"/>
            <a:r>
              <a:rPr lang="en-US" sz="2400" b="1" u="sng" dirty="0" smtClean="0">
                <a:latin typeface="Constantia" pitchFamily="18" charset="0"/>
              </a:rPr>
              <a:t>Fees for  Special Temporary Permit</a:t>
            </a:r>
          </a:p>
          <a:p>
            <a:pPr marL="457200" indent="-457200">
              <a:buFont typeface="Arial" pitchFamily="34" charset="0"/>
              <a:buChar char="•"/>
            </a:pPr>
            <a:r>
              <a:rPr lang="en-US" sz="2400" dirty="0" smtClean="0">
                <a:latin typeface="Trebuchet MS" pitchFamily="34" charset="0"/>
              </a:rPr>
              <a:t>Upon filing of the application for the Special Temporary Permit (STP), a non-refundable processing fee of </a:t>
            </a:r>
            <a:r>
              <a:rPr lang="en-US" sz="2400" b="1" dirty="0" smtClean="0">
                <a:latin typeface="Trebuchet MS" pitchFamily="34" charset="0"/>
              </a:rPr>
              <a:t>Three Thousand Pesos </a:t>
            </a:r>
            <a:r>
              <a:rPr lang="en-US" sz="2400" dirty="0" smtClean="0">
                <a:latin typeface="Trebuchet MS" pitchFamily="34" charset="0"/>
              </a:rPr>
              <a:t>(</a:t>
            </a:r>
            <a:r>
              <a:rPr lang="en-US" sz="2400" dirty="0" err="1" smtClean="0">
                <a:latin typeface="Trebuchet MS" pitchFamily="34" charset="0"/>
              </a:rPr>
              <a:t>Php</a:t>
            </a:r>
            <a:r>
              <a:rPr lang="en-US" sz="2400" dirty="0" smtClean="0">
                <a:latin typeface="Trebuchet MS" pitchFamily="34" charset="0"/>
              </a:rPr>
              <a:t> 3,000.00) shall be paid.</a:t>
            </a:r>
          </a:p>
          <a:p>
            <a:pPr marL="457200" indent="-457200">
              <a:buFont typeface="Arial" pitchFamily="34" charset="0"/>
              <a:buChar char="•"/>
            </a:pPr>
            <a:r>
              <a:rPr lang="en-US" sz="2400" dirty="0" smtClean="0">
                <a:latin typeface="Trebuchet MS" pitchFamily="34" charset="0"/>
              </a:rPr>
              <a:t>Upon Approval of the application, a permit fee of </a:t>
            </a:r>
            <a:r>
              <a:rPr lang="en-US" sz="2400" b="1" dirty="0" smtClean="0">
                <a:latin typeface="Trebuchet MS" pitchFamily="34" charset="0"/>
              </a:rPr>
              <a:t>Eight Thousand Pesos </a:t>
            </a:r>
            <a:r>
              <a:rPr lang="en-US" sz="2400" dirty="0" smtClean="0">
                <a:latin typeface="Trebuchet MS" pitchFamily="34" charset="0"/>
              </a:rPr>
              <a:t>(</a:t>
            </a:r>
            <a:r>
              <a:rPr lang="en-US" sz="2400" dirty="0" err="1" smtClean="0">
                <a:latin typeface="Trebuchet MS" pitchFamily="34" charset="0"/>
              </a:rPr>
              <a:t>Php</a:t>
            </a:r>
            <a:r>
              <a:rPr lang="en-US" sz="2400" dirty="0" smtClean="0">
                <a:latin typeface="Trebuchet MS" pitchFamily="34" charset="0"/>
              </a:rPr>
              <a:t> 8,000.00) shall be paid.</a:t>
            </a:r>
          </a:p>
          <a:p>
            <a:pPr marL="457200" indent="-457200"/>
            <a:endParaRPr lang="en-US" sz="2400" u="sng" dirty="0" smtClean="0">
              <a:latin typeface="Trebuchet MS" pitchFamily="34" charset="0"/>
            </a:endParaRPr>
          </a:p>
          <a:p>
            <a:pPr marL="457200" indent="-457200"/>
            <a:endParaRPr lang="en-US" sz="2000" dirty="0" smtClean="0">
              <a:latin typeface="Trebuchet MS" pitchFamily="34" charset="0"/>
            </a:endParaRPr>
          </a:p>
          <a:p>
            <a:pPr marL="457200" indent="-457200"/>
            <a:endParaRPr lang="en-US" sz="2000" dirty="0">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2209800" y="914400"/>
            <a:ext cx="6553200" cy="830997"/>
          </a:xfrm>
          <a:prstGeom prst="rect">
            <a:avLst/>
          </a:prstGeom>
          <a:noFill/>
        </p:spPr>
        <p:txBody>
          <a:bodyPr wrap="square" rtlCol="0">
            <a:spAutoFit/>
          </a:bodyPr>
          <a:lstStyle/>
          <a:p>
            <a:pPr algn="r"/>
            <a:r>
              <a:rPr lang="en-US" sz="2400" b="1" dirty="0" smtClean="0"/>
              <a:t>Recognized Field of Engineering Practice Offered in the Philippines</a:t>
            </a:r>
          </a:p>
        </p:txBody>
      </p:sp>
      <p:sp>
        <p:nvSpPr>
          <p:cNvPr id="18" name="TextBox 17"/>
          <p:cNvSpPr txBox="1"/>
          <p:nvPr/>
        </p:nvSpPr>
        <p:spPr>
          <a:xfrm>
            <a:off x="304800" y="1447800"/>
            <a:ext cx="8458200" cy="1323439"/>
          </a:xfrm>
          <a:prstGeom prst="rect">
            <a:avLst/>
          </a:prstGeom>
          <a:noFill/>
        </p:spPr>
        <p:txBody>
          <a:bodyPr wrap="square" numCol="1" rtlCol="0">
            <a:spAutoFit/>
          </a:bodyPr>
          <a:lstStyle/>
          <a:p>
            <a:pPr marL="514350" indent="-514350" algn="ctr"/>
            <a:endParaRPr lang="en-US" sz="2800" dirty="0" smtClean="0">
              <a:latin typeface="Trebuchet MS" pitchFamily="34" charset="0"/>
              <a:cs typeface="Calibri"/>
            </a:endParaRPr>
          </a:p>
          <a:p>
            <a:pPr marL="457200" indent="-457200" algn="just">
              <a:buAutoNum type="alphaUcPeriod"/>
            </a:pPr>
            <a:endParaRPr lang="en-US" sz="2400" dirty="0" smtClean="0">
              <a:latin typeface="Trebuchet MS" pitchFamily="34" charset="0"/>
            </a:endParaRPr>
          </a:p>
          <a:p>
            <a:pPr algn="just"/>
            <a:endParaRPr lang="en-US" sz="2800" dirty="0" smtClean="0">
              <a:latin typeface="Trebuchet MS" pitchFamily="34" charset="0"/>
            </a:endParaRPr>
          </a:p>
        </p:txBody>
      </p:sp>
      <p:sp>
        <p:nvSpPr>
          <p:cNvPr id="15" name="TextBox 14"/>
          <p:cNvSpPr txBox="1"/>
          <p:nvPr/>
        </p:nvSpPr>
        <p:spPr>
          <a:xfrm>
            <a:off x="457200" y="1447800"/>
            <a:ext cx="8382000" cy="369332"/>
          </a:xfrm>
          <a:prstGeom prst="rect">
            <a:avLst/>
          </a:prstGeom>
          <a:noFill/>
        </p:spPr>
        <p:txBody>
          <a:bodyPr wrap="square" numCol="2" rtlCol="0">
            <a:spAutoFit/>
          </a:bodyPr>
          <a:lstStyle/>
          <a:p>
            <a:endParaRPr lang="en-US" dirty="0"/>
          </a:p>
        </p:txBody>
      </p:sp>
      <p:graphicFrame>
        <p:nvGraphicFramePr>
          <p:cNvPr id="13" name="Object 12"/>
          <p:cNvGraphicFramePr>
            <a:graphicFrameLocks/>
          </p:cNvGraphicFramePr>
          <p:nvPr/>
        </p:nvGraphicFramePr>
        <p:xfrm>
          <a:off x="1524000" y="1397000"/>
          <a:ext cx="6096000" cy="4064000"/>
        </p:xfrm>
        <a:graphic>
          <a:graphicData uri="http://schemas.openxmlformats.org/presentationml/2006/ole">
            <p:oleObj spid="_x0000_s35842" name="Acrobat Document" r:id="rId4" imgW="0" imgH="0" progId="AcroExch.Document.11">
              <p:embed/>
            </p:oleObj>
          </a:graphicData>
        </a:graphic>
      </p:graphicFrame>
      <p:graphicFrame>
        <p:nvGraphicFramePr>
          <p:cNvPr id="19" name="Object 18"/>
          <p:cNvGraphicFramePr>
            <a:graphicFrameLocks/>
          </p:cNvGraphicFramePr>
          <p:nvPr/>
        </p:nvGraphicFramePr>
        <p:xfrm>
          <a:off x="1524000" y="1397000"/>
          <a:ext cx="6096000" cy="4064000"/>
        </p:xfrm>
        <a:graphic>
          <a:graphicData uri="http://schemas.openxmlformats.org/presentationml/2006/ole">
            <p:oleObj spid="_x0000_s35844" name="Acrobat Document" r:id="rId5" imgW="0" imgH="0" progId="AcroExch.Document.11">
              <p:embed/>
            </p:oleObj>
          </a:graphicData>
        </a:graphic>
      </p:graphicFrame>
      <p:sp>
        <p:nvSpPr>
          <p:cNvPr id="14" name="TextBox 13"/>
          <p:cNvSpPr txBox="1"/>
          <p:nvPr/>
        </p:nvSpPr>
        <p:spPr>
          <a:xfrm>
            <a:off x="1524000" y="1676400"/>
            <a:ext cx="6553200" cy="4801314"/>
          </a:xfrm>
          <a:prstGeom prst="rect">
            <a:avLst/>
          </a:prstGeom>
          <a:noFill/>
        </p:spPr>
        <p:txBody>
          <a:bodyPr wrap="square" rtlCol="0">
            <a:spAutoFit/>
          </a:bodyPr>
          <a:lstStyle/>
          <a:p>
            <a:r>
              <a:rPr lang="en-US" sz="2400" dirty="0" smtClean="0">
                <a:latin typeface="Calibri"/>
                <a:cs typeface="Calibri"/>
              </a:rPr>
              <a:t>● </a:t>
            </a:r>
            <a:r>
              <a:rPr lang="en-US" sz="2400" dirty="0" smtClean="0">
                <a:latin typeface="Trebuchet MS" pitchFamily="34" charset="0"/>
                <a:cs typeface="Calibri"/>
              </a:rPr>
              <a:t>Agricultural</a:t>
            </a:r>
          </a:p>
          <a:p>
            <a:r>
              <a:rPr lang="en-US" sz="2400" dirty="0" smtClean="0">
                <a:latin typeface="Trebuchet MS" pitchFamily="34" charset="0"/>
                <a:cs typeface="Calibri"/>
              </a:rPr>
              <a:t>● Aeronautical</a:t>
            </a:r>
          </a:p>
          <a:p>
            <a:r>
              <a:rPr lang="en-US" sz="2400" dirty="0" smtClean="0">
                <a:latin typeface="Trebuchet MS" pitchFamily="34" charset="0"/>
                <a:cs typeface="Calibri"/>
              </a:rPr>
              <a:t>● Chemical</a:t>
            </a:r>
          </a:p>
          <a:p>
            <a:r>
              <a:rPr lang="en-US" sz="2400" dirty="0" smtClean="0">
                <a:latin typeface="Trebuchet MS" pitchFamily="34" charset="0"/>
                <a:cs typeface="Calibri"/>
              </a:rPr>
              <a:t>● Civil</a:t>
            </a:r>
          </a:p>
          <a:p>
            <a:r>
              <a:rPr lang="en-US" sz="2400" dirty="0" smtClean="0">
                <a:latin typeface="Trebuchet MS" pitchFamily="34" charset="0"/>
                <a:cs typeface="Calibri"/>
              </a:rPr>
              <a:t>● Electrical</a:t>
            </a:r>
          </a:p>
          <a:p>
            <a:r>
              <a:rPr lang="en-US" sz="2400" dirty="0" smtClean="0">
                <a:latin typeface="Trebuchet MS" pitchFamily="34" charset="0"/>
                <a:cs typeface="Calibri"/>
              </a:rPr>
              <a:t>● Electronics </a:t>
            </a:r>
          </a:p>
          <a:p>
            <a:r>
              <a:rPr lang="en-US" sz="2400" dirty="0" smtClean="0">
                <a:latin typeface="Trebuchet MS" pitchFamily="34" charset="0"/>
                <a:cs typeface="Calibri"/>
              </a:rPr>
              <a:t>● Geodetic</a:t>
            </a:r>
          </a:p>
          <a:p>
            <a:r>
              <a:rPr lang="en-US" sz="2400" dirty="0" smtClean="0">
                <a:latin typeface="Trebuchet MS" pitchFamily="34" charset="0"/>
                <a:cs typeface="Calibri"/>
              </a:rPr>
              <a:t>● Mechanical</a:t>
            </a:r>
          </a:p>
          <a:p>
            <a:r>
              <a:rPr lang="en-US" sz="2400" dirty="0" smtClean="0">
                <a:latin typeface="Trebuchet MS" pitchFamily="34" charset="0"/>
                <a:cs typeface="Calibri"/>
              </a:rPr>
              <a:t>● Metallurgical</a:t>
            </a:r>
          </a:p>
          <a:p>
            <a:r>
              <a:rPr lang="en-US" sz="2400" dirty="0" smtClean="0">
                <a:latin typeface="Trebuchet MS" pitchFamily="34" charset="0"/>
                <a:cs typeface="Calibri"/>
              </a:rPr>
              <a:t>● Mining</a:t>
            </a:r>
          </a:p>
          <a:p>
            <a:r>
              <a:rPr lang="en-US" sz="2400" dirty="0" smtClean="0">
                <a:latin typeface="Trebuchet MS" pitchFamily="34" charset="0"/>
                <a:cs typeface="Calibri"/>
              </a:rPr>
              <a:t>● Naval Architecture and Marine </a:t>
            </a:r>
            <a:r>
              <a:rPr lang="en-US" sz="2400" dirty="0" err="1" smtClean="0">
                <a:latin typeface="Trebuchet MS" pitchFamily="34" charset="0"/>
                <a:cs typeface="Calibri"/>
              </a:rPr>
              <a:t>Eng’g</a:t>
            </a:r>
            <a:endParaRPr lang="en-US" sz="2400" dirty="0" smtClean="0">
              <a:latin typeface="Trebuchet MS" pitchFamily="34" charset="0"/>
              <a:cs typeface="Calibri"/>
            </a:endParaRPr>
          </a:p>
          <a:p>
            <a:r>
              <a:rPr lang="en-US" sz="2400" dirty="0" smtClean="0">
                <a:latin typeface="Trebuchet MS" pitchFamily="34" charset="0"/>
                <a:cs typeface="Calibri"/>
              </a:rPr>
              <a:t>● Sanitary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2209800" y="914400"/>
            <a:ext cx="6553200" cy="461665"/>
          </a:xfrm>
          <a:prstGeom prst="rect">
            <a:avLst/>
          </a:prstGeom>
          <a:noFill/>
        </p:spPr>
        <p:txBody>
          <a:bodyPr wrap="square" rtlCol="0">
            <a:spAutoFit/>
          </a:bodyPr>
          <a:lstStyle/>
          <a:p>
            <a:pPr algn="r"/>
            <a:r>
              <a:rPr lang="en-US" sz="2400" b="1" dirty="0" smtClean="0"/>
              <a:t>Benefits of ACPE</a:t>
            </a:r>
          </a:p>
        </p:txBody>
      </p:sp>
      <p:sp>
        <p:nvSpPr>
          <p:cNvPr id="18" name="TextBox 17"/>
          <p:cNvSpPr txBox="1"/>
          <p:nvPr/>
        </p:nvSpPr>
        <p:spPr>
          <a:xfrm>
            <a:off x="304800" y="1447800"/>
            <a:ext cx="8458200" cy="1323439"/>
          </a:xfrm>
          <a:prstGeom prst="rect">
            <a:avLst/>
          </a:prstGeom>
          <a:noFill/>
        </p:spPr>
        <p:txBody>
          <a:bodyPr wrap="square" numCol="1" rtlCol="0">
            <a:spAutoFit/>
          </a:bodyPr>
          <a:lstStyle/>
          <a:p>
            <a:pPr marL="514350" indent="-514350" algn="ctr"/>
            <a:endParaRPr lang="en-US" sz="2800" dirty="0" smtClean="0">
              <a:latin typeface="Trebuchet MS" pitchFamily="34" charset="0"/>
              <a:cs typeface="Calibri"/>
            </a:endParaRPr>
          </a:p>
          <a:p>
            <a:pPr marL="457200" indent="-457200" algn="just">
              <a:buAutoNum type="alphaUcPeriod"/>
            </a:pPr>
            <a:endParaRPr lang="en-US" sz="2400" dirty="0" smtClean="0">
              <a:latin typeface="Trebuchet MS" pitchFamily="34" charset="0"/>
            </a:endParaRPr>
          </a:p>
          <a:p>
            <a:pPr algn="just"/>
            <a:endParaRPr lang="en-US" sz="2800" dirty="0" smtClean="0">
              <a:latin typeface="Trebuchet MS" pitchFamily="34" charset="0"/>
            </a:endParaRPr>
          </a:p>
        </p:txBody>
      </p:sp>
      <p:sp>
        <p:nvSpPr>
          <p:cNvPr id="15" name="TextBox 14"/>
          <p:cNvSpPr txBox="1"/>
          <p:nvPr/>
        </p:nvSpPr>
        <p:spPr>
          <a:xfrm>
            <a:off x="457200" y="1447800"/>
            <a:ext cx="8382000" cy="369332"/>
          </a:xfrm>
          <a:prstGeom prst="rect">
            <a:avLst/>
          </a:prstGeom>
          <a:noFill/>
        </p:spPr>
        <p:txBody>
          <a:bodyPr wrap="square" numCol="2" rtlCol="0">
            <a:spAutoFit/>
          </a:bodyPr>
          <a:lstStyle/>
          <a:p>
            <a:endParaRPr lang="en-US" dirty="0"/>
          </a:p>
        </p:txBody>
      </p:sp>
      <p:graphicFrame>
        <p:nvGraphicFramePr>
          <p:cNvPr id="13" name="Object 12"/>
          <p:cNvGraphicFramePr>
            <a:graphicFrameLocks/>
          </p:cNvGraphicFramePr>
          <p:nvPr/>
        </p:nvGraphicFramePr>
        <p:xfrm>
          <a:off x="1524000" y="1397000"/>
          <a:ext cx="6096000" cy="4064000"/>
        </p:xfrm>
        <a:graphic>
          <a:graphicData uri="http://schemas.openxmlformats.org/presentationml/2006/ole">
            <p:oleObj spid="_x0000_s37890" name="Acrobat Document" r:id="rId4" imgW="0" imgH="0" progId="AcroExch.Document.11">
              <p:embed/>
            </p:oleObj>
          </a:graphicData>
        </a:graphic>
      </p:graphicFrame>
      <p:graphicFrame>
        <p:nvGraphicFramePr>
          <p:cNvPr id="19" name="Object 18"/>
          <p:cNvGraphicFramePr>
            <a:graphicFrameLocks/>
          </p:cNvGraphicFramePr>
          <p:nvPr/>
        </p:nvGraphicFramePr>
        <p:xfrm>
          <a:off x="1524000" y="1397000"/>
          <a:ext cx="6096000" cy="4064000"/>
        </p:xfrm>
        <a:graphic>
          <a:graphicData uri="http://schemas.openxmlformats.org/presentationml/2006/ole">
            <p:oleObj spid="_x0000_s37892" name="Acrobat Document" r:id="rId5" imgW="0" imgH="0" progId="AcroExch.Document.11">
              <p:embed/>
            </p:oleObj>
          </a:graphicData>
        </a:graphic>
      </p:graphicFrame>
      <p:sp>
        <p:nvSpPr>
          <p:cNvPr id="14" name="TextBox 13"/>
          <p:cNvSpPr txBox="1"/>
          <p:nvPr/>
        </p:nvSpPr>
        <p:spPr>
          <a:xfrm>
            <a:off x="1524000" y="1447800"/>
            <a:ext cx="6553200" cy="4154984"/>
          </a:xfrm>
          <a:prstGeom prst="rect">
            <a:avLst/>
          </a:prstGeom>
          <a:noFill/>
        </p:spPr>
        <p:txBody>
          <a:bodyPr wrap="square" rtlCol="0">
            <a:spAutoFit/>
          </a:bodyPr>
          <a:lstStyle/>
          <a:p>
            <a:pPr algn="just"/>
            <a:r>
              <a:rPr lang="en-US" sz="2400" dirty="0" smtClean="0">
                <a:latin typeface="Trebuchet MS" pitchFamily="34" charset="0"/>
              </a:rPr>
              <a:t>● Registration with ACPE Register ensures that professional engineers gain the opportunity to have their professional standing recognized within  the ASEAN region.</a:t>
            </a:r>
          </a:p>
          <a:p>
            <a:pPr algn="just"/>
            <a:endParaRPr lang="en-US" sz="2400" dirty="0" smtClean="0">
              <a:latin typeface="Trebuchet MS" pitchFamily="34" charset="0"/>
            </a:endParaRPr>
          </a:p>
          <a:p>
            <a:pPr algn="just"/>
            <a:r>
              <a:rPr lang="en-US" sz="2400" dirty="0" smtClean="0">
                <a:latin typeface="Trebuchet MS" pitchFamily="34" charset="0"/>
              </a:rPr>
              <a:t>● Add value to individual professional engineers who wish to work and practice their professional expertise in  the ASEAN economies. </a:t>
            </a:r>
          </a:p>
          <a:p>
            <a:pPr algn="just"/>
            <a:endParaRPr lang="en-US" sz="2400" dirty="0" smtClean="0">
              <a:latin typeface="Trebuchet MS" pitchFamily="34" charset="0"/>
            </a:endParaRPr>
          </a:p>
          <a:p>
            <a:pPr algn="just"/>
            <a:endParaRPr lang="en-US" sz="2400" dirty="0">
              <a:latin typeface="Trebuchet MS" pitchFamily="34" charset="0"/>
            </a:endParaRPr>
          </a:p>
        </p:txBody>
      </p:sp>
      <p:sp>
        <p:nvSpPr>
          <p:cNvPr id="20" name="Rectangle 19"/>
          <p:cNvSpPr/>
          <p:nvPr/>
        </p:nvSpPr>
        <p:spPr>
          <a:xfrm>
            <a:off x="1524000" y="5105400"/>
            <a:ext cx="6705600" cy="1219200"/>
          </a:xfrm>
          <a:prstGeom prst="rect">
            <a:avLst/>
          </a:prstGeom>
        </p:spPr>
        <p:txBody>
          <a:bodyPr wrap="square">
            <a:spAutoFit/>
          </a:bodyPr>
          <a:lstStyle/>
          <a:p>
            <a:pPr algn="just"/>
            <a:r>
              <a:rPr lang="en-US" sz="2400" dirty="0" smtClean="0">
                <a:latin typeface="Trebuchet MS" pitchFamily="34" charset="0"/>
                <a:cs typeface="Calibri"/>
              </a:rPr>
              <a:t>● Definite</a:t>
            </a:r>
            <a:r>
              <a:rPr lang="en-US" dirty="0" smtClean="0">
                <a:latin typeface="Trebuchet MS" pitchFamily="34" charset="0"/>
                <a:cs typeface="Calibri"/>
              </a:rPr>
              <a:t> </a:t>
            </a:r>
            <a:r>
              <a:rPr lang="en-US" sz="2400" dirty="0" smtClean="0">
                <a:latin typeface="Trebuchet MS" pitchFamily="34" charset="0"/>
                <a:cs typeface="Calibri"/>
              </a:rPr>
              <a:t>advantage of opportunities that is offered to enhance competitiveness and employment opportunities.</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2209800" y="914400"/>
            <a:ext cx="6553200" cy="461665"/>
          </a:xfrm>
          <a:prstGeom prst="rect">
            <a:avLst/>
          </a:prstGeom>
          <a:noFill/>
        </p:spPr>
        <p:txBody>
          <a:bodyPr wrap="square" rtlCol="0">
            <a:spAutoFit/>
          </a:bodyPr>
          <a:lstStyle/>
          <a:p>
            <a:pPr algn="r"/>
            <a:r>
              <a:rPr lang="en-US" sz="2400" b="1" dirty="0" smtClean="0"/>
              <a:t>Benefits of ACPE</a:t>
            </a:r>
          </a:p>
        </p:txBody>
      </p:sp>
      <p:sp>
        <p:nvSpPr>
          <p:cNvPr id="18" name="TextBox 17"/>
          <p:cNvSpPr txBox="1"/>
          <p:nvPr/>
        </p:nvSpPr>
        <p:spPr>
          <a:xfrm>
            <a:off x="304800" y="1447800"/>
            <a:ext cx="8458200" cy="1323439"/>
          </a:xfrm>
          <a:prstGeom prst="rect">
            <a:avLst/>
          </a:prstGeom>
          <a:noFill/>
        </p:spPr>
        <p:txBody>
          <a:bodyPr wrap="square" numCol="1" rtlCol="0">
            <a:spAutoFit/>
          </a:bodyPr>
          <a:lstStyle/>
          <a:p>
            <a:pPr marL="514350" indent="-514350" algn="ctr"/>
            <a:endParaRPr lang="en-US" sz="2800" dirty="0" smtClean="0">
              <a:latin typeface="Trebuchet MS" pitchFamily="34" charset="0"/>
              <a:cs typeface="Calibri"/>
            </a:endParaRPr>
          </a:p>
          <a:p>
            <a:pPr marL="457200" indent="-457200" algn="just">
              <a:buAutoNum type="alphaUcPeriod"/>
            </a:pPr>
            <a:endParaRPr lang="en-US" sz="2400" dirty="0" smtClean="0">
              <a:latin typeface="Trebuchet MS" pitchFamily="34" charset="0"/>
            </a:endParaRPr>
          </a:p>
          <a:p>
            <a:pPr algn="just"/>
            <a:endParaRPr lang="en-US" sz="2800" dirty="0" smtClean="0">
              <a:latin typeface="Trebuchet MS" pitchFamily="34" charset="0"/>
            </a:endParaRPr>
          </a:p>
        </p:txBody>
      </p:sp>
      <p:sp>
        <p:nvSpPr>
          <p:cNvPr id="15" name="TextBox 14"/>
          <p:cNvSpPr txBox="1"/>
          <p:nvPr/>
        </p:nvSpPr>
        <p:spPr>
          <a:xfrm>
            <a:off x="457200" y="1447800"/>
            <a:ext cx="8382000" cy="4524315"/>
          </a:xfrm>
          <a:prstGeom prst="rect">
            <a:avLst/>
          </a:prstGeom>
          <a:noFill/>
        </p:spPr>
        <p:txBody>
          <a:bodyPr wrap="square" numCol="1" rtlCol="0">
            <a:spAutoFit/>
          </a:bodyPr>
          <a:lstStyle/>
          <a:p>
            <a:pPr algn="just"/>
            <a:r>
              <a:rPr lang="en-US" sz="2400" dirty="0" smtClean="0">
                <a:latin typeface="Calibri"/>
                <a:cs typeface="Calibri"/>
              </a:rPr>
              <a:t>●</a:t>
            </a:r>
            <a:r>
              <a:rPr lang="en-US" dirty="0" smtClean="0">
                <a:latin typeface="Calibri"/>
                <a:cs typeface="Calibri"/>
              </a:rPr>
              <a:t> </a:t>
            </a:r>
            <a:r>
              <a:rPr lang="en-US" sz="2400" dirty="0" smtClean="0">
                <a:latin typeface="Trebuchet MS" pitchFamily="34" charset="0"/>
                <a:cs typeface="Calibri"/>
              </a:rPr>
              <a:t>Mutual exemption from assessment for the purpose of working and practicing engineering profession in economies participating in the ASEAN Chartered Professional Engineer scheme.</a:t>
            </a:r>
          </a:p>
          <a:p>
            <a:pPr algn="just"/>
            <a:endParaRPr lang="en-US" sz="2400" dirty="0" smtClean="0">
              <a:latin typeface="Trebuchet MS" pitchFamily="34" charset="0"/>
              <a:cs typeface="Calibri"/>
            </a:endParaRPr>
          </a:p>
          <a:p>
            <a:pPr algn="just"/>
            <a:r>
              <a:rPr lang="en-US" sz="2400" dirty="0" smtClean="0">
                <a:latin typeface="Trebuchet MS" pitchFamily="34" charset="0"/>
                <a:cs typeface="Calibri"/>
              </a:rPr>
              <a:t>● Higher compensation for those who work abroad.</a:t>
            </a:r>
          </a:p>
          <a:p>
            <a:pPr algn="just"/>
            <a:endParaRPr lang="en-US" sz="2400" dirty="0" smtClean="0">
              <a:latin typeface="Trebuchet MS" pitchFamily="34" charset="0"/>
              <a:cs typeface="Calibri"/>
            </a:endParaRPr>
          </a:p>
          <a:p>
            <a:pPr algn="just"/>
            <a:r>
              <a:rPr lang="en-US" sz="2400" dirty="0" smtClean="0">
                <a:latin typeface="Trebuchet MS" pitchFamily="34" charset="0"/>
                <a:cs typeface="Calibri"/>
              </a:rPr>
              <a:t>● Help obtain higher points for those seeking residency or migrating to other ASEAN countries.</a:t>
            </a:r>
          </a:p>
          <a:p>
            <a:pPr algn="just"/>
            <a:endParaRPr lang="en-US" sz="2400" dirty="0" smtClean="0">
              <a:latin typeface="Trebuchet MS" pitchFamily="34" charset="0"/>
              <a:cs typeface="Calibri"/>
            </a:endParaRPr>
          </a:p>
          <a:p>
            <a:pPr algn="just"/>
            <a:r>
              <a:rPr lang="en-US" sz="2400" dirty="0" smtClean="0">
                <a:latin typeface="Trebuchet MS" pitchFamily="34" charset="0"/>
                <a:cs typeface="Calibri"/>
              </a:rPr>
              <a:t>● Chance to be a business partner of a Registered Foreign Professional Engineer from other ASEAN countries. </a:t>
            </a:r>
            <a:endParaRPr lang="en-US" sz="2400" dirty="0">
              <a:latin typeface="Trebuchet MS" pitchFamily="34" charset="0"/>
            </a:endParaRPr>
          </a:p>
        </p:txBody>
      </p:sp>
      <p:graphicFrame>
        <p:nvGraphicFramePr>
          <p:cNvPr id="13" name="Object 12"/>
          <p:cNvGraphicFramePr>
            <a:graphicFrameLocks/>
          </p:cNvGraphicFramePr>
          <p:nvPr/>
        </p:nvGraphicFramePr>
        <p:xfrm>
          <a:off x="1524000" y="1397000"/>
          <a:ext cx="6096000" cy="4064000"/>
        </p:xfrm>
        <a:graphic>
          <a:graphicData uri="http://schemas.openxmlformats.org/presentationml/2006/ole">
            <p:oleObj spid="_x0000_s38914" name="Acrobat Document" r:id="rId4" imgW="0" imgH="0" progId="AcroExch.Document.11">
              <p:embed/>
            </p:oleObj>
          </a:graphicData>
        </a:graphic>
      </p:graphicFrame>
      <p:graphicFrame>
        <p:nvGraphicFramePr>
          <p:cNvPr id="19" name="Object 18"/>
          <p:cNvGraphicFramePr>
            <a:graphicFrameLocks/>
          </p:cNvGraphicFramePr>
          <p:nvPr/>
        </p:nvGraphicFramePr>
        <p:xfrm>
          <a:off x="1524000" y="1397000"/>
          <a:ext cx="6096000" cy="4064000"/>
        </p:xfrm>
        <a:graphic>
          <a:graphicData uri="http://schemas.openxmlformats.org/presentationml/2006/ole">
            <p:oleObj spid="_x0000_s38916" name="Acrobat Document" r:id="rId5" imgW="0" imgH="0" progId="AcroExch.Document.11">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2209800" y="914400"/>
            <a:ext cx="6553200" cy="461665"/>
          </a:xfrm>
          <a:prstGeom prst="rect">
            <a:avLst/>
          </a:prstGeom>
          <a:noFill/>
        </p:spPr>
        <p:txBody>
          <a:bodyPr wrap="square" rtlCol="0">
            <a:spAutoFit/>
          </a:bodyPr>
          <a:lstStyle/>
          <a:p>
            <a:pPr algn="r"/>
            <a:r>
              <a:rPr lang="en-US" sz="2400" b="1" dirty="0" smtClean="0"/>
              <a:t>ASEAN Certified Professional Engineer</a:t>
            </a:r>
          </a:p>
        </p:txBody>
      </p:sp>
      <p:sp>
        <p:nvSpPr>
          <p:cNvPr id="18" name="TextBox 17"/>
          <p:cNvSpPr txBox="1"/>
          <p:nvPr/>
        </p:nvSpPr>
        <p:spPr>
          <a:xfrm>
            <a:off x="304800" y="1447800"/>
            <a:ext cx="8458200" cy="1323439"/>
          </a:xfrm>
          <a:prstGeom prst="rect">
            <a:avLst/>
          </a:prstGeom>
          <a:noFill/>
        </p:spPr>
        <p:txBody>
          <a:bodyPr wrap="square" numCol="1" rtlCol="0">
            <a:spAutoFit/>
          </a:bodyPr>
          <a:lstStyle/>
          <a:p>
            <a:pPr marL="514350" indent="-514350" algn="ctr"/>
            <a:endParaRPr lang="en-US" sz="2800" dirty="0" smtClean="0">
              <a:latin typeface="Trebuchet MS" pitchFamily="34" charset="0"/>
              <a:cs typeface="Calibri"/>
            </a:endParaRPr>
          </a:p>
          <a:p>
            <a:pPr marL="457200" indent="-457200" algn="just">
              <a:buAutoNum type="alphaUcPeriod"/>
            </a:pPr>
            <a:endParaRPr lang="en-US" sz="2400" dirty="0" smtClean="0">
              <a:latin typeface="Trebuchet MS" pitchFamily="34" charset="0"/>
            </a:endParaRPr>
          </a:p>
          <a:p>
            <a:pPr algn="just"/>
            <a:endParaRPr lang="en-US" sz="2800" dirty="0" smtClean="0">
              <a:latin typeface="Trebuchet MS" pitchFamily="34" charset="0"/>
            </a:endParaRPr>
          </a:p>
        </p:txBody>
      </p:sp>
      <p:sp>
        <p:nvSpPr>
          <p:cNvPr id="15" name="TextBox 14"/>
          <p:cNvSpPr txBox="1"/>
          <p:nvPr/>
        </p:nvSpPr>
        <p:spPr>
          <a:xfrm>
            <a:off x="457200" y="1447800"/>
            <a:ext cx="8382000" cy="369332"/>
          </a:xfrm>
          <a:prstGeom prst="rect">
            <a:avLst/>
          </a:prstGeom>
          <a:noFill/>
        </p:spPr>
        <p:txBody>
          <a:bodyPr wrap="square" numCol="2" rtlCol="0">
            <a:spAutoFit/>
          </a:bodyPr>
          <a:lstStyle/>
          <a:p>
            <a:endParaRPr lang="en-US" dirty="0"/>
          </a:p>
        </p:txBody>
      </p:sp>
      <p:graphicFrame>
        <p:nvGraphicFramePr>
          <p:cNvPr id="13" name="Object 12"/>
          <p:cNvGraphicFramePr>
            <a:graphicFrameLocks/>
          </p:cNvGraphicFramePr>
          <p:nvPr/>
        </p:nvGraphicFramePr>
        <p:xfrm>
          <a:off x="1524000" y="1397000"/>
          <a:ext cx="6096000" cy="4064000"/>
        </p:xfrm>
        <a:graphic>
          <a:graphicData uri="http://schemas.openxmlformats.org/presentationml/2006/ole">
            <p:oleObj spid="_x0000_s34818" name="Acrobat Document" r:id="rId4" imgW="0" imgH="0" progId="AcroExch.Document.11">
              <p:embed/>
            </p:oleObj>
          </a:graphicData>
        </a:graphic>
      </p:graphicFrame>
      <p:graphicFrame>
        <p:nvGraphicFramePr>
          <p:cNvPr id="19" name="Object 18"/>
          <p:cNvGraphicFramePr>
            <a:graphicFrameLocks/>
          </p:cNvGraphicFramePr>
          <p:nvPr/>
        </p:nvGraphicFramePr>
        <p:xfrm>
          <a:off x="1524000" y="1397000"/>
          <a:ext cx="6096000" cy="4064000"/>
        </p:xfrm>
        <a:graphic>
          <a:graphicData uri="http://schemas.openxmlformats.org/presentationml/2006/ole">
            <p:oleObj spid="_x0000_s34820" name="Acrobat Document" r:id="rId5" imgW="0" imgH="0" progId="AcroExch.Document.11">
              <p:embed/>
            </p:oleObj>
          </a:graphicData>
        </a:graphic>
      </p:graphicFrame>
      <p:pic>
        <p:nvPicPr>
          <p:cNvPr id="14" name="Picture 13" descr="ACPE MASTER LIST-1a.jpg"/>
          <p:cNvPicPr>
            <a:picLocks noChangeAspect="1"/>
          </p:cNvPicPr>
          <p:nvPr/>
        </p:nvPicPr>
        <p:blipFill>
          <a:blip r:embed="rId6" cstate="print"/>
          <a:stretch>
            <a:fillRect/>
          </a:stretch>
        </p:blipFill>
        <p:spPr>
          <a:xfrm>
            <a:off x="685800" y="1371600"/>
            <a:ext cx="8077200" cy="5486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2209800" y="914400"/>
            <a:ext cx="6553200" cy="461665"/>
          </a:xfrm>
          <a:prstGeom prst="rect">
            <a:avLst/>
          </a:prstGeom>
          <a:noFill/>
        </p:spPr>
        <p:txBody>
          <a:bodyPr wrap="square" rtlCol="0">
            <a:spAutoFit/>
          </a:bodyPr>
          <a:lstStyle/>
          <a:p>
            <a:pPr algn="r"/>
            <a:r>
              <a:rPr lang="en-US" sz="2400" b="1" dirty="0" smtClean="0"/>
              <a:t>ASEAN Certified Professional Engineer</a:t>
            </a:r>
          </a:p>
        </p:txBody>
      </p:sp>
      <p:sp>
        <p:nvSpPr>
          <p:cNvPr id="18" name="TextBox 17"/>
          <p:cNvSpPr txBox="1"/>
          <p:nvPr/>
        </p:nvSpPr>
        <p:spPr>
          <a:xfrm>
            <a:off x="304800" y="1447800"/>
            <a:ext cx="8458200" cy="1323439"/>
          </a:xfrm>
          <a:prstGeom prst="rect">
            <a:avLst/>
          </a:prstGeom>
          <a:noFill/>
        </p:spPr>
        <p:txBody>
          <a:bodyPr wrap="square" numCol="1" rtlCol="0">
            <a:spAutoFit/>
          </a:bodyPr>
          <a:lstStyle/>
          <a:p>
            <a:pPr marL="514350" indent="-514350" algn="ctr"/>
            <a:endParaRPr lang="en-US" sz="2800" dirty="0" smtClean="0">
              <a:latin typeface="Trebuchet MS" pitchFamily="34" charset="0"/>
              <a:cs typeface="Calibri"/>
            </a:endParaRPr>
          </a:p>
          <a:p>
            <a:pPr marL="457200" indent="-457200" algn="just">
              <a:buAutoNum type="alphaUcPeriod"/>
            </a:pPr>
            <a:endParaRPr lang="en-US" sz="2400" dirty="0" smtClean="0">
              <a:latin typeface="Trebuchet MS" pitchFamily="34" charset="0"/>
            </a:endParaRPr>
          </a:p>
          <a:p>
            <a:pPr algn="just"/>
            <a:endParaRPr lang="en-US" sz="2800" dirty="0" smtClean="0">
              <a:latin typeface="Trebuchet MS" pitchFamily="34" charset="0"/>
            </a:endParaRPr>
          </a:p>
        </p:txBody>
      </p:sp>
      <p:sp>
        <p:nvSpPr>
          <p:cNvPr id="15" name="TextBox 14"/>
          <p:cNvSpPr txBox="1"/>
          <p:nvPr/>
        </p:nvSpPr>
        <p:spPr>
          <a:xfrm>
            <a:off x="457200" y="1447800"/>
            <a:ext cx="8382000" cy="369332"/>
          </a:xfrm>
          <a:prstGeom prst="rect">
            <a:avLst/>
          </a:prstGeom>
          <a:noFill/>
        </p:spPr>
        <p:txBody>
          <a:bodyPr wrap="square" numCol="2" rtlCol="0">
            <a:spAutoFit/>
          </a:bodyPr>
          <a:lstStyle/>
          <a:p>
            <a:endParaRPr lang="en-US" dirty="0"/>
          </a:p>
        </p:txBody>
      </p:sp>
      <p:graphicFrame>
        <p:nvGraphicFramePr>
          <p:cNvPr id="13" name="Object 12"/>
          <p:cNvGraphicFramePr>
            <a:graphicFrameLocks/>
          </p:cNvGraphicFramePr>
          <p:nvPr/>
        </p:nvGraphicFramePr>
        <p:xfrm>
          <a:off x="1524000" y="1397000"/>
          <a:ext cx="6096000" cy="4064000"/>
        </p:xfrm>
        <a:graphic>
          <a:graphicData uri="http://schemas.openxmlformats.org/presentationml/2006/ole">
            <p:oleObj spid="_x0000_s32770" name="Acrobat Document" r:id="rId4" imgW="0" imgH="0" progId="AcroExch.Document.11">
              <p:embed/>
            </p:oleObj>
          </a:graphicData>
        </a:graphic>
      </p:graphicFrame>
      <p:graphicFrame>
        <p:nvGraphicFramePr>
          <p:cNvPr id="19" name="Object 18"/>
          <p:cNvGraphicFramePr>
            <a:graphicFrameLocks/>
          </p:cNvGraphicFramePr>
          <p:nvPr/>
        </p:nvGraphicFramePr>
        <p:xfrm>
          <a:off x="1524000" y="1397000"/>
          <a:ext cx="6096000" cy="4064000"/>
        </p:xfrm>
        <a:graphic>
          <a:graphicData uri="http://schemas.openxmlformats.org/presentationml/2006/ole">
            <p:oleObj spid="_x0000_s32772" name="Acrobat Document" r:id="rId5" imgW="0" imgH="0" progId="AcroExch.Document.11">
              <p:embed/>
            </p:oleObj>
          </a:graphicData>
        </a:graphic>
      </p:graphicFrame>
      <p:pic>
        <p:nvPicPr>
          <p:cNvPr id="21" name="Picture 20" descr="ACPE MASTER LIST-2a.jpg"/>
          <p:cNvPicPr>
            <a:picLocks noChangeAspect="1"/>
          </p:cNvPicPr>
          <p:nvPr/>
        </p:nvPicPr>
        <p:blipFill>
          <a:blip r:embed="rId6" cstate="print"/>
          <a:stretch>
            <a:fillRect/>
          </a:stretch>
        </p:blipFill>
        <p:spPr>
          <a:xfrm>
            <a:off x="1143000" y="1447800"/>
            <a:ext cx="7543800" cy="5181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2209800" y="914400"/>
            <a:ext cx="6553200" cy="584775"/>
          </a:xfrm>
          <a:prstGeom prst="rect">
            <a:avLst/>
          </a:prstGeom>
          <a:noFill/>
        </p:spPr>
        <p:txBody>
          <a:bodyPr wrap="square" rtlCol="0">
            <a:spAutoFit/>
          </a:bodyPr>
          <a:lstStyle/>
          <a:p>
            <a:pPr algn="r"/>
            <a:r>
              <a:rPr lang="en-US" sz="3200" b="1" dirty="0" smtClean="0"/>
              <a:t>Where to Apply:</a:t>
            </a:r>
          </a:p>
        </p:txBody>
      </p:sp>
      <p:sp>
        <p:nvSpPr>
          <p:cNvPr id="18" name="TextBox 17"/>
          <p:cNvSpPr txBox="1"/>
          <p:nvPr/>
        </p:nvSpPr>
        <p:spPr>
          <a:xfrm>
            <a:off x="304800" y="1447800"/>
            <a:ext cx="8458200" cy="1323439"/>
          </a:xfrm>
          <a:prstGeom prst="rect">
            <a:avLst/>
          </a:prstGeom>
          <a:noFill/>
        </p:spPr>
        <p:txBody>
          <a:bodyPr wrap="square" numCol="1" rtlCol="0">
            <a:spAutoFit/>
          </a:bodyPr>
          <a:lstStyle/>
          <a:p>
            <a:pPr marL="514350" indent="-514350" algn="ctr"/>
            <a:endParaRPr lang="en-US" sz="2800" dirty="0" smtClean="0">
              <a:latin typeface="Trebuchet MS" pitchFamily="34" charset="0"/>
              <a:cs typeface="Calibri"/>
            </a:endParaRPr>
          </a:p>
          <a:p>
            <a:pPr marL="457200" indent="-457200" algn="just">
              <a:buAutoNum type="alphaUcPeriod"/>
            </a:pPr>
            <a:endParaRPr lang="en-US" sz="2400" dirty="0" smtClean="0">
              <a:latin typeface="Trebuchet MS" pitchFamily="34" charset="0"/>
            </a:endParaRPr>
          </a:p>
          <a:p>
            <a:pPr algn="just"/>
            <a:endParaRPr lang="en-US" sz="2800" dirty="0" smtClean="0">
              <a:latin typeface="Trebuchet MS" pitchFamily="34" charset="0"/>
            </a:endParaRPr>
          </a:p>
        </p:txBody>
      </p:sp>
      <p:sp>
        <p:nvSpPr>
          <p:cNvPr id="15" name="TextBox 14"/>
          <p:cNvSpPr txBox="1"/>
          <p:nvPr/>
        </p:nvSpPr>
        <p:spPr>
          <a:xfrm>
            <a:off x="457200" y="1447800"/>
            <a:ext cx="8382000" cy="369332"/>
          </a:xfrm>
          <a:prstGeom prst="rect">
            <a:avLst/>
          </a:prstGeom>
          <a:noFill/>
        </p:spPr>
        <p:txBody>
          <a:bodyPr wrap="square" numCol="2" rtlCol="0">
            <a:spAutoFit/>
          </a:bodyPr>
          <a:lstStyle/>
          <a:p>
            <a:endParaRPr lang="en-US" dirty="0"/>
          </a:p>
        </p:txBody>
      </p:sp>
      <p:graphicFrame>
        <p:nvGraphicFramePr>
          <p:cNvPr id="13" name="Object 12"/>
          <p:cNvGraphicFramePr>
            <a:graphicFrameLocks/>
          </p:cNvGraphicFramePr>
          <p:nvPr/>
        </p:nvGraphicFramePr>
        <p:xfrm>
          <a:off x="1524000" y="1397000"/>
          <a:ext cx="6096000" cy="4064000"/>
        </p:xfrm>
        <a:graphic>
          <a:graphicData uri="http://schemas.openxmlformats.org/presentationml/2006/ole">
            <p:oleObj spid="_x0000_s36866" name="Acrobat Document" r:id="rId4" imgW="0" imgH="0" progId="AcroExch.Document.11">
              <p:embed/>
            </p:oleObj>
          </a:graphicData>
        </a:graphic>
      </p:graphicFrame>
      <p:graphicFrame>
        <p:nvGraphicFramePr>
          <p:cNvPr id="19" name="Object 18"/>
          <p:cNvGraphicFramePr>
            <a:graphicFrameLocks/>
          </p:cNvGraphicFramePr>
          <p:nvPr/>
        </p:nvGraphicFramePr>
        <p:xfrm>
          <a:off x="1524000" y="1397000"/>
          <a:ext cx="6096000" cy="4064000"/>
        </p:xfrm>
        <a:graphic>
          <a:graphicData uri="http://schemas.openxmlformats.org/presentationml/2006/ole">
            <p:oleObj spid="_x0000_s36868" name="Acrobat Document" r:id="rId5" imgW="0" imgH="0" progId="AcroExch.Document.11">
              <p:embed/>
            </p:oleObj>
          </a:graphicData>
        </a:graphic>
      </p:graphicFrame>
      <p:sp>
        <p:nvSpPr>
          <p:cNvPr id="20" name="TextBox 19"/>
          <p:cNvSpPr txBox="1"/>
          <p:nvPr/>
        </p:nvSpPr>
        <p:spPr>
          <a:xfrm>
            <a:off x="1066800" y="1447800"/>
            <a:ext cx="7772400" cy="4832092"/>
          </a:xfrm>
          <a:prstGeom prst="rect">
            <a:avLst/>
          </a:prstGeom>
          <a:noFill/>
        </p:spPr>
        <p:txBody>
          <a:bodyPr wrap="square" rtlCol="0">
            <a:spAutoFit/>
          </a:bodyPr>
          <a:lstStyle/>
          <a:p>
            <a:r>
              <a:rPr lang="en-US" sz="2800" dirty="0" smtClean="0">
                <a:latin typeface="Trebuchet MS" pitchFamily="34" charset="0"/>
              </a:rPr>
              <a:t>Professional Regulation Commission (PRC)</a:t>
            </a:r>
          </a:p>
          <a:p>
            <a:r>
              <a:rPr lang="en-US" sz="2800" dirty="0" smtClean="0">
                <a:latin typeface="Trebuchet MS" pitchFamily="34" charset="0"/>
              </a:rPr>
              <a:t>International Affair Division (IAD),</a:t>
            </a:r>
          </a:p>
          <a:p>
            <a:r>
              <a:rPr lang="en-US" sz="2800" dirty="0" smtClean="0">
                <a:latin typeface="Trebuchet MS" pitchFamily="34" charset="0"/>
              </a:rPr>
              <a:t>APEC/ASEAN/ACPE MRA Secretariat,</a:t>
            </a:r>
          </a:p>
          <a:p>
            <a:r>
              <a:rPr lang="en-US" sz="2800" dirty="0" smtClean="0">
                <a:latin typeface="Trebuchet MS" pitchFamily="34" charset="0"/>
              </a:rPr>
              <a:t>2</a:t>
            </a:r>
            <a:r>
              <a:rPr lang="en-US" sz="2800" baseline="30000" dirty="0" smtClean="0">
                <a:latin typeface="Trebuchet MS" pitchFamily="34" charset="0"/>
              </a:rPr>
              <a:t>nd</a:t>
            </a:r>
            <a:r>
              <a:rPr lang="en-US" sz="2800" dirty="0" smtClean="0">
                <a:latin typeface="Trebuchet MS" pitchFamily="34" charset="0"/>
              </a:rPr>
              <a:t> Floor PRC Main Building, P. </a:t>
            </a:r>
            <a:r>
              <a:rPr lang="en-US" sz="2800" dirty="0" err="1" smtClean="0">
                <a:latin typeface="Trebuchet MS" pitchFamily="34" charset="0"/>
              </a:rPr>
              <a:t>Paredes</a:t>
            </a:r>
            <a:r>
              <a:rPr lang="en-US" sz="2800" dirty="0" smtClean="0">
                <a:latin typeface="Trebuchet MS" pitchFamily="34" charset="0"/>
              </a:rPr>
              <a:t> St. corner </a:t>
            </a:r>
            <a:r>
              <a:rPr lang="en-US" sz="2800" dirty="0" err="1" smtClean="0">
                <a:latin typeface="Trebuchet MS" pitchFamily="34" charset="0"/>
              </a:rPr>
              <a:t>Morayta</a:t>
            </a:r>
            <a:r>
              <a:rPr lang="en-US" sz="2800" dirty="0" smtClean="0">
                <a:latin typeface="Trebuchet MS" pitchFamily="34" charset="0"/>
              </a:rPr>
              <a:t> St., </a:t>
            </a:r>
            <a:r>
              <a:rPr lang="en-US" sz="2800" dirty="0" err="1" smtClean="0">
                <a:latin typeface="Trebuchet MS" pitchFamily="34" charset="0"/>
              </a:rPr>
              <a:t>Sampaloc</a:t>
            </a:r>
            <a:r>
              <a:rPr lang="en-US" sz="2800" dirty="0" smtClean="0">
                <a:latin typeface="Trebuchet MS" pitchFamily="34" charset="0"/>
              </a:rPr>
              <a:t>, Manila</a:t>
            </a:r>
          </a:p>
          <a:p>
            <a:r>
              <a:rPr lang="en-US" sz="2800" dirty="0" smtClean="0">
                <a:latin typeface="Trebuchet MS" pitchFamily="34" charset="0"/>
              </a:rPr>
              <a:t>Contacts: Tel. # (63 2) 310-0019</a:t>
            </a:r>
          </a:p>
          <a:p>
            <a:r>
              <a:rPr lang="en-US" sz="2800" dirty="0" smtClean="0">
                <a:latin typeface="Trebuchet MS" pitchFamily="34" charset="0"/>
              </a:rPr>
              <a:t>               Email: prc.iad.mra@gmail.com</a:t>
            </a:r>
          </a:p>
          <a:p>
            <a:r>
              <a:rPr lang="en-US" sz="2800" dirty="0" smtClean="0">
                <a:latin typeface="Trebuchet MS" pitchFamily="34" charset="0"/>
              </a:rPr>
              <a:t>Text your email address to 0928 337 0911 (</a:t>
            </a:r>
            <a:r>
              <a:rPr lang="en-US" sz="2800" dirty="0" err="1" smtClean="0">
                <a:latin typeface="Trebuchet MS" pitchFamily="34" charset="0"/>
              </a:rPr>
              <a:t>Ver</a:t>
            </a:r>
            <a:r>
              <a:rPr lang="en-US" sz="2800" dirty="0" smtClean="0">
                <a:latin typeface="Trebuchet MS" pitchFamily="34" charset="0"/>
              </a:rPr>
              <a:t>) 0909 583 6014 (</a:t>
            </a:r>
            <a:r>
              <a:rPr lang="en-US" sz="2800" dirty="0" err="1" smtClean="0">
                <a:latin typeface="Trebuchet MS" pitchFamily="34" charset="0"/>
              </a:rPr>
              <a:t>Cris</a:t>
            </a:r>
            <a:r>
              <a:rPr lang="en-US" sz="2800" dirty="0" smtClean="0">
                <a:latin typeface="Trebuchet MS" pitchFamily="34" charset="0"/>
              </a:rPr>
              <a:t>)  and  0920 932 6515 (Joel)</a:t>
            </a:r>
          </a:p>
          <a:p>
            <a:r>
              <a:rPr lang="en-US" sz="2800" dirty="0" smtClean="0">
                <a:latin typeface="Trebuchet MS" pitchFamily="34" charset="0"/>
              </a:rPr>
              <a:t>with your request to download Application Forms and other documents.</a:t>
            </a:r>
            <a:endParaRPr lang="en-US" sz="2800" dirty="0">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8" name="TextBox 17"/>
          <p:cNvSpPr txBox="1"/>
          <p:nvPr/>
        </p:nvSpPr>
        <p:spPr>
          <a:xfrm>
            <a:off x="304800" y="1447800"/>
            <a:ext cx="8458200" cy="1323439"/>
          </a:xfrm>
          <a:prstGeom prst="rect">
            <a:avLst/>
          </a:prstGeom>
          <a:noFill/>
        </p:spPr>
        <p:txBody>
          <a:bodyPr wrap="square" numCol="1" rtlCol="0">
            <a:spAutoFit/>
          </a:bodyPr>
          <a:lstStyle/>
          <a:p>
            <a:pPr marL="514350" indent="-514350" algn="ctr"/>
            <a:endParaRPr lang="en-US" sz="2800" dirty="0" smtClean="0">
              <a:latin typeface="Trebuchet MS" pitchFamily="34" charset="0"/>
              <a:cs typeface="Calibri"/>
            </a:endParaRPr>
          </a:p>
          <a:p>
            <a:pPr marL="457200" indent="-457200" algn="just">
              <a:buAutoNum type="alphaUcPeriod"/>
            </a:pPr>
            <a:endParaRPr lang="en-US" sz="2400" dirty="0" smtClean="0">
              <a:latin typeface="Trebuchet MS" pitchFamily="34" charset="0"/>
            </a:endParaRPr>
          </a:p>
          <a:p>
            <a:pPr algn="just"/>
            <a:endParaRPr lang="en-US" sz="2800" dirty="0" smtClean="0">
              <a:latin typeface="Trebuchet MS" pitchFamily="34" charset="0"/>
            </a:endParaRPr>
          </a:p>
        </p:txBody>
      </p:sp>
      <p:sp>
        <p:nvSpPr>
          <p:cNvPr id="15" name="TextBox 14"/>
          <p:cNvSpPr txBox="1"/>
          <p:nvPr/>
        </p:nvSpPr>
        <p:spPr>
          <a:xfrm>
            <a:off x="457200" y="1447800"/>
            <a:ext cx="8382000" cy="369332"/>
          </a:xfrm>
          <a:prstGeom prst="rect">
            <a:avLst/>
          </a:prstGeom>
          <a:noFill/>
        </p:spPr>
        <p:txBody>
          <a:bodyPr wrap="square" numCol="2" rtlCol="0">
            <a:spAutoFit/>
          </a:bodyPr>
          <a:lstStyle/>
          <a:p>
            <a:endParaRPr lang="en-US" dirty="0"/>
          </a:p>
        </p:txBody>
      </p:sp>
      <p:graphicFrame>
        <p:nvGraphicFramePr>
          <p:cNvPr id="13" name="Object 12"/>
          <p:cNvGraphicFramePr>
            <a:graphicFrameLocks/>
          </p:cNvGraphicFramePr>
          <p:nvPr/>
        </p:nvGraphicFramePr>
        <p:xfrm>
          <a:off x="1524000" y="1397000"/>
          <a:ext cx="6096000" cy="4064000"/>
        </p:xfrm>
        <a:graphic>
          <a:graphicData uri="http://schemas.openxmlformats.org/presentationml/2006/ole">
            <p:oleObj spid="_x0000_s39938" name="Acrobat Document" r:id="rId4" imgW="0" imgH="0" progId="AcroExch.Document.11">
              <p:embed/>
            </p:oleObj>
          </a:graphicData>
        </a:graphic>
      </p:graphicFrame>
      <p:graphicFrame>
        <p:nvGraphicFramePr>
          <p:cNvPr id="19" name="Object 18"/>
          <p:cNvGraphicFramePr>
            <a:graphicFrameLocks/>
          </p:cNvGraphicFramePr>
          <p:nvPr/>
        </p:nvGraphicFramePr>
        <p:xfrm>
          <a:off x="1524000" y="1397000"/>
          <a:ext cx="6096000" cy="4064000"/>
        </p:xfrm>
        <a:graphic>
          <a:graphicData uri="http://schemas.openxmlformats.org/presentationml/2006/ole">
            <p:oleObj spid="_x0000_s39940" name="Acrobat Document" r:id="rId5" imgW="0" imgH="0" progId="AcroExch.Document.11">
              <p:embed/>
            </p:oleObj>
          </a:graphicData>
        </a:graphic>
      </p:graphicFrame>
      <p:sp>
        <p:nvSpPr>
          <p:cNvPr id="14" name="TextBox 13"/>
          <p:cNvSpPr txBox="1"/>
          <p:nvPr/>
        </p:nvSpPr>
        <p:spPr>
          <a:xfrm>
            <a:off x="2286000" y="2590801"/>
            <a:ext cx="4724400" cy="2000548"/>
          </a:xfrm>
          <a:prstGeom prst="rect">
            <a:avLst/>
          </a:prstGeom>
          <a:noFill/>
        </p:spPr>
        <p:txBody>
          <a:bodyPr wrap="square" rtlCol="0">
            <a:spAutoFit/>
          </a:bodyPr>
          <a:lstStyle/>
          <a:p>
            <a:pPr algn="ctr"/>
            <a:r>
              <a:rPr lang="en-US" sz="2800" dirty="0" smtClean="0">
                <a:solidFill>
                  <a:schemeClr val="tx2"/>
                </a:solidFill>
                <a:latin typeface="Trebuchet MS" pitchFamily="34" charset="0"/>
              </a:rPr>
              <a:t>Your kind attention and interest are highly appreciated.</a:t>
            </a:r>
          </a:p>
          <a:p>
            <a:pPr algn="ctr"/>
            <a:r>
              <a:rPr lang="en-US" sz="4000" b="1" dirty="0" smtClean="0">
                <a:solidFill>
                  <a:srgbClr val="FF0000"/>
                </a:solidFill>
                <a:latin typeface="Trebuchet MS" pitchFamily="34" charset="0"/>
              </a:rPr>
              <a:t>THANK YOU!</a:t>
            </a:r>
          </a:p>
        </p:txBody>
      </p:sp>
      <p:sp>
        <p:nvSpPr>
          <p:cNvPr id="17" name="TextBox 16"/>
          <p:cNvSpPr txBox="1"/>
          <p:nvPr/>
        </p:nvSpPr>
        <p:spPr>
          <a:xfrm>
            <a:off x="5486400" y="914400"/>
            <a:ext cx="3352800" cy="523220"/>
          </a:xfrm>
          <a:prstGeom prst="rect">
            <a:avLst/>
          </a:prstGeom>
          <a:noFill/>
        </p:spPr>
        <p:txBody>
          <a:bodyPr wrap="square" rtlCol="0">
            <a:spAutoFit/>
          </a:bodyPr>
          <a:lstStyle/>
          <a:p>
            <a:r>
              <a:rPr lang="en-US" sz="2800" dirty="0" smtClean="0"/>
              <a:t>End of Presentation</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anim calcmode="lin" valueType="num">
                                      <p:cBhvr additive="base">
                                        <p:cTn id="11"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787860" y="838200"/>
            <a:ext cx="2054152" cy="461665"/>
          </a:xfrm>
          <a:prstGeom prst="rect">
            <a:avLst/>
          </a:prstGeom>
          <a:noFill/>
        </p:spPr>
        <p:txBody>
          <a:bodyPr wrap="none" rtlCol="0">
            <a:spAutoFit/>
          </a:bodyPr>
          <a:lstStyle/>
          <a:p>
            <a:pPr algn="r"/>
            <a:r>
              <a:rPr lang="en-PH" sz="2400" b="1" i="1" dirty="0" smtClean="0">
                <a:solidFill>
                  <a:srgbClr val="002060"/>
                </a:solidFill>
              </a:rPr>
              <a:t>Introduction</a:t>
            </a:r>
            <a:endParaRPr lang="en-PH" sz="2400" b="1" i="1" dirty="0">
              <a:solidFill>
                <a:srgbClr val="002060"/>
              </a:solidFill>
            </a:endParaRPr>
          </a:p>
        </p:txBody>
      </p: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381000" y="1524000"/>
            <a:ext cx="8534400" cy="1077218"/>
          </a:xfrm>
          <a:prstGeom prst="rect">
            <a:avLst/>
          </a:prstGeom>
          <a:noFill/>
        </p:spPr>
        <p:txBody>
          <a:bodyPr wrap="square" rtlCol="0">
            <a:spAutoFit/>
          </a:bodyPr>
          <a:lstStyle/>
          <a:p>
            <a:pPr algn="ctr"/>
            <a:r>
              <a:rPr lang="en-US" sz="3200" b="1" dirty="0" smtClean="0">
                <a:latin typeface="Trebuchet MS" pitchFamily="34" charset="0"/>
              </a:rPr>
              <a:t>ASEAN Mutual Recognition Arrangement</a:t>
            </a:r>
          </a:p>
          <a:p>
            <a:pPr algn="ctr"/>
            <a:r>
              <a:rPr lang="en-US" sz="3200" b="1" dirty="0" smtClean="0">
                <a:latin typeface="Trebuchet MS" pitchFamily="34" charset="0"/>
              </a:rPr>
              <a:t>(MRA) on Engineering Services</a:t>
            </a:r>
          </a:p>
        </p:txBody>
      </p:sp>
      <p:sp>
        <p:nvSpPr>
          <p:cNvPr id="18" name="TextBox 17"/>
          <p:cNvSpPr txBox="1"/>
          <p:nvPr/>
        </p:nvSpPr>
        <p:spPr>
          <a:xfrm>
            <a:off x="381000" y="2819400"/>
            <a:ext cx="8534400" cy="1569660"/>
          </a:xfrm>
          <a:prstGeom prst="rect">
            <a:avLst/>
          </a:prstGeom>
          <a:noFill/>
        </p:spPr>
        <p:txBody>
          <a:bodyPr wrap="square" numCol="1" rtlCol="0">
            <a:spAutoFit/>
          </a:bodyPr>
          <a:lstStyle/>
          <a:p>
            <a:pPr algn="ctr"/>
            <a:r>
              <a:rPr lang="en-US" sz="3200" dirty="0" smtClean="0">
                <a:latin typeface="Trebuchet MS" pitchFamily="34" charset="0"/>
              </a:rPr>
              <a:t>It was signed at the 11</a:t>
            </a:r>
            <a:r>
              <a:rPr lang="en-US" sz="3200" baseline="30000" dirty="0" smtClean="0">
                <a:latin typeface="Trebuchet MS" pitchFamily="34" charset="0"/>
              </a:rPr>
              <a:t>th</a:t>
            </a:r>
            <a:r>
              <a:rPr lang="en-US" sz="3200" dirty="0" smtClean="0">
                <a:latin typeface="Trebuchet MS" pitchFamily="34" charset="0"/>
              </a:rPr>
              <a:t> ASEAN Summit on December 9, 2005 in Kuala Lumpur by all the 10 ASEAN Ministers of Trade.</a:t>
            </a:r>
          </a:p>
        </p:txBody>
      </p:sp>
      <p:sp>
        <p:nvSpPr>
          <p:cNvPr id="10" name="TextBox 9"/>
          <p:cNvSpPr txBox="1"/>
          <p:nvPr/>
        </p:nvSpPr>
        <p:spPr>
          <a:xfrm>
            <a:off x="381000" y="4495800"/>
            <a:ext cx="8534400" cy="1077218"/>
          </a:xfrm>
          <a:prstGeom prst="rect">
            <a:avLst/>
          </a:prstGeom>
          <a:noFill/>
        </p:spPr>
        <p:txBody>
          <a:bodyPr wrap="square" rtlCol="0">
            <a:spAutoFit/>
          </a:bodyPr>
          <a:lstStyle/>
          <a:p>
            <a:pPr algn="ctr"/>
            <a:r>
              <a:rPr lang="en-US" sz="3200" dirty="0" smtClean="0">
                <a:latin typeface="Trebuchet MS" pitchFamily="34" charset="0"/>
              </a:rPr>
              <a:t>It is the most pursued development in ASEAN cooperation in trade in services. </a:t>
            </a:r>
            <a:endParaRPr lang="en-US" sz="3200" dirty="0">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2590800" y="914400"/>
            <a:ext cx="6248400" cy="830997"/>
          </a:xfrm>
          <a:prstGeom prst="rect">
            <a:avLst/>
          </a:prstGeom>
          <a:noFill/>
        </p:spPr>
        <p:txBody>
          <a:bodyPr wrap="square" rtlCol="0">
            <a:spAutoFit/>
          </a:bodyPr>
          <a:lstStyle/>
          <a:p>
            <a:pPr algn="r"/>
            <a:r>
              <a:rPr lang="en-US" sz="2400" b="1" dirty="0" smtClean="0"/>
              <a:t>ASEAN Mutual Recognition Arrangement</a:t>
            </a:r>
          </a:p>
          <a:p>
            <a:pPr algn="r"/>
            <a:r>
              <a:rPr lang="en-US" sz="2400" b="1" dirty="0" smtClean="0"/>
              <a:t>(MRA) on Engineering Services</a:t>
            </a:r>
          </a:p>
        </p:txBody>
      </p:sp>
      <p:sp>
        <p:nvSpPr>
          <p:cNvPr id="18" name="TextBox 17"/>
          <p:cNvSpPr txBox="1"/>
          <p:nvPr/>
        </p:nvSpPr>
        <p:spPr>
          <a:xfrm>
            <a:off x="381000" y="1828800"/>
            <a:ext cx="8382000" cy="2246769"/>
          </a:xfrm>
          <a:prstGeom prst="rect">
            <a:avLst/>
          </a:prstGeom>
          <a:noFill/>
        </p:spPr>
        <p:txBody>
          <a:bodyPr wrap="square" numCol="1" rtlCol="0">
            <a:spAutoFit/>
          </a:bodyPr>
          <a:lstStyle/>
          <a:p>
            <a:pPr algn="just">
              <a:buFont typeface="Arial" pitchFamily="34" charset="0"/>
              <a:buChar char="•"/>
            </a:pPr>
            <a:r>
              <a:rPr lang="en-US" sz="2800" dirty="0" smtClean="0">
                <a:latin typeface="Trebuchet MS" pitchFamily="34" charset="0"/>
              </a:rPr>
              <a:t> It enables the qualifications of professional services suppliers to be mutually recognized by signatory member countries, hence facilitating easier flow of professional services in ASEAN region.</a:t>
            </a:r>
          </a:p>
        </p:txBody>
      </p:sp>
      <p:sp>
        <p:nvSpPr>
          <p:cNvPr id="10" name="TextBox 9"/>
          <p:cNvSpPr txBox="1"/>
          <p:nvPr/>
        </p:nvSpPr>
        <p:spPr>
          <a:xfrm>
            <a:off x="381000" y="3962400"/>
            <a:ext cx="8458200" cy="2677656"/>
          </a:xfrm>
          <a:prstGeom prst="rect">
            <a:avLst/>
          </a:prstGeom>
          <a:noFill/>
        </p:spPr>
        <p:txBody>
          <a:bodyPr wrap="square" rtlCol="0">
            <a:spAutoFit/>
          </a:bodyPr>
          <a:lstStyle/>
          <a:p>
            <a:pPr algn="just">
              <a:buFont typeface="Arial" pitchFamily="34" charset="0"/>
              <a:buChar char="•"/>
            </a:pPr>
            <a:r>
              <a:rPr lang="en-US" sz="2800" dirty="0" smtClean="0">
                <a:latin typeface="Trebuchet MS" pitchFamily="34" charset="0"/>
              </a:rPr>
              <a:t> Article V of ASEAN Framework Agreement on Services (AFAS) provides that ASEAN Member Countries may recognize the education, experience obtained, requirements met, and license granted in other ASEAN Member Countries, for the purpose of licensing or certification of service suppliers. </a:t>
            </a:r>
            <a:endParaRPr lang="en-US" sz="2800" dirty="0">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2590800" y="914400"/>
            <a:ext cx="6248400" cy="830997"/>
          </a:xfrm>
          <a:prstGeom prst="rect">
            <a:avLst/>
          </a:prstGeom>
          <a:noFill/>
        </p:spPr>
        <p:txBody>
          <a:bodyPr wrap="square" rtlCol="0">
            <a:spAutoFit/>
          </a:bodyPr>
          <a:lstStyle/>
          <a:p>
            <a:pPr algn="r"/>
            <a:r>
              <a:rPr lang="en-US" sz="2400" b="1" dirty="0" smtClean="0"/>
              <a:t>ASEAN Mutual Recognition Arrangement</a:t>
            </a:r>
          </a:p>
          <a:p>
            <a:pPr algn="r"/>
            <a:r>
              <a:rPr lang="en-US" sz="2400" b="1" dirty="0" smtClean="0"/>
              <a:t>(MRA) on Engineering Services</a:t>
            </a:r>
          </a:p>
        </p:txBody>
      </p:sp>
      <p:sp>
        <p:nvSpPr>
          <p:cNvPr id="18" name="TextBox 17"/>
          <p:cNvSpPr txBox="1"/>
          <p:nvPr/>
        </p:nvSpPr>
        <p:spPr>
          <a:xfrm>
            <a:off x="381000" y="1828800"/>
            <a:ext cx="8382000" cy="1384995"/>
          </a:xfrm>
          <a:prstGeom prst="rect">
            <a:avLst/>
          </a:prstGeom>
          <a:noFill/>
        </p:spPr>
        <p:txBody>
          <a:bodyPr wrap="square" numCol="1" rtlCol="0">
            <a:spAutoFit/>
          </a:bodyPr>
          <a:lstStyle/>
          <a:p>
            <a:pPr algn="just"/>
            <a:r>
              <a:rPr lang="en-US" sz="2800" dirty="0" smtClean="0">
                <a:latin typeface="Trebuchet MS" pitchFamily="34" charset="0"/>
              </a:rPr>
              <a:t>The governments of ASEAN Member Countries agreed on this MRA on Engineering Services with the following objectives:</a:t>
            </a:r>
          </a:p>
        </p:txBody>
      </p:sp>
      <p:sp>
        <p:nvSpPr>
          <p:cNvPr id="10" name="TextBox 9"/>
          <p:cNvSpPr txBox="1"/>
          <p:nvPr/>
        </p:nvSpPr>
        <p:spPr>
          <a:xfrm>
            <a:off x="381000" y="3276600"/>
            <a:ext cx="8458200" cy="2246769"/>
          </a:xfrm>
          <a:prstGeom prst="rect">
            <a:avLst/>
          </a:prstGeom>
          <a:noFill/>
        </p:spPr>
        <p:txBody>
          <a:bodyPr wrap="square" rtlCol="0">
            <a:spAutoFit/>
          </a:bodyPr>
          <a:lstStyle/>
          <a:p>
            <a:pPr marL="514350" indent="-514350" algn="just">
              <a:buAutoNum type="alphaLcParenR"/>
            </a:pPr>
            <a:r>
              <a:rPr lang="en-US" sz="2800" dirty="0" smtClean="0">
                <a:latin typeface="Trebuchet MS" pitchFamily="34" charset="0"/>
              </a:rPr>
              <a:t>To facilitate mobility of engineering services</a:t>
            </a:r>
          </a:p>
          <a:p>
            <a:pPr marL="514350" indent="-514350" algn="just"/>
            <a:r>
              <a:rPr lang="en-US" sz="2800" dirty="0" smtClean="0">
                <a:latin typeface="Trebuchet MS" pitchFamily="34" charset="0"/>
              </a:rPr>
              <a:t>      professionals; and </a:t>
            </a:r>
          </a:p>
          <a:p>
            <a:pPr marL="514350" indent="-514350" algn="just"/>
            <a:r>
              <a:rPr lang="en-US" sz="2800" dirty="0" smtClean="0">
                <a:latin typeface="Trebuchet MS" pitchFamily="34" charset="0"/>
              </a:rPr>
              <a:t>b) To exchange information in order to promote adoption of best practices on standards and qualifications.</a:t>
            </a:r>
            <a:endParaRPr lang="en-US" sz="2800" dirty="0">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2590800" y="914400"/>
            <a:ext cx="6248400" cy="830997"/>
          </a:xfrm>
          <a:prstGeom prst="rect">
            <a:avLst/>
          </a:prstGeom>
          <a:noFill/>
        </p:spPr>
        <p:txBody>
          <a:bodyPr wrap="square" rtlCol="0">
            <a:spAutoFit/>
          </a:bodyPr>
          <a:lstStyle/>
          <a:p>
            <a:pPr algn="r"/>
            <a:r>
              <a:rPr lang="en-US" sz="2400" b="1" dirty="0" smtClean="0"/>
              <a:t>ASEAN Mutual Recognition Arrangement</a:t>
            </a:r>
          </a:p>
          <a:p>
            <a:pPr algn="r"/>
            <a:r>
              <a:rPr lang="en-US" sz="2400" b="1" dirty="0" smtClean="0"/>
              <a:t>(MRA) on Engineering Services</a:t>
            </a:r>
          </a:p>
        </p:txBody>
      </p:sp>
      <p:sp>
        <p:nvSpPr>
          <p:cNvPr id="18" name="TextBox 17"/>
          <p:cNvSpPr txBox="1"/>
          <p:nvPr/>
        </p:nvSpPr>
        <p:spPr>
          <a:xfrm>
            <a:off x="381000" y="1828800"/>
            <a:ext cx="8382000" cy="3970318"/>
          </a:xfrm>
          <a:prstGeom prst="rect">
            <a:avLst/>
          </a:prstGeom>
          <a:noFill/>
        </p:spPr>
        <p:txBody>
          <a:bodyPr wrap="square" numCol="1" rtlCol="0">
            <a:spAutoFit/>
          </a:bodyPr>
          <a:lstStyle/>
          <a:p>
            <a:pPr algn="just"/>
            <a:r>
              <a:rPr lang="en-US" sz="2800" dirty="0" smtClean="0">
                <a:latin typeface="Trebuchet MS" pitchFamily="34" charset="0"/>
              </a:rPr>
              <a:t>Under the MRA, a professional engineer or practitioner who holds the nationality of an ASEAN Member Country and who possesses qualifications and experience that complies with the requirements specified in the Assessment Statement may apply to be registered on the ASEAN Chartered Professional Engineers Register (ACPER) and accorded the title of ASEAN Chartered Professional Engineer (ACPE).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2514600" y="914400"/>
            <a:ext cx="6248400" cy="584775"/>
          </a:xfrm>
          <a:prstGeom prst="rect">
            <a:avLst/>
          </a:prstGeom>
          <a:noFill/>
        </p:spPr>
        <p:txBody>
          <a:bodyPr wrap="square" rtlCol="0">
            <a:spAutoFit/>
          </a:bodyPr>
          <a:lstStyle/>
          <a:p>
            <a:pPr algn="r"/>
            <a:r>
              <a:rPr lang="en-US" sz="3200" b="1" dirty="0" smtClean="0"/>
              <a:t>ACPE and ACPER</a:t>
            </a:r>
          </a:p>
        </p:txBody>
      </p:sp>
      <p:sp>
        <p:nvSpPr>
          <p:cNvPr id="18" name="TextBox 17"/>
          <p:cNvSpPr txBox="1"/>
          <p:nvPr/>
        </p:nvSpPr>
        <p:spPr>
          <a:xfrm>
            <a:off x="990600" y="1828800"/>
            <a:ext cx="7543800" cy="3539430"/>
          </a:xfrm>
          <a:prstGeom prst="rect">
            <a:avLst/>
          </a:prstGeom>
          <a:noFill/>
        </p:spPr>
        <p:txBody>
          <a:bodyPr wrap="square" numCol="1" rtlCol="0">
            <a:spAutoFit/>
          </a:bodyPr>
          <a:lstStyle/>
          <a:p>
            <a:pPr algn="just"/>
            <a:r>
              <a:rPr lang="en-US" sz="2800" dirty="0" smtClean="0">
                <a:latin typeface="Trebuchet MS" pitchFamily="34" charset="0"/>
              </a:rPr>
              <a:t>Under the ASEAN MRA, the Professional Regulatory Authority (PRA) of each participating ASEAN Country or in our case, the Professional Regulation Commission (PRC) shall authorize a Monitoring Committee (MC) to receive and process applications from professional engineers for registration as ACPE, and to maintain the ACPER.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2209800" y="914400"/>
            <a:ext cx="6553200" cy="830997"/>
          </a:xfrm>
          <a:prstGeom prst="rect">
            <a:avLst/>
          </a:prstGeom>
          <a:noFill/>
        </p:spPr>
        <p:txBody>
          <a:bodyPr wrap="square" rtlCol="0">
            <a:spAutoFit/>
          </a:bodyPr>
          <a:lstStyle/>
          <a:p>
            <a:pPr algn="r"/>
            <a:r>
              <a:rPr lang="en-US" sz="2400" b="1" dirty="0" smtClean="0"/>
              <a:t>ASEAN Monitoring Committee on Engineering Services for the Philippines</a:t>
            </a:r>
          </a:p>
        </p:txBody>
      </p:sp>
      <p:sp>
        <p:nvSpPr>
          <p:cNvPr id="18" name="TextBox 17"/>
          <p:cNvSpPr txBox="1"/>
          <p:nvPr/>
        </p:nvSpPr>
        <p:spPr>
          <a:xfrm>
            <a:off x="990600" y="1828800"/>
            <a:ext cx="7543800" cy="3970318"/>
          </a:xfrm>
          <a:prstGeom prst="rect">
            <a:avLst/>
          </a:prstGeom>
          <a:noFill/>
        </p:spPr>
        <p:txBody>
          <a:bodyPr wrap="square" numCol="1" rtlCol="0">
            <a:spAutoFit/>
          </a:bodyPr>
          <a:lstStyle/>
          <a:p>
            <a:pPr algn="just"/>
            <a:r>
              <a:rPr lang="en-US" sz="2800" dirty="0" smtClean="0">
                <a:latin typeface="Trebuchet MS" pitchFamily="34" charset="0"/>
              </a:rPr>
              <a:t>Pursuant to a Memorandum of Agreement (MOA) signed between and among Professional Regulation Commission (PRC), Commission on Higher Education (CHED) and Philippine Technological Council (PTC), the ASEAN Monitoring Committee on Engineering Services of the Philippines (AMCESP) was created in 2010 to serve the function of the Monitoring Committee for the Philippines.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086600" cy="609600"/>
          </a:xfrm>
        </p:spPr>
        <p:txBody>
          <a:bodyPr>
            <a:normAutofit/>
          </a:bodyPr>
          <a:lstStyle/>
          <a:p>
            <a:pPr algn="r"/>
            <a:r>
              <a:rPr lang="en-PH" sz="2800" dirty="0" smtClean="0"/>
              <a:t>ASEAN Chartered Professional </a:t>
            </a:r>
            <a:r>
              <a:rPr lang="en-PH" sz="3100" dirty="0" smtClean="0"/>
              <a:t>Engineer</a:t>
            </a:r>
            <a:endParaRPr lang="en-PH" sz="3100" dirty="0"/>
          </a:p>
        </p:txBody>
      </p:sp>
      <p:cxnSp>
        <p:nvCxnSpPr>
          <p:cNvPr id="8" name="Straight Connector 7"/>
          <p:cNvCxnSpPr/>
          <p:nvPr/>
        </p:nvCxnSpPr>
        <p:spPr>
          <a:xfrm flipV="1">
            <a:off x="2209800" y="762000"/>
            <a:ext cx="6629400" cy="76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1600200"/>
            <a:ext cx="3962400" cy="369332"/>
          </a:xfrm>
          <a:prstGeom prst="rect">
            <a:avLst/>
          </a:prstGeom>
          <a:noFill/>
        </p:spPr>
        <p:txBody>
          <a:bodyPr wrap="square" rtlCol="0">
            <a:spAutoFit/>
          </a:bodyPr>
          <a:lstStyle/>
          <a:p>
            <a:endParaRPr lang="en-US" dirty="0"/>
          </a:p>
        </p:txBody>
      </p:sp>
      <p:sp>
        <p:nvSpPr>
          <p:cNvPr id="12" name="TextBox 11"/>
          <p:cNvSpPr txBox="1"/>
          <p:nvPr/>
        </p:nvSpPr>
        <p:spPr>
          <a:xfrm>
            <a:off x="4648200" y="1600200"/>
            <a:ext cx="4038600" cy="369332"/>
          </a:xfrm>
          <a:prstGeom prst="rect">
            <a:avLst/>
          </a:prstGeom>
          <a:noFill/>
        </p:spPr>
        <p:txBody>
          <a:bodyPr wrap="square" rtlCol="0">
            <a:spAutoFit/>
          </a:bodyPr>
          <a:lstStyle/>
          <a:p>
            <a:endParaRPr lang="en-US" dirty="0"/>
          </a:p>
        </p:txBody>
      </p:sp>
      <p:pic>
        <p:nvPicPr>
          <p:cNvPr id="16" name="Picture 15" descr="D:\Documents\mra\acpe\misc\misc\acpe logo.jpeg"/>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xdr="http://schemas.openxmlformats.org/drawingml/2006/spreadsheetDrawing"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0976"/>
          <a:stretch>
            <a:fillRect/>
          </a:stretch>
        </p:blipFill>
        <p:spPr bwMode="auto">
          <a:xfrm>
            <a:off x="381000" y="152400"/>
            <a:ext cx="1828800" cy="1371600"/>
          </a:xfrm>
          <a:prstGeom prst="rect">
            <a:avLst/>
          </a:prstGeom>
          <a:noFill/>
          <a:ln>
            <a:noFill/>
          </a:ln>
        </p:spPr>
      </p:pic>
      <p:sp>
        <p:nvSpPr>
          <p:cNvPr id="17" name="TextBox 16"/>
          <p:cNvSpPr txBox="1"/>
          <p:nvPr/>
        </p:nvSpPr>
        <p:spPr>
          <a:xfrm>
            <a:off x="2209800" y="914400"/>
            <a:ext cx="6553200" cy="830997"/>
          </a:xfrm>
          <a:prstGeom prst="rect">
            <a:avLst/>
          </a:prstGeom>
          <a:noFill/>
        </p:spPr>
        <p:txBody>
          <a:bodyPr wrap="square" rtlCol="0">
            <a:spAutoFit/>
          </a:bodyPr>
          <a:lstStyle/>
          <a:p>
            <a:pPr algn="r"/>
            <a:r>
              <a:rPr lang="en-US" sz="2400" b="1" dirty="0" smtClean="0"/>
              <a:t>ASEAN Monitoring Committee on Engineering Services for the Philippines</a:t>
            </a:r>
          </a:p>
        </p:txBody>
      </p:sp>
      <p:sp>
        <p:nvSpPr>
          <p:cNvPr id="18" name="TextBox 17"/>
          <p:cNvSpPr txBox="1"/>
          <p:nvPr/>
        </p:nvSpPr>
        <p:spPr>
          <a:xfrm>
            <a:off x="609600" y="1981200"/>
            <a:ext cx="8153400" cy="4093428"/>
          </a:xfrm>
          <a:prstGeom prst="rect">
            <a:avLst/>
          </a:prstGeom>
          <a:noFill/>
        </p:spPr>
        <p:txBody>
          <a:bodyPr wrap="square" numCol="1" rtlCol="0">
            <a:spAutoFit/>
          </a:bodyPr>
          <a:lstStyle/>
          <a:p>
            <a:pPr algn="just"/>
            <a:r>
              <a:rPr lang="en-US" sz="2800" dirty="0" smtClean="0">
                <a:latin typeface="Trebuchet MS" pitchFamily="34" charset="0"/>
              </a:rPr>
              <a:t>The current ASEAN Monitoring Committee on Engineering Services of the Philippines (AMCESP) is composed of :</a:t>
            </a:r>
          </a:p>
          <a:p>
            <a:pPr algn="just"/>
            <a:endParaRPr lang="en-US" sz="2800" dirty="0" smtClean="0">
              <a:latin typeface="Trebuchet MS" pitchFamily="34" charset="0"/>
            </a:endParaRPr>
          </a:p>
          <a:p>
            <a:pPr marL="514350" indent="-514350" algn="just">
              <a:buAutoNum type="arabicPeriod"/>
            </a:pPr>
            <a:r>
              <a:rPr lang="en-US" sz="2400" dirty="0" smtClean="0">
                <a:latin typeface="Trebuchet MS" pitchFamily="34" charset="0"/>
              </a:rPr>
              <a:t>Professional Regulation Commission           – Chairman</a:t>
            </a:r>
          </a:p>
          <a:p>
            <a:pPr marL="514350" indent="-514350" algn="just">
              <a:buAutoNum type="arabicPeriod"/>
            </a:pPr>
            <a:r>
              <a:rPr lang="en-US" sz="2400" dirty="0" err="1" smtClean="0">
                <a:latin typeface="Trebuchet MS" pitchFamily="34" charset="0"/>
              </a:rPr>
              <a:t>Eng’g</a:t>
            </a:r>
            <a:r>
              <a:rPr lang="en-US" sz="2400" dirty="0" smtClean="0">
                <a:latin typeface="Trebuchet MS" pitchFamily="34" charset="0"/>
              </a:rPr>
              <a:t> Professional Regulatory Board Rep.   - Member</a:t>
            </a:r>
          </a:p>
          <a:p>
            <a:pPr marL="514350" indent="-514350" algn="just">
              <a:buAutoNum type="arabicPeriod"/>
            </a:pPr>
            <a:r>
              <a:rPr lang="en-US" sz="2400" dirty="0" err="1" smtClean="0">
                <a:latin typeface="Trebuchet MS" pitchFamily="34" charset="0"/>
              </a:rPr>
              <a:t>Eng’g</a:t>
            </a:r>
            <a:r>
              <a:rPr lang="en-US" sz="2400" dirty="0" smtClean="0">
                <a:latin typeface="Trebuchet MS" pitchFamily="34" charset="0"/>
              </a:rPr>
              <a:t> Professional Regulatory Board Rep.   - Member</a:t>
            </a:r>
          </a:p>
          <a:p>
            <a:pPr marL="514350" indent="-514350" algn="just">
              <a:buAutoNum type="arabicPeriod"/>
            </a:pPr>
            <a:r>
              <a:rPr lang="en-US" sz="2400" dirty="0" smtClean="0">
                <a:latin typeface="Trebuchet MS" pitchFamily="34" charset="0"/>
              </a:rPr>
              <a:t>Commission on Higher Education                - Member</a:t>
            </a:r>
          </a:p>
          <a:p>
            <a:pPr marL="514350" indent="-514350" algn="just">
              <a:buAutoNum type="arabicPeriod"/>
            </a:pPr>
            <a:r>
              <a:rPr lang="en-US" sz="2400" dirty="0" smtClean="0">
                <a:latin typeface="Trebuchet MS" pitchFamily="34" charset="0"/>
              </a:rPr>
              <a:t>Philippine Technological Council                 - Member</a:t>
            </a:r>
          </a:p>
          <a:p>
            <a:pPr marL="514350" indent="-514350" algn="just">
              <a:buAutoNum type="arabicPeriod"/>
            </a:pPr>
            <a:endParaRPr lang="en-US" sz="2800" dirty="0" smtClean="0">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3414</TotalTime>
  <Words>1950</Words>
  <Application>Microsoft Office PowerPoint</Application>
  <PresentationFormat>On-screen Show (4:3)</PresentationFormat>
  <Paragraphs>201</Paragraphs>
  <Slides>28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Flow</vt:lpstr>
      <vt:lpstr>Acrobat Document</vt:lpstr>
      <vt:lpstr>AN OVERVIEW</vt:lpstr>
      <vt:lpstr>ASEAN Chartered Professional Engineer</vt:lpstr>
      <vt:lpstr>ASEAN Chartered Professional Engineer</vt:lpstr>
      <vt:lpstr>ASEAN Chartered Professional Engineer</vt:lpstr>
      <vt:lpstr>ASEAN Chartered Professional Engineer</vt:lpstr>
      <vt:lpstr>ASEAN Chartered Professional Engineer</vt:lpstr>
      <vt:lpstr>ASEAN Chartered Professional Engineer</vt:lpstr>
      <vt:lpstr>ASEAN Chartered Professional Engineer</vt:lpstr>
      <vt:lpstr>ASEAN Chartered Professional Engineer</vt:lpstr>
      <vt:lpstr>ASEAN Chartered Professional Engineer</vt:lpstr>
      <vt:lpstr>ASEAN Chartered Professional Engineer</vt:lpstr>
      <vt:lpstr>ASEAN Chartered Professional Engineer</vt:lpstr>
      <vt:lpstr>ASEAN Chartered Professional Engineer</vt:lpstr>
      <vt:lpstr>ASEAN Chartered Professional Engineer</vt:lpstr>
      <vt:lpstr>ASEAN Chartered Professional Engineer</vt:lpstr>
      <vt:lpstr>ASEAN Chartered Professional Engineer</vt:lpstr>
      <vt:lpstr>ASEAN Chartered Professional Engineer</vt:lpstr>
      <vt:lpstr>ASEAN Chartered Professional Engineer</vt:lpstr>
      <vt:lpstr>ASEAN Chartered Professional Engineer</vt:lpstr>
      <vt:lpstr>ASEAN Chartered Professional Engineer</vt:lpstr>
      <vt:lpstr>ASEAN Chartered Professional Engineer</vt:lpstr>
      <vt:lpstr>ASEAN Chartered Professional Engineer</vt:lpstr>
      <vt:lpstr>ASEAN Chartered Professional Engineer</vt:lpstr>
      <vt:lpstr>ASEAN Chartered Professional Engineer</vt:lpstr>
      <vt:lpstr>ASEAN Chartered Professional Engineer</vt:lpstr>
      <vt:lpstr>ASEAN Chartered Professional Engineer</vt:lpstr>
      <vt:lpstr>ASEAN Chartered Professional Engineer</vt:lpstr>
      <vt:lpstr>ASEAN Chartered Professional Engineer</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22nd Induction Ceremonies</dc:title>
  <dc:creator>CAD</dc:creator>
  <cp:lastModifiedBy>MY PC</cp:lastModifiedBy>
  <cp:revision>368</cp:revision>
  <dcterms:created xsi:type="dcterms:W3CDTF">2008-10-16T00:29:32Z</dcterms:created>
  <dcterms:modified xsi:type="dcterms:W3CDTF">2014-06-18T05:05:10Z</dcterms:modified>
</cp:coreProperties>
</file>