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6" r:id="rId10"/>
    <p:sldId id="264" r:id="rId11"/>
    <p:sldId id="265" r:id="rId12"/>
    <p:sldId id="270" r:id="rId13"/>
    <p:sldId id="271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52429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4474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8406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1829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8494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94734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8045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0463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6587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0217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0042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97151-B335-4FBC-86A6-E44FAE1F7174}" type="datetimeFigureOut">
              <a:rPr lang="ro-RO" smtClean="0"/>
              <a:t>03.03.2014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87231-34E5-49CE-B869-BB6193B3248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35631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3600" b="1" dirty="0"/>
              <a:t>Ce este un partid? </a:t>
            </a: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137514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/>
              <a:t>Institutionalizare</a:t>
            </a:r>
            <a:endParaRPr lang="ro-RO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29718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altLang="ro-RO" sz="2400" dirty="0" err="1" smtClean="0">
                <a:solidFill>
                  <a:srgbClr val="0070C0"/>
                </a:solidFill>
              </a:rPr>
              <a:t>Institutionalizare</a:t>
            </a:r>
            <a:r>
              <a:rPr lang="en-US" altLang="ro-RO" sz="2400" dirty="0" smtClean="0">
                <a:solidFill>
                  <a:srgbClr val="0070C0"/>
                </a:solidFill>
              </a:rPr>
              <a:t> </a:t>
            </a:r>
            <a:r>
              <a:rPr lang="en-US" altLang="ro-RO" sz="2400" dirty="0" err="1" smtClean="0">
                <a:solidFill>
                  <a:srgbClr val="0070C0"/>
                </a:solidFill>
              </a:rPr>
              <a:t>ridicata</a:t>
            </a:r>
            <a:endParaRPr lang="en-US" altLang="ro-RO" sz="2400" dirty="0">
              <a:solidFill>
                <a:srgbClr val="0070C0"/>
              </a:solidFill>
            </a:endParaRPr>
          </a:p>
          <a:p>
            <a:r>
              <a:rPr lang="en-US" altLang="ro-RO" sz="2400" dirty="0" smtClean="0"/>
              <a:t>Germania</a:t>
            </a:r>
            <a:endParaRPr lang="en-US" altLang="ro-RO" sz="2400" dirty="0"/>
          </a:p>
          <a:p>
            <a:r>
              <a:rPr lang="en-US" altLang="ro-RO" sz="2400" dirty="0" err="1" smtClean="0"/>
              <a:t>Suedia</a:t>
            </a:r>
            <a:endParaRPr lang="en-US" altLang="ro-RO" sz="2400" dirty="0"/>
          </a:p>
          <a:p>
            <a:r>
              <a:rPr lang="en-US" altLang="ro-RO" sz="2400" dirty="0" err="1" smtClean="0"/>
              <a:t>Danemarca</a:t>
            </a:r>
            <a:endParaRPr lang="en-US" altLang="ro-RO" sz="2400" dirty="0"/>
          </a:p>
          <a:p>
            <a:r>
              <a:rPr lang="en-US" altLang="ro-RO" sz="2400" dirty="0" err="1" smtClean="0"/>
              <a:t>Norvegia</a:t>
            </a:r>
            <a:endParaRPr lang="en-US" altLang="ro-RO" sz="2400" dirty="0"/>
          </a:p>
          <a:p>
            <a:r>
              <a:rPr lang="en-US" altLang="ro-RO" sz="2400" dirty="0" err="1" smtClean="0"/>
              <a:t>Ungaria</a:t>
            </a:r>
            <a:endParaRPr lang="en-US" altLang="ro-RO" sz="2400" dirty="0"/>
          </a:p>
          <a:p>
            <a:r>
              <a:rPr lang="en-US" altLang="ro-RO" sz="2400" dirty="0" smtClean="0"/>
              <a:t>UK</a:t>
            </a:r>
            <a:endParaRPr lang="en-US" altLang="ro-RO" sz="2400" dirty="0"/>
          </a:p>
          <a:p>
            <a:r>
              <a:rPr lang="en-US" altLang="ro-RO" sz="2400" dirty="0" smtClean="0"/>
              <a:t>Romania</a:t>
            </a:r>
            <a:endParaRPr lang="en-US" altLang="ro-RO" sz="240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572000" y="1676400"/>
            <a:ext cx="297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US" altLang="ro-RO" sz="2400" dirty="0" err="1" smtClean="0">
                <a:solidFill>
                  <a:srgbClr val="0070C0"/>
                </a:solidFill>
              </a:rPr>
              <a:t>Institutionalizare</a:t>
            </a:r>
            <a:r>
              <a:rPr lang="en-US" altLang="ro-RO" sz="2400" dirty="0" smtClean="0">
                <a:solidFill>
                  <a:srgbClr val="0070C0"/>
                </a:solidFill>
              </a:rPr>
              <a:t> </a:t>
            </a:r>
            <a:r>
              <a:rPr lang="en-US" altLang="ro-RO" sz="2400" dirty="0" err="1" smtClean="0">
                <a:solidFill>
                  <a:srgbClr val="0070C0"/>
                </a:solidFill>
              </a:rPr>
              <a:t>scazuta</a:t>
            </a:r>
            <a:endParaRPr lang="en-US" altLang="ro-RO" sz="2400" dirty="0" smtClean="0">
              <a:solidFill>
                <a:srgbClr val="0070C0"/>
              </a:solidFill>
            </a:endParaRPr>
          </a:p>
          <a:p>
            <a:r>
              <a:rPr lang="en-US" altLang="ro-RO" sz="2400" dirty="0" err="1" smtClean="0"/>
              <a:t>Rusia</a:t>
            </a:r>
            <a:endParaRPr lang="en-US" altLang="ro-RO" sz="2400" dirty="0" smtClean="0"/>
          </a:p>
          <a:p>
            <a:r>
              <a:rPr lang="en-US" altLang="ro-RO" sz="2400" dirty="0" err="1" smtClean="0"/>
              <a:t>Ucraina</a:t>
            </a:r>
            <a:endParaRPr lang="en-US" altLang="ro-RO" sz="2400" dirty="0" smtClean="0"/>
          </a:p>
          <a:p>
            <a:r>
              <a:rPr lang="en-US" altLang="ro-RO" sz="2400" dirty="0" err="1" smtClean="0"/>
              <a:t>Polonia</a:t>
            </a:r>
            <a:endParaRPr lang="en-US" altLang="ro-RO" sz="2400" dirty="0" smtClean="0"/>
          </a:p>
          <a:p>
            <a:endParaRPr lang="en-US" altLang="ro-RO" sz="2400" dirty="0"/>
          </a:p>
        </p:txBody>
      </p:sp>
    </p:spTree>
    <p:extLst>
      <p:ext uri="{BB962C8B-B14F-4D97-AF65-F5344CB8AC3E}">
        <p14:creationId xmlns:p14="http://schemas.microsoft.com/office/powerpoint/2010/main" val="42296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</a:t>
            </a:r>
            <a:r>
              <a:rPr lang="en-US" altLang="ro-RO" dirty="0" smtClean="0"/>
              <a:t>National Liberal din Romania:</a:t>
            </a:r>
            <a:r>
              <a:rPr lang="en-US" altLang="ro-RO" dirty="0"/>
              <a:t/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/>
              <a:t>Ascensiunea pe  </a:t>
            </a:r>
            <a:r>
              <a:rPr lang="it-IT" sz="2800" dirty="0"/>
              <a:t>scena politică românească a fost liberalismul secolului al </a:t>
            </a:r>
            <a:r>
              <a:rPr lang="it-IT" sz="2800" dirty="0" smtClean="0"/>
              <a:t>XIX-lea:</a:t>
            </a:r>
          </a:p>
          <a:p>
            <a:pPr>
              <a:buFontTx/>
              <a:buChar char="-"/>
            </a:pPr>
            <a:r>
              <a:rPr lang="it-IT" sz="2800" dirty="0" smtClean="0"/>
              <a:t>grupuri politice care lupta pentru drepturi si libertati cetatenesti (proclamatii la 1848, la unirea din 1859, la 1866, etc)</a:t>
            </a:r>
          </a:p>
          <a:p>
            <a:pPr>
              <a:buFontTx/>
              <a:buChar char="-"/>
            </a:pPr>
            <a:r>
              <a:rPr lang="it-IT" sz="2800" dirty="0"/>
              <a:t>c</a:t>
            </a:r>
            <a:r>
              <a:rPr lang="it-IT" sz="2800" dirty="0" smtClean="0"/>
              <a:t>onstituire si coordonarea intre grupruri politice opuse primilor ministri conservatori, in a doua jumatate a secolului </a:t>
            </a:r>
            <a:r>
              <a:rPr lang="it-IT" sz="2800" dirty="0"/>
              <a:t>al </a:t>
            </a:r>
            <a:r>
              <a:rPr lang="it-IT" sz="2800" dirty="0" smtClean="0"/>
              <a:t>XIX-lea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6030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National Liberal din Romania:</a:t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alibri" panose="020F0502020204030204" pitchFamily="34" charset="0"/>
              </a:rPr>
              <a:t>C</a:t>
            </a:r>
            <a:r>
              <a:rPr lang="vi-VN" dirty="0" smtClean="0">
                <a:latin typeface="Calibri" panose="020F0502020204030204" pitchFamily="34" charset="0"/>
              </a:rPr>
              <a:t>ampania </a:t>
            </a:r>
            <a:r>
              <a:rPr lang="vi-VN" dirty="0">
                <a:latin typeface="Calibri" panose="020F0502020204030204" pitchFamily="34" charset="0"/>
              </a:rPr>
              <a:t>pentru alegerile parlamentare din aprilie 1875</a:t>
            </a:r>
            <a:r>
              <a:rPr lang="en-US" dirty="0">
                <a:latin typeface="Calibri" panose="020F0502020204030204" pitchFamily="34" charset="0"/>
              </a:rPr>
              <a:t>: </a:t>
            </a:r>
            <a:endParaRPr lang="en-US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r>
              <a:rPr lang="en-US" dirty="0" err="1" smtClean="0">
                <a:latin typeface="Calibri" panose="020F0502020204030204" pitchFamily="34" charset="0"/>
              </a:rPr>
              <a:t>electorala</a:t>
            </a:r>
            <a:r>
              <a:rPr lang="en-US" dirty="0" smtClean="0">
                <a:latin typeface="Calibri" panose="020F0502020204030204" pitchFamily="34" charset="0"/>
              </a:rPr>
              <a:t> din 1875 </a:t>
            </a:r>
            <a:r>
              <a:rPr lang="en-US" dirty="0" err="1" smtClean="0">
                <a:latin typeface="Calibri" panose="020F0502020204030204" pitchFamily="34" charset="0"/>
              </a:rPr>
              <a:t>este</a:t>
            </a:r>
            <a:r>
              <a:rPr lang="en-US" dirty="0" smtClean="0">
                <a:latin typeface="Calibri" panose="020F0502020204030204" pitchFamily="34" charset="0"/>
              </a:rPr>
              <a:t> o </a:t>
            </a:r>
            <a:r>
              <a:rPr lang="en-US" dirty="0" err="1" smtClean="0">
                <a:latin typeface="Calibri" panose="020F0502020204030204" pitchFamily="34" charset="0"/>
              </a:rPr>
              <a:t>structura</a:t>
            </a:r>
            <a:r>
              <a:rPr lang="en-US" dirty="0" smtClean="0">
                <a:latin typeface="Calibri" panose="020F0502020204030204" pitchFamily="34" charset="0"/>
              </a:rPr>
              <a:t> de </a:t>
            </a:r>
            <a:r>
              <a:rPr lang="en-US" dirty="0" err="1" smtClean="0">
                <a:latin typeface="Calibri" panose="020F0502020204030204" pitchFamily="34" charset="0"/>
              </a:rPr>
              <a:t>organizatii</a:t>
            </a:r>
            <a:r>
              <a:rPr lang="en-US" dirty="0" smtClean="0">
                <a:latin typeface="Calibri" panose="020F0502020204030204" pitchFamily="34" charset="0"/>
              </a:rPr>
              <a:t> care </a:t>
            </a:r>
            <a:r>
              <a:rPr lang="en-US" dirty="0" err="1" smtClean="0">
                <a:latin typeface="Calibri" panose="020F0502020204030204" pitchFamily="34" charset="0"/>
              </a:rPr>
              <a:t>dobandesc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caracter</a:t>
            </a:r>
            <a:r>
              <a:rPr lang="en-US" dirty="0" smtClean="0">
                <a:latin typeface="Calibri" panose="020F0502020204030204" pitchFamily="34" charset="0"/>
              </a:rPr>
              <a:t> permanent </a:t>
            </a:r>
            <a:r>
              <a:rPr lang="en-US" dirty="0" err="1" smtClean="0">
                <a:latin typeface="Calibri" panose="020F0502020204030204" pitchFamily="34" charset="0"/>
              </a:rPr>
              <a:t>si</a:t>
            </a:r>
            <a:r>
              <a:rPr lang="en-US" dirty="0" smtClean="0">
                <a:latin typeface="Calibri" panose="020F0502020204030204" pitchFamily="34" charset="0"/>
              </a:rPr>
              <a:t> care </a:t>
            </a:r>
            <a:r>
              <a:rPr lang="en-US" dirty="0" err="1" smtClean="0">
                <a:latin typeface="Calibri" panose="020F0502020204030204" pitchFamily="34" charset="0"/>
              </a:rPr>
              <a:t>incepe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functioneze</a:t>
            </a:r>
            <a:r>
              <a:rPr lang="en-US" dirty="0" smtClean="0">
                <a:latin typeface="Calibri" panose="020F0502020204030204" pitchFamily="34" charset="0"/>
              </a:rPr>
              <a:t> ca </a:t>
            </a:r>
            <a:r>
              <a:rPr lang="en-US" dirty="0" err="1" smtClean="0">
                <a:latin typeface="Calibri" panose="020F0502020204030204" pitchFamily="34" charset="0"/>
              </a:rPr>
              <a:t>si</a:t>
            </a:r>
            <a:r>
              <a:rPr lang="en-US" dirty="0" smtClean="0">
                <a:latin typeface="Calibri" panose="020F0502020204030204" pitchFamily="34" charset="0"/>
              </a:rPr>
              <a:t> un tot </a:t>
            </a:r>
            <a:r>
              <a:rPr lang="en-US" dirty="0" err="1" smtClean="0">
                <a:latin typeface="Calibri" panose="020F0502020204030204" pitchFamily="34" charset="0"/>
              </a:rPr>
              <a:t>unitar</a:t>
            </a:r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vi-VN" dirty="0" smtClean="0">
                <a:latin typeface="Calibri" panose="020F0502020204030204" pitchFamily="34" charset="0"/>
              </a:rPr>
              <a:t>liberalii </a:t>
            </a:r>
            <a:r>
              <a:rPr lang="vi-VN" dirty="0">
                <a:latin typeface="Calibri" panose="020F0502020204030204" pitchFamily="34" charset="0"/>
              </a:rPr>
              <a:t>alc</a:t>
            </a:r>
            <a:r>
              <a:rPr lang="en-US" dirty="0">
                <a:latin typeface="Calibri" panose="020F0502020204030204" pitchFamily="34" charset="0"/>
              </a:rPr>
              <a:t>a</a:t>
            </a:r>
            <a:r>
              <a:rPr lang="vi-VN" dirty="0">
                <a:latin typeface="Calibri" panose="020F0502020204030204" pitchFamily="34" charset="0"/>
              </a:rPr>
              <a:t>tui</a:t>
            </a:r>
            <a:r>
              <a:rPr lang="en-US" dirty="0">
                <a:latin typeface="Calibri" panose="020F0502020204030204" pitchFamily="34" charset="0"/>
              </a:rPr>
              <a:t>e</a:t>
            </a:r>
            <a:r>
              <a:rPr lang="vi-VN" dirty="0">
                <a:latin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</a:rPr>
              <a:t>c</a:t>
            </a:r>
            <a:r>
              <a:rPr lang="vi-VN" dirty="0">
                <a:latin typeface="Calibri" panose="020F0502020204030204" pitchFamily="34" charset="0"/>
              </a:rPr>
              <a:t> un Comitet Central Electoral, cu scopul de coordona activitatea politic</a:t>
            </a:r>
            <a:r>
              <a:rPr lang="en-US" dirty="0">
                <a:latin typeface="Calibri" panose="020F0502020204030204" pitchFamily="34" charset="0"/>
              </a:rPr>
              <a:t>a</a:t>
            </a:r>
            <a:r>
              <a:rPr lang="vi-VN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i</a:t>
            </a:r>
            <a:r>
              <a:rPr lang="vi-VN" dirty="0">
                <a:latin typeface="Calibri" panose="020F0502020204030204" pitchFamily="34" charset="0"/>
              </a:rPr>
              <a:t>n întreaga </a:t>
            </a:r>
            <a:r>
              <a:rPr lang="en-US" dirty="0" err="1" smtClean="0">
                <a:latin typeface="Calibri" panose="020F0502020204030204" pitchFamily="34" charset="0"/>
              </a:rPr>
              <a:t>tara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</a:endParaRPr>
          </a:p>
          <a:p>
            <a:r>
              <a:rPr lang="en-US" dirty="0" err="1" smtClean="0">
                <a:latin typeface="Calibri" panose="020F0502020204030204" pitchFamily="34" charset="0"/>
              </a:rPr>
              <a:t>candidatii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liberali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sunt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minoritari</a:t>
            </a:r>
            <a:r>
              <a:rPr lang="en-US" dirty="0" smtClean="0">
                <a:latin typeface="Calibri" panose="020F0502020204030204" pitchFamily="34" charset="0"/>
              </a:rPr>
              <a:t> in </a:t>
            </a:r>
            <a:r>
              <a:rPr lang="en-US" dirty="0" err="1" smtClean="0">
                <a:latin typeface="Calibri" panose="020F0502020204030204" pitchFamily="34" charset="0"/>
              </a:rPr>
              <a:t>noul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parlament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dar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strucutra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creata</a:t>
            </a:r>
            <a:r>
              <a:rPr lang="en-US" dirty="0" smtClean="0">
                <a:latin typeface="Calibri" panose="020F0502020204030204" pitchFamily="34" charset="0"/>
              </a:rPr>
              <a:t> de </a:t>
            </a:r>
            <a:r>
              <a:rPr lang="en-US" dirty="0" err="1" smtClean="0">
                <a:latin typeface="Calibri" panose="020F0502020204030204" pitchFamily="34" charset="0"/>
              </a:rPr>
              <a:t>ei</a:t>
            </a:r>
            <a:r>
              <a:rPr lang="en-US" dirty="0" smtClean="0">
                <a:latin typeface="Calibri" panose="020F0502020204030204" pitchFamily="34" charset="0"/>
              </a:rPr>
              <a:t> continua </a:t>
            </a:r>
            <a:r>
              <a:rPr lang="en-US" dirty="0" err="1" smtClean="0">
                <a:latin typeface="Calibri" panose="020F0502020204030204" pitchFamily="34" charset="0"/>
              </a:rPr>
              <a:t>sa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existe</a:t>
            </a:r>
            <a:endParaRPr lang="en-US" dirty="0">
              <a:latin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dirty="0" smtClean="0">
              <a:latin typeface="Calibri" panose="020F050202020403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2643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National Liberal din Romania:</a:t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Calibri" panose="020F0502020204030204" pitchFamily="34" charset="0"/>
              </a:rPr>
              <a:t>Elaborarea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unui</a:t>
            </a:r>
            <a:r>
              <a:rPr lang="en-US" dirty="0">
                <a:latin typeface="Calibri" panose="020F0502020204030204" pitchFamily="34" charset="0"/>
              </a:rPr>
              <a:t> program politic </a:t>
            </a:r>
            <a:r>
              <a:rPr lang="en-US" dirty="0" err="1">
                <a:latin typeface="Calibri" panose="020F0502020204030204" pitchFamily="34" charset="0"/>
              </a:rPr>
              <a:t>si</a:t>
            </a:r>
            <a:r>
              <a:rPr lang="en-US" dirty="0">
                <a:latin typeface="Calibri" panose="020F0502020204030204" pitchFamily="34" charset="0"/>
              </a:rPr>
              <a:t> a </a:t>
            </a:r>
            <a:r>
              <a:rPr lang="en-US" dirty="0" err="1">
                <a:latin typeface="Calibri" panose="020F0502020204030204" pitchFamily="34" charset="0"/>
              </a:rPr>
              <a:t>unor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principii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doctrinare</a:t>
            </a:r>
            <a:r>
              <a:rPr lang="en-US" dirty="0">
                <a:latin typeface="Calibri" panose="020F0502020204030204" pitchFamily="34" charset="0"/>
              </a:rPr>
              <a:t> – “</a:t>
            </a:r>
            <a:r>
              <a:rPr lang="en-US" dirty="0" err="1">
                <a:latin typeface="Calibri" panose="020F0502020204030204" pitchFamily="34" charset="0"/>
              </a:rPr>
              <a:t>Prin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noi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insine</a:t>
            </a:r>
            <a:r>
              <a:rPr lang="en-US" dirty="0">
                <a:latin typeface="Calibri" panose="020F0502020204030204" pitchFamily="34" charset="0"/>
              </a:rPr>
              <a:t>”(1881)</a:t>
            </a: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mtClean="0">
                <a:latin typeface="Calibri" panose="020F0502020204030204" pitchFamily="34" charset="0"/>
              </a:rPr>
              <a:t>Dizidente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ca </a:t>
            </a:r>
            <a:r>
              <a:rPr lang="en-US" dirty="0" err="1">
                <a:latin typeface="Calibri" panose="020F0502020204030204" pitchFamily="34" charset="0"/>
              </a:rPr>
              <a:t>urmare</a:t>
            </a:r>
            <a:r>
              <a:rPr lang="en-US" dirty="0">
                <a:latin typeface="Calibri" panose="020F0502020204030204" pitchFamily="34" charset="0"/>
              </a:rPr>
              <a:t> a </a:t>
            </a:r>
            <a:r>
              <a:rPr lang="en-US" dirty="0" err="1">
                <a:latin typeface="Calibri" panose="020F0502020204030204" pitchFamily="34" charset="0"/>
              </a:rPr>
              <a:t>clarificarilor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doctrinare</a:t>
            </a:r>
            <a:r>
              <a:rPr lang="en-US" dirty="0">
                <a:latin typeface="Calibri" panose="020F0502020204030204" pitchFamily="34" charset="0"/>
              </a:rPr>
              <a:t>: </a:t>
            </a:r>
            <a:r>
              <a:rPr lang="ro-RO" dirty="0"/>
              <a:t>Partid Liberal Moderat</a:t>
            </a:r>
            <a:r>
              <a:rPr lang="en-US" dirty="0"/>
              <a:t> (1878), </a:t>
            </a:r>
            <a:r>
              <a:rPr lang="vi-VN" dirty="0">
                <a:latin typeface="Calibri" panose="020F0502020204030204" pitchFamily="34" charset="0"/>
              </a:rPr>
              <a:t>Frac</a:t>
            </a:r>
            <a:r>
              <a:rPr lang="en-US" dirty="0">
                <a:latin typeface="Calibri" panose="020F0502020204030204" pitchFamily="34" charset="0"/>
              </a:rPr>
              <a:t>t</a:t>
            </a:r>
            <a:r>
              <a:rPr lang="vi-VN" dirty="0">
                <a:latin typeface="Calibri" panose="020F0502020204030204" pitchFamily="34" charset="0"/>
              </a:rPr>
              <a:t>iunea Liberal</a:t>
            </a:r>
            <a:r>
              <a:rPr lang="en-US" dirty="0">
                <a:latin typeface="Calibri" panose="020F0502020204030204" pitchFamily="34" charset="0"/>
              </a:rPr>
              <a:t>a</a:t>
            </a:r>
            <a:r>
              <a:rPr lang="vi-VN" dirty="0">
                <a:latin typeface="Calibri" panose="020F0502020204030204" pitchFamily="34" charset="0"/>
              </a:rPr>
              <a:t> Independent</a:t>
            </a:r>
            <a:r>
              <a:rPr lang="en-US" dirty="0"/>
              <a:t>a (1880), </a:t>
            </a:r>
            <a:r>
              <a:rPr lang="en-US" dirty="0" err="1"/>
              <a:t>Liberalii</a:t>
            </a:r>
            <a:r>
              <a:rPr lang="en-US" dirty="0"/>
              <a:t> </a:t>
            </a:r>
            <a:r>
              <a:rPr lang="en-US" dirty="0" err="1"/>
              <a:t>sinceri</a:t>
            </a:r>
            <a:r>
              <a:rPr lang="en-US" dirty="0"/>
              <a:t> (1880), </a:t>
            </a:r>
            <a:r>
              <a:rPr lang="en-US" dirty="0" err="1"/>
              <a:t>Partidul</a:t>
            </a:r>
            <a:r>
              <a:rPr lang="en-US" dirty="0"/>
              <a:t> Radical (1888), </a:t>
            </a:r>
            <a:r>
              <a:rPr lang="en-US" dirty="0" err="1"/>
              <a:t>etc</a:t>
            </a:r>
            <a:endParaRPr lang="en-US" dirty="0">
              <a:latin typeface="Calibri" panose="020F050202020403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8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Verde in Germania:</a:t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ro-RO" sz="2800" dirty="0"/>
              <a:t>A </a:t>
            </a:r>
            <a:r>
              <a:rPr lang="en-US" altLang="ro-RO" sz="2800" dirty="0" err="1"/>
              <a:t>aparut</a:t>
            </a:r>
            <a:r>
              <a:rPr lang="en-US" altLang="ro-RO" sz="2800" dirty="0"/>
              <a:t> ca </a:t>
            </a:r>
            <a:r>
              <a:rPr lang="en-US" altLang="ro-RO" sz="2800" dirty="0" err="1"/>
              <a:t>urmare</a:t>
            </a:r>
            <a:r>
              <a:rPr lang="en-US" altLang="ro-RO" sz="2800" dirty="0"/>
              <a:t> a </a:t>
            </a:r>
            <a:r>
              <a:rPr lang="en-US" altLang="ro-RO" sz="2800" dirty="0" err="1"/>
              <a:t>miscarilor</a:t>
            </a:r>
            <a:r>
              <a:rPr lang="en-US" altLang="ro-RO" sz="2800" dirty="0"/>
              <a:t> </a:t>
            </a:r>
            <a:r>
              <a:rPr lang="en-US" altLang="ro-RO" sz="2800" dirty="0" err="1"/>
              <a:t>ecologiste</a:t>
            </a:r>
            <a:r>
              <a:rPr lang="en-US" altLang="ro-RO" sz="2800" dirty="0"/>
              <a:t> din </a:t>
            </a:r>
            <a:r>
              <a:rPr lang="en-US" altLang="ro-RO" sz="2800" dirty="0" err="1"/>
              <a:t>anii</a:t>
            </a:r>
            <a:r>
              <a:rPr lang="en-US" altLang="ro-RO" sz="2800" dirty="0"/>
              <a:t> ‘70</a:t>
            </a:r>
          </a:p>
          <a:p>
            <a:pPr>
              <a:lnSpc>
                <a:spcPct val="90000"/>
              </a:lnSpc>
            </a:pPr>
            <a:endParaRPr lang="en-US" altLang="ro-RO" sz="28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ro-RO" sz="2800" dirty="0" err="1"/>
              <a:t>Sprijinit</a:t>
            </a:r>
            <a:r>
              <a:rPr lang="en-US" altLang="ro-RO" sz="2800" dirty="0"/>
              <a:t> de </a:t>
            </a:r>
            <a:r>
              <a:rPr lang="en-US" altLang="ro-RO" sz="2800" b="1" i="1" dirty="0" err="1"/>
              <a:t>noile</a:t>
            </a:r>
            <a:r>
              <a:rPr lang="en-US" altLang="ro-RO" sz="2800" b="1" i="1" dirty="0"/>
              <a:t> </a:t>
            </a:r>
            <a:r>
              <a:rPr lang="en-US" altLang="ro-RO" sz="2800" b="1" i="1" dirty="0" err="1"/>
              <a:t>miscari</a:t>
            </a:r>
            <a:r>
              <a:rPr lang="en-US" altLang="ro-RO" sz="2800" b="1" i="1" dirty="0"/>
              <a:t> </a:t>
            </a:r>
            <a:r>
              <a:rPr lang="en-US" altLang="ro-RO" sz="2800" b="1" i="1" dirty="0" err="1"/>
              <a:t>sociale</a:t>
            </a:r>
            <a:endParaRPr lang="en-US" altLang="ro-RO" sz="2800" b="1" i="1" dirty="0"/>
          </a:p>
          <a:p>
            <a:pPr lvl="1">
              <a:lnSpc>
                <a:spcPct val="90000"/>
              </a:lnSpc>
            </a:pPr>
            <a:r>
              <a:rPr lang="en-US" altLang="ro-RO" sz="2400" dirty="0" err="1"/>
              <a:t>Coalitii</a:t>
            </a:r>
            <a:r>
              <a:rPr lang="en-US" altLang="ro-RO" sz="2400" dirty="0"/>
              <a:t> de </a:t>
            </a:r>
            <a:r>
              <a:rPr lang="en-US" altLang="ro-RO" sz="2400" dirty="0" err="1"/>
              <a:t>grupuri</a:t>
            </a:r>
            <a:r>
              <a:rPr lang="en-US" altLang="ro-RO" sz="2400" dirty="0"/>
              <a:t> de </a:t>
            </a:r>
            <a:r>
              <a:rPr lang="en-US" altLang="ro-RO" sz="2400" dirty="0" err="1"/>
              <a:t>interese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si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cetateni</a:t>
            </a:r>
            <a:endParaRPr lang="en-US" altLang="ro-RO" sz="2400" dirty="0"/>
          </a:p>
          <a:p>
            <a:pPr lvl="1">
              <a:lnSpc>
                <a:spcPct val="90000"/>
              </a:lnSpc>
            </a:pPr>
            <a:r>
              <a:rPr lang="en-US" altLang="ro-RO" sz="2400" dirty="0" err="1"/>
              <a:t>Puternic</a:t>
            </a:r>
            <a:r>
              <a:rPr lang="en-US" altLang="ro-RO" sz="2400" dirty="0"/>
              <a:t> </a:t>
            </a:r>
            <a:r>
              <a:rPr lang="en-US" altLang="ro-RO" sz="2400" dirty="0" err="1"/>
              <a:t>interesate</a:t>
            </a:r>
            <a:r>
              <a:rPr lang="en-US" altLang="ro-RO" sz="2400" dirty="0"/>
              <a:t> de </a:t>
            </a:r>
            <a:r>
              <a:rPr lang="en-US" altLang="ro-RO" sz="2400" dirty="0" err="1"/>
              <a:t>stabilirea</a:t>
            </a:r>
            <a:r>
              <a:rPr lang="en-US" altLang="ro-RO" sz="2400" dirty="0"/>
              <a:t> </a:t>
            </a:r>
            <a:r>
              <a:rPr lang="en-US" altLang="ro-RO" sz="2400" dirty="0" err="1"/>
              <a:t>identitatii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politice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proprii</a:t>
            </a:r>
            <a:r>
              <a:rPr lang="en-US" altLang="ro-RO" sz="24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ro-RO" sz="2400" dirty="0"/>
              <a:t>Au </a:t>
            </a:r>
            <a:r>
              <a:rPr lang="en-US" altLang="ro-RO" sz="2400" dirty="0" err="1"/>
              <a:t>respins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partidele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politice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traditionale</a:t>
            </a:r>
            <a:endParaRPr lang="en-US" altLang="ro-RO" sz="2400" dirty="0"/>
          </a:p>
          <a:p>
            <a:pPr lvl="1">
              <a:lnSpc>
                <a:spcPct val="90000"/>
              </a:lnSpc>
            </a:pPr>
            <a:r>
              <a:rPr lang="en-US" altLang="ro-RO" sz="2400" dirty="0" err="1"/>
              <a:t>Exemple</a:t>
            </a:r>
            <a:r>
              <a:rPr lang="en-US" altLang="ro-RO" sz="2400" dirty="0"/>
              <a:t>: lobby-</a:t>
            </a:r>
            <a:r>
              <a:rPr lang="en-US" altLang="ro-RO" sz="2400" dirty="0" err="1"/>
              <a:t>ul</a:t>
            </a:r>
            <a:r>
              <a:rPr lang="en-US" altLang="ro-RO" sz="2400" dirty="0"/>
              <a:t> anti-nuclear, </a:t>
            </a:r>
            <a:r>
              <a:rPr lang="en-US" altLang="ro-RO" sz="2400" dirty="0" err="1"/>
              <a:t>miscarile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pentru</a:t>
            </a:r>
            <a:r>
              <a:rPr lang="en-US" altLang="ro-RO" sz="2400" dirty="0"/>
              <a:t> </a:t>
            </a:r>
            <a:r>
              <a:rPr lang="en-US" altLang="ro-RO" sz="2400" dirty="0" err="1"/>
              <a:t>drepturile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femeilor</a:t>
            </a:r>
            <a:r>
              <a:rPr lang="en-US" altLang="ro-RO" sz="2400" dirty="0"/>
              <a:t>, </a:t>
            </a:r>
            <a:r>
              <a:rPr lang="en-US" altLang="ro-RO" sz="2400" dirty="0" err="1"/>
              <a:t>etc</a:t>
            </a:r>
            <a:endParaRPr lang="en-US" altLang="ro-RO" sz="2400" dirty="0"/>
          </a:p>
        </p:txBody>
      </p:sp>
    </p:spTree>
    <p:extLst>
      <p:ext uri="{BB962C8B-B14F-4D97-AF65-F5344CB8AC3E}">
        <p14:creationId xmlns:p14="http://schemas.microsoft.com/office/powerpoint/2010/main" val="4032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Verde in Germania:</a:t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ro-RO" dirty="0" err="1"/>
              <a:t>Primele</a:t>
            </a:r>
            <a:r>
              <a:rPr lang="en-US" altLang="ro-RO" dirty="0"/>
              <a:t> </a:t>
            </a:r>
            <a:r>
              <a:rPr lang="en-US" altLang="ro-RO" dirty="0" err="1"/>
              <a:t>succese</a:t>
            </a:r>
            <a:r>
              <a:rPr lang="en-US" altLang="ro-RO" dirty="0"/>
              <a:t> </a:t>
            </a:r>
            <a:r>
              <a:rPr lang="en-US" altLang="ro-RO" dirty="0" err="1"/>
              <a:t>electorale</a:t>
            </a:r>
            <a:r>
              <a:rPr lang="en-US" altLang="ro-RO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ro-RO" dirty="0"/>
              <a:t>1981, au </a:t>
            </a:r>
            <a:r>
              <a:rPr lang="en-US" altLang="ro-RO" dirty="0" err="1"/>
              <a:t>castigat</a:t>
            </a:r>
            <a:r>
              <a:rPr lang="en-US" altLang="ro-RO" dirty="0"/>
              <a:t> mandate in </a:t>
            </a:r>
            <a:r>
              <a:rPr lang="en-US" altLang="ro-RO" dirty="0" err="1"/>
              <a:t>alegerile</a:t>
            </a:r>
            <a:r>
              <a:rPr lang="en-US" altLang="ro-RO" dirty="0"/>
              <a:t> locale</a:t>
            </a:r>
          </a:p>
          <a:p>
            <a:pPr lvl="1">
              <a:lnSpc>
                <a:spcPct val="90000"/>
              </a:lnSpc>
            </a:pPr>
            <a:r>
              <a:rPr lang="en-US" altLang="ro-RO" dirty="0"/>
              <a:t>1983, au </a:t>
            </a:r>
            <a:r>
              <a:rPr lang="en-US" altLang="ro-RO" dirty="0" err="1"/>
              <a:t>castigat</a:t>
            </a:r>
            <a:r>
              <a:rPr lang="en-US" altLang="ro-RO" dirty="0"/>
              <a:t> </a:t>
            </a:r>
            <a:r>
              <a:rPr lang="en-US" altLang="ro-RO" dirty="0" err="1"/>
              <a:t>locuri</a:t>
            </a:r>
            <a:r>
              <a:rPr lang="en-US" altLang="ro-RO" dirty="0"/>
              <a:t> in Bundestag</a:t>
            </a:r>
          </a:p>
          <a:p>
            <a:pPr lvl="1">
              <a:lnSpc>
                <a:spcPct val="90000"/>
              </a:lnSpc>
            </a:pPr>
            <a:endParaRPr lang="en-US" altLang="ro-RO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ro-RO" dirty="0"/>
              <a:t>S-a </a:t>
            </a:r>
            <a:r>
              <a:rPr lang="en-US" altLang="ro-RO" dirty="0" err="1"/>
              <a:t>pozitionat</a:t>
            </a:r>
            <a:r>
              <a:rPr lang="en-US" altLang="ro-RO" dirty="0"/>
              <a:t> </a:t>
            </a:r>
            <a:r>
              <a:rPr lang="en-US" altLang="ro-RO" dirty="0" err="1"/>
              <a:t>pentru</a:t>
            </a:r>
            <a:r>
              <a:rPr lang="en-US" altLang="ro-RO" dirty="0"/>
              <a:t> a </a:t>
            </a:r>
            <a:r>
              <a:rPr lang="en-US" altLang="ro-RO" dirty="0" err="1"/>
              <a:t>deveni</a:t>
            </a:r>
            <a:r>
              <a:rPr lang="en-US" altLang="ro-RO" dirty="0"/>
              <a:t> un “</a:t>
            </a:r>
            <a:r>
              <a:rPr lang="en-US" altLang="ro-RO" dirty="0" err="1"/>
              <a:t>partid</a:t>
            </a:r>
            <a:r>
              <a:rPr lang="en-US" altLang="ro-RO" dirty="0"/>
              <a:t> </a:t>
            </a:r>
            <a:r>
              <a:rPr lang="en-US" altLang="ro-RO" dirty="0" err="1"/>
              <a:t>efectiv</a:t>
            </a:r>
            <a:r>
              <a:rPr lang="en-US" altLang="ro-RO" dirty="0"/>
              <a:t>”</a:t>
            </a:r>
          </a:p>
          <a:p>
            <a:pPr lvl="1">
              <a:lnSpc>
                <a:spcPct val="90000"/>
              </a:lnSpc>
            </a:pPr>
            <a:r>
              <a:rPr lang="en-US" altLang="ro-RO" dirty="0"/>
              <a:t>A </a:t>
            </a:r>
            <a:r>
              <a:rPr lang="en-US" altLang="ro-RO" dirty="0" err="1"/>
              <a:t>fost</a:t>
            </a:r>
            <a:r>
              <a:rPr lang="en-US" altLang="ro-RO" dirty="0"/>
              <a:t> </a:t>
            </a:r>
            <a:r>
              <a:rPr lang="en-US" altLang="ro-RO" dirty="0" err="1"/>
              <a:t>fortat</a:t>
            </a:r>
            <a:r>
              <a:rPr lang="en-US" altLang="ro-RO" dirty="0"/>
              <a:t> </a:t>
            </a:r>
            <a:r>
              <a:rPr lang="en-US" altLang="ro-RO" dirty="0" err="1"/>
              <a:t>sa</a:t>
            </a:r>
            <a:r>
              <a:rPr lang="en-US" altLang="ro-RO" dirty="0"/>
              <a:t> </a:t>
            </a:r>
            <a:r>
              <a:rPr lang="en-US" altLang="ro-RO" dirty="0" err="1"/>
              <a:t>agrege</a:t>
            </a:r>
            <a:r>
              <a:rPr lang="en-US" altLang="ro-RO" dirty="0"/>
              <a:t> </a:t>
            </a:r>
            <a:r>
              <a:rPr lang="en-US" altLang="ro-RO" dirty="0" err="1"/>
              <a:t>interese</a:t>
            </a:r>
            <a:endParaRPr lang="en-US" altLang="ro-RO" dirty="0"/>
          </a:p>
          <a:p>
            <a:pPr lvl="1">
              <a:lnSpc>
                <a:spcPct val="90000"/>
              </a:lnSpc>
            </a:pPr>
            <a:r>
              <a:rPr lang="en-US" altLang="ro-RO" dirty="0" err="1"/>
              <a:t>Unitatea</a:t>
            </a:r>
            <a:r>
              <a:rPr lang="en-US" altLang="ro-RO" dirty="0"/>
              <a:t> </a:t>
            </a:r>
            <a:r>
              <a:rPr lang="en-US" altLang="ro-RO" dirty="0" err="1"/>
              <a:t>partidului</a:t>
            </a:r>
            <a:r>
              <a:rPr lang="en-US" altLang="ro-RO" dirty="0"/>
              <a:t> s-a </a:t>
            </a:r>
            <a:r>
              <a:rPr lang="en-US" altLang="ro-RO" dirty="0" err="1"/>
              <a:t>rupt</a:t>
            </a:r>
            <a:endParaRPr lang="en-US" alt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297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/>
              <a:t>Partidul</a:t>
            </a:r>
            <a:r>
              <a:rPr lang="en-US" altLang="ro-RO" dirty="0"/>
              <a:t> Verde in Germania:</a:t>
            </a:r>
            <a:br>
              <a:rPr lang="en-US" altLang="ro-RO" dirty="0"/>
            </a:br>
            <a:r>
              <a:rPr lang="en-US" altLang="ro-RO" dirty="0" err="1"/>
              <a:t>Interese</a:t>
            </a:r>
            <a:r>
              <a:rPr lang="en-US" altLang="ro-RO" dirty="0"/>
              <a:t> </a:t>
            </a:r>
            <a:r>
              <a:rPr lang="en-US" altLang="ro-RO" dirty="0" err="1"/>
              <a:t>agregate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altLang="ro-RO" sz="2800" dirty="0"/>
              <a:t>In 1998 au </a:t>
            </a:r>
            <a:r>
              <a:rPr lang="en-US" altLang="ro-RO" sz="2800" dirty="0" err="1"/>
              <a:t>fost</a:t>
            </a:r>
            <a:r>
              <a:rPr lang="en-US" altLang="ro-RO" sz="2800" dirty="0"/>
              <a:t> </a:t>
            </a:r>
            <a:r>
              <a:rPr lang="en-US" altLang="ro-RO" sz="2800" dirty="0" err="1"/>
              <a:t>inclusi</a:t>
            </a:r>
            <a:r>
              <a:rPr lang="en-US" altLang="ro-RO" sz="2800" dirty="0"/>
              <a:t> in </a:t>
            </a:r>
            <a:r>
              <a:rPr lang="en-US" altLang="ro-RO" sz="2800" dirty="0" err="1"/>
              <a:t>coalitia</a:t>
            </a:r>
            <a:r>
              <a:rPr lang="en-US" altLang="ro-RO" sz="2800" dirty="0"/>
              <a:t> de </a:t>
            </a:r>
            <a:r>
              <a:rPr lang="en-US" altLang="ro-RO" sz="2800" dirty="0" err="1"/>
              <a:t>guvernare</a:t>
            </a:r>
            <a:r>
              <a:rPr lang="en-US" altLang="ro-RO" sz="2800" dirty="0"/>
              <a:t> </a:t>
            </a:r>
            <a:r>
              <a:rPr lang="en-US" altLang="ro-RO" sz="2800" dirty="0" err="1"/>
              <a:t>alaturi</a:t>
            </a:r>
            <a:r>
              <a:rPr lang="en-US" altLang="ro-RO" sz="2800" dirty="0"/>
              <a:t> de SPD</a:t>
            </a:r>
          </a:p>
          <a:p>
            <a:pPr>
              <a:lnSpc>
                <a:spcPct val="80000"/>
              </a:lnSpc>
            </a:pPr>
            <a:endParaRPr lang="en-US" altLang="ro-RO" sz="20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ro-RO" sz="2800" dirty="0" err="1"/>
              <a:t>Partidul</a:t>
            </a:r>
            <a:r>
              <a:rPr lang="en-US" altLang="ro-RO" sz="2800" dirty="0"/>
              <a:t> Verde – </a:t>
            </a:r>
            <a:r>
              <a:rPr lang="en-US" altLang="ro-RO" sz="2800" dirty="0" err="1"/>
              <a:t>aranjamente</a:t>
            </a:r>
            <a:r>
              <a:rPr lang="en-US" altLang="ro-RO" sz="2800" dirty="0"/>
              <a:t> </a:t>
            </a:r>
            <a:r>
              <a:rPr lang="en-US" altLang="ro-RO" sz="2800" dirty="0" err="1"/>
              <a:t>si</a:t>
            </a:r>
            <a:r>
              <a:rPr lang="en-US" altLang="ro-RO" sz="2800" dirty="0"/>
              <a:t> </a:t>
            </a:r>
            <a:r>
              <a:rPr lang="en-US" altLang="ro-RO" sz="2800" dirty="0" err="1"/>
              <a:t>efecte</a:t>
            </a:r>
            <a:r>
              <a:rPr lang="en-US" altLang="ro-RO" sz="2800" dirty="0"/>
              <a:t> </a:t>
            </a:r>
            <a:r>
              <a:rPr lang="en-US" altLang="ro-RO" sz="2800" dirty="0" err="1"/>
              <a:t>petnru</a:t>
            </a:r>
            <a:r>
              <a:rPr lang="en-US" altLang="ro-RO" sz="2800" dirty="0"/>
              <a:t> </a:t>
            </a:r>
            <a:r>
              <a:rPr lang="en-US" altLang="ro-RO" sz="2800" dirty="0" err="1"/>
              <a:t>sistemul</a:t>
            </a:r>
            <a:r>
              <a:rPr lang="en-US" altLang="ro-RO" sz="2800" dirty="0"/>
              <a:t> politic </a:t>
            </a:r>
          </a:p>
          <a:p>
            <a:pPr lvl="1">
              <a:lnSpc>
                <a:spcPct val="80000"/>
              </a:lnSpc>
            </a:pPr>
            <a:r>
              <a:rPr lang="en-US" altLang="ro-RO" sz="2400" dirty="0" err="1"/>
              <a:t>Problemele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ecologice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raman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principala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preocupare</a:t>
            </a:r>
            <a:endParaRPr lang="en-US" altLang="ro-RO" sz="2400" dirty="0"/>
          </a:p>
          <a:p>
            <a:pPr lvl="1">
              <a:lnSpc>
                <a:spcPct val="80000"/>
              </a:lnSpc>
            </a:pPr>
            <a:r>
              <a:rPr lang="en-US" altLang="ro-RO" sz="2400" dirty="0" err="1"/>
              <a:t>Partid</a:t>
            </a:r>
            <a:r>
              <a:rPr lang="en-US" altLang="ro-RO" sz="2400" dirty="0"/>
              <a:t>  de </a:t>
            </a:r>
            <a:r>
              <a:rPr lang="en-US" altLang="ro-RO" sz="2400" dirty="0" err="1"/>
              <a:t>stanga</a:t>
            </a:r>
            <a:r>
              <a:rPr lang="en-US" altLang="ro-RO" sz="2400" dirty="0"/>
              <a:t> ( la </a:t>
            </a:r>
            <a:r>
              <a:rPr lang="en-US" altLang="ro-RO" sz="2400" dirty="0" err="1"/>
              <a:t>staga</a:t>
            </a:r>
            <a:r>
              <a:rPr lang="en-US" altLang="ro-RO" sz="2400" dirty="0"/>
              <a:t> SPD)</a:t>
            </a:r>
          </a:p>
          <a:p>
            <a:pPr lvl="1">
              <a:lnSpc>
                <a:spcPct val="80000"/>
              </a:lnSpc>
            </a:pPr>
            <a:r>
              <a:rPr lang="en-US" altLang="ro-RO" sz="2400" dirty="0"/>
              <a:t>A </a:t>
            </a:r>
            <a:r>
              <a:rPr lang="en-US" altLang="ro-RO" sz="2400" dirty="0" err="1"/>
              <a:t>facut</a:t>
            </a:r>
            <a:r>
              <a:rPr lang="en-US" altLang="ro-RO" sz="2400" dirty="0"/>
              <a:t> </a:t>
            </a:r>
            <a:r>
              <a:rPr lang="en-US" altLang="ro-RO" sz="2400" dirty="0" err="1"/>
              <a:t>eforturi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sa</a:t>
            </a:r>
            <a:r>
              <a:rPr lang="en-US" altLang="ro-RO" sz="2400" dirty="0"/>
              <a:t> </a:t>
            </a:r>
            <a:r>
              <a:rPr lang="en-US" altLang="ro-RO" sz="2400" dirty="0" err="1"/>
              <a:t>ramana</a:t>
            </a:r>
            <a:r>
              <a:rPr lang="en-US" altLang="ro-RO" sz="2400" dirty="0"/>
              <a:t> un </a:t>
            </a:r>
            <a:r>
              <a:rPr lang="en-US" altLang="ro-RO" sz="2400" dirty="0" err="1"/>
              <a:t>partid</a:t>
            </a:r>
            <a:r>
              <a:rPr lang="en-US" altLang="ro-RO" sz="2400" dirty="0"/>
              <a:t> relevant </a:t>
            </a:r>
            <a:r>
              <a:rPr lang="en-US" altLang="ro-RO" sz="2400" dirty="0" err="1"/>
              <a:t>pe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masura</a:t>
            </a:r>
            <a:r>
              <a:rPr lang="en-US" altLang="ro-RO" sz="2400" dirty="0"/>
              <a:t> </a:t>
            </a:r>
            <a:r>
              <a:rPr lang="en-US" altLang="ro-RO" sz="2400" dirty="0" err="1"/>
              <a:t>ce</a:t>
            </a:r>
            <a:r>
              <a:rPr lang="en-US" altLang="ro-RO" sz="2400" dirty="0"/>
              <a:t> SPD s-a </a:t>
            </a:r>
            <a:r>
              <a:rPr lang="en-US" altLang="ro-RO" sz="2400" dirty="0" err="1"/>
              <a:t>mutat</a:t>
            </a:r>
            <a:r>
              <a:rPr lang="en-US" altLang="ro-RO" sz="2400" dirty="0"/>
              <a:t> tot </a:t>
            </a:r>
            <a:r>
              <a:rPr lang="en-US" altLang="ro-RO" sz="2400" dirty="0" err="1"/>
              <a:t>mai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mult</a:t>
            </a:r>
            <a:r>
              <a:rPr lang="en-US" altLang="ro-RO" sz="2400" dirty="0"/>
              <a:t> </a:t>
            </a:r>
            <a:r>
              <a:rPr lang="en-US" altLang="ro-RO" sz="2400" dirty="0" err="1"/>
              <a:t>spre</a:t>
            </a:r>
            <a:r>
              <a:rPr lang="en-US" altLang="ro-RO" sz="2400" dirty="0"/>
              <a:t> </a:t>
            </a:r>
            <a:r>
              <a:rPr lang="en-US" altLang="ro-RO" sz="2400" dirty="0" err="1"/>
              <a:t>centru</a:t>
            </a:r>
            <a:endParaRPr lang="en-US" altLang="ro-RO" sz="2400" dirty="0"/>
          </a:p>
          <a:p>
            <a:pPr lvl="1">
              <a:lnSpc>
                <a:spcPct val="80000"/>
              </a:lnSpc>
            </a:pPr>
            <a:r>
              <a:rPr lang="en-US" altLang="ro-RO" sz="2400" dirty="0" err="1"/>
              <a:t>Partidul</a:t>
            </a:r>
            <a:r>
              <a:rPr lang="en-US" altLang="ro-RO" sz="2400" dirty="0"/>
              <a:t> </a:t>
            </a:r>
            <a:r>
              <a:rPr lang="en-US" altLang="ro-RO" sz="2400" dirty="0" err="1"/>
              <a:t>Noii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Stangi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competitioneaza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pentru</a:t>
            </a:r>
            <a:r>
              <a:rPr lang="en-US" altLang="ro-RO" sz="2400" dirty="0"/>
              <a:t> </a:t>
            </a:r>
            <a:r>
              <a:rPr lang="en-US" altLang="ro-RO" sz="2400" dirty="0" err="1"/>
              <a:t>acceeasi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nisa</a:t>
            </a:r>
            <a:r>
              <a:rPr lang="en-US" altLang="ro-RO" sz="2400" dirty="0"/>
              <a:t> de </a:t>
            </a:r>
            <a:r>
              <a:rPr lang="en-US" altLang="ro-RO" sz="2400" dirty="0" err="1"/>
              <a:t>voturi</a:t>
            </a:r>
            <a:r>
              <a:rPr lang="en-US" altLang="ro-RO" sz="2400" dirty="0"/>
              <a:t> ca </a:t>
            </a:r>
            <a:r>
              <a:rPr lang="en-US" altLang="ro-RO" sz="2400" dirty="0" err="1"/>
              <a:t>si</a:t>
            </a:r>
            <a:r>
              <a:rPr lang="en-US" altLang="ro-RO" sz="2400" dirty="0"/>
              <a:t> </a:t>
            </a:r>
            <a:r>
              <a:rPr lang="en-US" altLang="ro-RO" sz="2400" dirty="0" err="1"/>
              <a:t>Partidul</a:t>
            </a:r>
            <a:r>
              <a:rPr lang="en-US" altLang="ro-RO" sz="2400" dirty="0"/>
              <a:t> Verde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3488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/>
              <a:t>Definitii</a:t>
            </a:r>
            <a:r>
              <a:rPr lang="en-US" altLang="ro-RO" dirty="0"/>
              <a:t> ale </a:t>
            </a:r>
            <a:r>
              <a:rPr lang="en-US" altLang="ro-RO" dirty="0" err="1"/>
              <a:t>partidului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altLang="ro-RO" dirty="0"/>
              <a:t>Edmund Burke: “</a:t>
            </a:r>
            <a:r>
              <a:rPr lang="ro-RO" altLang="ro-RO" dirty="0"/>
              <a:t>Partidul este un grup de oameni reuniţi în scopul promovării prin strădania lor comună a interesului naţional pe baza unui principiu specific acceptat de către toţi membrii</a:t>
            </a:r>
            <a:r>
              <a:rPr lang="en-US" altLang="ro-RO" dirty="0"/>
              <a:t>”</a:t>
            </a:r>
            <a:r>
              <a:rPr lang="ro-RO" altLang="ro-RO" dirty="0"/>
              <a:t>.</a:t>
            </a:r>
            <a:endParaRPr lang="en-US" altLang="ro-RO" dirty="0"/>
          </a:p>
          <a:p>
            <a:r>
              <a:rPr lang="en-US" altLang="ro-RO" dirty="0"/>
              <a:t>Anthony Downs: “un </a:t>
            </a:r>
            <a:r>
              <a:rPr lang="en-US" altLang="ro-RO" dirty="0" err="1"/>
              <a:t>grup</a:t>
            </a:r>
            <a:r>
              <a:rPr lang="en-US" altLang="ro-RO" dirty="0"/>
              <a:t> de </a:t>
            </a:r>
            <a:r>
              <a:rPr lang="en-US" altLang="ro-RO" dirty="0" err="1"/>
              <a:t>oameni</a:t>
            </a:r>
            <a:r>
              <a:rPr lang="en-US" altLang="ro-RO" dirty="0"/>
              <a:t> care </a:t>
            </a:r>
            <a:r>
              <a:rPr lang="en-US" altLang="ro-RO" dirty="0" err="1"/>
              <a:t>doresc</a:t>
            </a:r>
            <a:r>
              <a:rPr lang="en-US" altLang="ro-RO" dirty="0"/>
              <a:t> </a:t>
            </a:r>
            <a:r>
              <a:rPr lang="en-US" altLang="ro-RO" dirty="0" err="1"/>
              <a:t>sa</a:t>
            </a:r>
            <a:r>
              <a:rPr lang="en-US" altLang="ro-RO" dirty="0"/>
              <a:t> </a:t>
            </a:r>
            <a:r>
              <a:rPr lang="en-US" altLang="ro-RO" dirty="0" err="1"/>
              <a:t>controleze</a:t>
            </a:r>
            <a:r>
              <a:rPr lang="en-US" altLang="ro-RO" dirty="0"/>
              <a:t> </a:t>
            </a:r>
            <a:r>
              <a:rPr lang="en-US" altLang="ro-RO" dirty="0" err="1"/>
              <a:t>aparatul</a:t>
            </a:r>
            <a:r>
              <a:rPr lang="en-US" altLang="ro-RO" dirty="0"/>
              <a:t> </a:t>
            </a:r>
            <a:r>
              <a:rPr lang="en-US" altLang="ro-RO" dirty="0" err="1"/>
              <a:t>guvernamental</a:t>
            </a:r>
            <a:r>
              <a:rPr lang="en-US" altLang="ro-RO" dirty="0"/>
              <a:t> </a:t>
            </a:r>
            <a:r>
              <a:rPr lang="en-US" altLang="ro-RO" dirty="0" err="1"/>
              <a:t>prin</a:t>
            </a:r>
            <a:r>
              <a:rPr lang="en-US" altLang="ro-RO" dirty="0"/>
              <a:t> </a:t>
            </a:r>
            <a:r>
              <a:rPr lang="en-US" altLang="ro-RO" dirty="0" err="1"/>
              <a:t>obtinerea</a:t>
            </a:r>
            <a:r>
              <a:rPr lang="en-US" altLang="ro-RO" dirty="0"/>
              <a:t> de </a:t>
            </a:r>
            <a:r>
              <a:rPr lang="en-US" altLang="ro-RO" dirty="0" err="1"/>
              <a:t>functii</a:t>
            </a:r>
            <a:r>
              <a:rPr lang="en-US" altLang="ro-RO" dirty="0"/>
              <a:t> </a:t>
            </a:r>
            <a:r>
              <a:rPr lang="en-US" altLang="ro-RO" dirty="0" err="1"/>
              <a:t>publice</a:t>
            </a:r>
            <a:r>
              <a:rPr lang="en-US" altLang="ro-RO" dirty="0"/>
              <a:t> in </a:t>
            </a:r>
            <a:r>
              <a:rPr lang="en-US" altLang="ro-RO" dirty="0" err="1"/>
              <a:t>alegeri</a:t>
            </a:r>
            <a:r>
              <a:rPr lang="en-US" altLang="ro-RO" dirty="0"/>
              <a:t> </a:t>
            </a:r>
            <a:r>
              <a:rPr lang="en-US" altLang="ro-RO" dirty="0" err="1"/>
              <a:t>constituite</a:t>
            </a:r>
            <a:r>
              <a:rPr lang="en-US" altLang="ro-RO" dirty="0"/>
              <a:t> legal”</a:t>
            </a:r>
          </a:p>
          <a:p>
            <a:r>
              <a:rPr lang="en-US" altLang="ro-RO" dirty="0">
                <a:sym typeface="Arial" charset="0"/>
              </a:rPr>
              <a:t>Kenneth </a:t>
            </a:r>
            <a:r>
              <a:rPr lang="en-US" altLang="ro-RO" dirty="0" err="1">
                <a:sym typeface="Arial" charset="0"/>
              </a:rPr>
              <a:t>Janda</a:t>
            </a:r>
            <a:r>
              <a:rPr lang="en-US" altLang="ro-RO" dirty="0">
                <a:sym typeface="Arial" charset="0"/>
              </a:rPr>
              <a:t>:</a:t>
            </a:r>
            <a:r>
              <a:rPr lang="ro-RO" altLang="ro-RO" dirty="0"/>
              <a:t>partidul poate fi definit ca o organizaţie avînd ca unul dintre scopuri propulsarea în poziţii guvernamentale ai acelor reprezentanţi pe care îi recunoaşte în public</a:t>
            </a:r>
            <a:endParaRPr lang="en-US" altLang="ro-RO" dirty="0"/>
          </a:p>
          <a:p>
            <a:r>
              <a:rPr lang="en-US" altLang="ro-RO" dirty="0"/>
              <a:t>Giovanni </a:t>
            </a:r>
            <a:r>
              <a:rPr lang="en-US" altLang="ro-RO" dirty="0" err="1"/>
              <a:t>Sartori</a:t>
            </a:r>
            <a:r>
              <a:rPr lang="en-US" altLang="ro-RO" dirty="0"/>
              <a:t>: </a:t>
            </a:r>
            <a:r>
              <a:rPr lang="en-US" altLang="ro-RO" dirty="0" err="1"/>
              <a:t>Orice</a:t>
            </a:r>
            <a:r>
              <a:rPr lang="en-US" altLang="ro-RO" dirty="0"/>
              <a:t> </a:t>
            </a:r>
            <a:r>
              <a:rPr lang="en-US" altLang="ro-RO" dirty="0" err="1"/>
              <a:t>grupare</a:t>
            </a:r>
            <a:r>
              <a:rPr lang="en-US" altLang="ro-RO" dirty="0"/>
              <a:t> </a:t>
            </a:r>
            <a:r>
              <a:rPr lang="en-US" altLang="ro-RO" dirty="0" err="1"/>
              <a:t>politică</a:t>
            </a:r>
            <a:r>
              <a:rPr lang="en-US" altLang="ro-RO" dirty="0"/>
              <a:t>, </a:t>
            </a:r>
            <a:r>
              <a:rPr lang="en-US" altLang="ro-RO" dirty="0" err="1"/>
              <a:t>identificabilă</a:t>
            </a:r>
            <a:r>
              <a:rPr lang="en-US" altLang="ro-RO" dirty="0"/>
              <a:t> </a:t>
            </a:r>
            <a:r>
              <a:rPr lang="en-US" altLang="ro-RO" dirty="0" err="1"/>
              <a:t>printr</a:t>
            </a:r>
            <a:r>
              <a:rPr lang="en-US" altLang="ro-RO" dirty="0"/>
              <a:t>-o </a:t>
            </a:r>
            <a:r>
              <a:rPr lang="en-US" altLang="ro-RO" dirty="0" err="1"/>
              <a:t>denumire</a:t>
            </a:r>
            <a:r>
              <a:rPr lang="en-US" altLang="ro-RO" dirty="0"/>
              <a:t> </a:t>
            </a:r>
            <a:r>
              <a:rPr lang="en-US" altLang="ro-RO" dirty="0" err="1"/>
              <a:t>oficială</a:t>
            </a:r>
            <a:r>
              <a:rPr lang="en-US" altLang="ro-RO" dirty="0"/>
              <a:t>, care </a:t>
            </a:r>
            <a:r>
              <a:rPr lang="en-US" altLang="ro-RO" dirty="0" err="1"/>
              <a:t>prezintă</a:t>
            </a:r>
            <a:r>
              <a:rPr lang="en-US" altLang="ro-RO" dirty="0"/>
              <a:t> </a:t>
            </a:r>
            <a:r>
              <a:rPr lang="en-US" altLang="ro-RO" dirty="0" err="1"/>
              <a:t>candidaţi</a:t>
            </a:r>
            <a:r>
              <a:rPr lang="en-US" altLang="ro-RO" dirty="0"/>
              <a:t> </a:t>
            </a:r>
            <a:r>
              <a:rPr lang="en-US" altLang="ro-RO" dirty="0" err="1"/>
              <a:t>în</a:t>
            </a:r>
            <a:r>
              <a:rPr lang="en-US" altLang="ro-RO" dirty="0"/>
              <a:t> </a:t>
            </a:r>
            <a:r>
              <a:rPr lang="en-US" altLang="ro-RO" dirty="0" err="1"/>
              <a:t>alegeri</a:t>
            </a:r>
            <a:r>
              <a:rPr lang="en-US" altLang="ro-RO" dirty="0"/>
              <a:t> (</a:t>
            </a:r>
            <a:r>
              <a:rPr lang="en-US" altLang="ro-RO" dirty="0" err="1"/>
              <a:t>libere</a:t>
            </a:r>
            <a:r>
              <a:rPr lang="en-US" altLang="ro-RO" dirty="0"/>
              <a:t> </a:t>
            </a:r>
            <a:r>
              <a:rPr lang="en-US" altLang="ro-RO" dirty="0" err="1"/>
              <a:t>sau</a:t>
            </a:r>
            <a:r>
              <a:rPr lang="en-US" altLang="ro-RO" dirty="0"/>
              <a:t> nu) </a:t>
            </a:r>
            <a:r>
              <a:rPr lang="en-US" altLang="ro-RO" dirty="0" err="1"/>
              <a:t>şi</a:t>
            </a:r>
            <a:r>
              <a:rPr lang="en-US" altLang="ro-RO" dirty="0"/>
              <a:t> </a:t>
            </a:r>
            <a:r>
              <a:rPr lang="en-US" altLang="ro-RO" dirty="0" err="1"/>
              <a:t>este</a:t>
            </a:r>
            <a:r>
              <a:rPr lang="en-US" altLang="ro-RO" dirty="0"/>
              <a:t> </a:t>
            </a:r>
            <a:r>
              <a:rPr lang="en-US" altLang="ro-RO" dirty="0" err="1"/>
              <a:t>capabilă</a:t>
            </a:r>
            <a:r>
              <a:rPr lang="en-US" altLang="ro-RO" dirty="0"/>
              <a:t> </a:t>
            </a:r>
            <a:r>
              <a:rPr lang="en-US" altLang="ro-RO" dirty="0" err="1"/>
              <a:t>să-i</a:t>
            </a:r>
            <a:r>
              <a:rPr lang="en-US" altLang="ro-RO" dirty="0"/>
              <a:t> </a:t>
            </a:r>
            <a:r>
              <a:rPr lang="en-US" altLang="ro-RO" dirty="0" err="1"/>
              <a:t>propulseze</a:t>
            </a:r>
            <a:r>
              <a:rPr lang="en-US" altLang="ro-RO" dirty="0"/>
              <a:t> </a:t>
            </a:r>
            <a:r>
              <a:rPr lang="en-US" altLang="ro-RO" dirty="0" err="1"/>
              <a:t>pe</a:t>
            </a:r>
            <a:r>
              <a:rPr lang="en-US" altLang="ro-RO" dirty="0"/>
              <a:t> </a:t>
            </a:r>
            <a:r>
              <a:rPr lang="en-US" altLang="ro-RO" dirty="0" err="1"/>
              <a:t>aceştia</a:t>
            </a:r>
            <a:r>
              <a:rPr lang="en-US" altLang="ro-RO" dirty="0"/>
              <a:t> </a:t>
            </a:r>
            <a:r>
              <a:rPr lang="en-US" altLang="ro-RO" dirty="0" err="1"/>
              <a:t>în</a:t>
            </a:r>
            <a:r>
              <a:rPr lang="en-US" altLang="ro-RO" dirty="0"/>
              <a:t> </a:t>
            </a:r>
            <a:r>
              <a:rPr lang="en-US" altLang="ro-RO" dirty="0" err="1"/>
              <a:t>funcţii</a:t>
            </a:r>
            <a:r>
              <a:rPr lang="en-US" altLang="ro-RO" dirty="0"/>
              <a:t> </a:t>
            </a:r>
            <a:r>
              <a:rPr lang="en-US" altLang="ro-RO" dirty="0" err="1"/>
              <a:t>publice</a:t>
            </a:r>
            <a:r>
              <a:rPr lang="en-US" altLang="ro-RO" dirty="0"/>
              <a:t>, </a:t>
            </a:r>
            <a:r>
              <a:rPr lang="en-US" altLang="ro-RO" dirty="0" err="1"/>
              <a:t>este</a:t>
            </a:r>
            <a:r>
              <a:rPr lang="en-US" altLang="ro-RO" dirty="0"/>
              <a:t> un </a:t>
            </a:r>
            <a:r>
              <a:rPr lang="en-US" altLang="ro-RO" dirty="0" err="1"/>
              <a:t>partid</a:t>
            </a:r>
            <a:r>
              <a:rPr lang="en-US" altLang="ro-RO" dirty="0"/>
              <a:t> </a:t>
            </a:r>
          </a:p>
          <a:p>
            <a:r>
              <a:rPr lang="en-US" altLang="ro-RO" dirty="0"/>
              <a:t>La </a:t>
            </a:r>
            <a:r>
              <a:rPr lang="en-US" altLang="ro-RO" dirty="0" err="1"/>
              <a:t>Palombara</a:t>
            </a:r>
            <a:r>
              <a:rPr lang="en-US" altLang="ro-RO" dirty="0"/>
              <a:t> </a:t>
            </a:r>
            <a:r>
              <a:rPr lang="en-US" altLang="ro-RO" dirty="0" err="1"/>
              <a:t>si</a:t>
            </a:r>
            <a:r>
              <a:rPr lang="en-US" altLang="ro-RO" dirty="0"/>
              <a:t> Weiner: 1. </a:t>
            </a:r>
            <a:r>
              <a:rPr lang="ro-RO" altLang="ro-RO" dirty="0"/>
              <a:t>continuitate organizaţională</a:t>
            </a:r>
            <a:r>
              <a:rPr lang="en-US" altLang="ro-RO" dirty="0"/>
              <a:t> 2. </a:t>
            </a:r>
            <a:r>
              <a:rPr lang="ro-RO" altLang="ro-RO" dirty="0"/>
              <a:t>structură organizaţională</a:t>
            </a:r>
            <a:r>
              <a:rPr lang="en-US" altLang="ro-RO" dirty="0"/>
              <a:t> 3.</a:t>
            </a:r>
            <a:r>
              <a:rPr lang="ro-RO" altLang="ro-RO" dirty="0"/>
              <a:t>„o hotărîre conştienţă din parte liderilor locali şi naţionali de a acapara şi a deţine puterea decizională </a:t>
            </a:r>
            <a:r>
              <a:rPr lang="en-US" altLang="ro-RO" dirty="0"/>
              <a:t>4. </a:t>
            </a:r>
            <a:r>
              <a:rPr lang="ro-RO" altLang="ro-RO" dirty="0"/>
              <a:t>străduinţa de a obţine sprijinul </a:t>
            </a:r>
            <a:r>
              <a:rPr lang="ro-RO" altLang="ro-RO" dirty="0" smtClean="0"/>
              <a:t>electoratului</a:t>
            </a:r>
            <a:r>
              <a:rPr lang="en-US" altLang="ro-RO" dirty="0" smtClean="0"/>
              <a:t>.</a:t>
            </a: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24103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err="1" smtClean="0"/>
              <a:t>Definitie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minimala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partidului</a:t>
            </a:r>
            <a:r>
              <a:rPr lang="en-US" altLang="ro-RO" dirty="0" smtClean="0"/>
              <a:t> politic </a:t>
            </a:r>
            <a:r>
              <a:rPr lang="en-US" altLang="ro-RO" sz="2700" dirty="0" smtClean="0"/>
              <a:t>[</a:t>
            </a:r>
            <a:r>
              <a:rPr lang="en-US" altLang="ro-RO" sz="2700" dirty="0" err="1" smtClean="0"/>
              <a:t>ce</a:t>
            </a:r>
            <a:r>
              <a:rPr lang="en-US" altLang="ro-RO" sz="2700" dirty="0" smtClean="0"/>
              <a:t> au in </a:t>
            </a:r>
            <a:r>
              <a:rPr lang="en-US" altLang="ro-RO" sz="2700" dirty="0" err="1" smtClean="0"/>
              <a:t>comun</a:t>
            </a:r>
            <a:r>
              <a:rPr lang="en-US" altLang="ro-RO" sz="2700" dirty="0" smtClean="0"/>
              <a:t> </a:t>
            </a:r>
            <a:r>
              <a:rPr lang="en-US" altLang="ro-RO" sz="2700" dirty="0" err="1" smtClean="0"/>
              <a:t>toate</a:t>
            </a:r>
            <a:r>
              <a:rPr lang="en-US" altLang="ro-RO" sz="2700" dirty="0" smtClean="0"/>
              <a:t> </a:t>
            </a:r>
            <a:r>
              <a:rPr lang="en-US" altLang="ro-RO" sz="2700" dirty="0" err="1" smtClean="0"/>
              <a:t>definitiile</a:t>
            </a:r>
            <a:r>
              <a:rPr lang="en-US" altLang="ro-RO" sz="2700" dirty="0" smtClean="0"/>
              <a:t>]</a:t>
            </a:r>
            <a:endParaRPr lang="ro-RO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ro-RO" dirty="0" err="1" smtClean="0"/>
              <a:t>Partidul</a:t>
            </a:r>
            <a:r>
              <a:rPr lang="en-US" altLang="ro-RO" dirty="0" smtClean="0"/>
              <a:t> = </a:t>
            </a:r>
            <a:r>
              <a:rPr lang="en-US" altLang="ro-RO" dirty="0" err="1" smtClean="0"/>
              <a:t>Organizatie</a:t>
            </a:r>
            <a:r>
              <a:rPr lang="en-US" altLang="ro-RO" dirty="0" smtClean="0"/>
              <a:t> </a:t>
            </a:r>
            <a:r>
              <a:rPr lang="en-US" altLang="ro-RO" dirty="0"/>
              <a:t>care </a:t>
            </a:r>
            <a:r>
              <a:rPr lang="en-US" altLang="ro-RO" dirty="0" err="1"/>
              <a:t>urmaresc</a:t>
            </a:r>
            <a:r>
              <a:rPr lang="en-US" altLang="ro-RO" dirty="0"/>
              <a:t> </a:t>
            </a:r>
            <a:r>
              <a:rPr lang="en-US" altLang="ro-RO" dirty="0" err="1"/>
              <a:t>sa</a:t>
            </a:r>
            <a:r>
              <a:rPr lang="en-US" altLang="ro-RO" dirty="0"/>
              <a:t> </a:t>
            </a:r>
            <a:r>
              <a:rPr lang="en-US" altLang="ro-RO" dirty="0" err="1"/>
              <a:t>isi</a:t>
            </a:r>
            <a:r>
              <a:rPr lang="en-US" altLang="ro-RO" dirty="0"/>
              <a:t> </a:t>
            </a:r>
            <a:r>
              <a:rPr lang="en-US" altLang="ro-RO" dirty="0" err="1"/>
              <a:t>plaseze</a:t>
            </a:r>
            <a:r>
              <a:rPr lang="en-US" altLang="ro-RO" dirty="0"/>
              <a:t> </a:t>
            </a:r>
            <a:r>
              <a:rPr lang="en-US" altLang="ro-RO" dirty="0" err="1"/>
              <a:t>reprezentati</a:t>
            </a:r>
            <a:r>
              <a:rPr lang="en-US" altLang="ro-RO" dirty="0"/>
              <a:t> in </a:t>
            </a:r>
            <a:r>
              <a:rPr lang="en-US" altLang="ro-RO" dirty="0" err="1"/>
              <a:t>pozitii</a:t>
            </a:r>
            <a:r>
              <a:rPr lang="en-US" altLang="ro-RO" dirty="0"/>
              <a:t> </a:t>
            </a:r>
            <a:r>
              <a:rPr lang="en-US" altLang="ro-RO" dirty="0" err="1" smtClean="0"/>
              <a:t>publice</a:t>
            </a:r>
            <a:endParaRPr lang="en-US" altLang="ro-RO" dirty="0" smtClean="0"/>
          </a:p>
          <a:p>
            <a:pPr marL="0" indent="0">
              <a:buNone/>
            </a:pPr>
            <a:endParaRPr lang="en-US" altLang="ro-RO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ro-RO" dirty="0" err="1"/>
              <a:t>Prin</a:t>
            </a:r>
            <a:r>
              <a:rPr lang="en-US" altLang="ro-RO" dirty="0"/>
              <a:t> </a:t>
            </a:r>
            <a:r>
              <a:rPr lang="en-US" altLang="ro-RO" dirty="0" err="1"/>
              <a:t>urmarirea</a:t>
            </a:r>
            <a:r>
              <a:rPr lang="en-US" altLang="ro-RO" dirty="0"/>
              <a:t> </a:t>
            </a:r>
            <a:r>
              <a:rPr lang="en-US" altLang="ro-RO" dirty="0" err="1"/>
              <a:t>interesului</a:t>
            </a:r>
            <a:r>
              <a:rPr lang="en-US" altLang="ro-RO" dirty="0"/>
              <a:t> </a:t>
            </a:r>
            <a:r>
              <a:rPr lang="en-US" altLang="ro-RO" dirty="0" err="1"/>
              <a:t>propriu</a:t>
            </a:r>
            <a:r>
              <a:rPr lang="en-US" altLang="ro-RO" dirty="0"/>
              <a:t>, </a:t>
            </a:r>
            <a:r>
              <a:rPr lang="en-US" altLang="ro-RO" dirty="0" err="1"/>
              <a:t>partidele</a:t>
            </a:r>
            <a:r>
              <a:rPr lang="en-US" altLang="ro-RO" dirty="0"/>
              <a:t> </a:t>
            </a:r>
            <a:r>
              <a:rPr lang="en-US" altLang="ro-RO" dirty="0" err="1"/>
              <a:t>sunt</a:t>
            </a:r>
            <a:r>
              <a:rPr lang="en-US" altLang="ro-RO" dirty="0"/>
              <a:t> </a:t>
            </a:r>
            <a:r>
              <a:rPr lang="en-US" altLang="ro-RO" dirty="0" err="1"/>
              <a:t>necesare</a:t>
            </a:r>
            <a:r>
              <a:rPr lang="en-US" altLang="ro-RO" dirty="0"/>
              <a:t> </a:t>
            </a:r>
            <a:r>
              <a:rPr lang="en-US" altLang="ro-RO" dirty="0" err="1"/>
              <a:t>democratiei</a:t>
            </a:r>
            <a:r>
              <a:rPr lang="en-US" altLang="ro-RO" dirty="0"/>
              <a:t> </a:t>
            </a:r>
            <a:r>
              <a:rPr lang="en-US" altLang="ro-RO" dirty="0" err="1"/>
              <a:t>moderne</a:t>
            </a:r>
            <a:endParaRPr lang="en-US" altLang="ro-RO" dirty="0"/>
          </a:p>
          <a:p>
            <a:pPr lvl="1">
              <a:lnSpc>
                <a:spcPct val="90000"/>
              </a:lnSpc>
            </a:pPr>
            <a:r>
              <a:rPr lang="en-US" altLang="ro-RO" dirty="0" err="1"/>
              <a:t>Mecanisme</a:t>
            </a:r>
            <a:r>
              <a:rPr lang="en-US" altLang="ro-RO" dirty="0"/>
              <a:t> de </a:t>
            </a:r>
            <a:r>
              <a:rPr lang="en-US" altLang="ro-RO" dirty="0" err="1"/>
              <a:t>piata</a:t>
            </a:r>
            <a:r>
              <a:rPr lang="en-US" altLang="ro-RO" dirty="0"/>
              <a:t>: </a:t>
            </a:r>
            <a:r>
              <a:rPr lang="en-US" altLang="ro-RO" dirty="0" err="1"/>
              <a:t>interes</a:t>
            </a:r>
            <a:r>
              <a:rPr lang="en-US" altLang="ro-RO" dirty="0"/>
              <a:t> </a:t>
            </a:r>
            <a:r>
              <a:rPr lang="en-US" altLang="ro-RO" dirty="0" err="1"/>
              <a:t>propriu</a:t>
            </a:r>
            <a:r>
              <a:rPr lang="en-US" altLang="ro-RO" dirty="0"/>
              <a:t>/</a:t>
            </a:r>
            <a:r>
              <a:rPr lang="en-US" altLang="ro-RO" dirty="0" err="1"/>
              <a:t>putere</a:t>
            </a:r>
            <a:endParaRPr lang="en-US" altLang="ro-RO" dirty="0"/>
          </a:p>
          <a:p>
            <a:pPr lvl="1">
              <a:lnSpc>
                <a:spcPct val="90000"/>
              </a:lnSpc>
            </a:pPr>
            <a:r>
              <a:rPr lang="en-US" altLang="ro-RO" dirty="0" err="1"/>
              <a:t>Necesita</a:t>
            </a:r>
            <a:r>
              <a:rPr lang="en-US" altLang="ro-RO" dirty="0"/>
              <a:t> un </a:t>
            </a:r>
            <a:r>
              <a:rPr lang="en-US" altLang="ro-RO" u="sng" dirty="0" err="1"/>
              <a:t>sistem</a:t>
            </a:r>
            <a:r>
              <a:rPr lang="en-US" altLang="ro-RO" u="sng" dirty="0"/>
              <a:t> de </a:t>
            </a:r>
            <a:r>
              <a:rPr lang="en-US" altLang="ro-RO" u="sng" dirty="0" err="1"/>
              <a:t>partide</a:t>
            </a:r>
            <a:r>
              <a:rPr lang="en-US" altLang="ro-RO" dirty="0"/>
              <a:t> care </a:t>
            </a:r>
            <a:r>
              <a:rPr lang="en-US" altLang="ro-RO" dirty="0" err="1"/>
              <a:t>sa</a:t>
            </a:r>
            <a:r>
              <a:rPr lang="en-US" altLang="ro-RO" dirty="0"/>
              <a:t> </a:t>
            </a:r>
            <a:r>
              <a:rPr lang="en-US" altLang="ro-RO" dirty="0" err="1"/>
              <a:t>functioneze</a:t>
            </a:r>
            <a:r>
              <a:rPr lang="en-US" altLang="ro-RO" dirty="0"/>
              <a:t> </a:t>
            </a:r>
            <a:r>
              <a:rPr lang="en-US" altLang="ro-RO" dirty="0" err="1"/>
              <a:t>efectiv</a:t>
            </a:r>
            <a:endParaRPr lang="en-US" altLang="ro-RO" dirty="0"/>
          </a:p>
          <a:p>
            <a:pPr marL="0" indent="0">
              <a:buNone/>
            </a:pPr>
            <a:endParaRPr lang="en-US" alt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9077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Functii</a:t>
            </a:r>
            <a:r>
              <a:rPr lang="en-US" dirty="0" smtClean="0"/>
              <a:t> ale </a:t>
            </a:r>
            <a:r>
              <a:rPr lang="en-US" dirty="0" err="1" smtClean="0"/>
              <a:t>partidelor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ro-RO" sz="2900" b="1" dirty="0" err="1" smtClean="0"/>
              <a:t>Scopul</a:t>
            </a:r>
            <a:r>
              <a:rPr lang="en-US" altLang="ro-RO" sz="2900" b="1" dirty="0" smtClean="0"/>
              <a:t> principal: </a:t>
            </a:r>
            <a:r>
              <a:rPr lang="en-US" altLang="ro-RO" sz="2900" b="1" dirty="0" err="1" smtClean="0"/>
              <a:t>plasarea</a:t>
            </a:r>
            <a:r>
              <a:rPr lang="en-US" altLang="ro-RO" sz="2900" b="1" dirty="0" smtClean="0"/>
              <a:t> de </a:t>
            </a:r>
            <a:r>
              <a:rPr lang="en-US" altLang="ro-RO" sz="2900" b="1" dirty="0" err="1"/>
              <a:t>reprezentati</a:t>
            </a:r>
            <a:r>
              <a:rPr lang="en-US" altLang="ro-RO" sz="2900" b="1" dirty="0"/>
              <a:t> in </a:t>
            </a:r>
            <a:r>
              <a:rPr lang="en-US" altLang="ro-RO" sz="2900" b="1" dirty="0" err="1"/>
              <a:t>pozitii</a:t>
            </a:r>
            <a:r>
              <a:rPr lang="en-US" altLang="ro-RO" sz="2900" b="1" dirty="0"/>
              <a:t> </a:t>
            </a:r>
            <a:r>
              <a:rPr lang="en-US" altLang="ro-RO" sz="2900" b="1" dirty="0" err="1" smtClean="0"/>
              <a:t>publice</a:t>
            </a:r>
            <a:r>
              <a:rPr lang="en-US" altLang="ro-RO" sz="2900" b="1" dirty="0" smtClean="0"/>
              <a:t>  = </a:t>
            </a:r>
            <a:r>
              <a:rPr lang="en-US" altLang="ro-RO" sz="2900" b="1" dirty="0" err="1" smtClean="0"/>
              <a:t>reprezentare</a:t>
            </a:r>
            <a:r>
              <a:rPr lang="en-US" altLang="ro-RO" sz="2900" b="1" dirty="0" smtClean="0"/>
              <a:t> </a:t>
            </a:r>
            <a:r>
              <a:rPr lang="en-US" altLang="ro-RO" sz="2400" dirty="0" smtClean="0"/>
              <a:t>(</a:t>
            </a:r>
            <a:r>
              <a:rPr lang="en-US" altLang="ro-RO" sz="2400" dirty="0" err="1" smtClean="0"/>
              <a:t>intr</a:t>
            </a:r>
            <a:r>
              <a:rPr lang="en-US" altLang="ro-RO" sz="2400" dirty="0" smtClean="0"/>
              <a:t>-un </a:t>
            </a:r>
            <a:r>
              <a:rPr lang="en-US" altLang="ro-RO" sz="2400" dirty="0" err="1" smtClean="0"/>
              <a:t>regim</a:t>
            </a:r>
            <a:r>
              <a:rPr lang="en-US" altLang="ro-RO" sz="2400" dirty="0" smtClean="0"/>
              <a:t> democratic </a:t>
            </a:r>
            <a:r>
              <a:rPr lang="en-US" altLang="ro-RO" sz="2400" dirty="0" err="1" smtClean="0"/>
              <a:t>acest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lucru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este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egal</a:t>
            </a:r>
            <a:r>
              <a:rPr lang="en-US" altLang="ro-RO" sz="2400" dirty="0" smtClean="0"/>
              <a:t>, in mare </a:t>
            </a:r>
            <a:r>
              <a:rPr lang="en-US" altLang="ro-RO" sz="2400" dirty="0" err="1" smtClean="0"/>
              <a:t>masura</a:t>
            </a:r>
            <a:r>
              <a:rPr lang="en-US" altLang="ro-RO" sz="2400" dirty="0" smtClean="0"/>
              <a:t>, cu </a:t>
            </a:r>
            <a:r>
              <a:rPr lang="en-US" altLang="ro-RO" sz="2400" dirty="0" err="1" smtClean="0"/>
              <a:t>castigarea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alegerilor</a:t>
            </a:r>
            <a:r>
              <a:rPr lang="en-US" altLang="ro-RO" sz="2400" dirty="0" smtClean="0"/>
              <a:t>).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ro-RO" sz="24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US" altLang="ro-RO" sz="2400" dirty="0" err="1" smtClean="0"/>
              <a:t>Alte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functii</a:t>
            </a:r>
            <a:r>
              <a:rPr lang="en-US" altLang="ro-RO" sz="2400" dirty="0" smtClean="0"/>
              <a:t>:</a:t>
            </a:r>
          </a:p>
          <a:p>
            <a:pPr>
              <a:lnSpc>
                <a:spcPct val="90000"/>
              </a:lnSpc>
            </a:pPr>
            <a:r>
              <a:rPr lang="en-US" altLang="ro-RO" sz="2400" dirty="0" err="1" smtClean="0"/>
              <a:t>Implicarea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oamenilor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obisnuiti</a:t>
            </a:r>
            <a:r>
              <a:rPr lang="en-US" altLang="ro-RO" sz="2400" dirty="0" smtClean="0"/>
              <a:t> in </a:t>
            </a:r>
            <a:r>
              <a:rPr lang="en-US" altLang="ro-RO" sz="2400" dirty="0" err="1" smtClean="0"/>
              <a:t>procese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politice</a:t>
            </a:r>
            <a:r>
              <a:rPr lang="en-US" altLang="ro-RO" sz="2400" dirty="0" smtClean="0"/>
              <a:t> = </a:t>
            </a:r>
            <a:r>
              <a:rPr lang="en-US" altLang="ro-RO" sz="2400" dirty="0" err="1" smtClean="0"/>
              <a:t>mobilizeaza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socializeaza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integreaza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cetatenii</a:t>
            </a:r>
            <a:r>
              <a:rPr lang="en-US" altLang="ro-RO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altLang="ro-RO" sz="2400" dirty="0" err="1" smtClean="0"/>
              <a:t>Recruteaza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lideri</a:t>
            </a:r>
            <a:r>
              <a:rPr lang="en-US" altLang="ro-RO" sz="2400" dirty="0" smtClean="0"/>
              <a:t>/elite/</a:t>
            </a:r>
            <a:r>
              <a:rPr lang="en-US" altLang="ro-RO" sz="2400" dirty="0" err="1" smtClean="0"/>
              <a:t>membri</a:t>
            </a:r>
            <a:endParaRPr lang="en-US" altLang="ro-RO" sz="2400" dirty="0"/>
          </a:p>
          <a:p>
            <a:pPr>
              <a:lnSpc>
                <a:spcPct val="90000"/>
              </a:lnSpc>
            </a:pPr>
            <a:r>
              <a:rPr lang="en-US" altLang="ro-RO" sz="2400" dirty="0" smtClean="0"/>
              <a:t>Canal de </a:t>
            </a:r>
            <a:r>
              <a:rPr lang="en-US" altLang="ro-RO" sz="2400" dirty="0" err="1" smtClean="0"/>
              <a:t>comunicare</a:t>
            </a:r>
            <a:endParaRPr lang="en-US" altLang="ro-RO" sz="2400" dirty="0" smtClean="0"/>
          </a:p>
          <a:p>
            <a:pPr>
              <a:lnSpc>
                <a:spcPct val="90000"/>
              </a:lnSpc>
            </a:pPr>
            <a:r>
              <a:rPr lang="en-US" altLang="ro-RO" sz="2400" dirty="0" err="1" smtClean="0"/>
              <a:t>Structureaza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modereaza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discursul</a:t>
            </a:r>
            <a:r>
              <a:rPr lang="en-US" altLang="ro-RO" sz="2400" dirty="0" smtClean="0"/>
              <a:t> public</a:t>
            </a:r>
          </a:p>
          <a:p>
            <a:pPr>
              <a:lnSpc>
                <a:spcPct val="90000"/>
              </a:lnSpc>
            </a:pPr>
            <a:r>
              <a:rPr lang="en-US" altLang="ro-RO" sz="2400" dirty="0" err="1" smtClean="0"/>
              <a:t>Modereaza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intre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diferitele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grupuri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sociale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etnice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culturale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politice</a:t>
            </a:r>
            <a:r>
              <a:rPr lang="en-US" altLang="ro-RO" sz="2400" dirty="0" smtClean="0"/>
              <a:t> = </a:t>
            </a:r>
            <a:r>
              <a:rPr lang="en-US" altLang="ro-RO" sz="2400" dirty="0" err="1" smtClean="0"/>
              <a:t>puncte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legatura</a:t>
            </a:r>
            <a:endParaRPr lang="en-US" altLang="ro-RO" sz="2400" dirty="0" smtClean="0"/>
          </a:p>
          <a:p>
            <a:pPr>
              <a:lnSpc>
                <a:spcPct val="90000"/>
              </a:lnSpc>
            </a:pPr>
            <a:r>
              <a:rPr lang="en-US" altLang="ro-RO" sz="2400" dirty="0" err="1" smtClean="0"/>
              <a:t>Elaboreaza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implementeaza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politici</a:t>
            </a:r>
            <a:endParaRPr lang="en-US" altLang="ro-RO" sz="2400" dirty="0" smtClean="0"/>
          </a:p>
          <a:p>
            <a:pPr>
              <a:lnSpc>
                <a:spcPct val="90000"/>
              </a:lnSpc>
            </a:pPr>
            <a:endParaRPr lang="en-US" altLang="ro-RO" sz="2400" dirty="0" smtClean="0"/>
          </a:p>
          <a:p>
            <a:pPr>
              <a:lnSpc>
                <a:spcPct val="90000"/>
              </a:lnSpc>
            </a:pPr>
            <a:endParaRPr lang="en-US" alt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725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Organizarea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4754563"/>
          </a:xfrm>
        </p:spPr>
        <p:txBody>
          <a:bodyPr>
            <a:normAutofit fontScale="92500" lnSpcReduction="20000"/>
          </a:bodyPr>
          <a:lstStyle/>
          <a:p>
            <a:pPr marL="0" lvl="1" indent="0">
              <a:buNone/>
            </a:pPr>
            <a:r>
              <a:rPr lang="en-US" altLang="ro-RO" dirty="0" smtClean="0"/>
              <a:t>Au </a:t>
            </a:r>
            <a:r>
              <a:rPr lang="en-US" altLang="ro-RO" dirty="0" err="1" smtClean="0"/>
              <a:t>diferite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structuri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organizatorice</a:t>
            </a:r>
            <a:endParaRPr lang="en-US" altLang="ro-RO" dirty="0" smtClean="0"/>
          </a:p>
          <a:p>
            <a:pPr marL="0" lvl="1" indent="0">
              <a:buNone/>
            </a:pPr>
            <a:endParaRPr lang="en-US" altLang="ro-RO" dirty="0" smtClean="0"/>
          </a:p>
          <a:p>
            <a:pPr lvl="1">
              <a:buFontTx/>
              <a:buChar char="-"/>
            </a:pPr>
            <a:r>
              <a:rPr lang="en-US" altLang="ro-RO" dirty="0" err="1" smtClean="0"/>
              <a:t>Forme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organizare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permanente</a:t>
            </a:r>
            <a:r>
              <a:rPr lang="en-US" altLang="ro-RO" dirty="0" smtClean="0"/>
              <a:t>: o </a:t>
            </a:r>
            <a:r>
              <a:rPr lang="en-US" altLang="ro-RO" dirty="0" err="1" smtClean="0"/>
              <a:t>structura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scheletica</a:t>
            </a:r>
            <a:r>
              <a:rPr lang="en-US" altLang="ro-RO" dirty="0" smtClean="0"/>
              <a:t>/</a:t>
            </a:r>
            <a:r>
              <a:rPr lang="en-US" altLang="ro-RO" dirty="0" err="1" smtClean="0"/>
              <a:t>birocratica</a:t>
            </a:r>
            <a:r>
              <a:rPr lang="en-US" altLang="ro-RO" dirty="0" smtClean="0"/>
              <a:t>/</a:t>
            </a:r>
            <a:r>
              <a:rPr lang="en-US" altLang="ro-RO" dirty="0" err="1" smtClean="0"/>
              <a:t>ierarhica</a:t>
            </a:r>
            <a:r>
              <a:rPr lang="en-US" altLang="ro-RO" dirty="0" smtClean="0"/>
              <a:t> care </a:t>
            </a:r>
            <a:r>
              <a:rPr lang="en-US" altLang="ro-RO" dirty="0" err="1" smtClean="0"/>
              <a:t>efectueaza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operatiuni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rutina</a:t>
            </a:r>
            <a:r>
              <a:rPr lang="en-US" altLang="ro-RO" dirty="0" smtClean="0"/>
              <a:t>.</a:t>
            </a:r>
          </a:p>
          <a:p>
            <a:pPr marL="1146175" lvl="1" indent="0">
              <a:buNone/>
            </a:pPr>
            <a:r>
              <a:rPr lang="en-US" altLang="ro-RO" dirty="0" smtClean="0"/>
              <a:t>De </a:t>
            </a:r>
            <a:r>
              <a:rPr lang="en-US" altLang="ro-RO" dirty="0" err="1" smtClean="0"/>
              <a:t>exemplu</a:t>
            </a:r>
            <a:r>
              <a:rPr lang="en-US" altLang="ro-RO" dirty="0" smtClean="0"/>
              <a:t>: </a:t>
            </a:r>
            <a:r>
              <a:rPr lang="en-US" altLang="ro-RO" dirty="0" err="1" smtClean="0"/>
              <a:t>organizatiile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la </a:t>
            </a:r>
            <a:r>
              <a:rPr lang="en-US" altLang="ro-RO" dirty="0" err="1" smtClean="0"/>
              <a:t>nivel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localitate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regiune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etc</a:t>
            </a:r>
            <a:endParaRPr lang="en-US" altLang="ro-RO" dirty="0" smtClean="0"/>
          </a:p>
          <a:p>
            <a:pPr marL="457200" lvl="1" indent="0">
              <a:buNone/>
            </a:pPr>
            <a:endParaRPr lang="en-US" altLang="ro-RO" dirty="0" smtClean="0"/>
          </a:p>
          <a:p>
            <a:pPr lvl="1">
              <a:buFontTx/>
              <a:buChar char="-"/>
            </a:pPr>
            <a:r>
              <a:rPr lang="en-US" altLang="ro-RO" dirty="0" err="1"/>
              <a:t>Forme</a:t>
            </a:r>
            <a:r>
              <a:rPr lang="en-US" altLang="ro-RO" dirty="0"/>
              <a:t> de </a:t>
            </a:r>
            <a:r>
              <a:rPr lang="en-US" altLang="ro-RO" dirty="0" err="1"/>
              <a:t>organizare</a:t>
            </a:r>
            <a:r>
              <a:rPr lang="en-US" altLang="ro-RO" dirty="0"/>
              <a:t> </a:t>
            </a:r>
            <a:r>
              <a:rPr lang="en-US" altLang="ro-RO" dirty="0" err="1" smtClean="0"/>
              <a:t>temporare</a:t>
            </a:r>
            <a:r>
              <a:rPr lang="en-US" altLang="ro-RO" dirty="0" smtClean="0"/>
              <a:t>: </a:t>
            </a:r>
            <a:r>
              <a:rPr lang="en-US" altLang="ro-RO" dirty="0" err="1" smtClean="0"/>
              <a:t>structuri</a:t>
            </a:r>
            <a:r>
              <a:rPr lang="en-US" altLang="ro-RO" dirty="0" smtClean="0"/>
              <a:t> care 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 create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se </a:t>
            </a:r>
            <a:r>
              <a:rPr lang="en-US" altLang="ro-RO" dirty="0" err="1" smtClean="0"/>
              <a:t>activeaza</a:t>
            </a:r>
            <a:r>
              <a:rPr lang="en-US" altLang="ro-RO" dirty="0" smtClean="0"/>
              <a:t> din </a:t>
            </a:r>
            <a:r>
              <a:rPr lang="en-US" altLang="ro-RO" dirty="0" err="1" smtClean="0"/>
              <a:t>cand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cand</a:t>
            </a:r>
            <a:r>
              <a:rPr lang="en-US" altLang="ro-RO" dirty="0" smtClean="0"/>
              <a:t>, cu </a:t>
            </a:r>
            <a:r>
              <a:rPr lang="en-US" altLang="ro-RO" dirty="0" err="1" smtClean="0"/>
              <a:t>precadere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atunci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cand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partidul</a:t>
            </a:r>
            <a:r>
              <a:rPr lang="en-US" altLang="ro-RO" dirty="0" smtClean="0"/>
              <a:t> se </a:t>
            </a:r>
            <a:r>
              <a:rPr lang="en-US" altLang="ro-RO" dirty="0" err="1" smtClean="0"/>
              <a:t>restructureaza</a:t>
            </a:r>
            <a:r>
              <a:rPr lang="en-US" altLang="ro-RO" dirty="0"/>
              <a:t> </a:t>
            </a:r>
            <a:r>
              <a:rPr lang="en-US" altLang="ro-RO" dirty="0" err="1" smtClean="0"/>
              <a:t>sau</a:t>
            </a:r>
            <a:r>
              <a:rPr lang="en-US" altLang="ro-RO" dirty="0" smtClean="0"/>
              <a:t> se </a:t>
            </a:r>
            <a:r>
              <a:rPr lang="en-US" altLang="ro-RO" dirty="0" err="1" smtClean="0"/>
              <a:t>pregateste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alegeri</a:t>
            </a:r>
            <a:r>
              <a:rPr lang="en-US" altLang="ro-RO" dirty="0"/>
              <a:t>.</a:t>
            </a:r>
            <a:endParaRPr lang="en-US" altLang="ro-RO" dirty="0" smtClean="0"/>
          </a:p>
          <a:p>
            <a:pPr marL="1146175" lvl="1" indent="0">
              <a:buNone/>
            </a:pPr>
            <a:r>
              <a:rPr lang="en-US" altLang="ro-RO" dirty="0"/>
              <a:t>De </a:t>
            </a:r>
            <a:r>
              <a:rPr lang="en-US" altLang="ro-RO" dirty="0" err="1"/>
              <a:t>exemplu</a:t>
            </a:r>
            <a:r>
              <a:rPr lang="en-US" altLang="ro-RO" dirty="0" smtClean="0"/>
              <a:t>: </a:t>
            </a:r>
            <a:r>
              <a:rPr lang="en-US" altLang="ro-RO" dirty="0" err="1" smtClean="0"/>
              <a:t>congrese</a:t>
            </a:r>
            <a:r>
              <a:rPr lang="en-US" altLang="ro-RO" dirty="0" smtClean="0"/>
              <a:t> ale </a:t>
            </a:r>
            <a:r>
              <a:rPr lang="en-US" altLang="ro-RO" dirty="0" err="1" smtClean="0"/>
              <a:t>partidului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conventii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etc</a:t>
            </a:r>
            <a:endParaRPr lang="en-US" altLang="ro-RO" sz="4200" dirty="0"/>
          </a:p>
        </p:txBody>
      </p:sp>
    </p:spTree>
    <p:extLst>
      <p:ext uri="{BB962C8B-B14F-4D97-AF65-F5344CB8AC3E}">
        <p14:creationId xmlns:p14="http://schemas.microsoft.com/office/powerpoint/2010/main" val="275647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/>
              <a:t>Institutionalizare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ro-RO" sz="3100" dirty="0"/>
              <a:t>“</a:t>
            </a:r>
            <a:r>
              <a:rPr lang="en-US" altLang="ro-RO" sz="3100" dirty="0" err="1"/>
              <a:t>Procesul</a:t>
            </a:r>
            <a:r>
              <a:rPr lang="en-US" altLang="ro-RO" sz="3100" dirty="0"/>
              <a:t> </a:t>
            </a:r>
            <a:r>
              <a:rPr lang="en-US" altLang="ro-RO" sz="3100" dirty="0" err="1"/>
              <a:t>prin</a:t>
            </a:r>
            <a:r>
              <a:rPr lang="en-US" altLang="ro-RO" sz="3100" dirty="0"/>
              <a:t> care </a:t>
            </a:r>
            <a:r>
              <a:rPr lang="en-US" altLang="ro-RO" sz="3100" dirty="0" err="1" smtClean="0"/>
              <a:t>organizatiile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si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procedurile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dobandesc</a:t>
            </a:r>
            <a:r>
              <a:rPr lang="en-US" altLang="ro-RO" sz="3100" dirty="0" smtClean="0"/>
              <a:t>  </a:t>
            </a:r>
            <a:r>
              <a:rPr lang="en-US" altLang="ro-RO" sz="3100" dirty="0" err="1"/>
              <a:t>valoare</a:t>
            </a:r>
            <a:r>
              <a:rPr lang="en-US" altLang="ro-RO" sz="3100" dirty="0"/>
              <a:t> </a:t>
            </a:r>
            <a:r>
              <a:rPr lang="en-US" altLang="ro-RO" sz="3100" dirty="0" err="1"/>
              <a:t>si</a:t>
            </a:r>
            <a:r>
              <a:rPr lang="en-US" altLang="ro-RO" sz="3100" dirty="0"/>
              <a:t> </a:t>
            </a:r>
            <a:r>
              <a:rPr lang="en-US" altLang="ro-RO" sz="3100" dirty="0" err="1"/>
              <a:t>stabilitate</a:t>
            </a:r>
            <a:r>
              <a:rPr lang="en-US" altLang="ro-RO" sz="3100" dirty="0" smtClean="0"/>
              <a:t>” (</a:t>
            </a:r>
            <a:r>
              <a:rPr lang="en-US" sz="3100" dirty="0" smtClean="0"/>
              <a:t>Huntington, </a:t>
            </a:r>
            <a:r>
              <a:rPr lang="en-US" altLang="ro-RO" sz="3100" dirty="0" smtClean="0"/>
              <a:t>Samuel</a:t>
            </a:r>
            <a:r>
              <a:rPr lang="en-US" altLang="ro-RO" sz="3100" dirty="0"/>
              <a:t> </a:t>
            </a:r>
            <a:r>
              <a:rPr lang="en-US" altLang="ro-RO" sz="3100" dirty="0" smtClean="0"/>
              <a:t>(1968):</a:t>
            </a:r>
            <a:r>
              <a:rPr lang="en-US" sz="3100" dirty="0"/>
              <a:t> Political Order in Changing Societies </a:t>
            </a:r>
            <a:r>
              <a:rPr lang="en-US" sz="3100" dirty="0" smtClean="0"/>
              <a:t>, New </a:t>
            </a:r>
            <a:r>
              <a:rPr lang="en-US" sz="3100" dirty="0"/>
              <a:t>Haven: Yale University </a:t>
            </a:r>
            <a:r>
              <a:rPr lang="en-US" sz="3100" dirty="0" smtClean="0"/>
              <a:t>Press, 12</a:t>
            </a:r>
            <a:r>
              <a:rPr lang="en-US" altLang="ro-RO" sz="3100" dirty="0" smtClean="0"/>
              <a:t>)</a:t>
            </a:r>
          </a:p>
          <a:p>
            <a:pPr marL="0" indent="0">
              <a:buNone/>
            </a:pPr>
            <a:endParaRPr lang="en-US" altLang="ro-RO" sz="3100" dirty="0" smtClean="0"/>
          </a:p>
          <a:p>
            <a:pPr marL="0" indent="0">
              <a:buNone/>
            </a:pPr>
            <a:r>
              <a:rPr lang="en-US" altLang="ro-RO" sz="3100" dirty="0" smtClean="0"/>
              <a:t>Un </a:t>
            </a:r>
            <a:r>
              <a:rPr lang="en-US" altLang="ro-RO" sz="3100" dirty="0" err="1" smtClean="0"/>
              <a:t>partid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institutionalizat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este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autonom</a:t>
            </a:r>
            <a:r>
              <a:rPr lang="en-US" altLang="ro-RO" sz="3100" dirty="0" smtClean="0"/>
              <a:t> din </a:t>
            </a:r>
            <a:r>
              <a:rPr lang="en-US" altLang="ro-RO" sz="3100" dirty="0" err="1" smtClean="0"/>
              <a:t>punct</a:t>
            </a:r>
            <a:r>
              <a:rPr lang="en-US" altLang="ro-RO" sz="3100" dirty="0" smtClean="0"/>
              <a:t> de </a:t>
            </a:r>
            <a:r>
              <a:rPr lang="en-US" altLang="ro-RO" sz="3100" dirty="0" err="1" smtClean="0"/>
              <a:t>vedere</a:t>
            </a:r>
            <a:r>
              <a:rPr lang="en-US" altLang="ro-RO" sz="3100" dirty="0" smtClean="0"/>
              <a:t> extern </a:t>
            </a:r>
            <a:r>
              <a:rPr lang="en-US" altLang="ro-RO" sz="3100" dirty="0" err="1" smtClean="0"/>
              <a:t>si</a:t>
            </a:r>
            <a:r>
              <a:rPr lang="en-US" altLang="ro-RO" sz="3100" dirty="0" smtClean="0"/>
              <a:t> are un </a:t>
            </a:r>
            <a:r>
              <a:rPr lang="en-US" altLang="ro-RO" sz="3100" dirty="0" err="1" smtClean="0"/>
              <a:t>anumit</a:t>
            </a:r>
            <a:r>
              <a:rPr lang="en-US" altLang="ro-RO" sz="3100" dirty="0" smtClean="0"/>
              <a:t> </a:t>
            </a:r>
            <a:r>
              <a:rPr lang="en-US" altLang="ro-RO" sz="3100" dirty="0" err="1" smtClean="0"/>
              <a:t>nivel</a:t>
            </a:r>
            <a:r>
              <a:rPr lang="en-US" altLang="ro-RO" sz="3100" dirty="0" smtClean="0"/>
              <a:t> de </a:t>
            </a:r>
            <a:r>
              <a:rPr lang="en-US" altLang="ro-RO" sz="3100" dirty="0" err="1" smtClean="0"/>
              <a:t>sistematizare</a:t>
            </a:r>
            <a:r>
              <a:rPr lang="en-US" altLang="ro-RO" sz="3100" dirty="0" smtClean="0"/>
              <a:t> a </a:t>
            </a:r>
            <a:r>
              <a:rPr lang="en-US" altLang="ro-RO" sz="3100" dirty="0" err="1" smtClean="0"/>
              <a:t>organizarii</a:t>
            </a:r>
            <a:r>
              <a:rPr lang="en-US" altLang="ro-RO" sz="3100" dirty="0" smtClean="0"/>
              <a:t> interne </a:t>
            </a:r>
            <a:r>
              <a:rPr lang="en-US" altLang="ro-RO" sz="3100" dirty="0"/>
              <a:t>(</a:t>
            </a:r>
            <a:r>
              <a:rPr lang="en-US" altLang="ro-RO" sz="3100" dirty="0" err="1"/>
              <a:t>Panebianco</a:t>
            </a:r>
            <a:r>
              <a:rPr lang="en-US" altLang="ro-RO" sz="3100" dirty="0"/>
              <a:t>, Angelo (1988): Political Parties: Organization and Power. Cambridge: Cambridge </a:t>
            </a:r>
            <a:r>
              <a:rPr lang="en-US" altLang="ro-RO" sz="3100" dirty="0" smtClean="0"/>
              <a:t> University Press, 55-57</a:t>
            </a:r>
            <a:r>
              <a:rPr lang="en-US" altLang="ro-RO" sz="3100" dirty="0"/>
              <a:t>); </a:t>
            </a:r>
            <a:endParaRPr lang="en-US" altLang="ro-RO" sz="3100" dirty="0" smtClean="0"/>
          </a:p>
          <a:p>
            <a:pPr marL="0" indent="0">
              <a:buNone/>
            </a:pPr>
            <a:endParaRPr lang="en-US" altLang="ro-RO" dirty="0"/>
          </a:p>
          <a:p>
            <a:pPr marL="0" indent="0">
              <a:buNone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190536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/>
              <a:t>Institutionalizare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Dimensiuni</a:t>
            </a:r>
            <a:r>
              <a:rPr lang="en-US" dirty="0" smtClean="0"/>
              <a:t> ale </a:t>
            </a:r>
            <a:r>
              <a:rPr lang="en-US" dirty="0" err="1" smtClean="0"/>
              <a:t>institutionalizarii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3318"/>
              </p:ext>
            </p:extLst>
          </p:nvPr>
        </p:nvGraphicFramePr>
        <p:xfrm>
          <a:off x="685800" y="2971800"/>
          <a:ext cx="708660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362200"/>
                <a:gridCol w="2362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Stabilitate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Valoare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Legaturi</a:t>
                      </a:r>
                      <a:r>
                        <a:rPr lang="en-US" dirty="0" smtClean="0"/>
                        <a:t> cu </a:t>
                      </a:r>
                      <a:r>
                        <a:rPr lang="en-US" dirty="0" err="1" smtClean="0"/>
                        <a:t>sociatea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Autonomie</a:t>
                      </a:r>
                      <a:r>
                        <a:rPr lang="en-US" dirty="0" smtClean="0"/>
                        <a:t> in </a:t>
                      </a:r>
                      <a:r>
                        <a:rPr lang="en-US" dirty="0" err="1" smtClean="0"/>
                        <a:t>raport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influente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externe</a:t>
                      </a:r>
                      <a:endParaRPr lang="ro-RO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Intern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o-RO" sz="1800" dirty="0" err="1" smtClean="0"/>
                        <a:t>Nivel</a:t>
                      </a:r>
                      <a:r>
                        <a:rPr lang="en-US" altLang="ro-RO" sz="1800" dirty="0" smtClean="0"/>
                        <a:t> de </a:t>
                      </a:r>
                      <a:r>
                        <a:rPr lang="en-US" altLang="ro-RO" sz="1800" dirty="0" err="1" smtClean="0"/>
                        <a:t>sistematizare</a:t>
                      </a:r>
                      <a:r>
                        <a:rPr lang="en-US" altLang="ro-RO" sz="1800" dirty="0" smtClean="0"/>
                        <a:t> a </a:t>
                      </a:r>
                      <a:r>
                        <a:rPr lang="en-US" altLang="ro-RO" sz="1800" dirty="0" err="1" smtClean="0"/>
                        <a:t>organizarii</a:t>
                      </a:r>
                      <a:r>
                        <a:rPr lang="en-US" altLang="ro-RO" sz="1800" dirty="0" smtClean="0"/>
                        <a:t> interne </a:t>
                      </a:r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Coerenta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in special </a:t>
                      </a:r>
                      <a:r>
                        <a:rPr lang="en-US" dirty="0" smtClean="0"/>
                        <a:t>a </a:t>
                      </a:r>
                      <a:r>
                        <a:rPr lang="en-US" dirty="0" err="1" smtClean="0"/>
                        <a:t>problemelor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politicilor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urmarite</a:t>
                      </a:r>
                      <a:r>
                        <a:rPr lang="en-US" baseline="0" dirty="0" smtClean="0"/>
                        <a:t> </a:t>
                      </a:r>
                      <a:endParaRPr lang="ro-RO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48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880820"/>
          </a:xfrm>
        </p:spPr>
        <p:txBody>
          <a:bodyPr>
            <a:normAutofit/>
          </a:bodyPr>
          <a:lstStyle/>
          <a:p>
            <a:r>
              <a:rPr lang="en-US" altLang="ro-RO" sz="3200" dirty="0" err="1"/>
              <a:t>Institutionalizare</a:t>
            </a:r>
            <a:endParaRPr lang="ro-RO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671173"/>
              </p:ext>
            </p:extLst>
          </p:nvPr>
        </p:nvGraphicFramePr>
        <p:xfrm>
          <a:off x="457200" y="533400"/>
          <a:ext cx="8229600" cy="605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Indicatori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Legaturi</a:t>
                      </a:r>
                      <a:r>
                        <a:rPr lang="en-US" sz="1400" dirty="0" smtClean="0"/>
                        <a:t> cu </a:t>
                      </a:r>
                      <a:r>
                        <a:rPr lang="en-US" sz="1400" dirty="0" err="1" smtClean="0"/>
                        <a:t>societatea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Durata</a:t>
                      </a:r>
                      <a:r>
                        <a:rPr lang="en-US" sz="1400" baseline="0" dirty="0" smtClean="0"/>
                        <a:t> de </a:t>
                      </a:r>
                      <a:r>
                        <a:rPr lang="en-US" sz="1400" baseline="0" dirty="0" err="1" smtClean="0"/>
                        <a:t>existenta</a:t>
                      </a:r>
                      <a:r>
                        <a:rPr lang="en-US" sz="1400" baseline="0" dirty="0" smtClean="0"/>
                        <a:t> a </a:t>
                      </a:r>
                      <a:r>
                        <a:rPr lang="en-US" sz="1400" baseline="0" dirty="0" err="1" smtClean="0"/>
                        <a:t>partidului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Schimbari</a:t>
                      </a:r>
                      <a:r>
                        <a:rPr lang="en-US" sz="1400" baseline="0" dirty="0" smtClean="0"/>
                        <a:t> ale </a:t>
                      </a:r>
                      <a:r>
                        <a:rPr lang="en-US" sz="1400" baseline="0" dirty="0" err="1" smtClean="0"/>
                        <a:t>sprijinului</a:t>
                      </a:r>
                      <a:r>
                        <a:rPr lang="en-US" sz="1400" baseline="0" dirty="0" smtClean="0"/>
                        <a:t> electoral </a:t>
                      </a:r>
                      <a:r>
                        <a:rPr lang="en-US" sz="1400" baseline="0" dirty="0" err="1" smtClean="0"/>
                        <a:t>petnru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partid</a:t>
                      </a:r>
                      <a:r>
                        <a:rPr lang="en-US" sz="1400" baseline="0" dirty="0" smtClean="0"/>
                        <a:t> in </a:t>
                      </a:r>
                      <a:r>
                        <a:rPr lang="en-US" sz="1400" baseline="0" dirty="0" err="1" smtClean="0"/>
                        <a:t>ultimele</a:t>
                      </a:r>
                      <a:r>
                        <a:rPr lang="en-US" sz="1400" baseline="0" dirty="0" smtClean="0"/>
                        <a:t> 2 </a:t>
                      </a:r>
                      <a:r>
                        <a:rPr lang="en-US" sz="1400" baseline="0" dirty="0" err="1" smtClean="0"/>
                        <a:t>alegeri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Legaturi</a:t>
                      </a:r>
                      <a:r>
                        <a:rPr lang="en-US" sz="1400" baseline="0" dirty="0" smtClean="0"/>
                        <a:t> cu </a:t>
                      </a:r>
                      <a:r>
                        <a:rPr lang="en-US" sz="1400" baseline="0" dirty="0" err="1" smtClean="0"/>
                        <a:t>socientatea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civila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asociere</a:t>
                      </a:r>
                      <a:r>
                        <a:rPr lang="en-US" sz="1400" baseline="0" dirty="0" smtClean="0"/>
                        <a:t> cu ONG-</a:t>
                      </a:r>
                      <a:r>
                        <a:rPr lang="en-US" sz="1400" baseline="0" dirty="0" err="1" smtClean="0"/>
                        <a:t>uri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alte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grupuri</a:t>
                      </a:r>
                      <a:r>
                        <a:rPr lang="en-US" sz="1400" baseline="0" dirty="0" smtClean="0"/>
                        <a:t>)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Autonomie</a:t>
                      </a:r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Libertatea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structurii</a:t>
                      </a:r>
                      <a:r>
                        <a:rPr lang="en-US" sz="1400" baseline="0" dirty="0" smtClean="0"/>
                        <a:t> de </a:t>
                      </a:r>
                      <a:r>
                        <a:rPr lang="en-US" sz="1400" baseline="0" dirty="0" err="1" smtClean="0"/>
                        <a:t>partid</a:t>
                      </a:r>
                      <a:r>
                        <a:rPr lang="en-US" sz="1400" baseline="0" dirty="0" smtClean="0"/>
                        <a:t> de a </a:t>
                      </a:r>
                      <a:r>
                        <a:rPr lang="en-US" sz="1400" baseline="0" dirty="0" err="1" smtClean="0"/>
                        <a:t>lua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decizii</a:t>
                      </a:r>
                      <a:r>
                        <a:rPr lang="en-US" sz="1400" baseline="0" dirty="0" smtClean="0"/>
                        <a:t>, independent de </a:t>
                      </a:r>
                      <a:r>
                        <a:rPr lang="en-US" sz="1400" baseline="0" dirty="0" err="1" smtClean="0"/>
                        <a:t>influenta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unor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organizarii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sau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indivizi</a:t>
                      </a:r>
                      <a:r>
                        <a:rPr lang="en-US" sz="1400" baseline="0" dirty="0" smtClean="0"/>
                        <a:t> care nu </a:t>
                      </a:r>
                      <a:r>
                        <a:rPr lang="en-US" sz="1400" baseline="0" dirty="0" err="1" smtClean="0"/>
                        <a:t>sunt</a:t>
                      </a:r>
                      <a:r>
                        <a:rPr lang="en-US" sz="1400" baseline="0" dirty="0" smtClean="0"/>
                        <a:t> parte din </a:t>
                      </a:r>
                      <a:r>
                        <a:rPr lang="en-US" sz="1400" baseline="0" dirty="0" err="1" smtClean="0"/>
                        <a:t>partid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Variatii</a:t>
                      </a:r>
                      <a:r>
                        <a:rPr lang="en-US" sz="1400" baseline="0" dirty="0" smtClean="0"/>
                        <a:t> in </a:t>
                      </a:r>
                      <a:r>
                        <a:rPr lang="en-US" sz="1400" baseline="0" dirty="0" err="1" smtClean="0"/>
                        <a:t>sprijinul</a:t>
                      </a:r>
                      <a:r>
                        <a:rPr lang="en-US" sz="1400" baseline="0" dirty="0" smtClean="0"/>
                        <a:t> electoral ca </a:t>
                      </a:r>
                      <a:r>
                        <a:rPr lang="en-US" sz="1400" baseline="0" dirty="0" err="1" smtClean="0"/>
                        <a:t>urmare</a:t>
                      </a:r>
                      <a:r>
                        <a:rPr lang="en-US" sz="1400" baseline="0" dirty="0" smtClean="0"/>
                        <a:t> a </a:t>
                      </a:r>
                      <a:r>
                        <a:rPr lang="en-US" sz="1400" baseline="0" dirty="0" err="1" smtClean="0"/>
                        <a:t>schimbarii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liderilor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partidului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sau</a:t>
                      </a:r>
                      <a:r>
                        <a:rPr lang="en-US" sz="1400" baseline="0" dirty="0" smtClean="0"/>
                        <a:t> a </a:t>
                      </a:r>
                      <a:r>
                        <a:rPr lang="en-US" sz="1400" baseline="0" dirty="0" err="1" smtClean="0"/>
                        <a:t>structurii</a:t>
                      </a:r>
                      <a:r>
                        <a:rPr lang="en-US" sz="1400" baseline="0" dirty="0" smtClean="0"/>
                        <a:t> de </a:t>
                      </a:r>
                      <a:r>
                        <a:rPr lang="en-US" sz="1400" baseline="0" dirty="0" err="1" smtClean="0"/>
                        <a:t>partid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ro-RO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ro-RO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o-RO" sz="1400" dirty="0" err="1" smtClean="0"/>
                        <a:t>Nivel</a:t>
                      </a:r>
                      <a:r>
                        <a:rPr lang="en-US" altLang="ro-RO" sz="1400" dirty="0" smtClean="0"/>
                        <a:t> de </a:t>
                      </a:r>
                      <a:r>
                        <a:rPr lang="en-US" altLang="ro-RO" sz="1400" dirty="0" err="1" smtClean="0"/>
                        <a:t>sistematizare</a:t>
                      </a:r>
                      <a:r>
                        <a:rPr lang="en-US" altLang="ro-RO" sz="1400" dirty="0" smtClean="0"/>
                        <a:t> a </a:t>
                      </a:r>
                      <a:r>
                        <a:rPr lang="en-US" altLang="ro-RO" sz="1400" dirty="0" err="1" smtClean="0"/>
                        <a:t>organizarii</a:t>
                      </a:r>
                      <a:r>
                        <a:rPr lang="en-US" altLang="ro-RO" sz="1400" dirty="0" smtClean="0"/>
                        <a:t> interne </a:t>
                      </a:r>
                      <a:endParaRPr lang="ro-RO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Numarul</a:t>
                      </a:r>
                      <a:r>
                        <a:rPr lang="en-US" sz="1400" baseline="0" dirty="0" smtClean="0"/>
                        <a:t> de </a:t>
                      </a:r>
                      <a:r>
                        <a:rPr lang="en-US" sz="1400" baseline="0" dirty="0" err="1" smtClean="0"/>
                        <a:t>membri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Prezenta</a:t>
                      </a:r>
                      <a:r>
                        <a:rPr lang="en-US" sz="1400" baseline="0" dirty="0" smtClean="0"/>
                        <a:t> la </a:t>
                      </a:r>
                      <a:r>
                        <a:rPr lang="en-US" sz="1400" baseline="0" dirty="0" err="1" smtClean="0"/>
                        <a:t>nivel</a:t>
                      </a:r>
                      <a:r>
                        <a:rPr lang="en-US" sz="1400" baseline="0" dirty="0" smtClean="0"/>
                        <a:t> national, regional </a:t>
                      </a:r>
                      <a:r>
                        <a:rPr lang="en-US" sz="1400" baseline="0" dirty="0" err="1" smtClean="0"/>
                        <a:t>si</a:t>
                      </a:r>
                      <a:r>
                        <a:rPr lang="en-US" sz="1400" baseline="0" dirty="0" smtClean="0"/>
                        <a:t> local a </a:t>
                      </a:r>
                      <a:r>
                        <a:rPr lang="en-US" sz="1400" baseline="0" dirty="0" err="1" smtClean="0"/>
                        <a:t>structurilor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permanente</a:t>
                      </a:r>
                      <a:r>
                        <a:rPr lang="en-US" sz="1400" baseline="0" dirty="0" smtClean="0"/>
                        <a:t> ale </a:t>
                      </a:r>
                      <a:r>
                        <a:rPr lang="en-US" sz="1400" baseline="0" dirty="0" err="1" smtClean="0"/>
                        <a:t>partidului</a:t>
                      </a:r>
                      <a:r>
                        <a:rPr lang="en-US" sz="1400" baseline="0" dirty="0" smtClean="0"/>
                        <a:t> </a:t>
                      </a:r>
                      <a:endParaRPr lang="ro-RO" sz="14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o-RO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Desfasurarea</a:t>
                      </a:r>
                      <a:r>
                        <a:rPr lang="en-US" sz="1400" baseline="0" dirty="0" smtClean="0"/>
                        <a:t> cu </a:t>
                      </a:r>
                      <a:r>
                        <a:rPr lang="en-US" sz="1400" baseline="0" dirty="0" err="1" smtClean="0"/>
                        <a:t>regularitatea</a:t>
                      </a:r>
                      <a:r>
                        <a:rPr lang="en-US" sz="1400" baseline="0" dirty="0" smtClean="0"/>
                        <a:t> a </a:t>
                      </a:r>
                      <a:r>
                        <a:rPr lang="en-US" sz="1400" baseline="0" dirty="0" err="1" smtClean="0"/>
                        <a:t>congreselor</a:t>
                      </a:r>
                      <a:r>
                        <a:rPr lang="en-US" sz="1400" baseline="0" dirty="0" smtClean="0"/>
                        <a:t> /</a:t>
                      </a:r>
                      <a:r>
                        <a:rPr lang="en-US" sz="1400" baseline="0" dirty="0" err="1" smtClean="0"/>
                        <a:t>conventiilor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partidului</a:t>
                      </a:r>
                      <a:endParaRPr lang="ro-RO" sz="1400" dirty="0" smtClean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Coerenta</a:t>
                      </a:r>
                      <a:endParaRPr lang="ro-RO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Coerenta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functionarii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grupurilor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parlamentare</a:t>
                      </a:r>
                      <a:r>
                        <a:rPr lang="en-US" sz="1400" baseline="0" dirty="0" smtClean="0"/>
                        <a:t> (nu </a:t>
                      </a:r>
                      <a:r>
                        <a:rPr lang="en-US" sz="1400" baseline="0" dirty="0" err="1" smtClean="0"/>
                        <a:t>dispar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aceste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grupuri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parlamentare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parcursul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unei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legislaturi</a:t>
                      </a:r>
                      <a:r>
                        <a:rPr lang="en-US" sz="1400" baseline="0" dirty="0" smtClean="0"/>
                        <a:t>)</a:t>
                      </a:r>
                      <a:endParaRPr lang="ro-RO" sz="1400" dirty="0" smtClean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Mecanisme</a:t>
                      </a:r>
                      <a:r>
                        <a:rPr lang="en-US" sz="1400" baseline="0" dirty="0" smtClean="0"/>
                        <a:t> de </a:t>
                      </a:r>
                      <a:r>
                        <a:rPr lang="en-US" sz="1400" baseline="0" dirty="0" err="1" smtClean="0"/>
                        <a:t>rezolvare</a:t>
                      </a:r>
                      <a:r>
                        <a:rPr lang="en-US" sz="1400" baseline="0" dirty="0" smtClean="0"/>
                        <a:t> a </a:t>
                      </a:r>
                      <a:r>
                        <a:rPr lang="en-US" sz="1400" baseline="0" dirty="0" err="1" smtClean="0"/>
                        <a:t>disensiunilor</a:t>
                      </a:r>
                      <a:r>
                        <a:rPr lang="en-US" sz="1400" baseline="0" dirty="0" smtClean="0"/>
                        <a:t> interne</a:t>
                      </a:r>
                      <a:endParaRPr lang="ro-RO" sz="1400" dirty="0" smtClean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o-RO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Toleranta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fara</a:t>
                      </a:r>
                      <a:r>
                        <a:rPr lang="en-US" sz="1400" dirty="0" smtClean="0"/>
                        <a:t> de </a:t>
                      </a:r>
                      <a:r>
                        <a:rPr lang="en-US" sz="1400" dirty="0" err="1" smtClean="0"/>
                        <a:t>disidentele</a:t>
                      </a:r>
                      <a:r>
                        <a:rPr lang="en-US" sz="1400" dirty="0" smtClean="0"/>
                        <a:t> interne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cei</a:t>
                      </a:r>
                      <a:r>
                        <a:rPr lang="en-US" sz="1400" baseline="0" dirty="0" smtClean="0"/>
                        <a:t> care au </a:t>
                      </a:r>
                      <a:r>
                        <a:rPr lang="en-US" sz="1400" baseline="0" dirty="0" err="1" smtClean="0"/>
                        <a:t>alta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parere</a:t>
                      </a:r>
                      <a:r>
                        <a:rPr lang="en-US" sz="1400" baseline="0" dirty="0" smtClean="0"/>
                        <a:t> nu </a:t>
                      </a:r>
                      <a:r>
                        <a:rPr lang="en-US" sz="1400" baseline="0" dirty="0" err="1" smtClean="0"/>
                        <a:t>sunt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exlusi</a:t>
                      </a:r>
                      <a:r>
                        <a:rPr lang="en-US" sz="1400" baseline="0" dirty="0" smtClean="0"/>
                        <a:t> din </a:t>
                      </a:r>
                      <a:r>
                        <a:rPr lang="en-US" sz="1400" baseline="0" dirty="0" err="1" smtClean="0"/>
                        <a:t>partid</a:t>
                      </a:r>
                      <a:r>
                        <a:rPr lang="en-US" sz="1400" baseline="0" dirty="0" smtClean="0"/>
                        <a:t>)</a:t>
                      </a:r>
                      <a:endParaRPr lang="ro-RO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3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err="1" smtClean="0"/>
              <a:t>Exercitiu</a:t>
            </a:r>
            <a:r>
              <a:rPr lang="en-US" sz="2200" dirty="0" smtClean="0"/>
              <a:t> … </a:t>
            </a:r>
            <a:r>
              <a:rPr lang="en-US" sz="2200" dirty="0" err="1"/>
              <a:t>Daca</a:t>
            </a:r>
            <a:r>
              <a:rPr lang="en-US" sz="2200" dirty="0"/>
              <a:t> ne </a:t>
            </a:r>
            <a:r>
              <a:rPr lang="en-US" sz="2200" dirty="0" err="1"/>
              <a:t>gandim</a:t>
            </a:r>
            <a:r>
              <a:rPr lang="en-US" sz="2200" dirty="0"/>
              <a:t> la </a:t>
            </a:r>
            <a:r>
              <a:rPr lang="en-US" sz="2200" dirty="0" err="1"/>
              <a:t>partidele</a:t>
            </a:r>
            <a:r>
              <a:rPr lang="en-US" sz="2200" dirty="0"/>
              <a:t> din Romania </a:t>
            </a:r>
            <a:r>
              <a:rPr lang="en-US" sz="2200" dirty="0" smtClean="0"/>
              <a:t>… </a:t>
            </a:r>
            <a:r>
              <a:rPr lang="en-US" dirty="0"/>
              <a:t/>
            </a:r>
            <a:br>
              <a:rPr lang="en-US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ro-RO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27452"/>
              </p:ext>
            </p:extLst>
          </p:nvPr>
        </p:nvGraphicFramePr>
        <p:xfrm>
          <a:off x="152400" y="762000"/>
          <a:ext cx="8839200" cy="5277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5638800"/>
                <a:gridCol w="685800"/>
                <a:gridCol w="609600"/>
                <a:gridCol w="685800"/>
              </a:tblGrid>
              <a:tr h="221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o-RO" sz="1400" dirty="0">
                        <a:effectLst/>
                        <a:latin typeface="Calibri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Indicatori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Partidul 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Partidul</a:t>
                      </a:r>
                      <a:endParaRPr lang="ro-RO" sz="1400">
                        <a:effectLst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B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Partidul  C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9493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Legaturi cu societatea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Durata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>
                          <a:effectLst/>
                        </a:rPr>
                        <a:t>existenta</a:t>
                      </a:r>
                      <a:r>
                        <a:rPr lang="en-US" sz="1400" kern="1200" dirty="0">
                          <a:effectLst/>
                        </a:rPr>
                        <a:t> a </a:t>
                      </a:r>
                      <a:r>
                        <a:rPr lang="en-US" sz="1400" kern="1200" dirty="0" err="1" smtClean="0">
                          <a:effectLst/>
                        </a:rPr>
                        <a:t>partidului</a:t>
                      </a:r>
                      <a:r>
                        <a:rPr lang="en-US" sz="1400" kern="1200" dirty="0" smtClean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numar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 de 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ani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]</a:t>
                      </a:r>
                      <a:endParaRPr lang="ro-RO" sz="14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7988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Schimbari</a:t>
                      </a:r>
                      <a:r>
                        <a:rPr lang="en-US" sz="1400" kern="1200" dirty="0">
                          <a:effectLst/>
                        </a:rPr>
                        <a:t> ale </a:t>
                      </a:r>
                      <a:r>
                        <a:rPr lang="en-US" sz="1400" kern="1200" dirty="0" err="1">
                          <a:effectLst/>
                        </a:rPr>
                        <a:t>sprijinului</a:t>
                      </a:r>
                      <a:r>
                        <a:rPr lang="en-US" sz="1400" kern="1200" dirty="0">
                          <a:effectLst/>
                        </a:rPr>
                        <a:t> electoral </a:t>
                      </a:r>
                      <a:r>
                        <a:rPr lang="en-US" sz="1400" kern="1200" dirty="0" err="1">
                          <a:effectLst/>
                        </a:rPr>
                        <a:t>petnru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partid</a:t>
                      </a:r>
                      <a:r>
                        <a:rPr lang="en-US" sz="1400" kern="1200" dirty="0">
                          <a:effectLst/>
                        </a:rPr>
                        <a:t> in </a:t>
                      </a:r>
                      <a:r>
                        <a:rPr lang="en-US" sz="1400" kern="1200" dirty="0" err="1">
                          <a:effectLst/>
                        </a:rPr>
                        <a:t>ultimele</a:t>
                      </a:r>
                      <a:r>
                        <a:rPr lang="en-US" sz="1400" kern="1200" dirty="0">
                          <a:effectLst/>
                        </a:rPr>
                        <a:t> 2 </a:t>
                      </a:r>
                      <a:r>
                        <a:rPr lang="en-US" sz="1400" kern="1200" dirty="0" err="1" smtClean="0">
                          <a:effectLst/>
                        </a:rPr>
                        <a:t>alegeri</a:t>
                      </a:r>
                      <a:r>
                        <a:rPr lang="en-US" sz="1400" kern="1200" dirty="0" smtClean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diferenta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dintre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voturile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castigate la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ultimele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2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alegeri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]</a:t>
                      </a:r>
                      <a:endParaRPr lang="ro-RO" sz="14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6981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Legaturi</a:t>
                      </a:r>
                      <a:r>
                        <a:rPr lang="en-US" sz="1400" kern="1200" dirty="0">
                          <a:effectLst/>
                        </a:rPr>
                        <a:t> cu </a:t>
                      </a:r>
                      <a:r>
                        <a:rPr lang="en-US" sz="1400" kern="1200" dirty="0" err="1">
                          <a:effectLst/>
                        </a:rPr>
                        <a:t>socientatea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civila</a:t>
                      </a:r>
                      <a:r>
                        <a:rPr lang="en-US" sz="1400" kern="1200" dirty="0">
                          <a:effectLst/>
                        </a:rPr>
                        <a:t> (</a:t>
                      </a:r>
                      <a:r>
                        <a:rPr lang="en-US" sz="1400" kern="1200" dirty="0" err="1">
                          <a:effectLst/>
                        </a:rPr>
                        <a:t>asociere</a:t>
                      </a:r>
                      <a:r>
                        <a:rPr lang="en-US" sz="1400" kern="1200" dirty="0">
                          <a:effectLst/>
                        </a:rPr>
                        <a:t> cu ONG-</a:t>
                      </a:r>
                      <a:r>
                        <a:rPr lang="en-US" sz="1400" kern="1200" dirty="0" err="1">
                          <a:effectLst/>
                        </a:rPr>
                        <a:t>uri</a:t>
                      </a:r>
                      <a:r>
                        <a:rPr lang="en-US" sz="1400" kern="1200" dirty="0">
                          <a:effectLst/>
                        </a:rPr>
                        <a:t>, </a:t>
                      </a:r>
                      <a:r>
                        <a:rPr lang="en-US" sz="1400" kern="1200" dirty="0" err="1">
                          <a:effectLst/>
                        </a:rPr>
                        <a:t>alte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grupuri</a:t>
                      </a:r>
                      <a:r>
                        <a:rPr lang="en-US" sz="1400" kern="1200" dirty="0" smtClean="0">
                          <a:effectLst/>
                        </a:rPr>
                        <a:t>)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numar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 de ONG-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uri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asociate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]</a:t>
                      </a:r>
                      <a:endParaRPr lang="ro-RO" sz="14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329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Autonomie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Libertatea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structurii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>
                          <a:effectLst/>
                        </a:rPr>
                        <a:t>partid</a:t>
                      </a:r>
                      <a:r>
                        <a:rPr lang="en-US" sz="1400" kern="1200" dirty="0">
                          <a:effectLst/>
                        </a:rPr>
                        <a:t> de a </a:t>
                      </a:r>
                      <a:r>
                        <a:rPr lang="en-US" sz="1400" kern="1200" dirty="0" err="1">
                          <a:effectLst/>
                        </a:rPr>
                        <a:t>lua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decizii</a:t>
                      </a:r>
                      <a:r>
                        <a:rPr lang="en-US" sz="1400" kern="1200" dirty="0">
                          <a:effectLst/>
                        </a:rPr>
                        <a:t>, independent de </a:t>
                      </a:r>
                      <a:r>
                        <a:rPr lang="en-US" sz="1400" kern="1200" dirty="0" err="1">
                          <a:effectLst/>
                        </a:rPr>
                        <a:t>influenta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unor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organizarii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sau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indivizi</a:t>
                      </a:r>
                      <a:r>
                        <a:rPr lang="en-US" sz="1400" kern="1200" dirty="0">
                          <a:effectLst/>
                        </a:rPr>
                        <a:t> care nu </a:t>
                      </a:r>
                      <a:r>
                        <a:rPr lang="en-US" sz="1400" kern="1200" dirty="0" err="1">
                          <a:effectLst/>
                        </a:rPr>
                        <a:t>sunt</a:t>
                      </a:r>
                      <a:r>
                        <a:rPr lang="en-US" sz="1400" kern="1200" dirty="0">
                          <a:effectLst/>
                        </a:rPr>
                        <a:t> parte din </a:t>
                      </a:r>
                      <a:r>
                        <a:rPr lang="en-US" sz="1400" kern="1200" dirty="0" err="1" smtClean="0">
                          <a:effectLst/>
                        </a:rPr>
                        <a:t>partid</a:t>
                      </a:r>
                      <a:r>
                        <a:rPr lang="en-US" sz="1400" kern="1200" dirty="0" smtClean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60554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Variatii</a:t>
                      </a:r>
                      <a:r>
                        <a:rPr lang="en-US" sz="1400" kern="1200" dirty="0">
                          <a:effectLst/>
                        </a:rPr>
                        <a:t> in </a:t>
                      </a:r>
                      <a:r>
                        <a:rPr lang="en-US" sz="1400" kern="1200" dirty="0" err="1">
                          <a:effectLst/>
                        </a:rPr>
                        <a:t>sprijinul</a:t>
                      </a:r>
                      <a:r>
                        <a:rPr lang="en-US" sz="1400" kern="1200" dirty="0">
                          <a:effectLst/>
                        </a:rPr>
                        <a:t> electoral ca </a:t>
                      </a:r>
                      <a:r>
                        <a:rPr lang="en-US" sz="1400" kern="1200" dirty="0" err="1">
                          <a:effectLst/>
                        </a:rPr>
                        <a:t>urmare</a:t>
                      </a:r>
                      <a:r>
                        <a:rPr lang="en-US" sz="1400" kern="1200" dirty="0">
                          <a:effectLst/>
                        </a:rPr>
                        <a:t> a </a:t>
                      </a:r>
                      <a:r>
                        <a:rPr lang="en-US" sz="1400" kern="1200" dirty="0" err="1">
                          <a:effectLst/>
                        </a:rPr>
                        <a:t>schimbarii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liderilor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partidului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sau</a:t>
                      </a:r>
                      <a:r>
                        <a:rPr lang="en-US" sz="1400" kern="1200" dirty="0">
                          <a:effectLst/>
                        </a:rPr>
                        <a:t> a </a:t>
                      </a:r>
                      <a:r>
                        <a:rPr lang="en-US" sz="1400" kern="1200" dirty="0" err="1">
                          <a:effectLst/>
                        </a:rPr>
                        <a:t>structurii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 smtClean="0">
                          <a:effectLst/>
                        </a:rPr>
                        <a:t>partid</a:t>
                      </a:r>
                      <a:r>
                        <a:rPr lang="en-US" sz="1400" kern="1200" dirty="0" smtClean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</a:t>
                      </a:r>
                      <a:r>
                        <a:rPr lang="en-US" sz="1400" kern="1200" dirty="0" err="1" smtClean="0">
                          <a:solidFill>
                            <a:srgbClr val="7030A0"/>
                          </a:solidFill>
                          <a:effectLst/>
                        </a:rPr>
                        <a:t>diferenta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dintre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voturile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castigate la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ultimele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2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alegeri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daca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au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fost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schimbari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de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lideri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intre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rgbClr val="7030A0"/>
                          </a:solidFill>
                          <a:effectLst/>
                        </a:rPr>
                        <a:t>ele</a:t>
                      </a:r>
                      <a:r>
                        <a:rPr lang="en-US" sz="1400" kern="1200" baseline="0" dirty="0" smtClean="0">
                          <a:solidFill>
                            <a:srgbClr val="7030A0"/>
                          </a:solidFill>
                          <a:effectLst/>
                        </a:rPr>
                        <a:t>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89493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Nivel de sistematizare a organizarii interne 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Numarul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 smtClean="0">
                          <a:effectLst/>
                        </a:rPr>
                        <a:t>membri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60554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Prezenta</a:t>
                      </a:r>
                      <a:r>
                        <a:rPr lang="en-US" sz="1400" kern="1200" dirty="0">
                          <a:effectLst/>
                        </a:rPr>
                        <a:t> la </a:t>
                      </a:r>
                      <a:r>
                        <a:rPr lang="en-US" sz="1400" kern="1200" dirty="0" err="1">
                          <a:effectLst/>
                        </a:rPr>
                        <a:t>nivel</a:t>
                      </a:r>
                      <a:r>
                        <a:rPr lang="en-US" sz="1400" kern="1200" dirty="0">
                          <a:effectLst/>
                        </a:rPr>
                        <a:t> national, regional </a:t>
                      </a:r>
                      <a:r>
                        <a:rPr lang="en-US" sz="1400" kern="1200" dirty="0" err="1">
                          <a:effectLst/>
                        </a:rPr>
                        <a:t>si</a:t>
                      </a:r>
                      <a:r>
                        <a:rPr lang="en-US" sz="1400" kern="1200" dirty="0">
                          <a:effectLst/>
                        </a:rPr>
                        <a:t> local a </a:t>
                      </a:r>
                      <a:r>
                        <a:rPr lang="en-US" sz="1400" kern="1200" dirty="0" err="1">
                          <a:effectLst/>
                        </a:rPr>
                        <a:t>structurilor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permanente</a:t>
                      </a:r>
                      <a:r>
                        <a:rPr lang="en-US" sz="1400" kern="1200" dirty="0">
                          <a:effectLst/>
                        </a:rPr>
                        <a:t> ale </a:t>
                      </a:r>
                      <a:r>
                        <a:rPr lang="en-US" sz="1400" kern="1200" dirty="0" err="1">
                          <a:effectLst/>
                        </a:rPr>
                        <a:t>partidului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9603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Desfasurarea</a:t>
                      </a:r>
                      <a:r>
                        <a:rPr lang="en-US" sz="1400" kern="1200" dirty="0">
                          <a:effectLst/>
                        </a:rPr>
                        <a:t> cu </a:t>
                      </a:r>
                      <a:r>
                        <a:rPr lang="en-US" sz="1400" kern="1200" dirty="0" err="1">
                          <a:effectLst/>
                        </a:rPr>
                        <a:t>regularitatea</a:t>
                      </a:r>
                      <a:r>
                        <a:rPr lang="en-US" sz="1400" kern="1200" dirty="0">
                          <a:effectLst/>
                        </a:rPr>
                        <a:t> a </a:t>
                      </a:r>
                      <a:r>
                        <a:rPr lang="en-US" sz="1400" kern="1200" dirty="0" err="1">
                          <a:effectLst/>
                        </a:rPr>
                        <a:t>congreselor</a:t>
                      </a:r>
                      <a:r>
                        <a:rPr lang="en-US" sz="1400" kern="1200" dirty="0">
                          <a:effectLst/>
                        </a:rPr>
                        <a:t> /</a:t>
                      </a:r>
                      <a:r>
                        <a:rPr lang="en-US" sz="1400" kern="1200" dirty="0" err="1">
                          <a:effectLst/>
                        </a:rPr>
                        <a:t>conventiilor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 smtClean="0">
                          <a:effectLst/>
                        </a:rPr>
                        <a:t>partidului</a:t>
                      </a:r>
                      <a:r>
                        <a:rPr lang="en-US" sz="1400" kern="1200" dirty="0" smtClean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19717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effectLst/>
                        </a:rPr>
                        <a:t>Coerenta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Coerenta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functionarii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grupurilor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parlamentare</a:t>
                      </a:r>
                      <a:r>
                        <a:rPr lang="en-US" sz="1400" kern="1200" dirty="0">
                          <a:effectLst/>
                        </a:rPr>
                        <a:t> (nu </a:t>
                      </a:r>
                      <a:r>
                        <a:rPr lang="en-US" sz="1400" kern="1200" dirty="0" err="1">
                          <a:effectLst/>
                        </a:rPr>
                        <a:t>dispar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aceste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grupuri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parlamentare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pe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parcursul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unei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legislaturi</a:t>
                      </a:r>
                      <a:r>
                        <a:rPr lang="en-US" sz="1400" kern="1200" dirty="0" smtClean="0">
                          <a:effectLst/>
                        </a:rPr>
                        <a:t>)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10912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Mecanisme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>
                          <a:effectLst/>
                        </a:rPr>
                        <a:t>rezolvare</a:t>
                      </a:r>
                      <a:r>
                        <a:rPr lang="en-US" sz="1400" kern="1200" dirty="0">
                          <a:effectLst/>
                        </a:rPr>
                        <a:t> a </a:t>
                      </a:r>
                      <a:r>
                        <a:rPr lang="en-US" sz="1400" kern="1200" dirty="0" err="1">
                          <a:effectLst/>
                        </a:rPr>
                        <a:t>disensiunilor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smtClean="0">
                          <a:effectLst/>
                        </a:rPr>
                        <a:t>interne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</a:rPr>
                        <a:t> 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84355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>
                          <a:effectLst/>
                        </a:rPr>
                        <a:t>Toleranta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fara</a:t>
                      </a:r>
                      <a:r>
                        <a:rPr lang="en-US" sz="1400" kern="1200" dirty="0">
                          <a:effectLst/>
                        </a:rPr>
                        <a:t> de </a:t>
                      </a:r>
                      <a:r>
                        <a:rPr lang="en-US" sz="1400" kern="1200" dirty="0" err="1">
                          <a:effectLst/>
                        </a:rPr>
                        <a:t>disidentele</a:t>
                      </a:r>
                      <a:r>
                        <a:rPr lang="en-US" sz="1400" kern="1200" dirty="0">
                          <a:effectLst/>
                        </a:rPr>
                        <a:t> interne (</a:t>
                      </a:r>
                      <a:r>
                        <a:rPr lang="en-US" sz="1400" kern="1200" dirty="0" err="1">
                          <a:effectLst/>
                        </a:rPr>
                        <a:t>cei</a:t>
                      </a:r>
                      <a:r>
                        <a:rPr lang="en-US" sz="1400" kern="1200" dirty="0">
                          <a:effectLst/>
                        </a:rPr>
                        <a:t> care au </a:t>
                      </a:r>
                      <a:r>
                        <a:rPr lang="en-US" sz="1400" kern="1200" dirty="0" err="1">
                          <a:effectLst/>
                        </a:rPr>
                        <a:t>alta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parere</a:t>
                      </a:r>
                      <a:r>
                        <a:rPr lang="en-US" sz="1400" kern="1200" dirty="0">
                          <a:effectLst/>
                        </a:rPr>
                        <a:t> nu </a:t>
                      </a:r>
                      <a:r>
                        <a:rPr lang="en-US" sz="1400" kern="1200" dirty="0" err="1">
                          <a:effectLst/>
                        </a:rPr>
                        <a:t>sunt</a:t>
                      </a:r>
                      <a:r>
                        <a:rPr lang="en-US" sz="1400" kern="1200" dirty="0">
                          <a:effectLst/>
                        </a:rPr>
                        <a:t> </a:t>
                      </a:r>
                      <a:r>
                        <a:rPr lang="en-US" sz="1400" kern="1200" dirty="0" err="1">
                          <a:effectLst/>
                        </a:rPr>
                        <a:t>exlusi</a:t>
                      </a:r>
                      <a:r>
                        <a:rPr lang="en-US" sz="1400" kern="1200" dirty="0">
                          <a:effectLst/>
                        </a:rPr>
                        <a:t> din </a:t>
                      </a:r>
                      <a:r>
                        <a:rPr lang="en-US" sz="1400" kern="1200" dirty="0" err="1">
                          <a:effectLst/>
                        </a:rPr>
                        <a:t>partid</a:t>
                      </a:r>
                      <a:r>
                        <a:rPr lang="en-US" sz="1400" kern="1200" dirty="0" smtClean="0">
                          <a:effectLst/>
                        </a:rPr>
                        <a:t>) </a:t>
                      </a:r>
                      <a:r>
                        <a:rPr lang="en-US" sz="1400" kern="1200" dirty="0" smtClean="0">
                          <a:solidFill>
                            <a:srgbClr val="7030A0"/>
                          </a:solidFill>
                          <a:effectLst/>
                        </a:rPr>
                        <a:t>[da/nu]</a:t>
                      </a:r>
                      <a:endParaRPr lang="ro-RO" sz="1400" dirty="0" smtClean="0">
                        <a:solidFill>
                          <a:srgbClr val="7030A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1098" marR="31098" marT="15549" marB="1554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9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1068</Words>
  <Application>Microsoft Office PowerPoint</Application>
  <PresentationFormat>On-screen Show (4:3)</PresentationFormat>
  <Paragraphs>181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Partide si Sisteme de Partide</vt:lpstr>
      <vt:lpstr>Definitii ale partidului</vt:lpstr>
      <vt:lpstr>Definitie minimala a partidului politic [ce au in comun toate definitiile]</vt:lpstr>
      <vt:lpstr>Functii ale partidelor politice</vt:lpstr>
      <vt:lpstr>Organizarea partidelor</vt:lpstr>
      <vt:lpstr>Institutionalizare</vt:lpstr>
      <vt:lpstr>Institutionalizare</vt:lpstr>
      <vt:lpstr>Institutionalizare</vt:lpstr>
      <vt:lpstr> Exercitiu … Daca ne gandim la partidele din Romania …  </vt:lpstr>
      <vt:lpstr>Institutionalizare</vt:lpstr>
      <vt:lpstr>Partidul National Liberal din Romania: Interese agregate</vt:lpstr>
      <vt:lpstr>Partidul National Liberal din Romania: Interese agregate</vt:lpstr>
      <vt:lpstr>Partidul National Liberal din Romania: Interese agregate</vt:lpstr>
      <vt:lpstr>Partidul Verde in Germania: Interese agregate</vt:lpstr>
      <vt:lpstr>Partidul Verde in Germania: Interese agregate</vt:lpstr>
      <vt:lpstr>Partidul Verde in Germania: Interese agregate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si Sisteme de Partide</dc:title>
  <dc:creator>Cosmin Marian</dc:creator>
  <cp:lastModifiedBy>Cosmin Marian</cp:lastModifiedBy>
  <cp:revision>48</cp:revision>
  <dcterms:created xsi:type="dcterms:W3CDTF">2014-02-24T08:50:58Z</dcterms:created>
  <dcterms:modified xsi:type="dcterms:W3CDTF">2014-03-03T14:45:40Z</dcterms:modified>
</cp:coreProperties>
</file>