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60" r:id="rId6"/>
    <p:sldId id="262" r:id="rId7"/>
    <p:sldId id="261" r:id="rId8"/>
    <p:sldId id="272" r:id="rId9"/>
    <p:sldId id="259" r:id="rId10"/>
    <p:sldId id="264" r:id="rId11"/>
    <p:sldId id="273" r:id="rId12"/>
    <p:sldId id="265" r:id="rId13"/>
    <p:sldId id="270" r:id="rId14"/>
    <p:sldId id="271" r:id="rId1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2118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9389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17349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5066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9861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1073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21461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2622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6342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60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8587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0277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FD219-6BEE-4401-9DBE-5B604C623D0B}" type="datetimeFigureOut">
              <a:rPr lang="ro-RO" smtClean="0"/>
              <a:t>07.04.2014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D8D45-E689-4582-8199-87E6AA80000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21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err="1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err="1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err="1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o-RO" sz="3600" b="1" dirty="0"/>
              <a:t>Ce este un sistem de partide?</a:t>
            </a:r>
            <a:endParaRPr lang="ro-RO" sz="3600" dirty="0"/>
          </a:p>
        </p:txBody>
      </p:sp>
    </p:spTree>
    <p:extLst>
      <p:ext uri="{BB962C8B-B14F-4D97-AF65-F5344CB8AC3E}">
        <p14:creationId xmlns:p14="http://schemas.microsoft.com/office/powerpoint/2010/main" val="207682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Se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mai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aplica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ast</a:t>
            </a:r>
            <a:r>
              <a:rPr lang="ro-RO" altLang="ro-RO" sz="4000" dirty="0" smtClean="0">
                <a:latin typeface="+mn-lt"/>
                <a:cs typeface="Times New Roman" panose="02020603050405020304" pitchFamily="18" charset="0"/>
              </a:rPr>
              <a:t>ă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zi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tipologia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dezvoltat</a:t>
            </a:r>
            <a:r>
              <a:rPr lang="ro-RO" altLang="ro-RO" sz="4000" dirty="0" smtClean="0">
                <a:latin typeface="+mn-lt"/>
                <a:cs typeface="Times New Roman" panose="02020603050405020304" pitchFamily="18" charset="0"/>
              </a:rPr>
              <a:t>ă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 de </a:t>
            </a:r>
            <a:r>
              <a:rPr lang="en-GB" altLang="ro-RO" sz="4000" dirty="0" err="1" smtClean="0">
                <a:latin typeface="+mn-lt"/>
                <a:cs typeface="Times New Roman" panose="02020603050405020304" pitchFamily="18" charset="0"/>
              </a:rPr>
              <a:t>Sartori</a:t>
            </a:r>
            <a:r>
              <a:rPr lang="en-GB" altLang="ro-RO" sz="4000" dirty="0" smtClean="0">
                <a:latin typeface="+mn-lt"/>
                <a:cs typeface="Times New Roman" panose="02020603050405020304" pitchFamily="18" charset="0"/>
              </a:rPr>
              <a:t>?</a:t>
            </a:r>
            <a:endParaRPr lang="en-US" altLang="ro-RO" sz="4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GB" altLang="ro-RO" sz="2000" dirty="0" smtClean="0">
                <a:cs typeface="Times New Roman" panose="02020603050405020304" pitchFamily="18" charset="0"/>
              </a:rPr>
              <a:t>De la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elaborarea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modelului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au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trecut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mai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mult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4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decenii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,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iar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realit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ro-RO" altLang="ro-RO" sz="2000" dirty="0">
                <a:cs typeface="Times New Roman" panose="02020603050405020304" pitchFamily="18" charset="0"/>
              </a:rPr>
              <a:t>ț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err="1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contextul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politic se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schimb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.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Schimbarea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principal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: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cre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num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rul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sistemelor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pluraliste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moderate </a:t>
            </a:r>
            <a:r>
              <a:rPr lang="ro-RO" altLang="ro-RO" sz="2000" dirty="0" err="1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se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diminueaz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num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rul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di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n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celelalte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categorii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2000" dirty="0" smtClean="0">
                <a:cs typeface="Times New Roman" panose="02020603050405020304" pitchFamily="18" charset="0"/>
              </a:rPr>
              <a:t>Este tot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mai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dificil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s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identific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m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exemple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dou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>
                <a:cs typeface="Times New Roman" panose="02020603050405020304" pitchFamily="18" charset="0"/>
              </a:rPr>
              <a:t> </a:t>
            </a:r>
            <a:r>
              <a:rPr lang="ro-RO" altLang="ro-RO" sz="2000" dirty="0">
                <a:cs typeface="Times New Roman" panose="02020603050405020304" pitchFamily="18" charset="0"/>
              </a:rPr>
              <a:t>î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sensul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n care au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fost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specificate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Sartori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:</a:t>
            </a:r>
            <a:endParaRPr lang="ro-RO" altLang="ro-RO" sz="2000" dirty="0">
              <a:cs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GB" altLang="ro-RO" sz="2000" dirty="0" err="1" smtClean="0">
                <a:cs typeface="Times New Roman" panose="02020603050405020304" pitchFamily="18" charset="0"/>
              </a:rPr>
              <a:t>Sistemul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din SUA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este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utilizat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pentru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a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ilustra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un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sistem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bi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,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dar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in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realitate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este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analizat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ca </a:t>
            </a:r>
            <a:r>
              <a:rPr lang="ro-RO" altLang="ro-RO" sz="2000" dirty="0" err="1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cum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ar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fi un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sistem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cu 4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: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acelea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două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(Republican </a:t>
            </a:r>
            <a:r>
              <a:rPr lang="ro-RO" altLang="ro-RO" sz="2000" dirty="0" err="1">
                <a:cs typeface="Times New Roman" panose="02020603050405020304" pitchFamily="18" charset="0"/>
              </a:rPr>
              <a:t>ș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Democrat) se comport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ca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două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diferite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alegerile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preziden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iale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comparat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cu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cele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pentru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congres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/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parlament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. [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Uneori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autori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i</a:t>
            </a:r>
            <a:r>
              <a:rPr lang="ro-RO" altLang="ro-RO" sz="2000" dirty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consider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ca un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sistem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50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perechi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2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, </a:t>
            </a:r>
            <a:r>
              <a:rPr lang="ro-RO" altLang="ro-RO" sz="2000" dirty="0">
                <a:cs typeface="Times New Roman" panose="02020603050405020304" pitchFamily="18" charset="0"/>
              </a:rPr>
              <a:t>î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ntruc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â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t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cele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două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se comport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diferit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fiecare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dintre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cele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50 de state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americane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].</a:t>
            </a:r>
            <a:endParaRPr lang="ro-RO" altLang="ro-RO" sz="2000" dirty="0">
              <a:cs typeface="Times New Roman" panose="02020603050405020304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GB" altLang="ro-RO" sz="2000" dirty="0" smtClean="0">
                <a:cs typeface="Times New Roman" panose="02020603050405020304" pitchFamily="18" charset="0"/>
              </a:rPr>
              <a:t>In UK </a:t>
            </a:r>
            <a:r>
              <a:rPr lang="ro-RO" altLang="ro-RO" sz="2000" dirty="0" err="1">
                <a:cs typeface="Times New Roman" panose="02020603050405020304" pitchFamily="18" charset="0"/>
              </a:rPr>
              <a:t>P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artidul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Liberal Democratic a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devenit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al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treilea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care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particip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la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formarea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majori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tăț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guvernare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alaturi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Partidul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Conservator, 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n 1979, 1983, 1987, 1992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 și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2010.</a:t>
            </a:r>
          </a:p>
          <a:p>
            <a:pPr marL="990600" lvl="1" indent="-533400">
              <a:lnSpc>
                <a:spcPct val="80000"/>
              </a:lnSpc>
              <a:buFontTx/>
              <a:buNone/>
            </a:pPr>
            <a:endParaRPr lang="en-GB" altLang="ro-RO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8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ro-RO" sz="3200" dirty="0" err="1" smtClean="0">
                <a:latin typeface="+mn-lt"/>
                <a:cs typeface="Times New Roman" panose="02020603050405020304" pitchFamily="18" charset="0"/>
              </a:rPr>
              <a:t>Alte</a:t>
            </a:r>
            <a:r>
              <a:rPr lang="en-GB" altLang="ro-RO" sz="32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ro-RO" sz="3200" dirty="0" err="1" smtClean="0">
                <a:latin typeface="+mn-lt"/>
                <a:cs typeface="Times New Roman" panose="02020603050405020304" pitchFamily="18" charset="0"/>
              </a:rPr>
              <a:t>criterii</a:t>
            </a:r>
            <a:r>
              <a:rPr lang="en-GB" altLang="ro-RO" sz="3200" dirty="0" smtClean="0">
                <a:latin typeface="+mn-lt"/>
                <a:cs typeface="Times New Roman" panose="02020603050405020304" pitchFamily="18" charset="0"/>
              </a:rPr>
              <a:t> de </a:t>
            </a:r>
            <a:r>
              <a:rPr lang="en-GB" altLang="ro-RO" sz="3200" dirty="0" err="1" smtClean="0">
                <a:latin typeface="+mn-lt"/>
                <a:cs typeface="Times New Roman" panose="02020603050405020304" pitchFamily="18" charset="0"/>
              </a:rPr>
              <a:t>clasificare</a:t>
            </a:r>
            <a:endParaRPr lang="en-US" altLang="ro-RO" sz="3200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9295" name="Group 7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1100494"/>
              </p:ext>
            </p:extLst>
          </p:nvPr>
        </p:nvGraphicFramePr>
        <p:xfrm>
          <a:off x="457200" y="1524000"/>
          <a:ext cx="8229600" cy="4370386"/>
        </p:xfrm>
        <a:graphic>
          <a:graphicData uri="http://schemas.openxmlformats.org/drawingml/2006/table">
            <a:tbl>
              <a:tblPr/>
              <a:tblGrid>
                <a:gridCol w="1600200"/>
                <a:gridCol w="3200400"/>
                <a:gridCol w="3429000"/>
              </a:tblGrid>
              <a:tr h="5708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en-US" altLang="ro-RO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Criteriul</a:t>
                      </a:r>
                      <a:r>
                        <a:rPr kumimoji="0" lang="en-GB" altLang="ro-R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clasificare</a:t>
                      </a:r>
                      <a:endParaRPr kumimoji="0" lang="en-US" altLang="ro-RO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Principalele</a:t>
                      </a:r>
                      <a:r>
                        <a:rPr kumimoji="0" lang="en-GB" altLang="ro-R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tipuri</a:t>
                      </a:r>
                      <a:r>
                        <a:rPr kumimoji="0" lang="en-GB" altLang="ro-R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sisteme</a:t>
                      </a:r>
                      <a:r>
                        <a:rPr kumimoji="0" lang="en-GB" altLang="ro-R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</a:t>
                      </a:r>
                      <a:r>
                        <a:rPr kumimoji="0" lang="en-GB" altLang="ro-R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identificate</a:t>
                      </a:r>
                      <a:endParaRPr kumimoji="0" lang="en-GB" altLang="ro-RO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45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Dahl (1966)</a:t>
                      </a:r>
                      <a:endParaRPr kumimoji="0" lang="en-US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Competitivitatea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î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raport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cu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opozi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ia</a:t>
                      </a:r>
                      <a:endParaRPr kumimoji="0" lang="en-US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Strict competitive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Co-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operativ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-competitive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Coalizatoar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-competitive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Strict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coalizatoare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20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Blondel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(1968)</a:t>
                      </a:r>
                      <a:endParaRPr kumimoji="0" lang="en-US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rul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</a:t>
                      </a:r>
                      <a:endParaRPr kumimoji="0" lang="en-US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rimea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relativ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partidelor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Bi-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Dou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ș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jum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tate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Multi-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cu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dominant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Multi-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f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dominant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30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Rokkan (1968)</a:t>
                      </a:r>
                      <a:endParaRPr kumimoji="0" lang="en-US" alt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o-RO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Num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rul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</a:t>
                      </a:r>
                      <a:endParaRPr kumimoji="0" lang="en-US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Probabilitatea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form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rii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majorit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ăț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parlamentare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guvernamentale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bazate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un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singur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Distribu</a:t>
                      </a:r>
                      <a:r>
                        <a:rPr kumimoji="0" lang="ro-RO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ia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partidelor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minoritare</a:t>
                      </a:r>
                      <a:endParaRPr kumimoji="0" lang="en-GB" altLang="ro-RO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Britanic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vs. German - “1 vs. 1+1”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Scandinav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-  “1 vs. 3-4” (un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la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guvernare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vs. 3-4 in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opozitie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Multi-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partid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GB" altLang="ro-RO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echilibrat</a:t>
                      </a:r>
                      <a:r>
                        <a:rPr kumimoji="0" lang="en-GB" altLang="ro-RO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“1 vs. 1 vs. 1+ 2-3”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97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altLang="ro-RO" sz="3200" dirty="0" smtClean="0">
                <a:latin typeface="+mn-lt"/>
                <a:cs typeface="Times New Roman" panose="02020603050405020304" pitchFamily="18" charset="0"/>
              </a:rPr>
              <a:t>Dispute</a:t>
            </a:r>
            <a:endParaRPr lang="en-US" altLang="ro-RO" sz="3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altLang="ro-RO" sz="2400" dirty="0" err="1" smtClean="0">
                <a:cs typeface="Times New Roman" panose="02020603050405020304" pitchFamily="18" charset="0"/>
              </a:rPr>
              <a:t>Clasific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rile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propuse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sunt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“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deranjate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” de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evolu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ii practice: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ro-RO" sz="1200" dirty="0" smtClean="0"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multe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sisteme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politice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, un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aflat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la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guvernare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este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rareori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complet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inlocuit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din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aceasta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pozi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(se </a:t>
            </a: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â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mpl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cu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regularitate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numai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sistem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bi-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en-GB" altLang="ro-RO" sz="2400" dirty="0" err="1" smtClean="0">
                <a:cs typeface="Times New Roman" panose="02020603050405020304" pitchFamily="18" charset="0"/>
              </a:rPr>
              <a:t>Frecvent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, 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sistemele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multi-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, o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coali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care </a:t>
            </a: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nlocuie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ș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o alt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coali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la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guvernare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,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este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format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 err="1">
                <a:cs typeface="Times New Roman" panose="02020603050405020304" pitchFamily="18" charset="0"/>
              </a:rPr>
              <a:t>ș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din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care au f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cut parte din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guvernarea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anterioar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multe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situa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ii, nu exist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alternare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la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putere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pentru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se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formeaz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coali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ii care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reu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ș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esc s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p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streze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puterea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pentru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mai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multe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legislaturi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GB" altLang="ro-RO" sz="2400" dirty="0" smtClean="0">
                <a:cs typeface="Times New Roman" panose="02020603050405020304" pitchFamily="18" charset="0"/>
              </a:rPr>
              <a:t>Cum se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num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ără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partidele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? Care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conteaz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 err="1">
                <a:cs typeface="Times New Roman" panose="02020603050405020304" pitchFamily="18" charset="0"/>
              </a:rPr>
              <a:t>î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ntr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-un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sistem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?</a:t>
            </a:r>
          </a:p>
          <a:p>
            <a:pPr marL="12573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GB" altLang="ro-RO" sz="2400" dirty="0" smtClean="0">
                <a:cs typeface="Times New Roman" panose="02020603050405020304" pitchFamily="18" charset="0"/>
              </a:rPr>
              <a:t>se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iau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considerare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toate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partidele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care se </a:t>
            </a:r>
            <a:r>
              <a:rPr lang="ro-RO" altLang="ro-RO" sz="2400" dirty="0" err="1">
                <a:cs typeface="Times New Roman" panose="02020603050405020304" pitchFamily="18" charset="0"/>
              </a:rPr>
              <a:t>î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nscriu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competi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electoral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?</a:t>
            </a:r>
          </a:p>
          <a:p>
            <a:pPr marL="1257300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en-GB" altLang="ro-RO" sz="2400" dirty="0" err="1" smtClean="0">
                <a:cs typeface="Times New Roman" panose="02020603050405020304" pitchFamily="18" charset="0"/>
              </a:rPr>
              <a:t>sau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numai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cele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care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intr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parlament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?</a:t>
            </a:r>
          </a:p>
          <a:p>
            <a:pPr marL="1371600" lvl="1" indent="0">
              <a:lnSpc>
                <a:spcPct val="90000"/>
              </a:lnSpc>
              <a:buNone/>
            </a:pPr>
            <a:r>
              <a:rPr lang="en-GB" altLang="ro-RO" sz="2000" dirty="0" err="1" smtClean="0">
                <a:cs typeface="Times New Roman" panose="02020603050405020304" pitchFamily="18" charset="0"/>
              </a:rPr>
              <a:t>Regula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num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rare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propus</a:t>
            </a:r>
            <a:r>
              <a:rPr lang="ro-RO" altLang="ro-RO" sz="20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 de </a:t>
            </a:r>
            <a:r>
              <a:rPr lang="en-GB" altLang="ro-RO" sz="2000" dirty="0" err="1" smtClean="0">
                <a:cs typeface="Times New Roman" panose="02020603050405020304" pitchFamily="18" charset="0"/>
              </a:rPr>
              <a:t>Sartori</a:t>
            </a:r>
            <a:r>
              <a:rPr lang="en-GB" altLang="ro-RO" sz="2000" dirty="0" smtClean="0">
                <a:cs typeface="Times New Roman" panose="02020603050405020304" pitchFamily="18" charset="0"/>
              </a:rPr>
              <a:t>:</a:t>
            </a:r>
            <a:endParaRPr lang="ro-RO" altLang="ro-RO" sz="2000" dirty="0" smtClean="0">
              <a:cs typeface="Times New Roman" panose="02020603050405020304" pitchFamily="18" charset="0"/>
            </a:endParaRPr>
          </a:p>
          <a:p>
            <a:pPr marL="165100" lvl="1" indent="0">
              <a:lnSpc>
                <a:spcPct val="90000"/>
              </a:lnSpc>
              <a:buNone/>
            </a:pPr>
            <a:r>
              <a:rPr lang="en-GB" altLang="ro-RO" sz="2400" dirty="0" smtClean="0">
                <a:cs typeface="Times New Roman" panose="02020603050405020304" pitchFamily="18" charset="0"/>
              </a:rPr>
              <a:t>Conte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z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toate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partidele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care c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â</a:t>
            </a:r>
            <a:r>
              <a:rPr lang="ro-RO" altLang="ro-RO" sz="2400" dirty="0">
                <a:cs typeface="Times New Roman" panose="02020603050405020304" pitchFamily="18" charset="0"/>
              </a:rPr>
              <a:t>ș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tig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mai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mult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de 5% din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voturi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/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locuri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î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n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parlament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;</a:t>
            </a:r>
          </a:p>
          <a:p>
            <a:pPr marL="168275" lvl="2" indent="0">
              <a:lnSpc>
                <a:spcPct val="90000"/>
              </a:lnSpc>
              <a:buNone/>
            </a:pPr>
            <a:r>
              <a:rPr lang="en-GB" altLang="ro-RO" dirty="0" err="1" smtClean="0">
                <a:cs typeface="Times New Roman" panose="02020603050405020304" pitchFamily="18" charset="0"/>
              </a:rPr>
              <a:t>Partidele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mai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mici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sunt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incluse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numai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dac</a:t>
            </a:r>
            <a:r>
              <a:rPr lang="ro-RO" altLang="ro-RO" dirty="0" smtClean="0">
                <a:cs typeface="Times New Roman" panose="02020603050405020304" pitchFamily="18" charset="0"/>
              </a:rPr>
              <a:t>ă</a:t>
            </a:r>
            <a:r>
              <a:rPr lang="en-GB" altLang="ro-RO" dirty="0" smtClean="0">
                <a:cs typeface="Times New Roman" panose="02020603050405020304" pitchFamily="18" charset="0"/>
              </a:rPr>
              <a:t> au </a:t>
            </a:r>
            <a:r>
              <a:rPr lang="en-GB" altLang="ro-RO" dirty="0" err="1" smtClean="0">
                <a:cs typeface="Times New Roman" panose="02020603050405020304" pitchFamily="18" charset="0"/>
              </a:rPr>
              <a:t>poten</a:t>
            </a:r>
            <a:r>
              <a:rPr lang="ro-RO" altLang="ro-RO" dirty="0" smtClean="0">
                <a:cs typeface="Times New Roman" panose="02020603050405020304" pitchFamily="18" charset="0"/>
              </a:rPr>
              <a:t>ț</a:t>
            </a:r>
            <a:r>
              <a:rPr lang="en-GB" altLang="ro-RO" dirty="0" err="1" smtClean="0">
                <a:cs typeface="Times New Roman" panose="02020603050405020304" pitchFamily="18" charset="0"/>
              </a:rPr>
              <a:t>ial</a:t>
            </a:r>
            <a:r>
              <a:rPr lang="en-GB" altLang="ro-RO" dirty="0" smtClean="0">
                <a:cs typeface="Times New Roman" panose="02020603050405020304" pitchFamily="18" charset="0"/>
              </a:rPr>
              <a:t> de </a:t>
            </a:r>
            <a:r>
              <a:rPr lang="ro-RO" altLang="ro-RO" dirty="0" err="1">
                <a:cs typeface="Times New Roman" panose="02020603050405020304" pitchFamily="18" charset="0"/>
              </a:rPr>
              <a:t>ș</a:t>
            </a:r>
            <a:r>
              <a:rPr lang="en-GB" altLang="ro-RO" dirty="0" err="1" smtClean="0">
                <a:cs typeface="Times New Roman" panose="02020603050405020304" pitchFamily="18" charset="0"/>
              </a:rPr>
              <a:t>antaj</a:t>
            </a:r>
            <a:r>
              <a:rPr lang="en-GB" altLang="ro-RO" dirty="0" smtClean="0">
                <a:cs typeface="Times New Roman" panose="02020603050405020304" pitchFamily="18" charset="0"/>
              </a:rPr>
              <a:t> (</a:t>
            </a:r>
            <a:r>
              <a:rPr lang="en-GB" altLang="ro-RO" dirty="0" err="1" smtClean="0">
                <a:cs typeface="Times New Roman" panose="02020603050405020304" pitchFamily="18" charset="0"/>
              </a:rPr>
              <a:t>este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nevoie</a:t>
            </a:r>
            <a:r>
              <a:rPr lang="en-GB" altLang="ro-RO" dirty="0" smtClean="0">
                <a:cs typeface="Times New Roman" panose="02020603050405020304" pitchFamily="18" charset="0"/>
              </a:rPr>
              <a:t> de </a:t>
            </a:r>
            <a:r>
              <a:rPr lang="en-GB" altLang="ro-RO" dirty="0" err="1" smtClean="0">
                <a:cs typeface="Times New Roman" panose="02020603050405020304" pitchFamily="18" charset="0"/>
              </a:rPr>
              <a:t>ele</a:t>
            </a:r>
            <a:r>
              <a:rPr lang="en-GB" altLang="ro-RO" dirty="0" smtClean="0">
                <a:cs typeface="Times New Roman" panose="02020603050405020304" pitchFamily="18" charset="0"/>
              </a:rPr>
              <a:t> </a:t>
            </a:r>
            <a:r>
              <a:rPr lang="en-GB" altLang="ro-RO" dirty="0" err="1" smtClean="0">
                <a:cs typeface="Times New Roman" panose="02020603050405020304" pitchFamily="18" charset="0"/>
              </a:rPr>
              <a:t>pentru</a:t>
            </a:r>
            <a:r>
              <a:rPr lang="en-GB" altLang="ro-RO" dirty="0" smtClean="0">
                <a:cs typeface="Times New Roman" panose="02020603050405020304" pitchFamily="18" charset="0"/>
              </a:rPr>
              <a:t> a forma </a:t>
            </a:r>
            <a:r>
              <a:rPr lang="en-GB" altLang="ro-RO" dirty="0" err="1" smtClean="0">
                <a:cs typeface="Times New Roman" panose="02020603050405020304" pitchFamily="18" charset="0"/>
              </a:rPr>
              <a:t>coali</a:t>
            </a:r>
            <a:r>
              <a:rPr lang="ro-RO" altLang="ro-RO" dirty="0" smtClean="0">
                <a:cs typeface="Times New Roman" panose="02020603050405020304" pitchFamily="18" charset="0"/>
              </a:rPr>
              <a:t>ț</a:t>
            </a:r>
            <a:r>
              <a:rPr lang="en-GB" altLang="ro-RO" dirty="0" smtClean="0">
                <a:cs typeface="Times New Roman" panose="02020603050405020304" pitchFamily="18" charset="0"/>
              </a:rPr>
              <a:t>ii de </a:t>
            </a:r>
            <a:r>
              <a:rPr lang="en-GB" altLang="ro-RO" dirty="0" err="1" smtClean="0">
                <a:cs typeface="Times New Roman" panose="02020603050405020304" pitchFamily="18" charset="0"/>
              </a:rPr>
              <a:t>guvernare</a:t>
            </a:r>
            <a:r>
              <a:rPr lang="en-GB" altLang="ro-RO" dirty="0" smtClean="0">
                <a:cs typeface="Times New Roman" panose="02020603050405020304" pitchFamily="18" charset="0"/>
              </a:rPr>
              <a:t>).</a:t>
            </a:r>
          </a:p>
          <a:p>
            <a:pPr marL="0" indent="0">
              <a:lnSpc>
                <a:spcPct val="90000"/>
              </a:lnSpc>
              <a:buNone/>
            </a:pPr>
            <a:endParaRPr lang="en-GB" altLang="ro-RO" sz="2400" dirty="0"/>
          </a:p>
          <a:p>
            <a:pPr marL="0" indent="0">
              <a:lnSpc>
                <a:spcPct val="90000"/>
              </a:lnSpc>
              <a:buNone/>
            </a:pPr>
            <a:endParaRPr lang="en-GB" altLang="ro-RO" sz="2400" dirty="0" smtClean="0"/>
          </a:p>
        </p:txBody>
      </p:sp>
    </p:spTree>
    <p:extLst>
      <p:ext uri="{BB962C8B-B14F-4D97-AF65-F5344CB8AC3E}">
        <p14:creationId xmlns:p14="http://schemas.microsoft.com/office/powerpoint/2010/main" val="14736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Sistemul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din Rom</a:t>
            </a:r>
            <a:r>
              <a:rPr lang="ro-RO" dirty="0" smtClean="0"/>
              <a:t>â</a:t>
            </a:r>
            <a:r>
              <a:rPr lang="en-US" dirty="0" err="1" smtClean="0"/>
              <a:t>nia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vi-VN" dirty="0" smtClean="0">
                <a:latin typeface="Calibri" panose="020F0502020204030204" pitchFamily="34" charset="0"/>
              </a:rPr>
              <a:t>Partidele parlamentare</a:t>
            </a:r>
            <a:r>
              <a:rPr lang="en-US" dirty="0" smtClean="0">
                <a:latin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vi-VN" dirty="0" smtClean="0">
                <a:latin typeface="Calibri" panose="020F0502020204030204" pitchFamily="34" charset="0"/>
              </a:rPr>
              <a:t>Partidul Social Democrat (PSD) 1992—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Național Liberal (PNL) 1990—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Conservator (PC) 2000—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Democrat Liberal (PDL) 1996—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Național Țărănesc Creștin Democrat (PNȚCD) în Parlamentul României: 1992-2000,2004-2008,2012—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Forța Civică (FC) în Parlamentul României: 2012—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Uniunea Democrată Maghiară din România (UDMR) 1990—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Uniunea Na</a:t>
            </a:r>
            <a:r>
              <a:rPr lang="ro-RO" dirty="0" smtClean="0">
                <a:latin typeface="Calibri" panose="020F0502020204030204" pitchFamily="34" charset="0"/>
              </a:rPr>
              <a:t>ț</a:t>
            </a:r>
            <a:r>
              <a:rPr lang="vi-VN" dirty="0" smtClean="0">
                <a:latin typeface="Calibri" panose="020F0502020204030204" pitchFamily="34" charset="0"/>
              </a:rPr>
              <a:t>ional</a:t>
            </a:r>
            <a:r>
              <a:rPr lang="ro-RO" dirty="0" smtClean="0">
                <a:latin typeface="Calibri" panose="020F0502020204030204" pitchFamily="34" charset="0"/>
              </a:rPr>
              <a:t>ă</a:t>
            </a:r>
            <a:r>
              <a:rPr lang="vi-VN" dirty="0" smtClean="0">
                <a:latin typeface="Calibri" panose="020F0502020204030204" pitchFamily="34" charset="0"/>
              </a:rPr>
              <a:t> pentru Progresul Rom</a:t>
            </a:r>
            <a:r>
              <a:rPr lang="ro-RO" dirty="0" smtClean="0">
                <a:latin typeface="Calibri" panose="020F0502020204030204" pitchFamily="34" charset="0"/>
              </a:rPr>
              <a:t>â</a:t>
            </a:r>
            <a:r>
              <a:rPr lang="vi-VN" dirty="0" smtClean="0">
                <a:latin typeface="Calibri" panose="020F0502020204030204" pitchFamily="34" charset="0"/>
              </a:rPr>
              <a:t>niei (UNPR) 2008—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Verde (PV): 2012—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Noua Republică (PNR) 2012—</a:t>
            </a:r>
          </a:p>
          <a:p>
            <a:r>
              <a:rPr lang="vi-VN" dirty="0" smtClean="0">
                <a:latin typeface="Calibri" panose="020F0502020204030204" pitchFamily="34" charset="0"/>
              </a:rPr>
              <a:t>Partidul Poporului Dan Diaconescu (PP-DD) 2012-</a:t>
            </a:r>
            <a:endParaRPr lang="ro-RO" dirty="0" smtClean="0">
              <a:latin typeface="Calibri" panose="020F0502020204030204" pitchFamily="34" charset="0"/>
            </a:endParaRPr>
          </a:p>
          <a:p>
            <a:r>
              <a:rPr lang="ro-RO" dirty="0" smtClean="0">
                <a:latin typeface="Calibri" panose="020F0502020204030204" pitchFamily="34" charset="0"/>
              </a:rPr>
              <a:t>Partidele etnice altele decât cel maghiar: 1990-</a:t>
            </a:r>
            <a:endParaRPr lang="ro-RO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0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Sistemul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din Rom</a:t>
            </a:r>
            <a:r>
              <a:rPr lang="ro-RO" dirty="0" smtClean="0"/>
              <a:t>â</a:t>
            </a:r>
            <a:r>
              <a:rPr lang="en-US" dirty="0" err="1" smtClean="0"/>
              <a:t>nia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Caracteristici</a:t>
            </a:r>
            <a:r>
              <a:rPr lang="en-US" dirty="0" smtClean="0"/>
              <a:t> ale </a:t>
            </a:r>
            <a:r>
              <a:rPr lang="en-US" dirty="0" err="1" smtClean="0"/>
              <a:t>sistemului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din Rom</a:t>
            </a:r>
            <a:r>
              <a:rPr lang="ro-RO" dirty="0" smtClean="0"/>
              <a:t>â</a:t>
            </a:r>
            <a:r>
              <a:rPr lang="en-US" dirty="0" err="1" smtClean="0"/>
              <a:t>nia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Fragmentare</a:t>
            </a:r>
            <a:endParaRPr lang="en-US" dirty="0" smtClean="0"/>
          </a:p>
          <a:p>
            <a:r>
              <a:rPr lang="en-US" dirty="0" smtClean="0"/>
              <a:t>Leg</a:t>
            </a:r>
            <a:r>
              <a:rPr lang="ro-RO" dirty="0" smtClean="0"/>
              <a:t>ă</a:t>
            </a:r>
            <a:r>
              <a:rPr lang="en-US" dirty="0" err="1" smtClean="0"/>
              <a:t>turi</a:t>
            </a:r>
            <a:r>
              <a:rPr lang="en-US" dirty="0" smtClean="0"/>
              <a:t> </a:t>
            </a:r>
            <a:r>
              <a:rPr lang="en-US" dirty="0" err="1" smtClean="0"/>
              <a:t>slabe</a:t>
            </a:r>
            <a:r>
              <a:rPr lang="en-US" dirty="0" smtClean="0"/>
              <a:t> </a:t>
            </a:r>
            <a:r>
              <a:rPr lang="ro-RO" dirty="0" err="1" smtClean="0"/>
              <a:t>î</a:t>
            </a:r>
            <a:r>
              <a:rPr lang="en-US" dirty="0" err="1" smtClean="0"/>
              <a:t>ntre</a:t>
            </a:r>
            <a:r>
              <a:rPr lang="en-US" dirty="0" smtClean="0"/>
              <a:t>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ro-RO" dirty="0" smtClean="0"/>
              <a:t>ț</a:t>
            </a:r>
            <a:r>
              <a:rPr lang="en-US" dirty="0" err="1" smtClean="0"/>
              <a:t>ional</a:t>
            </a:r>
            <a:r>
              <a:rPr lang="en-US" dirty="0" smtClean="0"/>
              <a:t> </a:t>
            </a:r>
            <a:r>
              <a:rPr lang="ro-RO" dirty="0" err="1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cel</a:t>
            </a:r>
            <a:r>
              <a:rPr lang="en-US" dirty="0" smtClean="0"/>
              <a:t> central </a:t>
            </a:r>
          </a:p>
          <a:p>
            <a:r>
              <a:rPr lang="en-US" dirty="0" err="1" smtClean="0"/>
              <a:t>Partizanat</a:t>
            </a:r>
            <a:r>
              <a:rPr lang="en-US" dirty="0" smtClean="0"/>
              <a:t> </a:t>
            </a:r>
            <a:r>
              <a:rPr lang="en-US" dirty="0" err="1" smtClean="0"/>
              <a:t>redus</a:t>
            </a:r>
            <a:r>
              <a:rPr lang="en-US" dirty="0" smtClean="0"/>
              <a:t>/</a:t>
            </a:r>
            <a:r>
              <a:rPr lang="en-US" dirty="0" err="1" smtClean="0"/>
              <a:t>Num</a:t>
            </a:r>
            <a:r>
              <a:rPr lang="ro-RO" dirty="0" smtClean="0"/>
              <a:t>ă</a:t>
            </a:r>
            <a:r>
              <a:rPr lang="en-US" dirty="0" smtClean="0"/>
              <a:t>r </a:t>
            </a:r>
            <a:r>
              <a:rPr lang="en-US" dirty="0" err="1" smtClean="0"/>
              <a:t>redus</a:t>
            </a:r>
            <a:r>
              <a:rPr lang="en-US" dirty="0" smtClean="0"/>
              <a:t> de </a:t>
            </a:r>
            <a:r>
              <a:rPr lang="en-US" dirty="0" err="1" smtClean="0"/>
              <a:t>membri</a:t>
            </a:r>
            <a:r>
              <a:rPr lang="en-US" dirty="0" smtClean="0"/>
              <a:t> de </a:t>
            </a:r>
            <a:r>
              <a:rPr lang="en-US" dirty="0" err="1" smtClean="0"/>
              <a:t>partid</a:t>
            </a:r>
            <a:endParaRPr lang="ro-RO" dirty="0" smtClean="0"/>
          </a:p>
          <a:p>
            <a:r>
              <a:rPr lang="ro-RO" dirty="0" smtClean="0"/>
              <a:t>Sistem multipartid cu polarizare moderată</a:t>
            </a:r>
            <a:endParaRPr lang="en-US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2930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Sistem</a:t>
            </a:r>
            <a:r>
              <a:rPr lang="en-US" sz="2800" dirty="0" smtClean="0"/>
              <a:t> (</a:t>
            </a:r>
            <a:r>
              <a:rPr lang="en-US" sz="2800" dirty="0" err="1" smtClean="0"/>
              <a:t>defini</a:t>
            </a:r>
            <a:r>
              <a:rPr lang="ro-RO" sz="2800" dirty="0" smtClean="0"/>
              <a:t>ți</a:t>
            </a:r>
            <a:r>
              <a:rPr lang="en-US" sz="2800" dirty="0" smtClean="0"/>
              <a:t>e): un </a:t>
            </a:r>
            <a:r>
              <a:rPr lang="ro-RO" sz="2800" dirty="0" smtClean="0"/>
              <a:t>tipar de </a:t>
            </a:r>
            <a:r>
              <a:rPr lang="en-US" sz="2800" dirty="0" err="1" smtClean="0"/>
              <a:t>interac</a:t>
            </a:r>
            <a:r>
              <a:rPr lang="ro-RO" sz="2800" dirty="0" smtClean="0"/>
              <a:t>ț</a:t>
            </a:r>
            <a:r>
              <a:rPr lang="en-US" sz="2800" dirty="0" err="1" smtClean="0"/>
              <a:t>iuni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/>
              <a:t>Sistem</a:t>
            </a:r>
            <a:r>
              <a:rPr lang="en-US" sz="2800" dirty="0" smtClean="0"/>
              <a:t> de </a:t>
            </a:r>
            <a:r>
              <a:rPr lang="en-US" sz="2800" dirty="0" err="1" smtClean="0"/>
              <a:t>partide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defini</a:t>
            </a:r>
            <a:r>
              <a:rPr lang="ro-RO" sz="2800" dirty="0" smtClean="0"/>
              <a:t>ț</a:t>
            </a:r>
            <a:r>
              <a:rPr lang="en-US" sz="2800" dirty="0" err="1" smtClean="0"/>
              <a:t>ie</a:t>
            </a:r>
            <a:r>
              <a:rPr lang="en-US" sz="2800" dirty="0" smtClean="0"/>
              <a:t>): model de </a:t>
            </a:r>
            <a:r>
              <a:rPr lang="en-US" sz="2800" dirty="0" err="1" smtClean="0"/>
              <a:t>interac</a:t>
            </a:r>
            <a:r>
              <a:rPr lang="ro-RO" sz="2800" dirty="0" smtClean="0"/>
              <a:t>ț</a:t>
            </a:r>
            <a:r>
              <a:rPr lang="en-US" sz="2800" dirty="0" err="1" smtClean="0"/>
              <a:t>iune</a:t>
            </a:r>
            <a:r>
              <a:rPr lang="en-US" sz="2800" dirty="0" smtClean="0"/>
              <a:t> </a:t>
            </a:r>
            <a:r>
              <a:rPr lang="ro-RO" sz="2800" dirty="0" err="1"/>
              <a:t>î</a:t>
            </a:r>
            <a:r>
              <a:rPr lang="en-US" sz="2800" dirty="0" err="1" smtClean="0"/>
              <a:t>ntre</a:t>
            </a:r>
            <a:r>
              <a:rPr lang="en-US" sz="2800" dirty="0" smtClean="0"/>
              <a:t> </a:t>
            </a:r>
            <a:r>
              <a:rPr lang="en-US" sz="2800" dirty="0" err="1" smtClean="0"/>
              <a:t>partide</a:t>
            </a:r>
            <a:r>
              <a:rPr lang="ro-RO" sz="2800" dirty="0" smtClean="0"/>
              <a:t>, stabil și previzibil.</a:t>
            </a:r>
            <a:endParaRPr lang="en-US" sz="2800" dirty="0" smtClean="0"/>
          </a:p>
          <a:p>
            <a:pPr marL="0" indent="0">
              <a:buNone/>
            </a:pPr>
            <a:endParaRPr lang="en-US" sz="1000" dirty="0"/>
          </a:p>
          <a:p>
            <a:r>
              <a:rPr lang="en-US" altLang="ro-RO" dirty="0" err="1" smtClean="0"/>
              <a:t>Tr</a:t>
            </a:r>
            <a:r>
              <a:rPr lang="ro-RO" altLang="ro-RO" dirty="0" smtClean="0"/>
              <a:t>ă</a:t>
            </a:r>
            <a:r>
              <a:rPr lang="en-US" altLang="ro-RO" dirty="0" smtClean="0"/>
              <a:t>s</a:t>
            </a:r>
            <a:r>
              <a:rPr lang="ro-RO" altLang="ro-RO" dirty="0" smtClean="0"/>
              <a:t>ă</a:t>
            </a:r>
            <a:r>
              <a:rPr lang="en-US" altLang="ro-RO" dirty="0" err="1" smtClean="0"/>
              <a:t>turi</a:t>
            </a:r>
            <a:r>
              <a:rPr lang="ro-RO" altLang="ro-RO" dirty="0" smtClean="0"/>
              <a:t> ale sistemului de partide</a:t>
            </a:r>
            <a:r>
              <a:rPr lang="en-US" altLang="ro-RO" dirty="0" smtClean="0"/>
              <a:t>:  </a:t>
            </a:r>
          </a:p>
          <a:p>
            <a:pPr lvl="1"/>
            <a:r>
              <a:rPr lang="en-US" altLang="ro-RO" dirty="0" smtClean="0"/>
              <a:t>Ac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iunile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influen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eaz</a:t>
            </a:r>
            <a:r>
              <a:rPr lang="ro-RO" altLang="ro-RO" dirty="0" smtClean="0"/>
              <a:t>ă</a:t>
            </a:r>
            <a:r>
              <a:rPr lang="en-US" altLang="ro-RO" dirty="0" smtClean="0"/>
              <a:t> ac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iunile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altora</a:t>
            </a:r>
            <a:r>
              <a:rPr lang="en-US" altLang="ro-RO" dirty="0" smtClean="0"/>
              <a:t> </a:t>
            </a:r>
          </a:p>
          <a:p>
            <a:pPr lvl="1"/>
            <a:r>
              <a:rPr lang="en-US" altLang="ro-RO" dirty="0" smtClean="0"/>
              <a:t>Ac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iunile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comportamentul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strategiile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trebuie</a:t>
            </a:r>
            <a:r>
              <a:rPr lang="en-US" altLang="ro-RO" dirty="0" smtClean="0"/>
              <a:t> </a:t>
            </a:r>
            <a:r>
              <a:rPr lang="ro-RO" altLang="ro-RO" dirty="0" smtClean="0"/>
              <a:t>luate în seamă și de celelalte partide</a:t>
            </a:r>
          </a:p>
          <a:p>
            <a:pPr lvl="1"/>
            <a:r>
              <a:rPr lang="ro-RO" altLang="ro-RO" dirty="0" smtClean="0">
                <a:solidFill>
                  <a:srgbClr val="FF0000"/>
                </a:solidFill>
              </a:rPr>
              <a:t>Trebuie să fie minim două partide?</a:t>
            </a:r>
          </a:p>
          <a:p>
            <a:pPr lvl="1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6693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z="4000" dirty="0" smtClean="0"/>
              <a:t>C</a:t>
            </a:r>
            <a:r>
              <a:rPr lang="ro-RO" altLang="ro-RO" sz="4000" dirty="0" smtClean="0"/>
              <a:t>lasificarea</a:t>
            </a:r>
            <a:r>
              <a:rPr lang="en-US" altLang="ro-RO" sz="4000" dirty="0" smtClean="0"/>
              <a:t> </a:t>
            </a:r>
            <a:r>
              <a:rPr lang="ro-RO" altLang="ro-RO" sz="4000" dirty="0"/>
              <a:t>s</a:t>
            </a:r>
            <a:r>
              <a:rPr lang="en-US" altLang="ro-RO" sz="4000" dirty="0" err="1" smtClean="0"/>
              <a:t>istem</a:t>
            </a:r>
            <a:r>
              <a:rPr lang="ro-RO" altLang="ro-RO" sz="4000" dirty="0" smtClean="0"/>
              <a:t>elor</a:t>
            </a:r>
            <a:r>
              <a:rPr lang="en-US" altLang="ro-RO" sz="4000" dirty="0" smtClean="0"/>
              <a:t> de </a:t>
            </a:r>
            <a:r>
              <a:rPr lang="ro-RO" altLang="ro-RO" sz="4000" dirty="0" err="1"/>
              <a:t>p</a:t>
            </a:r>
            <a:r>
              <a:rPr lang="en-US" altLang="ro-RO" sz="4000" dirty="0" err="1" smtClean="0"/>
              <a:t>artide</a:t>
            </a:r>
            <a:r>
              <a:rPr lang="en-US" altLang="ro-RO" sz="4000" dirty="0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o-RO" altLang="ro-RO" dirty="0" smtClean="0"/>
              <a:t>După </a:t>
            </a:r>
            <a:r>
              <a:rPr lang="ro-RO" altLang="ro-RO" dirty="0"/>
              <a:t>n</a:t>
            </a:r>
            <a:r>
              <a:rPr lang="en-US" altLang="ro-RO" dirty="0" err="1" smtClean="0"/>
              <a:t>atura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interac</a:t>
            </a:r>
            <a:r>
              <a:rPr lang="ro-RO" altLang="ro-RO" dirty="0"/>
              <a:t>ț</a:t>
            </a:r>
            <a:r>
              <a:rPr lang="en-US" altLang="ro-RO" dirty="0" err="1" smtClean="0"/>
              <a:t>iunilor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dintre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partide</a:t>
            </a:r>
            <a:endParaRPr lang="en-US" altLang="ro-RO" dirty="0" smtClean="0"/>
          </a:p>
          <a:p>
            <a:endParaRPr lang="en-US" altLang="ro-RO" sz="1000" dirty="0" smtClean="0"/>
          </a:p>
          <a:p>
            <a:pPr lvl="1"/>
            <a:r>
              <a:rPr lang="en-US" altLang="ro-RO" dirty="0" err="1" smtClean="0"/>
              <a:t>Num</a:t>
            </a:r>
            <a:r>
              <a:rPr lang="ro-RO" altLang="ro-RO" dirty="0" smtClean="0"/>
              <a:t>ă</a:t>
            </a:r>
            <a:r>
              <a:rPr lang="en-US" altLang="ro-RO" dirty="0" err="1" smtClean="0"/>
              <a:t>rul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partide</a:t>
            </a:r>
            <a:r>
              <a:rPr lang="en-US" altLang="ro-RO" dirty="0" smtClean="0"/>
              <a:t> (</a:t>
            </a:r>
            <a:r>
              <a:rPr lang="en-US" altLang="ro-RO" dirty="0" err="1" smtClean="0"/>
              <a:t>absolut</a:t>
            </a:r>
            <a:r>
              <a:rPr lang="en-US" altLang="ro-RO" dirty="0" smtClean="0"/>
              <a:t> </a:t>
            </a:r>
            <a:r>
              <a:rPr lang="ro-RO" altLang="ro-RO" dirty="0" err="1"/>
              <a:t>ș</a:t>
            </a:r>
            <a:r>
              <a:rPr lang="en-US" altLang="ro-RO" dirty="0" err="1" smtClean="0"/>
              <a:t>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efectiv</a:t>
            </a:r>
            <a:r>
              <a:rPr lang="en-US" altLang="ro-RO" dirty="0" smtClean="0"/>
              <a:t>)</a:t>
            </a:r>
          </a:p>
          <a:p>
            <a:pPr lvl="1"/>
            <a:endParaRPr lang="en-US" altLang="ro-RO" sz="1000" dirty="0" smtClean="0"/>
          </a:p>
          <a:p>
            <a:pPr lvl="1"/>
            <a:r>
              <a:rPr lang="en-US" altLang="ro-RO" dirty="0" err="1" smtClean="0"/>
              <a:t>Pozi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ionarea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ideologic</a:t>
            </a:r>
            <a:r>
              <a:rPr lang="ro-RO" altLang="ro-RO" dirty="0" smtClean="0"/>
              <a:t>ă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partidelor</a:t>
            </a:r>
            <a:endParaRPr lang="en-US" altLang="ro-RO" dirty="0" smtClean="0"/>
          </a:p>
          <a:p>
            <a:pPr lvl="2"/>
            <a:r>
              <a:rPr lang="en-US" altLang="ro-RO" dirty="0" err="1" smtClean="0"/>
              <a:t>Distan</a:t>
            </a:r>
            <a:r>
              <a:rPr lang="ro-RO" altLang="ro-RO" dirty="0" smtClean="0"/>
              <a:t>ț</a:t>
            </a:r>
            <a:r>
              <a:rPr lang="en-US" altLang="ro-RO" dirty="0" smtClean="0"/>
              <a:t>a </a:t>
            </a:r>
            <a:r>
              <a:rPr lang="en-US" altLang="ro-RO" dirty="0" err="1" smtClean="0"/>
              <a:t>ideologic</a:t>
            </a:r>
            <a:r>
              <a:rPr lang="ro-RO" altLang="ro-RO" dirty="0" smtClean="0"/>
              <a:t>ă</a:t>
            </a:r>
            <a:endParaRPr lang="en-US" altLang="ro-RO" dirty="0" smtClean="0"/>
          </a:p>
          <a:p>
            <a:pPr lvl="2"/>
            <a:r>
              <a:rPr lang="en-US" altLang="ro-RO" dirty="0" err="1" smtClean="0"/>
              <a:t>Dimensiuni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relevante</a:t>
            </a:r>
            <a:r>
              <a:rPr lang="en-US" altLang="ro-RO" dirty="0" smtClean="0"/>
              <a:t> (</a:t>
            </a:r>
            <a:r>
              <a:rPr lang="en-US" altLang="ro-RO" dirty="0" err="1" smtClean="0"/>
              <a:t>economie</a:t>
            </a:r>
            <a:r>
              <a:rPr lang="en-US" altLang="ro-RO" dirty="0" smtClean="0"/>
              <a:t>, (des)</a:t>
            </a:r>
            <a:r>
              <a:rPr lang="en-US" altLang="ro-RO" dirty="0" err="1" smtClean="0"/>
              <a:t>centralizare</a:t>
            </a:r>
            <a:r>
              <a:rPr lang="en-US" altLang="ro-RO" dirty="0" smtClean="0"/>
              <a:t>) </a:t>
            </a:r>
          </a:p>
          <a:p>
            <a:pPr lvl="1"/>
            <a:endParaRPr lang="en-US" altLang="ro-RO" sz="1000" dirty="0" smtClean="0"/>
          </a:p>
          <a:p>
            <a:pPr lvl="1"/>
            <a:r>
              <a:rPr lang="en-US" altLang="ro-RO" dirty="0" err="1" smtClean="0"/>
              <a:t>Stilul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competi</a:t>
            </a:r>
            <a:r>
              <a:rPr lang="ro-RO" altLang="ro-RO" dirty="0" smtClean="0"/>
              <a:t>ț</a:t>
            </a:r>
            <a:r>
              <a:rPr lang="en-US" altLang="ro-RO" dirty="0" err="1" smtClean="0"/>
              <a:t>iei</a:t>
            </a:r>
            <a:r>
              <a:rPr lang="en-US" altLang="ro-RO" dirty="0" smtClean="0"/>
              <a:t> (centripetal vs. centrifugal)</a:t>
            </a:r>
          </a:p>
        </p:txBody>
      </p:sp>
    </p:spTree>
    <p:extLst>
      <p:ext uri="{BB962C8B-B14F-4D97-AF65-F5344CB8AC3E}">
        <p14:creationId xmlns:p14="http://schemas.microsoft.com/office/powerpoint/2010/main" val="278103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err="1" smtClean="0"/>
              <a:t>Clasificarea</a:t>
            </a:r>
            <a:r>
              <a:rPr lang="en-US" u="sng" dirty="0" smtClean="0"/>
              <a:t> </a:t>
            </a:r>
            <a:r>
              <a:rPr lang="en-US" u="sng" dirty="0" err="1" smtClean="0"/>
              <a:t>lui</a:t>
            </a:r>
            <a:r>
              <a:rPr lang="en-US" u="sng" dirty="0" smtClean="0"/>
              <a:t> </a:t>
            </a:r>
            <a:r>
              <a:rPr lang="en-US" u="sng" dirty="0" err="1" smtClean="0"/>
              <a:t>Duverger</a:t>
            </a:r>
            <a:r>
              <a:rPr lang="ro-RO" u="sng" dirty="0" smtClean="0"/>
              <a:t> (1954)</a:t>
            </a:r>
            <a:endParaRPr lang="ro-RO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1"/>
            <a:ext cx="8229600" cy="4191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ro-RO" sz="2400" u="sng" dirty="0" err="1" smtClean="0"/>
              <a:t>Cel</a:t>
            </a:r>
            <a:r>
              <a:rPr lang="en-GB" altLang="ro-RO" sz="2400" u="sng" dirty="0" smtClean="0"/>
              <a:t> </a:t>
            </a:r>
            <a:r>
              <a:rPr lang="en-GB" altLang="ro-RO" sz="2400" u="sng" dirty="0" err="1" smtClean="0"/>
              <a:t>mai</a:t>
            </a:r>
            <a:r>
              <a:rPr lang="en-GB" altLang="ro-RO" sz="2400" u="sng" dirty="0" smtClean="0"/>
              <a:t> </a:t>
            </a:r>
            <a:r>
              <a:rPr lang="en-GB" altLang="ro-RO" sz="2400" u="sng" dirty="0" err="1" smtClean="0"/>
              <a:t>simplu</a:t>
            </a:r>
            <a:r>
              <a:rPr lang="en-GB" altLang="ro-RO" sz="2400" u="sng" dirty="0" smtClean="0"/>
              <a:t> </a:t>
            </a:r>
            <a:r>
              <a:rPr lang="en-GB" altLang="ro-RO" sz="2400" u="sng" dirty="0" err="1" smtClean="0"/>
              <a:t>criteriu</a:t>
            </a:r>
            <a:r>
              <a:rPr lang="en-GB" altLang="ro-RO" sz="2400" dirty="0" smtClean="0"/>
              <a:t>: </a:t>
            </a:r>
            <a:r>
              <a:rPr lang="en-GB" altLang="ro-RO" sz="2400" dirty="0" err="1" smtClean="0"/>
              <a:t>num</a:t>
            </a:r>
            <a:r>
              <a:rPr lang="ro-RO" altLang="ro-RO" sz="2400" dirty="0"/>
              <a:t>ă</a:t>
            </a:r>
            <a:r>
              <a:rPr lang="en-GB" altLang="ro-RO" sz="2400" dirty="0" err="1" smtClean="0"/>
              <a:t>rul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partide</a:t>
            </a:r>
            <a:r>
              <a:rPr lang="en-GB" altLang="ro-RO" sz="2400" dirty="0" smtClean="0"/>
              <a:t> care </a:t>
            </a:r>
            <a:r>
              <a:rPr lang="en-GB" altLang="ro-RO" sz="2400" dirty="0" err="1" smtClean="0"/>
              <a:t>urm</a:t>
            </a:r>
            <a:r>
              <a:rPr lang="ro-RO" altLang="ro-RO" sz="2400" dirty="0" smtClean="0"/>
              <a:t>ă</a:t>
            </a:r>
            <a:r>
              <a:rPr lang="en-GB" altLang="ro-RO" sz="2400" dirty="0" err="1" smtClean="0"/>
              <a:t>resc</a:t>
            </a:r>
            <a:r>
              <a:rPr lang="en-GB" altLang="ro-RO" sz="2400" dirty="0" smtClean="0"/>
              <a:t> c</a:t>
            </a:r>
            <a:r>
              <a:rPr lang="ro-RO" altLang="ro-RO" sz="2400" dirty="0" smtClean="0"/>
              <a:t>â</a:t>
            </a:r>
            <a:r>
              <a:rPr lang="ro-RO" altLang="ro-RO" sz="2400" dirty="0"/>
              <a:t>ș</a:t>
            </a:r>
            <a:r>
              <a:rPr lang="en-GB" altLang="ro-RO" sz="2400" dirty="0" err="1" smtClean="0"/>
              <a:t>tigarea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puterii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politice</a:t>
            </a:r>
            <a:endParaRPr lang="en-GB" altLang="ro-RO" sz="2400" dirty="0" smtClean="0"/>
          </a:p>
          <a:p>
            <a:pPr>
              <a:lnSpc>
                <a:spcPct val="80000"/>
              </a:lnSpc>
            </a:pPr>
            <a:endParaRPr lang="en-GB" altLang="ro-RO" sz="2400" dirty="0" smtClean="0"/>
          </a:p>
          <a:p>
            <a:pPr>
              <a:lnSpc>
                <a:spcPct val="80000"/>
              </a:lnSpc>
            </a:pPr>
            <a:r>
              <a:rPr lang="ro-RO" altLang="ro-RO" sz="2400" dirty="0"/>
              <a:t>S</a:t>
            </a:r>
            <a:r>
              <a:rPr lang="en-GB" altLang="ro-RO" sz="2400" dirty="0" err="1" smtClean="0"/>
              <a:t>isteme</a:t>
            </a:r>
            <a:r>
              <a:rPr lang="en-GB" altLang="ro-RO" sz="2400" dirty="0" smtClean="0"/>
              <a:t> bi-</a:t>
            </a:r>
            <a:r>
              <a:rPr lang="en-GB" altLang="ro-RO" sz="2400" dirty="0" err="1" smtClean="0"/>
              <a:t>partid</a:t>
            </a:r>
            <a:r>
              <a:rPr lang="ro-RO" altLang="ro-RO" sz="2400" dirty="0" smtClean="0"/>
              <a:t>e (britanic)</a:t>
            </a:r>
            <a:r>
              <a:rPr lang="en-GB" altLang="ro-RO" sz="2400" dirty="0" smtClean="0"/>
              <a:t> </a:t>
            </a:r>
            <a:r>
              <a:rPr lang="ro-RO" altLang="ro-RO" sz="2400" dirty="0" err="1"/>
              <a:t>ș</a:t>
            </a:r>
            <a:r>
              <a:rPr lang="en-GB" altLang="ro-RO" sz="2400" dirty="0" err="1" smtClean="0"/>
              <a:t>i</a:t>
            </a:r>
            <a:r>
              <a:rPr lang="en-GB" altLang="ro-RO" sz="2400" dirty="0" smtClean="0"/>
              <a:t> multi-</a:t>
            </a:r>
            <a:r>
              <a:rPr lang="en-GB" altLang="ro-RO" sz="2400" dirty="0" err="1" smtClean="0"/>
              <a:t>partid</a:t>
            </a:r>
            <a:r>
              <a:rPr lang="ro-RO" altLang="ro-RO" sz="2400" dirty="0" smtClean="0"/>
              <a:t>e (continental)</a:t>
            </a:r>
            <a:r>
              <a:rPr lang="en-GB" altLang="ro-RO" sz="2400" dirty="0" smtClean="0"/>
              <a:t>.</a:t>
            </a:r>
          </a:p>
          <a:p>
            <a:pPr>
              <a:lnSpc>
                <a:spcPct val="80000"/>
              </a:lnSpc>
            </a:pPr>
            <a:endParaRPr lang="en-GB" altLang="ro-RO" sz="2400" dirty="0" smtClean="0"/>
          </a:p>
          <a:p>
            <a:pPr>
              <a:lnSpc>
                <a:spcPct val="80000"/>
              </a:lnSpc>
            </a:pPr>
            <a:r>
              <a:rPr lang="en-GB" altLang="ro-RO" sz="2400" dirty="0" err="1" smtClean="0"/>
              <a:t>Aceast</a:t>
            </a:r>
            <a:r>
              <a:rPr lang="ro-RO" altLang="ro-RO" sz="2400" dirty="0" smtClean="0"/>
              <a:t>ă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clasificare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evidentiaz</a:t>
            </a:r>
            <a:r>
              <a:rPr lang="ro-RO" altLang="ro-RO" sz="2400" dirty="0" smtClean="0"/>
              <a:t>ă</a:t>
            </a:r>
            <a:r>
              <a:rPr lang="en-GB" altLang="ro-RO" sz="2400" dirty="0" smtClean="0"/>
              <a:t> o </a:t>
            </a:r>
            <a:r>
              <a:rPr lang="en-GB" altLang="ro-RO" sz="2400" dirty="0" err="1" smtClean="0"/>
              <a:t>distinc</a:t>
            </a:r>
            <a:r>
              <a:rPr lang="ro-RO" altLang="ro-RO" sz="2400" dirty="0"/>
              <a:t>ț</a:t>
            </a:r>
            <a:r>
              <a:rPr lang="en-GB" altLang="ro-RO" sz="2400" dirty="0" err="1" smtClean="0"/>
              <a:t>ie</a:t>
            </a:r>
            <a:r>
              <a:rPr lang="en-GB" altLang="ro-RO" sz="2400" dirty="0" smtClean="0"/>
              <a:t> fundamental</a:t>
            </a:r>
            <a:r>
              <a:rPr lang="ro-RO" altLang="ro-RO" sz="2400" dirty="0" smtClean="0"/>
              <a:t>ă î</a:t>
            </a:r>
            <a:r>
              <a:rPr lang="en-GB" altLang="ro-RO" sz="2400" dirty="0" err="1" smtClean="0"/>
              <a:t>ntre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sisteme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politice</a:t>
            </a:r>
            <a:r>
              <a:rPr lang="en-GB" altLang="ro-RO" sz="2400" dirty="0" smtClean="0"/>
              <a:t> stabile </a:t>
            </a:r>
            <a:r>
              <a:rPr lang="ro-RO" altLang="ro-RO" sz="2400" dirty="0" err="1"/>
              <a:t>ș</a:t>
            </a:r>
            <a:r>
              <a:rPr lang="en-GB" altLang="ro-RO" sz="2400" dirty="0" err="1" smtClean="0"/>
              <a:t>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consensuale</a:t>
            </a:r>
            <a:r>
              <a:rPr lang="en-GB" altLang="ro-RO" sz="2400" dirty="0" smtClean="0"/>
              <a:t> </a:t>
            </a:r>
            <a:r>
              <a:rPr lang="ro-RO" altLang="ro-RO" sz="2400" dirty="0" err="1"/>
              <a:t>ș</a:t>
            </a:r>
            <a:r>
              <a:rPr lang="en-GB" altLang="ro-RO" sz="2400" dirty="0" err="1" smtClean="0"/>
              <a:t>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sisteme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politice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mai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pu</a:t>
            </a:r>
            <a:r>
              <a:rPr lang="ro-RO" altLang="ro-RO" sz="2400" dirty="0" smtClean="0"/>
              <a:t>ț</a:t>
            </a:r>
            <a:r>
              <a:rPr lang="en-GB" altLang="ro-RO" sz="2400" dirty="0" smtClean="0"/>
              <a:t>in stabile </a:t>
            </a:r>
            <a:r>
              <a:rPr lang="ro-RO" altLang="ro-RO" sz="2400" dirty="0" smtClean="0"/>
              <a:t>ș</a:t>
            </a:r>
            <a:r>
              <a:rPr lang="ro-RO" altLang="ro-RO" sz="2400" dirty="0"/>
              <a:t>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conflictuale</a:t>
            </a:r>
            <a:r>
              <a:rPr lang="en-GB" altLang="ro-RO" sz="2400" dirty="0" smtClean="0"/>
              <a:t>.</a:t>
            </a:r>
          </a:p>
          <a:p>
            <a:pPr>
              <a:lnSpc>
                <a:spcPct val="80000"/>
              </a:lnSpc>
            </a:pPr>
            <a:endParaRPr lang="en-GB" altLang="ro-RO" dirty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887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US" altLang="ro-RO" sz="2400" b="1" dirty="0" smtClean="0"/>
              <a:t>1.) </a:t>
            </a:r>
            <a:r>
              <a:rPr lang="en-US" altLang="ro-RO" sz="2400" b="1" dirty="0" err="1" smtClean="0"/>
              <a:t>Sisteme</a:t>
            </a:r>
            <a:r>
              <a:rPr lang="en-US" altLang="ro-RO" sz="2400" b="1" dirty="0" smtClean="0"/>
              <a:t> </a:t>
            </a:r>
            <a:r>
              <a:rPr lang="en-US" altLang="ro-RO" sz="2400" b="1" dirty="0" err="1" smtClean="0"/>
              <a:t>uni-partid</a:t>
            </a:r>
            <a:r>
              <a:rPr lang="en-US" altLang="ro-RO" sz="2400" b="1" dirty="0" smtClean="0"/>
              <a:t>: </a:t>
            </a:r>
            <a:r>
              <a:rPr lang="ro-RO" altLang="ro-RO" sz="2400" dirty="0" smtClean="0"/>
              <a:t>fuziune între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</a:t>
            </a:r>
            <a:r>
              <a:rPr lang="en-US" altLang="ro-RO" sz="2400" dirty="0" smtClean="0"/>
              <a:t>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guvern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m</a:t>
            </a:r>
            <a:r>
              <a:rPr lang="ro-RO" altLang="ro-RO" sz="2400" dirty="0" smtClean="0"/>
              <a:t>â</a:t>
            </a:r>
            <a:r>
              <a:rPr lang="en-US" altLang="ro-RO" sz="2400" dirty="0" err="1" smtClean="0"/>
              <a:t>nt</a:t>
            </a:r>
            <a:r>
              <a:rPr lang="en-US" altLang="ro-RO" sz="2400" dirty="0" smtClean="0"/>
              <a:t> (</a:t>
            </a:r>
            <a:r>
              <a:rPr lang="en-US" altLang="ro-RO" sz="2400" dirty="0" err="1" smtClean="0"/>
              <a:t>guvern</a:t>
            </a:r>
            <a:r>
              <a:rPr lang="en-US" altLang="ro-RO" sz="2400" dirty="0" smtClean="0"/>
              <a:t>).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eful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guvernului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statului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este</a:t>
            </a:r>
            <a:r>
              <a:rPr lang="en-US" altLang="ro-RO" sz="2400" dirty="0" smtClean="0"/>
              <a:t>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liderul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partidului</a:t>
            </a:r>
            <a:r>
              <a:rPr lang="en-US" altLang="ro-RO" sz="2400" dirty="0" smtClean="0"/>
              <a:t>.</a:t>
            </a:r>
          </a:p>
          <a:p>
            <a:pPr lvl="1">
              <a:buFontTx/>
              <a:buNone/>
            </a:pPr>
            <a:r>
              <a:rPr lang="en-US" altLang="ro-RO" sz="2400" dirty="0" smtClean="0"/>
              <a:t>Exist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un </a:t>
            </a:r>
            <a:r>
              <a:rPr lang="en-US" altLang="ro-RO" sz="2400" dirty="0" err="1" smtClean="0"/>
              <a:t>singur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</a:t>
            </a:r>
            <a:r>
              <a:rPr lang="en-US" altLang="ro-RO" sz="2400" dirty="0" smtClean="0"/>
              <a:t>, f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r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ie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idei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ideologic</a:t>
            </a:r>
            <a:r>
              <a:rPr lang="ro-RO" altLang="ro-RO" sz="2400" dirty="0" smtClean="0"/>
              <a:t>ă</a:t>
            </a:r>
            <a:endParaRPr lang="en-US" altLang="ro-RO" sz="2400" dirty="0" smtClean="0"/>
          </a:p>
          <a:p>
            <a:pPr lvl="1">
              <a:buFontTx/>
              <a:buNone/>
            </a:pPr>
            <a:r>
              <a:rPr lang="en-US" altLang="ro-RO" sz="2400" dirty="0" err="1" smtClean="0"/>
              <a:t>Apartenen</a:t>
            </a:r>
            <a:r>
              <a:rPr lang="ro-RO" altLang="ro-RO" sz="2400" dirty="0" smtClean="0"/>
              <a:t>ța</a:t>
            </a:r>
            <a:r>
              <a:rPr lang="en-US" altLang="ro-RO" sz="2400" dirty="0" smtClean="0"/>
              <a:t> la </a:t>
            </a:r>
            <a:r>
              <a:rPr lang="en-US" altLang="ro-RO" sz="2400" dirty="0" err="1" smtClean="0"/>
              <a:t>partid</a:t>
            </a:r>
            <a:r>
              <a:rPr lang="en-US" altLang="ro-RO" sz="2400" dirty="0" smtClean="0"/>
              <a:t> e </a:t>
            </a:r>
            <a:r>
              <a:rPr lang="en-US" altLang="ro-RO" sz="2400" dirty="0" err="1" smtClean="0"/>
              <a:t>bazat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clasa</a:t>
            </a:r>
            <a:r>
              <a:rPr lang="en-US" altLang="ro-RO" sz="2400" dirty="0" smtClean="0"/>
              <a:t> social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afilierea</a:t>
            </a:r>
            <a:r>
              <a:rPr lang="en-US" altLang="ro-RO" sz="2400" dirty="0" smtClean="0"/>
              <a:t> la </a:t>
            </a:r>
            <a:r>
              <a:rPr lang="en-US" altLang="ro-RO" sz="2400" dirty="0" err="1" smtClean="0"/>
              <a:t>structurile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putere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religie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etnie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etc</a:t>
            </a:r>
            <a:endParaRPr lang="en-US" altLang="ro-RO" sz="2400" dirty="0" smtClean="0"/>
          </a:p>
          <a:p>
            <a:pPr lvl="2"/>
            <a:r>
              <a:rPr lang="en-US" altLang="ro-RO" b="1" dirty="0" smtClean="0"/>
              <a:t>Ex</a:t>
            </a:r>
            <a:r>
              <a:rPr lang="ro-RO" altLang="ro-RO" b="1" dirty="0" smtClean="0"/>
              <a:t>e</a:t>
            </a:r>
            <a:r>
              <a:rPr lang="en-US" altLang="ro-RO" b="1" dirty="0" err="1" smtClean="0"/>
              <a:t>mplu</a:t>
            </a:r>
            <a:r>
              <a:rPr lang="en-US" altLang="ro-RO" b="1" dirty="0" smtClean="0"/>
              <a:t>: China (</a:t>
            </a:r>
            <a:r>
              <a:rPr lang="en-US" altLang="ro-RO" b="1" dirty="0" err="1" smtClean="0"/>
              <a:t>Partidul</a:t>
            </a:r>
            <a:r>
              <a:rPr lang="en-US" altLang="ro-RO" b="1" dirty="0" smtClean="0"/>
              <a:t> </a:t>
            </a:r>
            <a:r>
              <a:rPr lang="en-US" altLang="ro-RO" b="1" dirty="0" err="1" smtClean="0"/>
              <a:t>Comunist</a:t>
            </a:r>
            <a:r>
              <a:rPr lang="en-US" altLang="ro-RO" b="1" dirty="0" smtClean="0"/>
              <a:t>)</a:t>
            </a:r>
            <a:endParaRPr lang="ro-RO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927" y="4724400"/>
            <a:ext cx="2819400" cy="17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64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ro-RO" sz="2400" b="1" dirty="0"/>
              <a:t>2</a:t>
            </a:r>
            <a:r>
              <a:rPr lang="en-US" altLang="ro-RO" sz="2400" b="1" dirty="0" smtClean="0"/>
              <a:t>) </a:t>
            </a:r>
            <a:r>
              <a:rPr lang="en-US" altLang="ro-RO" sz="2400" b="1" dirty="0" err="1" smtClean="0"/>
              <a:t>Sisteme</a:t>
            </a:r>
            <a:r>
              <a:rPr lang="en-US" altLang="ro-RO" sz="2400" b="1" dirty="0" smtClean="0"/>
              <a:t> bi-</a:t>
            </a:r>
            <a:r>
              <a:rPr lang="en-US" altLang="ro-RO" sz="2400" b="1" dirty="0" err="1" smtClean="0"/>
              <a:t>partid</a:t>
            </a:r>
            <a:r>
              <a:rPr lang="en-US" altLang="ro-RO" sz="2400" b="1" dirty="0" smtClean="0"/>
              <a:t>: </a:t>
            </a:r>
            <a:r>
              <a:rPr lang="en-US" altLang="ro-RO" sz="2400" dirty="0" err="1" smtClean="0"/>
              <a:t>dou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partide</a:t>
            </a:r>
            <a:r>
              <a:rPr lang="en-US" altLang="ro-RO" sz="2400" dirty="0" smtClean="0"/>
              <a:t> se </a:t>
            </a:r>
            <a:r>
              <a:rPr lang="en-US" altLang="ro-RO" sz="2400" dirty="0" err="1" smtClean="0"/>
              <a:t>afla</a:t>
            </a:r>
            <a:r>
              <a:rPr lang="en-US" altLang="ro-RO" sz="2400" dirty="0" smtClean="0"/>
              <a:t> </a:t>
            </a:r>
            <a:r>
              <a:rPr lang="ro-RO" altLang="ro-RO" sz="2400" dirty="0" smtClean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pentru</a:t>
            </a:r>
            <a:r>
              <a:rPr lang="en-US" altLang="ro-RO" sz="2400" dirty="0" smtClean="0"/>
              <a:t> a c</a:t>
            </a:r>
            <a:r>
              <a:rPr lang="ro-RO" altLang="ro-RO" sz="2400" dirty="0" smtClean="0"/>
              <a:t>â</a:t>
            </a:r>
            <a:r>
              <a:rPr lang="ro-RO" altLang="ro-RO" sz="2400" dirty="0"/>
              <a:t>ș</a:t>
            </a:r>
            <a:r>
              <a:rPr lang="en-US" altLang="ro-RO" sz="2400" dirty="0" smtClean="0"/>
              <a:t>t</a:t>
            </a:r>
            <a:r>
              <a:rPr lang="ro-RO" altLang="ro-RO" sz="2400" dirty="0" smtClean="0"/>
              <a:t>i</a:t>
            </a:r>
            <a:r>
              <a:rPr lang="en-US" altLang="ro-RO" sz="2400" dirty="0" err="1" smtClean="0"/>
              <a:t>ga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controlul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asupra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puterii</a:t>
            </a:r>
            <a:r>
              <a:rPr lang="en-US" altLang="ro-RO" sz="2400" dirty="0" smtClean="0"/>
              <a:t> politic</a:t>
            </a:r>
            <a:r>
              <a:rPr lang="ro-RO" altLang="ro-RO" sz="2400" dirty="0" smtClean="0"/>
              <a:t>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guvernului</a:t>
            </a:r>
            <a:endParaRPr lang="en-US" altLang="ro-RO" sz="2400" dirty="0" smtClean="0"/>
          </a:p>
          <a:p>
            <a:pPr lvl="1"/>
            <a:r>
              <a:rPr lang="en-US" altLang="ro-RO" sz="2400" b="1" dirty="0" err="1" smtClean="0"/>
              <a:t>Avantaje</a:t>
            </a:r>
            <a:r>
              <a:rPr lang="en-US" altLang="ro-RO" sz="2400" b="1" dirty="0" smtClean="0"/>
              <a:t>: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Continuitate</a:t>
            </a:r>
            <a:r>
              <a:rPr lang="en-US" altLang="ro-RO" sz="2400" dirty="0"/>
              <a:t>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stabilitate</a:t>
            </a:r>
            <a:endParaRPr lang="en-US" altLang="ro-RO" sz="2400" dirty="0" smtClean="0"/>
          </a:p>
          <a:p>
            <a:pPr lvl="1"/>
            <a:r>
              <a:rPr lang="en-US" altLang="ro-RO" sz="2400" b="1" dirty="0" err="1" smtClean="0"/>
              <a:t>Dezavantaj</a:t>
            </a:r>
            <a:r>
              <a:rPr lang="ro-RO" altLang="ro-RO" sz="2400" b="1" dirty="0" smtClean="0"/>
              <a:t>e</a:t>
            </a:r>
            <a:r>
              <a:rPr lang="en-US" altLang="ro-RO" sz="2400" b="1" dirty="0" smtClean="0"/>
              <a:t>: </a:t>
            </a:r>
            <a:r>
              <a:rPr lang="en-US" altLang="ro-RO" sz="2400" dirty="0" err="1" smtClean="0"/>
              <a:t>Partidele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mici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minoritare</a:t>
            </a:r>
            <a:r>
              <a:rPr lang="en-US" altLang="ro-RO" sz="2400" dirty="0" smtClean="0"/>
              <a:t> nu au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ansa</a:t>
            </a:r>
            <a:r>
              <a:rPr lang="en-US" altLang="ro-RO" sz="2400" dirty="0" smtClean="0"/>
              <a:t> de a intra </a:t>
            </a:r>
            <a:r>
              <a:rPr lang="ro-RO" altLang="ro-RO" sz="2400" dirty="0" smtClean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ie</a:t>
            </a:r>
            <a:endParaRPr lang="en-US" altLang="ro-RO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ro-RO" sz="2400" dirty="0" err="1" smtClean="0"/>
              <a:t>Exempl</a:t>
            </a:r>
            <a:r>
              <a:rPr lang="ro-RO" altLang="ro-RO" sz="2400" dirty="0" smtClean="0"/>
              <a:t>e</a:t>
            </a:r>
            <a:r>
              <a:rPr lang="en-US" altLang="ro-RO" sz="2400" dirty="0" smtClean="0"/>
              <a:t>: </a:t>
            </a:r>
            <a:r>
              <a:rPr lang="en-US" altLang="ro-RO" sz="2400" dirty="0" err="1" smtClean="0"/>
              <a:t>sistemul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partide</a:t>
            </a:r>
            <a:r>
              <a:rPr lang="en-US" altLang="ro-RO" sz="2400" dirty="0" smtClean="0"/>
              <a:t> din </a:t>
            </a:r>
            <a:r>
              <a:rPr lang="en-US" altLang="ro-RO" sz="2400" dirty="0" err="1" smtClean="0"/>
              <a:t>Marea</a:t>
            </a:r>
            <a:r>
              <a:rPr lang="en-US" altLang="ro-RO" sz="2400" dirty="0" smtClean="0"/>
              <a:t> Britanie (</a:t>
            </a:r>
            <a:r>
              <a:rPr lang="en-US" altLang="ro-RO" sz="2400" dirty="0" err="1" smtClean="0"/>
              <a:t>Partidul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Laburist</a:t>
            </a:r>
            <a:r>
              <a:rPr lang="en-US" altLang="ro-RO" sz="2400" dirty="0" smtClean="0"/>
              <a:t>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Partidul</a:t>
            </a:r>
            <a:r>
              <a:rPr lang="en-US" altLang="ro-RO" sz="2400" dirty="0" smtClean="0"/>
              <a:t> Conservator), </a:t>
            </a:r>
            <a:r>
              <a:rPr lang="en-US" altLang="ro-RO" sz="2400" dirty="0" err="1" smtClean="0"/>
              <a:t>sistemul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partide</a:t>
            </a:r>
            <a:r>
              <a:rPr lang="en-US" altLang="ro-RO" sz="2400" dirty="0" smtClean="0"/>
              <a:t> din </a:t>
            </a:r>
            <a:r>
              <a:rPr lang="ro-RO" altLang="ro-RO" sz="2400" dirty="0" smtClean="0"/>
              <a:t>SUA</a:t>
            </a:r>
            <a:r>
              <a:rPr lang="en-US" altLang="ro-RO" sz="2400" dirty="0" smtClean="0"/>
              <a:t> (</a:t>
            </a:r>
            <a:r>
              <a:rPr lang="en-US" altLang="ro-RO" sz="2400" dirty="0" err="1" smtClean="0"/>
              <a:t>Partidul</a:t>
            </a:r>
            <a:r>
              <a:rPr lang="en-US" altLang="ro-RO" sz="2400" dirty="0" smtClean="0"/>
              <a:t> Democrat </a:t>
            </a:r>
            <a:r>
              <a:rPr lang="ro-RO" altLang="ro-RO" sz="2400" dirty="0" err="1"/>
              <a:t>ș</a:t>
            </a:r>
            <a:r>
              <a:rPr lang="en-US" altLang="ro-RO" sz="2400" dirty="0" err="1" smtClean="0"/>
              <a:t>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Partidul</a:t>
            </a:r>
            <a:r>
              <a:rPr lang="en-US" altLang="ro-RO" sz="2400" dirty="0" smtClean="0"/>
              <a:t> Republican)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376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Tx/>
              <a:buNone/>
            </a:pPr>
            <a:r>
              <a:rPr lang="en-US" altLang="ro-RO" sz="2400" b="1" dirty="0">
                <a:latin typeface="Times New Roman" pitchFamily="18" charset="0"/>
              </a:rPr>
              <a:t>3</a:t>
            </a:r>
            <a:r>
              <a:rPr lang="en-US" altLang="ro-RO" sz="2400" b="1" dirty="0" smtClean="0">
                <a:latin typeface="Times New Roman" pitchFamily="18" charset="0"/>
              </a:rPr>
              <a:t>) </a:t>
            </a:r>
            <a:r>
              <a:rPr lang="en-US" altLang="ro-RO" sz="2400" b="1" dirty="0" err="1" smtClean="0"/>
              <a:t>Sisteme</a:t>
            </a:r>
            <a:r>
              <a:rPr lang="en-US" altLang="ro-RO" sz="2400" b="1" dirty="0" smtClean="0"/>
              <a:t> multi-</a:t>
            </a:r>
            <a:r>
              <a:rPr lang="en-US" altLang="ro-RO" sz="2400" b="1" dirty="0" err="1" smtClean="0"/>
              <a:t>partid</a:t>
            </a:r>
            <a:r>
              <a:rPr lang="en-US" altLang="ro-RO" sz="2400" b="1" dirty="0" smtClean="0"/>
              <a:t>: </a:t>
            </a:r>
            <a:r>
              <a:rPr lang="en-US" altLang="ro-RO" sz="2400" dirty="0" err="1" smtClean="0"/>
              <a:t>dou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sau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mai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multe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partide</a:t>
            </a:r>
            <a:r>
              <a:rPr lang="en-US" altLang="ro-RO" sz="2400" dirty="0" smtClean="0"/>
              <a:t> se </a:t>
            </a:r>
            <a:r>
              <a:rPr lang="en-US" altLang="ro-RO" sz="2400" dirty="0" err="1" smtClean="0"/>
              <a:t>afl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ro-RO" altLang="ro-RO" sz="2400" dirty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pentru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controlul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puterii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politice</a:t>
            </a:r>
            <a:r>
              <a:rPr lang="en-US" altLang="ro-RO" sz="2400" dirty="0" smtClean="0"/>
              <a:t> </a:t>
            </a:r>
            <a:endParaRPr lang="en-US" altLang="ro-RO" sz="900" dirty="0" smtClean="0"/>
          </a:p>
          <a:p>
            <a:pPr lvl="1"/>
            <a:r>
              <a:rPr lang="en-US" altLang="ro-RO" sz="2400" b="1" dirty="0" err="1" smtClean="0"/>
              <a:t>Avantaje</a:t>
            </a:r>
            <a:r>
              <a:rPr lang="en-US" altLang="ro-RO" sz="2400" b="1" dirty="0" smtClean="0"/>
              <a:t>: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aleg</a:t>
            </a:r>
            <a:r>
              <a:rPr lang="ro-RO" altLang="ro-RO" sz="2400" dirty="0" smtClean="0"/>
              <a:t>ă</a:t>
            </a:r>
            <a:r>
              <a:rPr lang="en-US" altLang="ro-RO" sz="2400" dirty="0" err="1" smtClean="0"/>
              <a:t>torii</a:t>
            </a:r>
            <a:r>
              <a:rPr lang="en-US" altLang="ro-RO" sz="2400" dirty="0" smtClean="0"/>
              <a:t> au </a:t>
            </a:r>
            <a:r>
              <a:rPr lang="en-US" altLang="ro-RO" sz="2400" dirty="0" err="1" smtClean="0"/>
              <a:t>mai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multe</a:t>
            </a:r>
            <a:r>
              <a:rPr lang="en-US" altLang="ro-RO" sz="2400" dirty="0" smtClean="0"/>
              <a:t> op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iuni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proiecte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dezvoltare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evolu</a:t>
            </a:r>
            <a:r>
              <a:rPr lang="ro-RO" altLang="ro-RO" sz="2400" dirty="0" smtClean="0"/>
              <a:t>ț</a:t>
            </a:r>
            <a:r>
              <a:rPr lang="en-US" altLang="ro-RO" sz="2400" dirty="0" err="1" smtClean="0"/>
              <a:t>ie</a:t>
            </a:r>
            <a:r>
              <a:rPr lang="en-US" altLang="ro-RO" sz="2400" dirty="0" smtClean="0"/>
              <a:t> a </a:t>
            </a:r>
            <a:r>
              <a:rPr lang="en-US" altLang="ro-RO" sz="2400" dirty="0" err="1" smtClean="0"/>
              <a:t>societ</a:t>
            </a:r>
            <a:r>
              <a:rPr lang="ro-RO" altLang="ro-RO" sz="2400" dirty="0" smtClean="0"/>
              <a:t>ă</a:t>
            </a:r>
            <a:r>
              <a:rPr lang="ro-RO" altLang="ro-RO" sz="2400" dirty="0"/>
              <a:t>ț</a:t>
            </a:r>
            <a:r>
              <a:rPr lang="en-US" altLang="ro-RO" sz="2400" dirty="0" smtClean="0"/>
              <a:t>ii din care s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aleag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</a:p>
          <a:p>
            <a:pPr lvl="1"/>
            <a:r>
              <a:rPr lang="en-US" altLang="ro-RO" sz="2400" b="1" dirty="0" err="1" smtClean="0"/>
              <a:t>Dezavantaj</a:t>
            </a:r>
            <a:r>
              <a:rPr lang="ro-RO" altLang="ro-RO" sz="2400" b="1" dirty="0" smtClean="0"/>
              <a:t>e</a:t>
            </a:r>
            <a:r>
              <a:rPr lang="en-US" altLang="ro-RO" sz="2400" b="1" dirty="0" smtClean="0"/>
              <a:t>: </a:t>
            </a:r>
            <a:r>
              <a:rPr lang="ro-RO" altLang="ro-RO" sz="2400" dirty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unele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situa</a:t>
            </a:r>
            <a:r>
              <a:rPr lang="ro-RO" altLang="ro-RO" sz="2400" dirty="0" smtClean="0"/>
              <a:t>ț</a:t>
            </a:r>
            <a:r>
              <a:rPr lang="en-US" altLang="ro-RO" sz="2400" dirty="0" smtClean="0"/>
              <a:t>ii e </a:t>
            </a:r>
            <a:r>
              <a:rPr lang="en-US" altLang="ro-RO" sz="2400" dirty="0" err="1" smtClean="0"/>
              <a:t>dificil</a:t>
            </a:r>
            <a:r>
              <a:rPr lang="en-US" altLang="ro-RO" sz="2400" dirty="0" smtClean="0"/>
              <a:t> ca un </a:t>
            </a:r>
            <a:r>
              <a:rPr lang="en-US" altLang="ro-RO" sz="2400" dirty="0" err="1" smtClean="0"/>
              <a:t>singur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partid</a:t>
            </a:r>
            <a:r>
              <a:rPr lang="en-US" altLang="ro-RO" sz="2400" dirty="0" smtClean="0"/>
              <a:t> s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c</a:t>
            </a:r>
            <a:r>
              <a:rPr lang="ro-RO" altLang="ro-RO" sz="2400" dirty="0" smtClean="0"/>
              <a:t>âș</a:t>
            </a:r>
            <a:r>
              <a:rPr lang="en-US" altLang="ro-RO" sz="2400" dirty="0" err="1" smtClean="0"/>
              <a:t>tige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suficiente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voturi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pentru</a:t>
            </a:r>
            <a:r>
              <a:rPr lang="en-US" altLang="ro-RO" sz="2400" dirty="0" smtClean="0"/>
              <a:t> a </a:t>
            </a:r>
            <a:r>
              <a:rPr lang="en-US" altLang="ro-RO" sz="2400" dirty="0" err="1" smtClean="0"/>
              <a:t>guverna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singur</a:t>
            </a:r>
            <a:r>
              <a:rPr lang="en-US" altLang="ro-RO" sz="2400" dirty="0" smtClean="0"/>
              <a:t> → </a:t>
            </a:r>
            <a:r>
              <a:rPr lang="en-US" altLang="ro-RO" sz="2400" dirty="0" err="1" smtClean="0"/>
              <a:t>necesitatea</a:t>
            </a:r>
            <a:r>
              <a:rPr lang="en-US" altLang="ro-RO" sz="2400" dirty="0" smtClean="0"/>
              <a:t> form</a:t>
            </a:r>
            <a:r>
              <a:rPr lang="ro-RO" altLang="ro-RO" sz="2400" dirty="0" smtClean="0"/>
              <a:t>ă</a:t>
            </a:r>
            <a:r>
              <a:rPr lang="en-US" altLang="ro-RO" sz="2400" dirty="0" err="1" smtClean="0"/>
              <a:t>rii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unor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coali</a:t>
            </a:r>
            <a:r>
              <a:rPr lang="ro-RO" altLang="ro-RO" sz="2400" dirty="0" smtClean="0"/>
              <a:t>ț</a:t>
            </a:r>
            <a:r>
              <a:rPr lang="en-US" altLang="ro-RO" sz="2400" dirty="0" smtClean="0"/>
              <a:t>ii </a:t>
            </a:r>
            <a:r>
              <a:rPr lang="en-US" altLang="ro-RO" sz="2400" dirty="0" err="1" smtClean="0"/>
              <a:t>electorale</a:t>
            </a:r>
            <a:r>
              <a:rPr lang="en-US" altLang="ro-RO" sz="2400" dirty="0" smtClean="0"/>
              <a:t>/</a:t>
            </a:r>
            <a:r>
              <a:rPr lang="en-US" altLang="ro-RO" sz="2400" dirty="0" err="1" smtClean="0"/>
              <a:t>politice</a:t>
            </a:r>
            <a:r>
              <a:rPr lang="en-US" altLang="ro-RO" sz="2400" dirty="0" smtClean="0"/>
              <a:t>/de </a:t>
            </a:r>
            <a:r>
              <a:rPr lang="en-US" altLang="ro-RO" sz="2400" dirty="0" err="1" smtClean="0"/>
              <a:t>guvernare</a:t>
            </a:r>
            <a:r>
              <a:rPr lang="en-US" altLang="ro-RO" sz="2400" dirty="0" smtClean="0"/>
              <a:t> →  </a:t>
            </a:r>
            <a:r>
              <a:rPr lang="ro-RO" altLang="ro-RO" sz="2400" dirty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unele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cazuri</a:t>
            </a:r>
            <a:r>
              <a:rPr lang="en-US" altLang="ro-RO" sz="2400" dirty="0"/>
              <a:t> </a:t>
            </a:r>
            <a:r>
              <a:rPr lang="en-US" altLang="ro-RO" sz="2400" dirty="0" smtClean="0"/>
              <a:t>se produce </a:t>
            </a:r>
            <a:r>
              <a:rPr lang="en-US" altLang="ro-RO" sz="2400" dirty="0" err="1" smtClean="0"/>
              <a:t>instabilitate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guvernamental</a:t>
            </a:r>
            <a:r>
              <a:rPr lang="ro-RO" altLang="ro-RO" sz="2400" dirty="0" smtClean="0"/>
              <a:t>ă</a:t>
            </a:r>
            <a:r>
              <a:rPr lang="en-US" altLang="ro-RO" sz="2400" dirty="0" smtClean="0"/>
              <a:t> </a:t>
            </a:r>
            <a:endParaRPr lang="en-US" altLang="ro-RO" sz="1400" b="1" dirty="0"/>
          </a:p>
          <a:p>
            <a:pPr marL="457200" lvl="1" indent="0">
              <a:buNone/>
            </a:pPr>
            <a:r>
              <a:rPr lang="en-US" altLang="ro-RO" sz="2400" b="1" dirty="0" err="1" smtClean="0"/>
              <a:t>Coalitii</a:t>
            </a:r>
            <a:r>
              <a:rPr lang="en-US" altLang="ro-RO" sz="2400" b="1" dirty="0" smtClean="0"/>
              <a:t>: </a:t>
            </a:r>
            <a:r>
              <a:rPr lang="en-US" altLang="ro-RO" sz="2400" dirty="0" err="1" smtClean="0"/>
              <a:t>Exemplu</a:t>
            </a:r>
            <a:r>
              <a:rPr lang="en-US" altLang="ro-RO" sz="2400" dirty="0" smtClean="0"/>
              <a:t>: Italia </a:t>
            </a:r>
            <a:r>
              <a:rPr lang="ro-RO" altLang="ro-RO" sz="2400" dirty="0" smtClean="0"/>
              <a:t>î</a:t>
            </a:r>
            <a:r>
              <a:rPr lang="en-US" altLang="ro-RO" sz="2400" dirty="0" smtClean="0"/>
              <a:t>n </a:t>
            </a:r>
            <a:r>
              <a:rPr lang="en-US" altLang="ro-RO" sz="2400" dirty="0" err="1" smtClean="0"/>
              <a:t>ultimii</a:t>
            </a:r>
            <a:r>
              <a:rPr lang="en-US" altLang="ro-RO" sz="2400" dirty="0" smtClean="0"/>
              <a:t> 70 de </a:t>
            </a:r>
            <a:r>
              <a:rPr lang="en-US" altLang="ro-RO" sz="2400" dirty="0" err="1" smtClean="0"/>
              <a:t>ani</a:t>
            </a:r>
            <a:r>
              <a:rPr lang="en-US" altLang="ro-RO" sz="2400" dirty="0" smtClean="0"/>
              <a:t> a </a:t>
            </a:r>
            <a:r>
              <a:rPr lang="en-US" altLang="ro-RO" sz="2400" dirty="0" err="1" smtClean="0"/>
              <a:t>avut</a:t>
            </a:r>
            <a:r>
              <a:rPr lang="en-US" altLang="ro-RO" sz="2400" dirty="0" smtClean="0"/>
              <a:t> 50 de </a:t>
            </a:r>
            <a:r>
              <a:rPr lang="en-US" altLang="ro-RO" sz="2400" dirty="0" err="1" smtClean="0"/>
              <a:t>guverne</a:t>
            </a:r>
            <a:endParaRPr lang="en-US" altLang="ro-RO" sz="2400" dirty="0" smtClean="0"/>
          </a:p>
        </p:txBody>
      </p:sp>
    </p:spTree>
    <p:extLst>
      <p:ext uri="{BB962C8B-B14F-4D97-AF65-F5344CB8AC3E}">
        <p14:creationId xmlns:p14="http://schemas.microsoft.com/office/powerpoint/2010/main" val="75529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err="1" smtClean="0">
                <a:cs typeface="Times New Roman" panose="02020603050405020304" pitchFamily="18" charset="0"/>
              </a:rPr>
              <a:t>Clasificarea</a:t>
            </a:r>
            <a:r>
              <a:rPr lang="en-US" sz="3200" u="sng" dirty="0" smtClean="0">
                <a:cs typeface="Times New Roman" panose="02020603050405020304" pitchFamily="18" charset="0"/>
              </a:rPr>
              <a:t> </a:t>
            </a:r>
            <a:r>
              <a:rPr lang="en-US" sz="3200" u="sng" dirty="0" err="1">
                <a:cs typeface="Times New Roman" panose="02020603050405020304" pitchFamily="18" charset="0"/>
              </a:rPr>
              <a:t>lui</a:t>
            </a:r>
            <a:r>
              <a:rPr lang="en-US" sz="3200" u="sng" dirty="0">
                <a:cs typeface="Times New Roman" panose="02020603050405020304" pitchFamily="18" charset="0"/>
              </a:rPr>
              <a:t> </a:t>
            </a:r>
            <a:r>
              <a:rPr lang="en-US" sz="3200" u="sng" dirty="0" err="1" smtClean="0">
                <a:cs typeface="Times New Roman" panose="02020603050405020304" pitchFamily="18" charset="0"/>
              </a:rPr>
              <a:t>Sartori</a:t>
            </a:r>
            <a:r>
              <a:rPr lang="ro-RO" sz="3200" u="sng" dirty="0" smtClean="0">
                <a:cs typeface="Times New Roman" panose="02020603050405020304" pitchFamily="18" charset="0"/>
              </a:rPr>
              <a:t> (1976)</a:t>
            </a:r>
            <a:endParaRPr lang="ro-RO" sz="32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Criterii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: </a:t>
            </a:r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n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um</a:t>
            </a: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ă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rul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+mj-lt"/>
                <a:cs typeface="Times New Roman" panose="02020603050405020304" pitchFamily="18" charset="0"/>
              </a:rPr>
              <a:t>de 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partide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ș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2400" dirty="0">
                <a:latin typeface="+mj-lt"/>
                <a:cs typeface="Times New Roman" panose="02020603050405020304" pitchFamily="18" charset="0"/>
              </a:rPr>
              <a:t>d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istan</a:t>
            </a:r>
            <a:r>
              <a:rPr lang="ro-RO" sz="2400" dirty="0">
                <a:latin typeface="+mj-lt"/>
                <a:cs typeface="Times New Roman" panose="02020603050405020304" pitchFamily="18" charset="0"/>
              </a:rPr>
              <a:t>ț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a 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ideologic</a:t>
            </a: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ă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Clasificarea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propus</a:t>
            </a: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ă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:</a:t>
            </a:r>
            <a:endParaRPr lang="ro-RO" sz="2400" dirty="0">
              <a:latin typeface="+mj-lt"/>
              <a:cs typeface="Times New Roman" panose="02020603050405020304" pitchFamily="18" charset="0"/>
            </a:endParaRPr>
          </a:p>
          <a:p>
            <a:pPr fontAlgn="base"/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s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istem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2400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i-partid</a:t>
            </a:r>
            <a:endParaRPr lang="ro-RO" sz="2400" dirty="0">
              <a:latin typeface="+mj-lt"/>
              <a:cs typeface="Times New Roman" panose="02020603050405020304" pitchFamily="18" charset="0"/>
            </a:endParaRPr>
          </a:p>
          <a:p>
            <a:pPr fontAlgn="base"/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s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istem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p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luralist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+mj-lt"/>
                <a:cs typeface="Times New Roman" panose="02020603050405020304" pitchFamily="18" charset="0"/>
              </a:rPr>
              <a:t>moderat</a:t>
            </a:r>
            <a:endParaRPr lang="ro-RO" sz="2400" dirty="0">
              <a:latin typeface="+mj-lt"/>
              <a:cs typeface="Times New Roman" panose="02020603050405020304" pitchFamily="18" charset="0"/>
            </a:endParaRPr>
          </a:p>
          <a:p>
            <a:pPr fontAlgn="base"/>
            <a:r>
              <a:rPr lang="ro-RO" sz="2400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is</a:t>
            </a:r>
            <a:r>
              <a:rPr lang="ro-RO" sz="2400" dirty="0" smtClean="0">
                <a:latin typeface="+mj-lt"/>
                <a:cs typeface="Times New Roman" panose="02020603050405020304" pitchFamily="18" charset="0"/>
              </a:rPr>
              <a:t>te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m </a:t>
            </a:r>
            <a:r>
              <a:rPr lang="ro-RO" sz="2400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luralist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400" dirty="0" err="1">
                <a:latin typeface="+mj-lt"/>
                <a:cs typeface="Times New Roman" panose="02020603050405020304" pitchFamily="18" charset="0"/>
              </a:rPr>
              <a:t>polarizat</a:t>
            </a:r>
            <a:endParaRPr lang="ro-RO" sz="2400" dirty="0">
              <a:latin typeface="+mj-lt"/>
              <a:cs typeface="Times New Roman" panose="02020603050405020304" pitchFamily="18" charset="0"/>
            </a:endParaRPr>
          </a:p>
          <a:p>
            <a:pPr fontAlgn="base"/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s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istem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cu </a:t>
            </a:r>
            <a:r>
              <a:rPr lang="ro-RO" sz="2400" dirty="0" err="1">
                <a:latin typeface="+mj-lt"/>
                <a:cs typeface="Times New Roman" panose="02020603050405020304" pitchFamily="18" charset="0"/>
              </a:rPr>
              <a:t>p</a:t>
            </a:r>
            <a:r>
              <a:rPr lang="en-GB" sz="2400" dirty="0" err="1" smtClean="0">
                <a:latin typeface="+mj-lt"/>
                <a:cs typeface="Times New Roman" panose="02020603050405020304" pitchFamily="18" charset="0"/>
              </a:rPr>
              <a:t>artid</a:t>
            </a:r>
            <a:r>
              <a:rPr lang="en-GB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+mj-lt"/>
                <a:cs typeface="Times New Roman" panose="02020603050405020304" pitchFamily="18" charset="0"/>
              </a:rPr>
              <a:t>predominant</a:t>
            </a:r>
            <a:endParaRPr lang="ro-RO" sz="2400" dirty="0">
              <a:latin typeface="+mj-lt"/>
              <a:cs typeface="Times New Roman" panose="02020603050405020304" pitchFamily="18" charset="0"/>
            </a:endParaRPr>
          </a:p>
          <a:p>
            <a:endParaRPr lang="ro-RO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900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458200" cy="38401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altLang="ro-RO" dirty="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altLang="ro-RO" sz="2400" dirty="0" smtClean="0"/>
              <a:t>Este </a:t>
            </a:r>
            <a:r>
              <a:rPr lang="en-GB" altLang="ro-RO" sz="2400" dirty="0" err="1" smtClean="0"/>
              <a:t>cea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mai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complet</a:t>
            </a:r>
            <a:r>
              <a:rPr lang="ro-RO" altLang="ro-RO" sz="2400" dirty="0" smtClean="0"/>
              <a:t>ă</a:t>
            </a:r>
            <a:r>
              <a:rPr lang="en-GB" altLang="ro-RO" sz="2400" dirty="0" smtClean="0"/>
              <a:t>: at</a:t>
            </a:r>
            <a:r>
              <a:rPr lang="ro-RO" altLang="ro-RO" sz="2400" dirty="0" smtClean="0"/>
              <a:t>â</a:t>
            </a:r>
            <a:r>
              <a:rPr lang="en-GB" altLang="ro-RO" sz="2400" dirty="0" smtClean="0"/>
              <a:t>t din </a:t>
            </a:r>
            <a:r>
              <a:rPr lang="en-GB" altLang="ro-RO" sz="2400" dirty="0" err="1" smtClean="0"/>
              <a:t>punct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vedere</a:t>
            </a:r>
            <a:r>
              <a:rPr lang="en-GB" altLang="ro-RO" sz="2400" dirty="0" smtClean="0"/>
              <a:t> al </a:t>
            </a:r>
            <a:r>
              <a:rPr lang="en-GB" altLang="ro-RO" sz="2400" dirty="0" err="1" smtClean="0"/>
              <a:t>dimensiunilor</a:t>
            </a:r>
            <a:r>
              <a:rPr lang="en-GB" altLang="ro-RO" sz="2400" dirty="0" smtClean="0"/>
              <a:t> </a:t>
            </a:r>
            <a:r>
              <a:rPr lang="ro-RO" altLang="ro-RO" sz="2400" dirty="0" smtClean="0"/>
              <a:t>cât ș</a:t>
            </a:r>
            <a:r>
              <a:rPr lang="en-GB" altLang="ro-RO" sz="2400" dirty="0" err="1" smtClean="0"/>
              <a:t>i</a:t>
            </a:r>
            <a:r>
              <a:rPr lang="en-GB" altLang="ro-RO" sz="2400" dirty="0" smtClean="0"/>
              <a:t> din </a:t>
            </a:r>
            <a:r>
              <a:rPr lang="en-GB" altLang="ro-RO" sz="2400" dirty="0" err="1" smtClean="0"/>
              <a:t>punct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vedere</a:t>
            </a:r>
            <a:r>
              <a:rPr lang="en-GB" altLang="ro-RO" sz="2400" dirty="0" smtClean="0"/>
              <a:t> al </a:t>
            </a:r>
            <a:r>
              <a:rPr lang="ro-RO" altLang="ro-RO" sz="2400" dirty="0" smtClean="0"/>
              <a:t>exemplelor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pe</a:t>
            </a:r>
            <a:r>
              <a:rPr lang="en-GB" altLang="ro-RO" sz="2400" dirty="0" smtClean="0"/>
              <a:t> care a </a:t>
            </a:r>
            <a:r>
              <a:rPr lang="en-GB" altLang="ro-RO" sz="2400" dirty="0" err="1" smtClean="0"/>
              <a:t>fost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dezvoltat</a:t>
            </a:r>
            <a:r>
              <a:rPr lang="ro-RO" altLang="ro-RO" sz="2400" dirty="0"/>
              <a:t>ă</a:t>
            </a:r>
            <a:r>
              <a:rPr lang="en-GB" altLang="ro-RO" sz="2400" dirty="0" smtClean="0"/>
              <a:t>/</a:t>
            </a:r>
            <a:r>
              <a:rPr lang="en-GB" altLang="ro-RO" sz="2400" dirty="0" err="1" smtClean="0"/>
              <a:t>aplicat</a:t>
            </a:r>
            <a:r>
              <a:rPr lang="ro-RO" altLang="ro-RO" sz="2400" dirty="0" smtClean="0"/>
              <a:t>ă</a:t>
            </a:r>
            <a:r>
              <a:rPr lang="en-GB" altLang="ro-RO" sz="2400" dirty="0" smtClean="0"/>
              <a:t>.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altLang="ro-RO" sz="2400" dirty="0" err="1" smtClean="0"/>
              <a:t>Ia</a:t>
            </a:r>
            <a:r>
              <a:rPr lang="en-GB" altLang="ro-RO" sz="2400" dirty="0" smtClean="0"/>
              <a:t> </a:t>
            </a:r>
            <a:r>
              <a:rPr lang="ro-RO" altLang="ro-RO" sz="2400" dirty="0" smtClean="0"/>
              <a:t>î</a:t>
            </a:r>
            <a:r>
              <a:rPr lang="en-GB" altLang="ro-RO" sz="2400" dirty="0" smtClean="0"/>
              <a:t>n </a:t>
            </a:r>
            <a:r>
              <a:rPr lang="en-GB" altLang="ro-RO" sz="2400" dirty="0" err="1" smtClean="0"/>
              <a:t>considerare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influen</a:t>
            </a:r>
            <a:r>
              <a:rPr lang="ro-RO" altLang="ro-RO" sz="2400" dirty="0"/>
              <a:t>ț</a:t>
            </a:r>
            <a:r>
              <a:rPr lang="en-GB" altLang="ro-RO" sz="2400" dirty="0" smtClean="0"/>
              <a:t>a </a:t>
            </a:r>
            <a:r>
              <a:rPr lang="en-GB" altLang="ro-RO" sz="2400" dirty="0" err="1" smtClean="0"/>
              <a:t>comportamentului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aleg</a:t>
            </a:r>
            <a:r>
              <a:rPr lang="ro-RO" altLang="ro-RO" sz="2400" dirty="0" smtClean="0"/>
              <a:t>ă</a:t>
            </a:r>
            <a:r>
              <a:rPr lang="en-GB" altLang="ro-RO" sz="2400" dirty="0" err="1" smtClean="0"/>
              <a:t>torilor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asupra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sistemului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partide</a:t>
            </a:r>
            <a:r>
              <a:rPr lang="en-GB" altLang="ro-RO" sz="2400" dirty="0" smtClean="0"/>
              <a:t>. </a:t>
            </a:r>
            <a:r>
              <a:rPr lang="ro-RO" altLang="ro-RO" sz="2400" dirty="0" smtClean="0"/>
              <a:t>Ș</a:t>
            </a:r>
            <a:r>
              <a:rPr lang="en-GB" altLang="ro-RO" sz="2400" dirty="0" err="1" smtClean="0"/>
              <a:t>i</a:t>
            </a:r>
            <a:r>
              <a:rPr lang="en-GB" altLang="ro-RO" sz="2400" dirty="0" smtClean="0"/>
              <a:t> invers, </a:t>
            </a:r>
            <a:r>
              <a:rPr lang="en-GB" altLang="ro-RO" sz="2400" dirty="0" err="1" smtClean="0"/>
              <a:t>ia</a:t>
            </a:r>
            <a:r>
              <a:rPr lang="en-GB" altLang="ro-RO" sz="2400" dirty="0" smtClean="0"/>
              <a:t> </a:t>
            </a:r>
            <a:r>
              <a:rPr lang="ro-RO" altLang="ro-RO" sz="2400" dirty="0" smtClean="0"/>
              <a:t>î</a:t>
            </a:r>
            <a:r>
              <a:rPr lang="en-GB" altLang="ro-RO" sz="2400" dirty="0" smtClean="0"/>
              <a:t>n </a:t>
            </a:r>
            <a:r>
              <a:rPr lang="en-GB" altLang="ro-RO" sz="2400" dirty="0" err="1" smtClean="0"/>
              <a:t>considerare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influen</a:t>
            </a:r>
            <a:r>
              <a:rPr lang="ro-RO" altLang="ro-RO" sz="2400" dirty="0" smtClean="0"/>
              <a:t>ț</a:t>
            </a:r>
            <a:r>
              <a:rPr lang="en-GB" altLang="ro-RO" sz="2400" dirty="0" smtClean="0"/>
              <a:t>a </a:t>
            </a:r>
            <a:r>
              <a:rPr lang="en-GB" altLang="ro-RO" sz="2400" dirty="0" err="1" smtClean="0"/>
              <a:t>sistemului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partide</a:t>
            </a:r>
            <a:r>
              <a:rPr lang="en-GB" altLang="ro-RO" sz="2400" dirty="0" smtClean="0"/>
              <a:t> (</a:t>
            </a:r>
            <a:r>
              <a:rPr lang="en-GB" altLang="ro-RO" sz="2400" dirty="0" err="1" smtClean="0"/>
              <a:t>num</a:t>
            </a:r>
            <a:r>
              <a:rPr lang="ro-RO" altLang="ro-RO" sz="2400" dirty="0" smtClean="0"/>
              <a:t>ă</a:t>
            </a:r>
            <a:r>
              <a:rPr lang="en-GB" altLang="ro-RO" sz="2400" dirty="0" smtClean="0"/>
              <a:t>r de </a:t>
            </a:r>
            <a:r>
              <a:rPr lang="en-GB" altLang="ro-RO" sz="2400" dirty="0" err="1" smtClean="0"/>
              <a:t>partide</a:t>
            </a:r>
            <a:r>
              <a:rPr lang="en-GB" altLang="ro-RO" sz="2400" dirty="0" smtClean="0"/>
              <a:t>, </a:t>
            </a:r>
            <a:r>
              <a:rPr lang="en-GB" altLang="ro-RO" sz="2400" dirty="0" err="1" smtClean="0"/>
              <a:t>stil</a:t>
            </a:r>
            <a:r>
              <a:rPr lang="en-GB" altLang="ro-RO" sz="2400" dirty="0" smtClean="0"/>
              <a:t> de </a:t>
            </a:r>
            <a:r>
              <a:rPr lang="en-GB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GB" altLang="ro-RO" sz="2400" dirty="0" err="1" smtClean="0"/>
              <a:t>ie</a:t>
            </a:r>
            <a:r>
              <a:rPr lang="en-GB" altLang="ro-RO" sz="2400" dirty="0" smtClean="0"/>
              <a:t>, </a:t>
            </a:r>
            <a:r>
              <a:rPr lang="en-GB" altLang="ro-RO" sz="2400" dirty="0" err="1" smtClean="0"/>
              <a:t>etc</a:t>
            </a:r>
            <a:r>
              <a:rPr lang="ro-RO" altLang="ro-RO" sz="2400" dirty="0" smtClean="0"/>
              <a:t>.</a:t>
            </a:r>
            <a:r>
              <a:rPr lang="en-GB" altLang="ro-RO" sz="2400" dirty="0" smtClean="0"/>
              <a:t>) </a:t>
            </a:r>
            <a:r>
              <a:rPr lang="en-GB" altLang="ro-RO" sz="2400" dirty="0" err="1" smtClean="0"/>
              <a:t>asupra</a:t>
            </a:r>
            <a:r>
              <a:rPr lang="en-GB" altLang="ro-RO" sz="2400" dirty="0"/>
              <a:t> </a:t>
            </a:r>
            <a:r>
              <a:rPr lang="en-GB" altLang="ro-RO" sz="2400" dirty="0" err="1" smtClean="0"/>
              <a:t>rezultatelor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competi</a:t>
            </a:r>
            <a:r>
              <a:rPr lang="ro-RO" altLang="ro-RO" sz="2400" dirty="0" smtClean="0"/>
              <a:t>ț</a:t>
            </a:r>
            <a:r>
              <a:rPr lang="en-GB" altLang="ro-RO" sz="2400" dirty="0" err="1" smtClean="0"/>
              <a:t>iei</a:t>
            </a:r>
            <a:r>
              <a:rPr lang="en-GB" altLang="ro-RO" sz="2400" dirty="0" smtClean="0"/>
              <a:t> </a:t>
            </a:r>
            <a:r>
              <a:rPr lang="en-GB" altLang="ro-RO" sz="2400" dirty="0" err="1" smtClean="0"/>
              <a:t>electorale</a:t>
            </a:r>
            <a:r>
              <a:rPr lang="en-GB" altLang="ro-RO" sz="2400" dirty="0" smtClean="0"/>
              <a:t>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GB" altLang="ro-RO" sz="2400" dirty="0" smtClean="0">
                <a:cs typeface="Times New Roman" panose="02020603050405020304" pitchFamily="18" charset="0"/>
              </a:rPr>
              <a:t>Este important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pentru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c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pune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ac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c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entul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pe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competi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ia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dintre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partide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pentru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a-</a:t>
            </a:r>
            <a:r>
              <a:rPr lang="ro-RO" altLang="ro-RO" sz="2400" dirty="0" err="1">
                <a:cs typeface="Times New Roman" panose="02020603050405020304" pitchFamily="18" charset="0"/>
              </a:rPr>
              <a:t>ș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plasa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reprezentan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ț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>
                <a:cs typeface="Times New Roman" panose="02020603050405020304" pitchFamily="18" charset="0"/>
              </a:rPr>
              <a:t>la </a:t>
            </a:r>
            <a:r>
              <a:rPr lang="en-GB" altLang="ro-RO" sz="2400" dirty="0" err="1">
                <a:cs typeface="Times New Roman" panose="02020603050405020304" pitchFamily="18" charset="0"/>
              </a:rPr>
              <a:t>putere</a:t>
            </a:r>
            <a:r>
              <a:rPr lang="en-GB" altLang="ro-RO" sz="2400" dirty="0">
                <a:cs typeface="Times New Roman" panose="02020603050405020304" pitchFamily="18" charset="0"/>
              </a:rPr>
              <a:t> (</a:t>
            </a:r>
            <a:r>
              <a:rPr lang="en-GB" altLang="ro-RO" sz="2400" dirty="0" err="1">
                <a:cs typeface="Times New Roman" panose="02020603050405020304" pitchFamily="18" charset="0"/>
              </a:rPr>
              <a:t>cea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mai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important</a:t>
            </a:r>
            <a:r>
              <a:rPr lang="ro-RO" altLang="ro-RO" sz="2400" dirty="0" smtClean="0">
                <a:cs typeface="Times New Roman" panose="02020603050405020304" pitchFamily="18" charset="0"/>
              </a:rPr>
              <a:t>ă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dimensiune</a:t>
            </a:r>
            <a:r>
              <a:rPr lang="en-GB" altLang="ro-RO" sz="2400" dirty="0">
                <a:cs typeface="Times New Roman" panose="02020603050405020304" pitchFamily="18" charset="0"/>
              </a:rPr>
              <a:t> a </a:t>
            </a:r>
            <a:r>
              <a:rPr lang="en-GB" altLang="ro-RO" sz="2400" dirty="0" err="1">
                <a:cs typeface="Times New Roman" panose="02020603050405020304" pitchFamily="18" charset="0"/>
              </a:rPr>
              <a:t>unui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partid</a:t>
            </a:r>
            <a:r>
              <a:rPr lang="en-GB" altLang="ro-RO" sz="2400" dirty="0">
                <a:cs typeface="Times New Roman" panose="02020603050405020304" pitchFamily="18" charset="0"/>
              </a:rPr>
              <a:t> </a:t>
            </a:r>
            <a:r>
              <a:rPr lang="ro-RO" altLang="ro-RO" sz="2400" dirty="0" err="1">
                <a:cs typeface="Times New Roman" panose="02020603050405020304" pitchFamily="18" charset="0"/>
              </a:rPr>
              <a:t>ș</a:t>
            </a:r>
            <a:r>
              <a:rPr lang="en-GB" altLang="ro-RO" sz="2400" dirty="0" err="1" smtClean="0">
                <a:cs typeface="Times New Roman" panose="02020603050405020304" pitchFamily="18" charset="0"/>
              </a:rPr>
              <a:t>i</a:t>
            </a:r>
            <a:r>
              <a:rPr lang="en-GB" altLang="ro-RO" sz="2400" dirty="0" smtClean="0">
                <a:cs typeface="Times New Roman" panose="02020603050405020304" pitchFamily="18" charset="0"/>
              </a:rPr>
              <a:t> </a:t>
            </a:r>
            <a:r>
              <a:rPr lang="en-GB" altLang="ro-RO" sz="2400" dirty="0" err="1">
                <a:cs typeface="Times New Roman" panose="02020603050405020304" pitchFamily="18" charset="0"/>
              </a:rPr>
              <a:t>sistem</a:t>
            </a:r>
            <a:r>
              <a:rPr lang="en-GB" altLang="ro-RO" sz="2400" dirty="0">
                <a:cs typeface="Times New Roman" panose="02020603050405020304" pitchFamily="18" charset="0"/>
              </a:rPr>
              <a:t> de </a:t>
            </a:r>
            <a:r>
              <a:rPr lang="en-GB" altLang="ro-RO" sz="2400" dirty="0" err="1">
                <a:cs typeface="Times New Roman" panose="02020603050405020304" pitchFamily="18" charset="0"/>
              </a:rPr>
              <a:t>partide</a:t>
            </a:r>
            <a:r>
              <a:rPr lang="en-GB" altLang="ro-RO" sz="2400" dirty="0">
                <a:cs typeface="Times New Roman" panose="02020603050405020304" pitchFamily="18" charset="0"/>
              </a:rPr>
              <a:t>).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n-GB" altLang="ro-RO" sz="2400" dirty="0" smtClean="0"/>
          </a:p>
          <a:p>
            <a:endParaRPr lang="ro-RO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 err="1"/>
              <a:t>Clasificarea</a:t>
            </a:r>
            <a:r>
              <a:rPr lang="en-US" dirty="0"/>
              <a:t> </a:t>
            </a:r>
            <a:r>
              <a:rPr lang="en-US" dirty="0" err="1"/>
              <a:t>sistemelor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/>
            </a:r>
            <a:br>
              <a:rPr lang="en-US" dirty="0"/>
            </a:br>
            <a:r>
              <a:rPr lang="en-US" u="sng" dirty="0" err="1"/>
              <a:t>Clasificarea</a:t>
            </a:r>
            <a:r>
              <a:rPr lang="en-US" u="sng" dirty="0"/>
              <a:t> </a:t>
            </a:r>
            <a:r>
              <a:rPr lang="en-US" u="sng" dirty="0" err="1"/>
              <a:t>lui</a:t>
            </a:r>
            <a:r>
              <a:rPr lang="en-US" u="sng" dirty="0"/>
              <a:t> </a:t>
            </a:r>
            <a:r>
              <a:rPr lang="en-US" u="sng" dirty="0" err="1"/>
              <a:t>Sartori</a:t>
            </a:r>
            <a:endParaRPr lang="ro-RO" u="sng" dirty="0"/>
          </a:p>
        </p:txBody>
      </p:sp>
    </p:spTree>
    <p:extLst>
      <p:ext uri="{BB962C8B-B14F-4D97-AF65-F5344CB8AC3E}">
        <p14:creationId xmlns:p14="http://schemas.microsoft.com/office/powerpoint/2010/main" val="253292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1461</Words>
  <Application>Microsoft Office PowerPoint</Application>
  <PresentationFormat>On-screen Show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Partide și sisteme de partide</vt:lpstr>
      <vt:lpstr>Sisteme de partide</vt:lpstr>
      <vt:lpstr>Clasificarea sistemelor de partide </vt:lpstr>
      <vt:lpstr>Clasificarea lui Duverger (1954)</vt:lpstr>
      <vt:lpstr>Sisteme de partide</vt:lpstr>
      <vt:lpstr>Sisteme de partide</vt:lpstr>
      <vt:lpstr>Sisteme de partide</vt:lpstr>
      <vt:lpstr>Clasificarea lui Sartori (1976)</vt:lpstr>
      <vt:lpstr>Clasificarea sistemelor de partide Clasificarea lui Sartori</vt:lpstr>
      <vt:lpstr>Se mai aplica astăzi tipologia dezvoltată de Sartori?</vt:lpstr>
      <vt:lpstr>Alte criterii de clasificare</vt:lpstr>
      <vt:lpstr>Dispute</vt:lpstr>
      <vt:lpstr>Sistemul de partide politice din România</vt:lpstr>
      <vt:lpstr>Sistemul de partide politice din România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si Sisteme de Partide</dc:title>
  <dc:creator>Cosmin Marian</dc:creator>
  <cp:lastModifiedBy>Cosmin Marian</cp:lastModifiedBy>
  <cp:revision>51</cp:revision>
  <dcterms:created xsi:type="dcterms:W3CDTF">2014-03-26T08:35:37Z</dcterms:created>
  <dcterms:modified xsi:type="dcterms:W3CDTF">2014-04-07T08:33:46Z</dcterms:modified>
</cp:coreProperties>
</file>