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0949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6231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6154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79886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14580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88904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0204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65615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42137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31495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3792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A68BF-C824-4DF4-8326-98F7041D29D7}" type="datetimeFigureOut">
              <a:rPr lang="ro-RO" smtClean="0"/>
              <a:t>10.03.2014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06412-436A-46D2-B6BB-426C1E10DA8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35489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Sisteme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o-RO" sz="3600" b="1" dirty="0"/>
              <a:t>Tipuri de partide</a:t>
            </a:r>
            <a:endParaRPr lang="ro-RO" sz="3600" dirty="0"/>
          </a:p>
        </p:txBody>
      </p:sp>
    </p:spTree>
    <p:extLst>
      <p:ext uri="{BB962C8B-B14F-4D97-AF65-F5344CB8AC3E}">
        <p14:creationId xmlns:p14="http://schemas.microsoft.com/office/powerpoint/2010/main" val="224223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dirty="0" smtClean="0"/>
              <a:t/>
            </a:r>
            <a:br>
              <a:rPr lang="en-US" altLang="ro-RO" dirty="0" smtClean="0"/>
            </a:br>
            <a:r>
              <a:rPr lang="en-US" altLang="ro-RO" dirty="0" err="1" smtClean="0"/>
              <a:t>Contributia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lui</a:t>
            </a:r>
            <a:r>
              <a:rPr lang="en-US" altLang="ro-RO" dirty="0" smtClean="0"/>
              <a:t> </a:t>
            </a:r>
            <a:r>
              <a:rPr lang="ro-RO" dirty="0" smtClean="0"/>
              <a:t>Herbert Kitschelt</a:t>
            </a:r>
            <a:br>
              <a:rPr lang="ro-RO" dirty="0" smtClean="0"/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o-RO" sz="2400" dirty="0"/>
              <a:t>Herbert </a:t>
            </a:r>
            <a:r>
              <a:rPr lang="ro-RO" sz="2400" dirty="0" smtClean="0"/>
              <a:t>Kitschelt</a:t>
            </a:r>
            <a:r>
              <a:rPr lang="en-US" sz="2400" dirty="0" smtClean="0"/>
              <a:t> (1989</a:t>
            </a:r>
            <a:r>
              <a:rPr lang="en-US" sz="2400" dirty="0"/>
              <a:t>) </a:t>
            </a:r>
            <a:r>
              <a:rPr lang="en-US" sz="2400" dirty="0" smtClean="0"/>
              <a:t> </a:t>
            </a:r>
            <a:r>
              <a:rPr lang="en-US" sz="2400" dirty="0" err="1" smtClean="0"/>
              <a:t>considera</a:t>
            </a:r>
            <a:r>
              <a:rPr lang="en-US" sz="2400" dirty="0" smtClean="0"/>
              <a:t> ca </a:t>
            </a:r>
            <a:r>
              <a:rPr lang="en-US" sz="2400" dirty="0" err="1" smtClean="0"/>
              <a:t>modelele</a:t>
            </a:r>
            <a:r>
              <a:rPr lang="en-US" sz="2400" dirty="0" smtClean="0"/>
              <a:t> </a:t>
            </a:r>
            <a:r>
              <a:rPr lang="en-US" sz="2400" dirty="0" err="1" smtClean="0"/>
              <a:t>traditionale</a:t>
            </a:r>
            <a:r>
              <a:rPr lang="en-US" sz="2400" dirty="0" smtClean="0"/>
              <a:t> de </a:t>
            </a:r>
            <a:r>
              <a:rPr lang="en-US" sz="2400" dirty="0" err="1" smtClean="0"/>
              <a:t>competitie</a:t>
            </a:r>
            <a:r>
              <a:rPr lang="en-US" sz="2400" dirty="0" smtClean="0"/>
              <a:t> </a:t>
            </a:r>
            <a:r>
              <a:rPr lang="en-US" sz="2400" dirty="0" err="1" smtClean="0"/>
              <a:t>electorala</a:t>
            </a:r>
            <a:r>
              <a:rPr lang="en-US" sz="2400" dirty="0" smtClean="0"/>
              <a:t> s-au </a:t>
            </a:r>
            <a:r>
              <a:rPr lang="en-US" sz="2400" dirty="0" err="1" smtClean="0"/>
              <a:t>schimbat</a:t>
            </a:r>
            <a:r>
              <a:rPr lang="en-US" sz="2400" dirty="0" smtClean="0"/>
              <a:t> ca </a:t>
            </a:r>
            <a:r>
              <a:rPr lang="en-US" sz="2400" dirty="0" err="1" smtClean="0"/>
              <a:t>urmare</a:t>
            </a:r>
            <a:r>
              <a:rPr lang="en-US" sz="2400" dirty="0" smtClean="0"/>
              <a:t> a </a:t>
            </a:r>
            <a:r>
              <a:rPr lang="en-US" sz="2400" dirty="0" err="1" smtClean="0"/>
              <a:t>schimbarilor</a:t>
            </a:r>
            <a:r>
              <a:rPr lang="en-US" sz="2400" dirty="0" smtClean="0"/>
              <a:t> </a:t>
            </a:r>
            <a:r>
              <a:rPr lang="en-US" sz="2400" dirty="0" err="1" smtClean="0"/>
              <a:t>structurale</a:t>
            </a:r>
            <a:r>
              <a:rPr lang="en-US" sz="2400" dirty="0" smtClean="0"/>
              <a:t> din </a:t>
            </a:r>
            <a:r>
              <a:rPr lang="en-US" sz="2400" dirty="0" err="1" smtClean="0"/>
              <a:t>societatea</a:t>
            </a:r>
            <a:r>
              <a:rPr lang="en-US" sz="2400" dirty="0" smtClean="0"/>
              <a:t> </a:t>
            </a:r>
            <a:r>
              <a:rPr lang="en-US" sz="2400" dirty="0" err="1" smtClean="0"/>
              <a:t>capitalista</a:t>
            </a:r>
            <a:r>
              <a:rPr lang="en-US" sz="2400" dirty="0" smtClean="0"/>
              <a:t> </a:t>
            </a:r>
            <a:r>
              <a:rPr lang="en-US" sz="2400" dirty="0" err="1" smtClean="0"/>
              <a:t>moderna</a:t>
            </a:r>
            <a:r>
              <a:rPr lang="en-US" sz="2400" dirty="0" smtClean="0"/>
              <a:t>. 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2400" dirty="0" err="1" smtClean="0"/>
              <a:t>Considera</a:t>
            </a:r>
            <a:r>
              <a:rPr lang="en-US" sz="2400" dirty="0" smtClean="0"/>
              <a:t> ca </a:t>
            </a:r>
            <a:r>
              <a:rPr lang="en-US" sz="2400" dirty="0" err="1" smtClean="0"/>
              <a:t>noua</a:t>
            </a:r>
            <a:r>
              <a:rPr lang="en-US" sz="2400" dirty="0" smtClean="0"/>
              <a:t> </a:t>
            </a:r>
            <a:r>
              <a:rPr lang="en-US" sz="2400" dirty="0" err="1" smtClean="0"/>
              <a:t>logica</a:t>
            </a:r>
            <a:r>
              <a:rPr lang="en-US" sz="2400" dirty="0" smtClean="0"/>
              <a:t> </a:t>
            </a:r>
            <a:r>
              <a:rPr lang="en-US" sz="2400" dirty="0" err="1" smtClean="0"/>
              <a:t>electorala</a:t>
            </a:r>
            <a:r>
              <a:rPr lang="en-US" sz="2400" dirty="0" smtClean="0"/>
              <a:t> </a:t>
            </a:r>
            <a:r>
              <a:rPr lang="en-US" sz="2400" dirty="0" err="1" smtClean="0"/>
              <a:t>pune</a:t>
            </a:r>
            <a:r>
              <a:rPr lang="en-US" sz="2400" dirty="0" smtClean="0"/>
              <a:t> </a:t>
            </a:r>
            <a:r>
              <a:rPr lang="en-US" sz="2400" dirty="0" err="1" smtClean="0"/>
              <a:t>mai</a:t>
            </a:r>
            <a:r>
              <a:rPr lang="en-US" sz="2400" dirty="0" smtClean="0"/>
              <a:t> mare accent </a:t>
            </a:r>
            <a:r>
              <a:rPr lang="en-US" sz="2400" dirty="0" err="1" smtClean="0"/>
              <a:t>pe</a:t>
            </a:r>
            <a:r>
              <a:rPr lang="en-US" sz="2400" dirty="0" smtClean="0"/>
              <a:t> “</a:t>
            </a:r>
            <a:r>
              <a:rPr lang="en-US" sz="2400" dirty="0" err="1" smtClean="0"/>
              <a:t>reprezentarea</a:t>
            </a:r>
            <a:r>
              <a:rPr lang="en-US" sz="2400" dirty="0" smtClean="0"/>
              <a:t> </a:t>
            </a:r>
            <a:r>
              <a:rPr lang="en-US" sz="2400" dirty="0" err="1" smtClean="0"/>
              <a:t>districtelor</a:t>
            </a:r>
            <a:r>
              <a:rPr lang="en-US" sz="2400" dirty="0" smtClean="0"/>
              <a:t> </a:t>
            </a:r>
            <a:r>
              <a:rPr lang="en-US" sz="2400" dirty="0" err="1" smtClean="0"/>
              <a:t>electorale</a:t>
            </a:r>
            <a:r>
              <a:rPr lang="en-US" sz="2400" dirty="0" smtClean="0"/>
              <a:t>”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2400" dirty="0" err="1" smtClean="0"/>
              <a:t>Noul</a:t>
            </a:r>
            <a:r>
              <a:rPr lang="en-US" sz="2400" dirty="0" smtClean="0"/>
              <a:t> model de </a:t>
            </a:r>
            <a:r>
              <a:rPr lang="en-US" sz="2400" dirty="0" err="1" smtClean="0"/>
              <a:t>competitie</a:t>
            </a:r>
            <a:r>
              <a:rPr lang="en-US" sz="2400" dirty="0" smtClean="0"/>
              <a:t> </a:t>
            </a:r>
            <a:r>
              <a:rPr lang="en-US" sz="2400" dirty="0" err="1" smtClean="0"/>
              <a:t>electorala</a:t>
            </a:r>
            <a:r>
              <a:rPr lang="en-US" sz="2400" dirty="0" smtClean="0"/>
              <a:t> </a:t>
            </a:r>
            <a:r>
              <a:rPr lang="en-US" sz="2400" dirty="0" err="1" smtClean="0"/>
              <a:t>propus</a:t>
            </a:r>
            <a:r>
              <a:rPr lang="en-US" sz="2400" dirty="0" smtClean="0"/>
              <a:t> de </a:t>
            </a:r>
            <a:r>
              <a:rPr lang="ro-RO" sz="2400" dirty="0" smtClean="0"/>
              <a:t>Kitschelt</a:t>
            </a:r>
            <a:r>
              <a:rPr lang="en-US" sz="2400" dirty="0" smtClean="0"/>
              <a:t>:  </a:t>
            </a:r>
            <a:r>
              <a:rPr lang="en-US" sz="2400" b="1" dirty="0" err="1" smtClean="0"/>
              <a:t>stanga-liberatiana</a:t>
            </a:r>
            <a:r>
              <a:rPr lang="en-US" sz="2400" dirty="0" smtClean="0"/>
              <a:t> versus </a:t>
            </a:r>
            <a:r>
              <a:rPr lang="en-US" sz="2400" b="1" dirty="0" err="1" smtClean="0"/>
              <a:t>dreapta-autoritariana</a:t>
            </a:r>
            <a:r>
              <a:rPr lang="en-US" sz="2400" dirty="0" smtClean="0"/>
              <a:t> (</a:t>
            </a:r>
            <a:r>
              <a:rPr lang="en-US" sz="2400" i="1" dirty="0" smtClean="0"/>
              <a:t>left-libertarian </a:t>
            </a:r>
            <a:r>
              <a:rPr lang="en-US" sz="2400" dirty="0" smtClean="0"/>
              <a:t>versus </a:t>
            </a:r>
            <a:r>
              <a:rPr lang="en-US" sz="2400" i="1" dirty="0" smtClean="0"/>
              <a:t>right-authoritarian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4872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dirty="0" smtClean="0"/>
              <a:t/>
            </a:r>
            <a:br>
              <a:rPr lang="en-US" altLang="ro-RO" dirty="0" smtClean="0"/>
            </a:br>
            <a:r>
              <a:rPr lang="en-US" altLang="ro-RO" dirty="0" err="1" smtClean="0"/>
              <a:t>Contributia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lui</a:t>
            </a:r>
            <a:r>
              <a:rPr lang="en-US" altLang="ro-RO" dirty="0" smtClean="0"/>
              <a:t> Angelo </a:t>
            </a:r>
            <a:r>
              <a:rPr lang="en-US" altLang="ro-RO" dirty="0" err="1" smtClean="0"/>
              <a:t>Panebianco</a:t>
            </a:r>
            <a:r>
              <a:rPr lang="en-US" altLang="ro-RO" b="1" dirty="0" smtClean="0"/>
              <a:t/>
            </a:r>
            <a:br>
              <a:rPr lang="en-US" altLang="ro-RO" b="1" dirty="0" smtClean="0"/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altLang="ro-RO" sz="2400" dirty="0" err="1" smtClean="0"/>
              <a:t>Panebianco</a:t>
            </a:r>
            <a:r>
              <a:rPr lang="en-US" altLang="ro-RO" sz="2400" dirty="0" smtClean="0"/>
              <a:t> (1988) </a:t>
            </a:r>
            <a:r>
              <a:rPr lang="en-US" altLang="ro-RO" sz="2400" dirty="0" err="1" smtClean="0"/>
              <a:t>distinge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intre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partide</a:t>
            </a:r>
            <a:r>
              <a:rPr lang="en-US" altLang="ro-RO" sz="2400" dirty="0"/>
              <a:t> </a:t>
            </a:r>
            <a:r>
              <a:rPr lang="en-US" altLang="ro-RO" sz="2400" dirty="0" smtClean="0"/>
              <a:t>“</a:t>
            </a:r>
            <a:r>
              <a:rPr lang="en-US" altLang="ro-RO" sz="2400" b="1" dirty="0" err="1" smtClean="0"/>
              <a:t>birocratice</a:t>
            </a:r>
            <a:r>
              <a:rPr lang="en-US" altLang="ro-RO" sz="2400" b="1" dirty="0" smtClean="0"/>
              <a:t> de masa</a:t>
            </a:r>
            <a:r>
              <a:rPr lang="en-US" altLang="ro-RO" sz="2400" dirty="0" smtClean="0"/>
              <a:t>” (</a:t>
            </a:r>
            <a:r>
              <a:rPr lang="ro-RO" sz="2400" dirty="0" smtClean="0"/>
              <a:t>‘mass-bureaucratic’</a:t>
            </a:r>
            <a:r>
              <a:rPr lang="en-US" sz="2400" dirty="0" smtClean="0"/>
              <a:t>)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partide</a:t>
            </a:r>
            <a:r>
              <a:rPr lang="en-US" sz="2400" dirty="0" smtClean="0"/>
              <a:t> “</a:t>
            </a:r>
            <a:r>
              <a:rPr lang="en-US" sz="2400" b="1" dirty="0" smtClean="0"/>
              <a:t>electoral-</a:t>
            </a:r>
            <a:r>
              <a:rPr lang="en-US" sz="2400" b="1" dirty="0" err="1" smtClean="0"/>
              <a:t>profesionale</a:t>
            </a:r>
            <a:r>
              <a:rPr lang="en-US" sz="2400" dirty="0" smtClean="0"/>
              <a:t>” (</a:t>
            </a:r>
            <a:r>
              <a:rPr lang="ro-RO" sz="2400" dirty="0" smtClean="0"/>
              <a:t>‘</a:t>
            </a:r>
            <a:r>
              <a:rPr lang="ro-RO" sz="2400" dirty="0"/>
              <a:t>electoral-professional</a:t>
            </a:r>
            <a:r>
              <a:rPr lang="ro-RO" sz="2400" dirty="0" smtClean="0"/>
              <a:t>’</a:t>
            </a:r>
            <a:r>
              <a:rPr lang="en-US" sz="2400" dirty="0" smtClean="0"/>
              <a:t>)</a:t>
            </a:r>
            <a:r>
              <a:rPr lang="ro-RO" sz="2400" dirty="0" smtClean="0"/>
              <a:t>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975675"/>
            <a:ext cx="7245350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3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dirty="0" err="1" smtClean="0"/>
              <a:t>Contributia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lui</a:t>
            </a:r>
            <a:r>
              <a:rPr lang="en-US" altLang="ro-RO" dirty="0" smtClean="0"/>
              <a:t> </a:t>
            </a:r>
            <a:r>
              <a:rPr lang="en-US" dirty="0" smtClean="0"/>
              <a:t>Katz and </a:t>
            </a:r>
            <a:r>
              <a:rPr lang="en-US" dirty="0" err="1" smtClean="0"/>
              <a:t>Mair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Katz and </a:t>
            </a:r>
            <a:r>
              <a:rPr lang="en-US" dirty="0" err="1"/>
              <a:t>Mair</a:t>
            </a:r>
            <a:r>
              <a:rPr lang="en-US" dirty="0"/>
              <a:t> (1995) </a:t>
            </a:r>
            <a:r>
              <a:rPr lang="en-US" altLang="ro-RO" dirty="0" err="1" smtClean="0"/>
              <a:t>introduc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notiunea</a:t>
            </a:r>
            <a:r>
              <a:rPr lang="en-US" altLang="ro-RO" dirty="0" smtClean="0"/>
              <a:t> de </a:t>
            </a:r>
            <a:r>
              <a:rPr lang="en-US" altLang="ro-RO" b="1" dirty="0" err="1" smtClean="0"/>
              <a:t>partid</a:t>
            </a:r>
            <a:r>
              <a:rPr lang="en-US" altLang="ro-RO" b="1" dirty="0" smtClean="0"/>
              <a:t> de tip cartel.</a:t>
            </a:r>
          </a:p>
          <a:p>
            <a:pPr marL="0" indent="0">
              <a:buNone/>
            </a:pPr>
            <a:r>
              <a:rPr lang="en-US" altLang="ro-RO" dirty="0" smtClean="0"/>
              <a:t>[</a:t>
            </a:r>
            <a:r>
              <a:rPr lang="en-US" altLang="ro-RO" dirty="0" err="1" smtClean="0"/>
              <a:t>logica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propusa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cei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doi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este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una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functionalista</a:t>
            </a:r>
            <a:r>
              <a:rPr lang="en-US" altLang="ro-RO" dirty="0" smtClean="0"/>
              <a:t>]</a:t>
            </a:r>
          </a:p>
          <a:p>
            <a:pPr marL="0" indent="0">
              <a:buNone/>
            </a:pPr>
            <a:endParaRPr lang="en-US" altLang="ro-RO" b="1" dirty="0" smtClean="0"/>
          </a:p>
          <a:p>
            <a:pPr marL="0" indent="0">
              <a:buNone/>
            </a:pPr>
            <a:r>
              <a:rPr lang="en-US" altLang="ro-RO" b="1" dirty="0" err="1" smtClean="0"/>
              <a:t>Partidele</a:t>
            </a:r>
            <a:r>
              <a:rPr lang="en-US" altLang="ro-RO" b="1" dirty="0" smtClean="0"/>
              <a:t> de tip cartel:</a:t>
            </a:r>
          </a:p>
          <a:p>
            <a:pPr marL="0" indent="0">
              <a:buNone/>
            </a:pPr>
            <a:endParaRPr lang="en-US" altLang="ro-RO" b="1" dirty="0" smtClean="0"/>
          </a:p>
          <a:p>
            <a:r>
              <a:rPr lang="en-US" altLang="ro-RO" dirty="0" err="1"/>
              <a:t>i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impart </a:t>
            </a:r>
            <a:r>
              <a:rPr lang="en-US" altLang="ro-RO" dirty="0" err="1" smtClean="0"/>
              <a:t>puterea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intre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ele</a:t>
            </a:r>
            <a:r>
              <a:rPr lang="en-US" altLang="ro-RO" dirty="0" smtClean="0"/>
              <a:t> (power sharing strategy)</a:t>
            </a:r>
          </a:p>
          <a:p>
            <a:r>
              <a:rPr lang="en-US" altLang="ro-RO" dirty="0" err="1" smtClean="0"/>
              <a:t>sunt</a:t>
            </a:r>
            <a:r>
              <a:rPr lang="en-US" altLang="ro-RO" dirty="0" smtClean="0"/>
              <a:t> parte din stat</a:t>
            </a:r>
          </a:p>
          <a:p>
            <a:r>
              <a:rPr lang="en-US" altLang="ro-RO" dirty="0" err="1" smtClean="0"/>
              <a:t>depind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resurse</a:t>
            </a:r>
            <a:r>
              <a:rPr lang="en-US" altLang="ro-RO" dirty="0" smtClean="0"/>
              <a:t> ale </a:t>
            </a:r>
            <a:r>
              <a:rPr lang="en-US" altLang="ro-RO" dirty="0" err="1" smtClean="0"/>
              <a:t>statului</a:t>
            </a:r>
            <a:r>
              <a:rPr lang="en-US" altLang="ro-RO" dirty="0" smtClean="0"/>
              <a:t> (</a:t>
            </a:r>
            <a:r>
              <a:rPr lang="en-US" altLang="ro-RO" dirty="0" err="1" smtClean="0"/>
              <a:t>sunt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finantate</a:t>
            </a:r>
            <a:r>
              <a:rPr lang="en-US" altLang="ro-RO" dirty="0" smtClean="0"/>
              <a:t> de stat, direct </a:t>
            </a:r>
            <a:r>
              <a:rPr lang="en-US" altLang="ro-RO" dirty="0" err="1" smtClean="0"/>
              <a:t>sau</a:t>
            </a:r>
            <a:r>
              <a:rPr lang="en-US" altLang="ro-RO" dirty="0" smtClean="0"/>
              <a:t> indirect)</a:t>
            </a:r>
          </a:p>
          <a:p>
            <a:r>
              <a:rPr lang="en-US" altLang="ro-RO" dirty="0" err="1" smtClean="0"/>
              <a:t>membrii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partid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sunt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implicati</a:t>
            </a:r>
            <a:r>
              <a:rPr lang="en-US" altLang="ro-RO" dirty="0" smtClean="0"/>
              <a:t> la </a:t>
            </a:r>
            <a:r>
              <a:rPr lang="en-US" altLang="ro-RO" dirty="0" err="1" smtClean="0"/>
              <a:t>modul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limitat</a:t>
            </a:r>
            <a:r>
              <a:rPr lang="en-US" altLang="ro-RO" dirty="0" smtClean="0"/>
              <a:t> in </a:t>
            </a:r>
            <a:r>
              <a:rPr lang="en-US" altLang="ro-RO" dirty="0" err="1" smtClean="0"/>
              <a:t>viata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partidului</a:t>
            </a:r>
            <a:r>
              <a:rPr lang="en-US" altLang="ro-RO" dirty="0" smtClean="0"/>
              <a:t> (de la </a:t>
            </a:r>
            <a:r>
              <a:rPr lang="en-US" altLang="ro-RO" dirty="0" err="1" smtClean="0"/>
              <a:t>distanta</a:t>
            </a:r>
            <a:r>
              <a:rPr lang="en-US" altLang="ro-RO" dirty="0" smtClean="0"/>
              <a:t>)</a:t>
            </a:r>
          </a:p>
          <a:p>
            <a:r>
              <a:rPr lang="en-US" altLang="ro-RO" dirty="0" err="1"/>
              <a:t>l</a:t>
            </a:r>
            <a:r>
              <a:rPr lang="en-US" altLang="ro-RO" dirty="0" err="1" smtClean="0"/>
              <a:t>iderii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partid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limiteaza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competitia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interna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urmaresc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perpetuarea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proprie</a:t>
            </a:r>
            <a:endParaRPr lang="en-US" altLang="ro-RO" dirty="0" smtClean="0"/>
          </a:p>
        </p:txBody>
      </p:sp>
    </p:spTree>
    <p:extLst>
      <p:ext uri="{BB962C8B-B14F-4D97-AF65-F5344CB8AC3E}">
        <p14:creationId xmlns:p14="http://schemas.microsoft.com/office/powerpoint/2010/main" val="426721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dirty="0" err="1" smtClean="0"/>
              <a:t>Contributia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lui</a:t>
            </a:r>
            <a:r>
              <a:rPr lang="en-US" altLang="ro-RO" dirty="0" smtClean="0"/>
              <a:t> </a:t>
            </a:r>
            <a:r>
              <a:rPr lang="ro-RO" dirty="0" smtClean="0"/>
              <a:t>Steven </a:t>
            </a:r>
            <a:r>
              <a:rPr lang="ro-RO" dirty="0"/>
              <a:t>B. Wolinetz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Partide</a:t>
            </a:r>
            <a:r>
              <a:rPr lang="en-US" dirty="0" smtClean="0"/>
              <a:t> care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politici</a:t>
            </a:r>
            <a:r>
              <a:rPr lang="en-US" dirty="0" smtClean="0"/>
              <a:t> </a:t>
            </a:r>
            <a:r>
              <a:rPr lang="en-US" dirty="0" err="1" smtClean="0"/>
              <a:t>publice</a:t>
            </a:r>
            <a:r>
              <a:rPr lang="en-US" dirty="0" smtClean="0"/>
              <a:t> (</a:t>
            </a:r>
            <a:r>
              <a:rPr lang="ro-RO" b="1" dirty="0" smtClean="0"/>
              <a:t>Policy-seeking</a:t>
            </a:r>
            <a:r>
              <a:rPr lang="en-US" b="1" dirty="0" smtClean="0"/>
              <a:t> parties</a:t>
            </a:r>
            <a:r>
              <a:rPr lang="en-US" dirty="0" smtClean="0"/>
              <a:t>): </a:t>
            </a:r>
            <a:r>
              <a:rPr lang="en-US" dirty="0" err="1" smtClean="0"/>
              <a:t>sunt</a:t>
            </a:r>
            <a:r>
              <a:rPr lang="en-US" dirty="0" smtClean="0"/>
              <a:t> orientate </a:t>
            </a:r>
            <a:r>
              <a:rPr lang="en-US" dirty="0" err="1" smtClean="0"/>
              <a:t>asupra</a:t>
            </a:r>
            <a:r>
              <a:rPr lang="en-US" dirty="0" smtClean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probleme</a:t>
            </a:r>
            <a:r>
              <a:rPr lang="en-US" dirty="0" smtClean="0"/>
              <a:t> din </a:t>
            </a:r>
            <a:r>
              <a:rPr lang="en-US" dirty="0" err="1" smtClean="0"/>
              <a:t>societate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incerca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gaseasca</a:t>
            </a:r>
            <a:r>
              <a:rPr lang="en-US" dirty="0" smtClean="0"/>
              <a:t> </a:t>
            </a:r>
            <a:r>
              <a:rPr lang="en-US" dirty="0" err="1" smtClean="0"/>
              <a:t>solutii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Partide</a:t>
            </a:r>
            <a:r>
              <a:rPr lang="en-US" dirty="0" smtClean="0"/>
              <a:t> care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obtinerea</a:t>
            </a:r>
            <a:r>
              <a:rPr lang="en-US" dirty="0" smtClean="0"/>
              <a:t> de </a:t>
            </a:r>
            <a:r>
              <a:rPr lang="en-US" dirty="0" err="1" smtClean="0"/>
              <a:t>voturi</a:t>
            </a:r>
            <a:r>
              <a:rPr lang="en-US" dirty="0" smtClean="0"/>
              <a:t> (</a:t>
            </a:r>
            <a:r>
              <a:rPr lang="en-US" b="1" dirty="0" smtClean="0"/>
              <a:t>Vote-seeking party</a:t>
            </a:r>
            <a:r>
              <a:rPr lang="en-US" dirty="0" smtClean="0"/>
              <a:t>):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castigarea</a:t>
            </a:r>
            <a:r>
              <a:rPr lang="en-US" dirty="0" smtClean="0"/>
              <a:t> de </a:t>
            </a:r>
            <a:r>
              <a:rPr lang="en-US" dirty="0" err="1" smtClean="0"/>
              <a:t>alegeri</a:t>
            </a:r>
            <a:r>
              <a:rPr lang="en-US" dirty="0" smtClean="0"/>
              <a:t>; </a:t>
            </a:r>
            <a:r>
              <a:rPr lang="en-US" dirty="0" err="1" smtClean="0"/>
              <a:t>preferintele</a:t>
            </a:r>
            <a:r>
              <a:rPr lang="en-US" dirty="0" smtClean="0"/>
              <a:t> de </a:t>
            </a:r>
            <a:r>
              <a:rPr lang="en-US" dirty="0" err="1" smtClean="0"/>
              <a:t>politici</a:t>
            </a:r>
            <a:r>
              <a:rPr lang="en-US" dirty="0" smtClean="0"/>
              <a:t> </a:t>
            </a:r>
            <a:r>
              <a:rPr lang="en-US" dirty="0" err="1" smtClean="0"/>
              <a:t>publice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flexibile</a:t>
            </a:r>
            <a:r>
              <a:rPr lang="en-US" dirty="0" smtClean="0"/>
              <a:t>, </a:t>
            </a:r>
            <a:r>
              <a:rPr lang="en-US" dirty="0" err="1" smtClean="0"/>
              <a:t>ajustabile</a:t>
            </a:r>
            <a:r>
              <a:rPr lang="en-US" dirty="0" smtClean="0"/>
              <a:t> in </a:t>
            </a:r>
            <a:r>
              <a:rPr lang="en-US" dirty="0" err="1" smtClean="0"/>
              <a:t>functie</a:t>
            </a:r>
            <a:r>
              <a:rPr lang="en-US" dirty="0" smtClean="0"/>
              <a:t> de </a:t>
            </a:r>
            <a:r>
              <a:rPr lang="en-US" dirty="0" err="1" smtClean="0"/>
              <a:t>voturile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care le pot </a:t>
            </a:r>
            <a:r>
              <a:rPr lang="en-US" dirty="0" err="1" smtClean="0"/>
              <a:t>aduce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Partide</a:t>
            </a:r>
            <a:r>
              <a:rPr lang="en-US" dirty="0" smtClean="0"/>
              <a:t> care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obtinerea</a:t>
            </a:r>
            <a:r>
              <a:rPr lang="en-US" dirty="0" smtClean="0"/>
              <a:t> de </a:t>
            </a:r>
            <a:r>
              <a:rPr lang="en-US" dirty="0" err="1" smtClean="0"/>
              <a:t>pozitii</a:t>
            </a:r>
            <a:r>
              <a:rPr lang="en-US" dirty="0" smtClean="0"/>
              <a:t> </a:t>
            </a:r>
            <a:r>
              <a:rPr lang="en-US" dirty="0" err="1" smtClean="0"/>
              <a:t>publice</a:t>
            </a:r>
            <a:r>
              <a:rPr lang="en-US" dirty="0" smtClean="0"/>
              <a:t> (</a:t>
            </a:r>
            <a:r>
              <a:rPr lang="en-US" b="1" dirty="0" smtClean="0"/>
              <a:t>Office-seeking party</a:t>
            </a:r>
            <a:r>
              <a:rPr lang="en-US" dirty="0" smtClean="0"/>
              <a:t>):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pozitii</a:t>
            </a:r>
            <a:r>
              <a:rPr lang="en-US" dirty="0" smtClean="0"/>
              <a:t> </a:t>
            </a:r>
            <a:r>
              <a:rPr lang="en-US" dirty="0" err="1" smtClean="0"/>
              <a:t>publice</a:t>
            </a:r>
            <a:r>
              <a:rPr lang="en-US" dirty="0" smtClean="0"/>
              <a:t> in </a:t>
            </a:r>
            <a:r>
              <a:rPr lang="en-US" dirty="0" err="1" smtClean="0"/>
              <a:t>detrimentul</a:t>
            </a:r>
            <a:r>
              <a:rPr lang="en-US" dirty="0" smtClean="0"/>
              <a:t> </a:t>
            </a:r>
            <a:r>
              <a:rPr lang="en-US" dirty="0" err="1" smtClean="0"/>
              <a:t>realizarii</a:t>
            </a:r>
            <a:r>
              <a:rPr lang="en-US" dirty="0" smtClean="0"/>
              <a:t> de </a:t>
            </a:r>
            <a:r>
              <a:rPr lang="en-US" dirty="0" err="1" smtClean="0"/>
              <a:t>politici</a:t>
            </a:r>
            <a:r>
              <a:rPr lang="en-US" dirty="0" smtClean="0"/>
              <a:t> </a:t>
            </a:r>
            <a:r>
              <a:rPr lang="en-US" dirty="0" err="1" smtClean="0"/>
              <a:t>publice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chiar</a:t>
            </a:r>
            <a:r>
              <a:rPr lang="en-US" dirty="0" smtClean="0"/>
              <a:t> a </a:t>
            </a:r>
            <a:r>
              <a:rPr lang="en-US" dirty="0" err="1" smtClean="0"/>
              <a:t>castigarii</a:t>
            </a:r>
            <a:r>
              <a:rPr lang="en-US" dirty="0" smtClean="0"/>
              <a:t> de </a:t>
            </a:r>
            <a:r>
              <a:rPr lang="en-US" dirty="0" err="1" smtClean="0"/>
              <a:t>voturi</a:t>
            </a:r>
            <a:r>
              <a:rPr lang="en-US" dirty="0" smtClean="0"/>
              <a:t>.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detina</a:t>
            </a:r>
            <a:r>
              <a:rPr lang="en-US" dirty="0" smtClean="0"/>
              <a:t> </a:t>
            </a:r>
            <a:r>
              <a:rPr lang="en-US" dirty="0" err="1" smtClean="0"/>
              <a:t>singure</a:t>
            </a:r>
            <a:r>
              <a:rPr lang="en-US" dirty="0" smtClean="0"/>
              <a:t> </a:t>
            </a:r>
            <a:r>
              <a:rPr lang="en-US" dirty="0" err="1" smtClean="0"/>
              <a:t>puterea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de </a:t>
            </a:r>
            <a:r>
              <a:rPr lang="en-US" dirty="0" err="1" smtClean="0"/>
              <a:t>cele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multe</a:t>
            </a:r>
            <a:r>
              <a:rPr lang="en-US" dirty="0" smtClean="0"/>
              <a:t> </a:t>
            </a:r>
            <a:r>
              <a:rPr lang="en-US" dirty="0" err="1" smtClean="0"/>
              <a:t>ori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prinse</a:t>
            </a:r>
            <a:r>
              <a:rPr lang="en-US" dirty="0" smtClean="0"/>
              <a:t> in </a:t>
            </a:r>
            <a:r>
              <a:rPr lang="en-US" dirty="0" err="1" smtClean="0"/>
              <a:t>coalitii</a:t>
            </a:r>
            <a:r>
              <a:rPr lang="en-US" dirty="0" smtClean="0"/>
              <a:t> care </a:t>
            </a:r>
            <a:r>
              <a:rPr lang="en-US" dirty="0" err="1" smtClean="0"/>
              <a:t>sa</a:t>
            </a:r>
            <a:r>
              <a:rPr lang="en-US" dirty="0" smtClean="0"/>
              <a:t> le </a:t>
            </a:r>
            <a:r>
              <a:rPr lang="en-US" dirty="0" err="1" smtClean="0"/>
              <a:t>asigure</a:t>
            </a:r>
            <a:r>
              <a:rPr lang="en-US" dirty="0" smtClean="0"/>
              <a:t> </a:t>
            </a:r>
            <a:r>
              <a:rPr lang="en-US" dirty="0" err="1" smtClean="0"/>
              <a:t>castigarea</a:t>
            </a:r>
            <a:r>
              <a:rPr lang="en-US" dirty="0" smtClean="0"/>
              <a:t> de </a:t>
            </a:r>
            <a:r>
              <a:rPr lang="en-US" dirty="0" err="1" smtClean="0"/>
              <a:t>pozitiile</a:t>
            </a:r>
            <a:r>
              <a:rPr lang="en-US" dirty="0" smtClean="0"/>
              <a:t> </a:t>
            </a:r>
            <a:r>
              <a:rPr lang="en-US" dirty="0" err="1" smtClean="0"/>
              <a:t>publice</a:t>
            </a:r>
            <a:r>
              <a:rPr lang="en-US" dirty="0" smtClean="0"/>
              <a:t>.  </a:t>
            </a:r>
            <a:r>
              <a:rPr lang="en-US" dirty="0" err="1" smtClean="0"/>
              <a:t>Evita</a:t>
            </a:r>
            <a:r>
              <a:rPr lang="en-US" dirty="0" smtClean="0"/>
              <a:t> </a:t>
            </a:r>
            <a:r>
              <a:rPr lang="en-US" dirty="0" err="1" smtClean="0"/>
              <a:t>promisiunile</a:t>
            </a:r>
            <a:r>
              <a:rPr lang="en-US" dirty="0" smtClean="0"/>
              <a:t> </a:t>
            </a:r>
            <a:r>
              <a:rPr lang="en-US" dirty="0" err="1" smtClean="0"/>
              <a:t>puternice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schimba</a:t>
            </a:r>
            <a:r>
              <a:rPr lang="en-US" dirty="0" smtClean="0"/>
              <a:t> </a:t>
            </a:r>
            <a:r>
              <a:rPr lang="en-US" dirty="0" err="1" smtClean="0"/>
              <a:t>frecvent</a:t>
            </a:r>
            <a:r>
              <a:rPr lang="en-US" dirty="0" smtClean="0"/>
              <a:t> </a:t>
            </a:r>
            <a:r>
              <a:rPr lang="en-US" dirty="0" err="1" smtClean="0"/>
              <a:t>aranjamentele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r>
              <a:rPr lang="en-US" dirty="0" smtClean="0"/>
              <a:t> din care </a:t>
            </a:r>
            <a:r>
              <a:rPr lang="en-US" dirty="0" err="1" smtClean="0"/>
              <a:t>fac</a:t>
            </a:r>
            <a:r>
              <a:rPr lang="en-US" dirty="0" smtClean="0"/>
              <a:t> parte.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12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Sinteza</a:t>
            </a:r>
            <a:r>
              <a:rPr lang="en-US" dirty="0" smtClean="0"/>
              <a:t> </a:t>
            </a:r>
            <a:r>
              <a:rPr lang="en-US" dirty="0" err="1" smtClean="0"/>
              <a:t>realizata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smtClean="0"/>
              <a:t>Richard </a:t>
            </a:r>
            <a:r>
              <a:rPr lang="en-US" dirty="0"/>
              <a:t>Gunther and Larry Diamond</a:t>
            </a:r>
            <a:endParaRPr lang="ro-RO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047" y="1905000"/>
            <a:ext cx="6313353" cy="422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97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Sinteza</a:t>
            </a:r>
            <a:r>
              <a:rPr lang="en-US" sz="2800" dirty="0" smtClean="0"/>
              <a:t> </a:t>
            </a:r>
            <a:r>
              <a:rPr lang="en-US" sz="2800" dirty="0" err="1" smtClean="0"/>
              <a:t>realizata</a:t>
            </a:r>
            <a:r>
              <a:rPr lang="en-US" sz="2800" dirty="0" smtClean="0"/>
              <a:t> de</a:t>
            </a:r>
            <a:br>
              <a:rPr lang="en-US" sz="2800" dirty="0" smtClean="0"/>
            </a:br>
            <a:r>
              <a:rPr lang="en-US" sz="2800" dirty="0" smtClean="0"/>
              <a:t>Richard Gunther and Larry Diamond</a:t>
            </a:r>
            <a:br>
              <a:rPr lang="en-US" sz="2800" dirty="0" smtClean="0"/>
            </a:br>
            <a:r>
              <a:rPr lang="en-US" sz="2800" b="1" u="sng" dirty="0" err="1" smtClean="0"/>
              <a:t>Partide</a:t>
            </a:r>
            <a:r>
              <a:rPr lang="en-US" sz="2800" b="1" u="sng" dirty="0" smtClean="0"/>
              <a:t> de Elite: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382000" cy="4297363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None/>
            </a:pPr>
            <a:r>
              <a:rPr lang="en-US" b="1" u="sng" dirty="0" err="1" smtClean="0"/>
              <a:t>Partide</a:t>
            </a:r>
            <a:r>
              <a:rPr lang="en-US" b="1" u="sng" dirty="0" smtClean="0"/>
              <a:t> de Elite: </a:t>
            </a:r>
            <a:r>
              <a:rPr lang="en-US" dirty="0" smtClean="0"/>
              <a:t>au o </a:t>
            </a:r>
            <a:r>
              <a:rPr lang="en-US" dirty="0" err="1" smtClean="0"/>
              <a:t>structura</a:t>
            </a:r>
            <a:r>
              <a:rPr lang="en-US" dirty="0" smtClean="0"/>
              <a:t> </a:t>
            </a:r>
            <a:r>
              <a:rPr lang="en-US" dirty="0" err="1" smtClean="0"/>
              <a:t>minimala</a:t>
            </a:r>
            <a:r>
              <a:rPr lang="en-US" dirty="0" smtClean="0"/>
              <a:t>, se </a:t>
            </a:r>
            <a:r>
              <a:rPr lang="en-US" dirty="0" err="1" smtClean="0"/>
              <a:t>bazeaza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elite </a:t>
            </a:r>
            <a:r>
              <a:rPr lang="en-US" dirty="0" err="1" smtClean="0"/>
              <a:t>deja</a:t>
            </a:r>
            <a:r>
              <a:rPr lang="en-US" dirty="0" smtClean="0"/>
              <a:t> </a:t>
            </a:r>
            <a:r>
              <a:rPr lang="en-US" dirty="0" err="1" smtClean="0"/>
              <a:t>stabilizate</a:t>
            </a:r>
            <a:r>
              <a:rPr lang="en-US" dirty="0" smtClean="0"/>
              <a:t>/</a:t>
            </a:r>
            <a:r>
              <a:rPr lang="en-US" dirty="0" err="1" smtClean="0"/>
              <a:t>existente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retele</a:t>
            </a:r>
            <a:r>
              <a:rPr lang="en-US" dirty="0" smtClean="0"/>
              <a:t> </a:t>
            </a:r>
            <a:r>
              <a:rPr lang="en-US" dirty="0" err="1" smtClean="0"/>
              <a:t>sociale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elite.</a:t>
            </a:r>
          </a:p>
          <a:p>
            <a:pPr marL="457200" indent="0">
              <a:buNone/>
            </a:pPr>
            <a:r>
              <a:rPr lang="en-US" dirty="0" err="1" smtClean="0"/>
              <a:t>Forme</a:t>
            </a:r>
            <a:r>
              <a:rPr lang="en-US" dirty="0" smtClean="0"/>
              <a:t>: </a:t>
            </a:r>
          </a:p>
          <a:p>
            <a:pPr marL="914400" indent="-914400">
              <a:buNone/>
            </a:pPr>
            <a:r>
              <a:rPr lang="en-US" dirty="0" smtClean="0"/>
              <a:t>	1. </a:t>
            </a:r>
            <a:r>
              <a:rPr lang="en-US" u="sng" dirty="0" err="1" smtClean="0"/>
              <a:t>Partide</a:t>
            </a:r>
            <a:r>
              <a:rPr lang="en-US" u="sng" dirty="0" smtClean="0"/>
              <a:t> de </a:t>
            </a:r>
            <a:r>
              <a:rPr lang="en-US" u="sng" dirty="0" err="1" smtClean="0"/>
              <a:t>traditionale</a:t>
            </a:r>
            <a:r>
              <a:rPr lang="en-US" u="sng" dirty="0" smtClean="0"/>
              <a:t> locale de </a:t>
            </a:r>
            <a:r>
              <a:rPr lang="en-US" u="sng" dirty="0" err="1" smtClean="0"/>
              <a:t>notabili</a:t>
            </a:r>
            <a:r>
              <a:rPr lang="en-US" u="sng" dirty="0" smtClean="0"/>
              <a:t> </a:t>
            </a:r>
            <a:r>
              <a:rPr lang="en-US" dirty="0" smtClean="0"/>
              <a:t>(</a:t>
            </a:r>
            <a:r>
              <a:rPr lang="en-US" i="1" dirty="0" smtClean="0"/>
              <a:t>traditional </a:t>
            </a:r>
            <a:r>
              <a:rPr lang="en-US" i="1" dirty="0"/>
              <a:t>local notable </a:t>
            </a:r>
            <a:r>
              <a:rPr lang="en-US" dirty="0" smtClean="0"/>
              <a:t>party). </a:t>
            </a:r>
            <a:r>
              <a:rPr lang="en-US" dirty="0" err="1" smtClean="0"/>
              <a:t>Specifice</a:t>
            </a:r>
            <a:r>
              <a:rPr lang="en-US" dirty="0" smtClean="0"/>
              <a:t>  </a:t>
            </a:r>
            <a:r>
              <a:rPr lang="en-US" dirty="0" err="1" smtClean="0"/>
              <a:t>secolului</a:t>
            </a:r>
            <a:r>
              <a:rPr lang="en-US" dirty="0" smtClean="0"/>
              <a:t> 19, </a:t>
            </a:r>
            <a:r>
              <a:rPr lang="en-US" dirty="0" err="1" smtClean="0"/>
              <a:t>cand</a:t>
            </a:r>
            <a:r>
              <a:rPr lang="en-US" dirty="0" smtClean="0"/>
              <a:t> </a:t>
            </a:r>
            <a:r>
              <a:rPr lang="en-US" dirty="0" err="1" smtClean="0"/>
              <a:t>votul</a:t>
            </a:r>
            <a:r>
              <a:rPr lang="en-US" dirty="0" smtClean="0"/>
              <a:t> era </a:t>
            </a:r>
            <a:r>
              <a:rPr lang="en-US" dirty="0" err="1" smtClean="0"/>
              <a:t>limitat</a:t>
            </a:r>
            <a:r>
              <a:rPr lang="en-US" dirty="0" smtClean="0"/>
              <a:t> (</a:t>
            </a:r>
            <a:r>
              <a:rPr lang="en-US" dirty="0" err="1" smtClean="0"/>
              <a:t>censitar</a:t>
            </a:r>
            <a:r>
              <a:rPr lang="en-US" dirty="0" smtClean="0"/>
              <a:t>); nu </a:t>
            </a:r>
            <a:r>
              <a:rPr lang="en-US" dirty="0" err="1" smtClean="0"/>
              <a:t>aveau</a:t>
            </a:r>
            <a:r>
              <a:rPr lang="en-US" dirty="0" smtClean="0"/>
              <a:t> </a:t>
            </a:r>
            <a:r>
              <a:rPr lang="en-US" dirty="0" err="1" smtClean="0"/>
              <a:t>nevoie</a:t>
            </a:r>
            <a:r>
              <a:rPr lang="en-US" dirty="0" smtClean="0"/>
              <a:t> de </a:t>
            </a:r>
            <a:r>
              <a:rPr lang="en-US" dirty="0" err="1" smtClean="0"/>
              <a:t>campanii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a </a:t>
            </a:r>
            <a:r>
              <a:rPr lang="en-US" dirty="0" err="1" smtClean="0"/>
              <a:t>castiga</a:t>
            </a:r>
            <a:r>
              <a:rPr lang="en-US" dirty="0" smtClean="0"/>
              <a:t>; se </a:t>
            </a:r>
            <a:r>
              <a:rPr lang="en-US" dirty="0" err="1" smtClean="0"/>
              <a:t>bazau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prestigiul</a:t>
            </a:r>
            <a:r>
              <a:rPr lang="en-US" dirty="0" smtClean="0"/>
              <a:t> </a:t>
            </a:r>
            <a:r>
              <a:rPr lang="en-US" dirty="0" err="1" smtClean="0"/>
              <a:t>membrilor</a:t>
            </a:r>
            <a:r>
              <a:rPr lang="en-US" dirty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nivel</a:t>
            </a:r>
            <a:r>
              <a:rPr lang="en-US" dirty="0" smtClean="0"/>
              <a:t> local.</a:t>
            </a:r>
          </a:p>
          <a:p>
            <a:pPr marL="914400" indent="-914400">
              <a:buNone/>
            </a:pPr>
            <a:r>
              <a:rPr lang="en-US" dirty="0"/>
              <a:t>	</a:t>
            </a:r>
            <a:r>
              <a:rPr lang="en-US" dirty="0" smtClean="0"/>
              <a:t>2.  </a:t>
            </a:r>
            <a:r>
              <a:rPr lang="en-US" u="sng" dirty="0" err="1" smtClean="0"/>
              <a:t>Partide</a:t>
            </a:r>
            <a:r>
              <a:rPr lang="en-US" u="sng" dirty="0" smtClean="0"/>
              <a:t> </a:t>
            </a:r>
            <a:r>
              <a:rPr lang="en-US" u="sng" dirty="0" err="1" smtClean="0"/>
              <a:t>clientelare</a:t>
            </a:r>
            <a:r>
              <a:rPr lang="en-US" dirty="0" smtClean="0"/>
              <a:t> (</a:t>
            </a:r>
            <a:r>
              <a:rPr lang="ro-RO" i="1" dirty="0" smtClean="0"/>
              <a:t>clientelistic party</a:t>
            </a:r>
            <a:r>
              <a:rPr lang="en-US" i="1" dirty="0" smtClean="0"/>
              <a:t>). </a:t>
            </a:r>
            <a:r>
              <a:rPr lang="en-US" dirty="0" err="1" smtClean="0"/>
              <a:t>Apar</a:t>
            </a:r>
            <a:r>
              <a:rPr lang="en-US" dirty="0" smtClean="0"/>
              <a:t>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cand</a:t>
            </a:r>
            <a:r>
              <a:rPr lang="en-US" dirty="0" smtClean="0"/>
              <a:t>  </a:t>
            </a:r>
            <a:r>
              <a:rPr lang="en-US" dirty="0" err="1" smtClean="0"/>
              <a:t>partidele</a:t>
            </a:r>
            <a:r>
              <a:rPr lang="en-US" dirty="0" smtClean="0"/>
              <a:t> </a:t>
            </a:r>
            <a:r>
              <a:rPr lang="en-US" dirty="0" err="1" smtClean="0"/>
              <a:t>traditionale</a:t>
            </a:r>
            <a:r>
              <a:rPr lang="en-US" dirty="0" smtClean="0"/>
              <a:t> de </a:t>
            </a:r>
            <a:r>
              <a:rPr lang="en-US" dirty="0" err="1" smtClean="0"/>
              <a:t>notabili</a:t>
            </a:r>
            <a:r>
              <a:rPr lang="en-US" dirty="0" smtClean="0"/>
              <a:t> </a:t>
            </a:r>
            <a:r>
              <a:rPr lang="en-US" dirty="0" err="1" smtClean="0"/>
              <a:t>dispar</a:t>
            </a:r>
            <a:r>
              <a:rPr lang="en-US" dirty="0" smtClean="0"/>
              <a:t> ca </a:t>
            </a:r>
            <a:r>
              <a:rPr lang="en-US" dirty="0" err="1" smtClean="0"/>
              <a:t>urmare</a:t>
            </a:r>
            <a:r>
              <a:rPr lang="en-US" dirty="0" smtClean="0"/>
              <a:t> a </a:t>
            </a:r>
            <a:r>
              <a:rPr lang="en-US" dirty="0" err="1" smtClean="0"/>
              <a:t>intrarii</a:t>
            </a:r>
            <a:r>
              <a:rPr lang="en-US" dirty="0" smtClean="0"/>
              <a:t> in </a:t>
            </a:r>
            <a:r>
              <a:rPr lang="en-US" dirty="0" err="1" smtClean="0"/>
              <a:t>piata</a:t>
            </a:r>
            <a:r>
              <a:rPr lang="en-US" dirty="0" smtClean="0"/>
              <a:t> </a:t>
            </a:r>
            <a:r>
              <a:rPr lang="en-US" dirty="0" err="1" smtClean="0"/>
              <a:t>electorala</a:t>
            </a:r>
            <a:r>
              <a:rPr lang="en-US" dirty="0" smtClean="0"/>
              <a:t> a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noi</a:t>
            </a:r>
            <a:r>
              <a:rPr lang="en-US" dirty="0" smtClean="0"/>
              <a:t> </a:t>
            </a:r>
            <a:r>
              <a:rPr lang="en-US" dirty="0" err="1" smtClean="0"/>
              <a:t>categorii</a:t>
            </a:r>
            <a:r>
              <a:rPr lang="en-US" dirty="0" smtClean="0"/>
              <a:t> de </a:t>
            </a:r>
            <a:r>
              <a:rPr lang="en-US" dirty="0" err="1" smtClean="0"/>
              <a:t>votanti</a:t>
            </a:r>
            <a:r>
              <a:rPr lang="en-US" dirty="0" smtClean="0"/>
              <a:t>; </a:t>
            </a:r>
            <a:r>
              <a:rPr lang="en-US" dirty="0" err="1" smtClean="0"/>
              <a:t>sunt</a:t>
            </a:r>
            <a:r>
              <a:rPr lang="en-US" dirty="0" smtClean="0"/>
              <a:t>, </a:t>
            </a:r>
            <a:r>
              <a:rPr lang="en-US" dirty="0" err="1" smtClean="0"/>
              <a:t>practic</a:t>
            </a:r>
            <a:r>
              <a:rPr lang="en-US" dirty="0" smtClean="0"/>
              <a:t>, </a:t>
            </a:r>
            <a:r>
              <a:rPr lang="en-US" dirty="0" err="1" smtClean="0"/>
              <a:t>asociatii</a:t>
            </a:r>
            <a:r>
              <a:rPr lang="en-US" dirty="0" smtClean="0"/>
              <a:t> de </a:t>
            </a:r>
            <a:r>
              <a:rPr lang="en-US" dirty="0" err="1" smtClean="0"/>
              <a:t>notabili</a:t>
            </a:r>
            <a:r>
              <a:rPr lang="en-US" dirty="0" smtClean="0"/>
              <a:t> </a:t>
            </a:r>
            <a:r>
              <a:rPr lang="en-US" dirty="0" err="1" smtClean="0"/>
              <a:t>legati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r>
              <a:rPr lang="en-US" dirty="0" smtClean="0"/>
              <a:t> de </a:t>
            </a:r>
            <a:r>
              <a:rPr lang="en-US" dirty="0" err="1" smtClean="0"/>
              <a:t>interese</a:t>
            </a:r>
            <a:r>
              <a:rPr lang="en-US" dirty="0" smtClean="0"/>
              <a:t> </a:t>
            </a:r>
            <a:r>
              <a:rPr lang="en-US" dirty="0" err="1" smtClean="0"/>
              <a:t>economice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sociale</a:t>
            </a:r>
            <a:r>
              <a:rPr lang="en-US" dirty="0" smtClean="0"/>
              <a:t> (quasi-</a:t>
            </a:r>
            <a:r>
              <a:rPr lang="en-US" dirty="0" err="1" smtClean="0"/>
              <a:t>feudale</a:t>
            </a:r>
            <a:r>
              <a:rPr lang="en-US" dirty="0" smtClean="0"/>
              <a:t>); au </a:t>
            </a:r>
            <a:r>
              <a:rPr lang="en-US" dirty="0" err="1" smtClean="0"/>
              <a:t>structura</a:t>
            </a:r>
            <a:r>
              <a:rPr lang="en-US" dirty="0" smtClean="0"/>
              <a:t> </a:t>
            </a:r>
            <a:r>
              <a:rPr lang="en-US" dirty="0" err="1" smtClean="0"/>
              <a:t>organizatorica</a:t>
            </a:r>
            <a:r>
              <a:rPr lang="en-US" dirty="0" smtClean="0"/>
              <a:t> slab </a:t>
            </a:r>
            <a:r>
              <a:rPr lang="en-US" dirty="0" err="1" smtClean="0"/>
              <a:t>dezvoltata</a:t>
            </a:r>
            <a:r>
              <a:rPr lang="en-US" dirty="0" smtClean="0"/>
              <a:t>, </a:t>
            </a:r>
            <a:r>
              <a:rPr lang="en-US" dirty="0" err="1" smtClean="0"/>
              <a:t>fara</a:t>
            </a:r>
            <a:r>
              <a:rPr lang="en-US" dirty="0" smtClean="0"/>
              <a:t> </a:t>
            </a:r>
            <a:r>
              <a:rPr lang="en-US" dirty="0" err="1" smtClean="0"/>
              <a:t>ideologie</a:t>
            </a:r>
            <a:r>
              <a:rPr lang="en-US" dirty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de </a:t>
            </a:r>
            <a:r>
              <a:rPr lang="en-US" dirty="0" err="1" smtClean="0"/>
              <a:t>cele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multe</a:t>
            </a:r>
            <a:r>
              <a:rPr lang="en-US" dirty="0" smtClean="0"/>
              <a:t> </a:t>
            </a:r>
            <a:r>
              <a:rPr lang="en-US" dirty="0" err="1" smtClean="0"/>
              <a:t>ori</a:t>
            </a:r>
            <a:r>
              <a:rPr lang="en-US" dirty="0" smtClean="0"/>
              <a:t> </a:t>
            </a:r>
            <a:r>
              <a:rPr lang="en-US" dirty="0" err="1" smtClean="0"/>
              <a:t>fara</a:t>
            </a:r>
            <a:r>
              <a:rPr lang="en-US" dirty="0" smtClean="0"/>
              <a:t> program politic.; </a:t>
            </a:r>
            <a:r>
              <a:rPr lang="en-US" dirty="0" err="1" smtClean="0"/>
              <a:t>scopul</a:t>
            </a:r>
            <a:r>
              <a:rPr lang="en-US" dirty="0" smtClean="0"/>
              <a:t> principal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acela</a:t>
            </a:r>
            <a:r>
              <a:rPr lang="en-US" dirty="0" smtClean="0"/>
              <a:t> de a </a:t>
            </a:r>
            <a:r>
              <a:rPr lang="en-US" dirty="0" err="1" smtClean="0"/>
              <a:t>coordona</a:t>
            </a:r>
            <a:r>
              <a:rPr lang="en-US" dirty="0" smtClean="0"/>
              <a:t> </a:t>
            </a:r>
            <a:r>
              <a:rPr lang="en-US" dirty="0" err="1" smtClean="0"/>
              <a:t>eforturile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ale </a:t>
            </a:r>
            <a:r>
              <a:rPr lang="en-US" dirty="0" err="1" smtClean="0"/>
              <a:t>membrilor</a:t>
            </a:r>
            <a:r>
              <a:rPr lang="en-US" dirty="0" smtClean="0"/>
              <a:t>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cand</a:t>
            </a:r>
            <a:r>
              <a:rPr lang="en-US" dirty="0" smtClean="0"/>
              <a:t> </a:t>
            </a:r>
            <a:r>
              <a:rPr lang="en-US" dirty="0" err="1" smtClean="0"/>
              <a:t>acest</a:t>
            </a:r>
            <a:r>
              <a:rPr lang="en-US" dirty="0" smtClean="0"/>
              <a:t> </a:t>
            </a:r>
            <a:r>
              <a:rPr lang="en-US" dirty="0" err="1" smtClean="0"/>
              <a:t>lucru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necesar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78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Sinteza</a:t>
            </a:r>
            <a:r>
              <a:rPr lang="en-US" sz="2800" dirty="0" smtClean="0"/>
              <a:t> </a:t>
            </a:r>
            <a:r>
              <a:rPr lang="en-US" sz="2800" dirty="0" err="1" smtClean="0"/>
              <a:t>realizata</a:t>
            </a:r>
            <a:r>
              <a:rPr lang="en-US" sz="2800" dirty="0" smtClean="0"/>
              <a:t> de</a:t>
            </a:r>
            <a:br>
              <a:rPr lang="en-US" sz="2800" dirty="0" smtClean="0"/>
            </a:br>
            <a:r>
              <a:rPr lang="en-US" sz="2800" dirty="0" smtClean="0"/>
              <a:t>Richard Gunther and Larry Diamond</a:t>
            </a:r>
            <a:br>
              <a:rPr lang="en-US" sz="2800" dirty="0" smtClean="0"/>
            </a:br>
            <a:r>
              <a:rPr lang="en-US" sz="2800" b="1" u="sng" dirty="0" err="1" smtClean="0"/>
              <a:t>Partide</a:t>
            </a:r>
            <a:r>
              <a:rPr lang="en-US" sz="2800" b="1" u="sng" dirty="0" smtClean="0"/>
              <a:t> de masa: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u="sng" dirty="0" err="1" smtClean="0"/>
              <a:t>Partide</a:t>
            </a:r>
            <a:r>
              <a:rPr lang="en-US" sz="2400" b="1" u="sng" dirty="0" smtClean="0"/>
              <a:t> de masa:</a:t>
            </a:r>
            <a:r>
              <a:rPr lang="en-US" sz="2400" dirty="0" smtClean="0"/>
              <a:t> au </a:t>
            </a:r>
            <a:r>
              <a:rPr lang="en-US" sz="2400" dirty="0" err="1" smtClean="0"/>
              <a:t>aparut</a:t>
            </a:r>
            <a:r>
              <a:rPr lang="en-US" sz="2400" dirty="0" smtClean="0"/>
              <a:t> ca </a:t>
            </a:r>
            <a:r>
              <a:rPr lang="en-US" sz="2400" dirty="0" err="1" smtClean="0"/>
              <a:t>urmare</a:t>
            </a:r>
            <a:r>
              <a:rPr lang="en-US" sz="2400" dirty="0" smtClean="0"/>
              <a:t> a </a:t>
            </a:r>
            <a:r>
              <a:rPr lang="en-US" sz="2400" dirty="0" err="1" smtClean="0"/>
              <a:t>extinderii</a:t>
            </a:r>
            <a:r>
              <a:rPr lang="en-US" sz="2400" dirty="0" smtClean="0"/>
              <a:t>/</a:t>
            </a:r>
            <a:r>
              <a:rPr lang="en-US" sz="2400" dirty="0" err="1" smtClean="0"/>
              <a:t>universalizarii</a:t>
            </a:r>
            <a:r>
              <a:rPr lang="en-US" sz="2400" dirty="0" smtClean="0"/>
              <a:t> </a:t>
            </a:r>
            <a:r>
              <a:rPr lang="en-US" sz="2400" dirty="0" err="1" smtClean="0"/>
              <a:t>votului</a:t>
            </a:r>
            <a:r>
              <a:rPr lang="en-US" sz="2400" dirty="0" smtClean="0"/>
              <a:t>; </a:t>
            </a:r>
            <a:r>
              <a:rPr lang="en-US" sz="2400" dirty="0" err="1" smtClean="0"/>
              <a:t>sunt</a:t>
            </a:r>
            <a:r>
              <a:rPr lang="en-US" sz="2400" dirty="0" smtClean="0"/>
              <a:t> </a:t>
            </a:r>
            <a:r>
              <a:rPr lang="en-US" sz="2400" dirty="0" err="1" smtClean="0"/>
              <a:t>organizatii</a:t>
            </a:r>
            <a:r>
              <a:rPr lang="en-US" sz="2400" dirty="0" smtClean="0"/>
              <a:t> </a:t>
            </a:r>
            <a:r>
              <a:rPr lang="en-US" sz="2400" dirty="0" err="1" smtClean="0"/>
              <a:t>extinse</a:t>
            </a:r>
            <a:r>
              <a:rPr lang="en-US" sz="2400" dirty="0"/>
              <a:t> </a:t>
            </a:r>
            <a:r>
              <a:rPr lang="en-US" sz="2400" dirty="0" smtClean="0"/>
              <a:t>cu </a:t>
            </a:r>
            <a:r>
              <a:rPr lang="en-US" sz="2400" dirty="0" err="1" smtClean="0"/>
              <a:t>activitate</a:t>
            </a:r>
            <a:r>
              <a:rPr lang="en-US" sz="2400" dirty="0" smtClean="0"/>
              <a:t> </a:t>
            </a:r>
            <a:r>
              <a:rPr lang="en-US" sz="2400" dirty="0" err="1" smtClean="0"/>
              <a:t>peramanenta</a:t>
            </a:r>
            <a:r>
              <a:rPr lang="en-US" sz="2400" dirty="0" smtClean="0"/>
              <a:t>; au </a:t>
            </a:r>
            <a:r>
              <a:rPr lang="en-US" sz="2400" dirty="0" err="1" smtClean="0"/>
              <a:t>ideologie</a:t>
            </a:r>
            <a:r>
              <a:rPr lang="en-US" sz="2400" dirty="0" smtClean="0"/>
              <a:t> </a:t>
            </a:r>
            <a:r>
              <a:rPr lang="en-US" sz="2400" dirty="0" err="1" smtClean="0"/>
              <a:t>oficiala</a:t>
            </a:r>
            <a:r>
              <a:rPr lang="en-US" sz="2400" dirty="0" smtClean="0"/>
              <a:t>; au </a:t>
            </a:r>
            <a:r>
              <a:rPr lang="en-US" sz="2400" dirty="0" err="1" smtClean="0"/>
              <a:t>afiliate</a:t>
            </a:r>
            <a:r>
              <a:rPr lang="en-US" sz="2400" dirty="0" smtClean="0"/>
              <a:t> </a:t>
            </a:r>
            <a:r>
              <a:rPr lang="en-US" sz="2400" dirty="0" err="1" smtClean="0"/>
              <a:t>grupuri</a:t>
            </a:r>
            <a:r>
              <a:rPr lang="en-US" sz="2400" dirty="0" smtClean="0"/>
              <a:t> </a:t>
            </a:r>
            <a:r>
              <a:rPr lang="en-US" sz="2400" dirty="0" err="1" smtClean="0"/>
              <a:t>sociale</a:t>
            </a:r>
            <a:r>
              <a:rPr lang="en-US" sz="2400" dirty="0" smtClean="0"/>
              <a:t> </a:t>
            </a:r>
            <a:r>
              <a:rPr lang="en-US" sz="2400" dirty="0" err="1" smtClean="0"/>
              <a:t>organizate</a:t>
            </a:r>
            <a:r>
              <a:rPr lang="en-US" sz="2400" dirty="0" smtClean="0"/>
              <a:t>: </a:t>
            </a:r>
            <a:r>
              <a:rPr lang="en-US" sz="2400" dirty="0" err="1" smtClean="0"/>
              <a:t>sindicate</a:t>
            </a:r>
            <a:r>
              <a:rPr lang="en-US" sz="2400" dirty="0" smtClean="0"/>
              <a:t>; </a:t>
            </a:r>
            <a:r>
              <a:rPr lang="en-US" sz="2400" dirty="0" err="1" smtClean="0"/>
              <a:t>ong-uri</a:t>
            </a:r>
            <a:r>
              <a:rPr lang="en-US" sz="2400" dirty="0" smtClean="0"/>
              <a:t>; </a:t>
            </a:r>
            <a:r>
              <a:rPr lang="en-US" sz="2400" dirty="0" err="1" smtClean="0"/>
              <a:t>grupuri</a:t>
            </a:r>
            <a:r>
              <a:rPr lang="en-US" sz="2400" dirty="0" smtClean="0"/>
              <a:t> </a:t>
            </a:r>
            <a:r>
              <a:rPr lang="en-US" sz="2400" dirty="0" err="1" smtClean="0"/>
              <a:t>religioase</a:t>
            </a:r>
            <a:r>
              <a:rPr lang="en-US" sz="2400" dirty="0" smtClean="0"/>
              <a:t>, etc.;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1. </a:t>
            </a:r>
            <a:r>
              <a:rPr lang="en-US" sz="2400" u="sng" dirty="0" err="1" smtClean="0"/>
              <a:t>Partide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socialiste</a:t>
            </a:r>
            <a:r>
              <a:rPr lang="en-US" sz="2400" u="sng" dirty="0" smtClean="0"/>
              <a:t>:</a:t>
            </a:r>
            <a:endParaRPr lang="en-US" sz="2400" dirty="0" smtClean="0"/>
          </a:p>
          <a:p>
            <a:pPr marL="1828800" indent="-1828800">
              <a:buNone/>
            </a:pPr>
            <a:r>
              <a:rPr lang="en-US" sz="2400" dirty="0"/>
              <a:t>	</a:t>
            </a:r>
            <a:r>
              <a:rPr lang="en-US" sz="2400" dirty="0" smtClean="0"/>
              <a:t>a) </a:t>
            </a:r>
            <a:r>
              <a:rPr lang="en-US" sz="2400" u="sng" dirty="0" smtClean="0"/>
              <a:t>de </a:t>
            </a:r>
            <a:r>
              <a:rPr lang="en-US" sz="2400" u="sng" dirty="0" err="1" smtClean="0"/>
              <a:t>clasa</a:t>
            </a:r>
            <a:r>
              <a:rPr lang="en-US" sz="2400" dirty="0"/>
              <a:t> </a:t>
            </a:r>
            <a:r>
              <a:rPr lang="en-US" sz="2400" dirty="0" smtClean="0"/>
              <a:t>– </a:t>
            </a:r>
            <a:r>
              <a:rPr lang="en-US" sz="2400" dirty="0" err="1" smtClean="0"/>
              <a:t>sunt</a:t>
            </a:r>
            <a:r>
              <a:rPr lang="en-US" sz="2400" dirty="0" smtClean="0"/>
              <a:t> </a:t>
            </a:r>
            <a:r>
              <a:rPr lang="en-US" sz="2400" dirty="0" err="1" smtClean="0"/>
              <a:t>ideologizate</a:t>
            </a:r>
            <a:r>
              <a:rPr lang="en-US" sz="2400" dirty="0" smtClean="0"/>
              <a:t>; </a:t>
            </a:r>
            <a:r>
              <a:rPr lang="en-US" sz="2400" dirty="0" err="1" smtClean="0"/>
              <a:t>conduse</a:t>
            </a:r>
            <a:r>
              <a:rPr lang="en-US" sz="2400" dirty="0" smtClean="0"/>
              <a:t> </a:t>
            </a:r>
            <a:r>
              <a:rPr lang="en-US" sz="2400" dirty="0" err="1" smtClean="0"/>
              <a:t>comitete</a:t>
            </a:r>
            <a:r>
              <a:rPr lang="en-US" sz="2400" dirty="0" smtClean="0"/>
              <a:t> de elite; </a:t>
            </a:r>
            <a:r>
              <a:rPr lang="en-US" sz="2400" dirty="0" err="1" smtClean="0"/>
              <a:t>pragmatice</a:t>
            </a:r>
            <a:r>
              <a:rPr lang="en-US" sz="2400" dirty="0" smtClean="0"/>
              <a:t> - </a:t>
            </a:r>
            <a:r>
              <a:rPr lang="en-US" sz="2400" dirty="0" err="1" smtClean="0"/>
              <a:t>urmaresc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castige</a:t>
            </a:r>
            <a:r>
              <a:rPr lang="en-US" sz="2400" dirty="0" smtClean="0"/>
              <a:t> </a:t>
            </a:r>
            <a:r>
              <a:rPr lang="en-US" sz="2400" dirty="0" err="1" smtClean="0"/>
              <a:t>puterea</a:t>
            </a:r>
            <a:r>
              <a:rPr lang="en-US" sz="2400" dirty="0" smtClean="0"/>
              <a:t> </a:t>
            </a:r>
            <a:r>
              <a:rPr lang="en-US" sz="2400" dirty="0" err="1" smtClean="0"/>
              <a:t>politica</a:t>
            </a:r>
            <a:r>
              <a:rPr lang="en-US" sz="2400" dirty="0" smtClean="0"/>
              <a:t>; </a:t>
            </a:r>
            <a:r>
              <a:rPr lang="en-US" sz="2400" dirty="0" err="1" smtClean="0"/>
              <a:t>recruteaza</a:t>
            </a:r>
            <a:r>
              <a:rPr lang="en-US" sz="2400" dirty="0" smtClean="0"/>
              <a:t> permanent </a:t>
            </a:r>
            <a:r>
              <a:rPr lang="en-US" sz="2400" dirty="0" err="1" smtClean="0"/>
              <a:t>noi</a:t>
            </a:r>
            <a:r>
              <a:rPr lang="en-US" sz="2400" dirty="0" smtClean="0"/>
              <a:t> </a:t>
            </a:r>
            <a:r>
              <a:rPr lang="en-US" sz="2400" dirty="0" err="1" smtClean="0"/>
              <a:t>adepti</a:t>
            </a:r>
            <a:r>
              <a:rPr lang="en-US" sz="2400" dirty="0" smtClean="0"/>
              <a:t>.</a:t>
            </a:r>
          </a:p>
          <a:p>
            <a:pPr marL="1828800" indent="-1828800">
              <a:buNone/>
            </a:pPr>
            <a:endParaRPr lang="en-US" sz="2400" dirty="0" smtClean="0"/>
          </a:p>
          <a:p>
            <a:pPr marL="1828800" indent="-1828800">
              <a:buNone/>
            </a:pPr>
            <a:r>
              <a:rPr lang="en-US" sz="2400" dirty="0"/>
              <a:t>	</a:t>
            </a:r>
            <a:r>
              <a:rPr lang="en-US" sz="2400" dirty="0" smtClean="0"/>
              <a:t>b) </a:t>
            </a:r>
            <a:r>
              <a:rPr lang="en-US" sz="2400" u="sng" dirty="0" err="1" smtClean="0"/>
              <a:t>leniniste</a:t>
            </a:r>
            <a:r>
              <a:rPr lang="en-US" sz="2400" dirty="0" smtClean="0"/>
              <a:t> – </a:t>
            </a:r>
            <a:r>
              <a:rPr lang="en-US" sz="2400" dirty="0" err="1" smtClean="0"/>
              <a:t>doresc</a:t>
            </a:r>
            <a:r>
              <a:rPr lang="en-US" sz="2400" dirty="0" smtClean="0"/>
              <a:t> </a:t>
            </a:r>
            <a:r>
              <a:rPr lang="en-US" sz="2400" dirty="0" err="1" smtClean="0"/>
              <a:t>schimbarea</a:t>
            </a:r>
            <a:r>
              <a:rPr lang="en-US" sz="2400" dirty="0" smtClean="0"/>
              <a:t> </a:t>
            </a:r>
            <a:r>
              <a:rPr lang="en-US" sz="2400" dirty="0" err="1" smtClean="0"/>
              <a:t>ordinii</a:t>
            </a:r>
            <a:r>
              <a:rPr lang="en-US" sz="2400" dirty="0" smtClean="0"/>
              <a:t> </a:t>
            </a:r>
            <a:r>
              <a:rPr lang="en-US" sz="2400" dirty="0" err="1" smtClean="0"/>
              <a:t>existente</a:t>
            </a:r>
            <a:r>
              <a:rPr lang="en-US" sz="2400" dirty="0" smtClean="0"/>
              <a:t> </a:t>
            </a:r>
            <a:r>
              <a:rPr lang="en-US" sz="2400" dirty="0" err="1" smtClean="0"/>
              <a:t>prin</a:t>
            </a:r>
            <a:r>
              <a:rPr lang="en-US" sz="2400" dirty="0" smtClean="0"/>
              <a:t> </a:t>
            </a:r>
            <a:r>
              <a:rPr lang="en-US" sz="2400" dirty="0" err="1" smtClean="0"/>
              <a:t>revolutie</a:t>
            </a:r>
            <a:r>
              <a:rPr lang="en-US" sz="2400" dirty="0" smtClean="0"/>
              <a:t>; au </a:t>
            </a:r>
            <a:r>
              <a:rPr lang="en-US" sz="2400" dirty="0" err="1" smtClean="0"/>
              <a:t>structura</a:t>
            </a:r>
            <a:r>
              <a:rPr lang="en-US" sz="2400" dirty="0" smtClean="0"/>
              <a:t> </a:t>
            </a:r>
            <a:r>
              <a:rPr lang="en-US" sz="2400" dirty="0" err="1" smtClean="0"/>
              <a:t>inchisa</a:t>
            </a:r>
            <a:r>
              <a:rPr lang="en-US" sz="2400" dirty="0" smtClean="0"/>
              <a:t> (</a:t>
            </a:r>
            <a:r>
              <a:rPr lang="en-US" sz="2400" dirty="0" err="1" smtClean="0"/>
              <a:t>uneori</a:t>
            </a:r>
            <a:r>
              <a:rPr lang="en-US" sz="2400" dirty="0" smtClean="0"/>
              <a:t> </a:t>
            </a:r>
            <a:r>
              <a:rPr lang="en-US" sz="2400" dirty="0" err="1" smtClean="0"/>
              <a:t>secreta</a:t>
            </a:r>
            <a:r>
              <a:rPr lang="en-US" sz="2400" dirty="0" smtClean="0"/>
              <a:t>); membership </a:t>
            </a:r>
            <a:r>
              <a:rPr lang="en-US" sz="2400" dirty="0" err="1" smtClean="0"/>
              <a:t>selectiv</a:t>
            </a:r>
            <a:r>
              <a:rPr lang="en-US" sz="2400" dirty="0" smtClean="0"/>
              <a:t>; </a:t>
            </a:r>
            <a:r>
              <a:rPr lang="en-US" sz="2400" dirty="0" err="1" smtClean="0"/>
              <a:t>puternic</a:t>
            </a:r>
            <a:r>
              <a:rPr lang="en-US" sz="2400" dirty="0" smtClean="0"/>
              <a:t> </a:t>
            </a:r>
            <a:r>
              <a:rPr lang="en-US" sz="2400" dirty="0" err="1" smtClean="0"/>
              <a:t>idelogizate</a:t>
            </a:r>
            <a:r>
              <a:rPr lang="en-US" sz="2400" dirty="0" smtClean="0"/>
              <a:t>; </a:t>
            </a:r>
            <a:r>
              <a:rPr lang="en-US" sz="2400" dirty="0" err="1" smtClean="0"/>
              <a:t>decizii</a:t>
            </a:r>
            <a:r>
              <a:rPr lang="en-US" sz="2400" dirty="0" smtClean="0"/>
              <a:t> </a:t>
            </a:r>
            <a:r>
              <a:rPr lang="en-US" sz="2400" dirty="0" err="1" smtClean="0"/>
              <a:t>luate</a:t>
            </a:r>
            <a:r>
              <a:rPr lang="en-US" sz="2400" dirty="0" smtClean="0"/>
              <a:t> </a:t>
            </a:r>
            <a:r>
              <a:rPr lang="en-US" sz="2400" dirty="0" err="1" smtClean="0"/>
              <a:t>ierarhic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autoritar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135854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Sinteza</a:t>
            </a:r>
            <a:r>
              <a:rPr lang="en-US" sz="2800" dirty="0" smtClean="0"/>
              <a:t> </a:t>
            </a:r>
            <a:r>
              <a:rPr lang="en-US" sz="2800" dirty="0" err="1" smtClean="0"/>
              <a:t>realizata</a:t>
            </a:r>
            <a:r>
              <a:rPr lang="en-US" sz="2800" dirty="0" smtClean="0"/>
              <a:t> de</a:t>
            </a:r>
            <a:br>
              <a:rPr lang="en-US" sz="2800" dirty="0" smtClean="0"/>
            </a:br>
            <a:r>
              <a:rPr lang="en-US" sz="2800" dirty="0" smtClean="0"/>
              <a:t>Richard Gunther and Larry Diamond</a:t>
            </a:r>
            <a:br>
              <a:rPr lang="en-US" sz="2800" dirty="0" smtClean="0"/>
            </a:br>
            <a:r>
              <a:rPr lang="en-US" sz="2800" b="1" u="sng" dirty="0" err="1" smtClean="0"/>
              <a:t>Partide</a:t>
            </a:r>
            <a:r>
              <a:rPr lang="en-US" sz="2800" b="1" u="sng" dirty="0" smtClean="0"/>
              <a:t> de masa: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u="sng" dirty="0" err="1" smtClean="0"/>
              <a:t>Partide</a:t>
            </a:r>
            <a:r>
              <a:rPr lang="en-US" b="1" u="sng" dirty="0" smtClean="0"/>
              <a:t> de masa:</a:t>
            </a:r>
            <a:r>
              <a:rPr lang="en-US" dirty="0" smtClean="0"/>
              <a:t>  </a:t>
            </a:r>
            <a:r>
              <a:rPr lang="en-US" dirty="0" err="1" smtClean="0"/>
              <a:t>continuarea</a:t>
            </a:r>
            <a:r>
              <a:rPr lang="en-US" dirty="0" smtClean="0"/>
              <a:t> …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Forme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	1. </a:t>
            </a:r>
            <a:r>
              <a:rPr lang="en-US" u="sng" dirty="0" err="1" smtClean="0"/>
              <a:t>Partide</a:t>
            </a:r>
            <a:r>
              <a:rPr lang="en-US" u="sng" dirty="0" smtClean="0"/>
              <a:t> </a:t>
            </a:r>
            <a:r>
              <a:rPr lang="en-US" u="sng" dirty="0" err="1" smtClean="0"/>
              <a:t>nationaliste</a:t>
            </a:r>
            <a:r>
              <a:rPr lang="en-US" u="sng" dirty="0" smtClean="0"/>
              <a:t>:</a:t>
            </a:r>
            <a:endParaRPr lang="en-US" dirty="0" smtClean="0"/>
          </a:p>
          <a:p>
            <a:pPr marL="1828800" indent="0">
              <a:buNone/>
            </a:pPr>
            <a:r>
              <a:rPr lang="en-US" dirty="0" smtClean="0"/>
              <a:t>a) </a:t>
            </a:r>
            <a:r>
              <a:rPr lang="en-US" u="sng" dirty="0" err="1" smtClean="0"/>
              <a:t>pluraliste</a:t>
            </a:r>
            <a:r>
              <a:rPr lang="en-US" dirty="0" smtClean="0"/>
              <a:t>– </a:t>
            </a:r>
            <a:r>
              <a:rPr lang="en-US" dirty="0" err="1" smtClean="0"/>
              <a:t>incearca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atraga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cei</a:t>
            </a:r>
            <a:r>
              <a:rPr lang="en-US" dirty="0" smtClean="0"/>
              <a:t> care se </a:t>
            </a:r>
            <a:r>
              <a:rPr lang="en-US" dirty="0" err="1" smtClean="0"/>
              <a:t>identifica</a:t>
            </a:r>
            <a:r>
              <a:rPr lang="en-US" dirty="0" smtClean="0"/>
              <a:t> cu un </a:t>
            </a:r>
            <a:r>
              <a:rPr lang="en-US" dirty="0" err="1" smtClean="0"/>
              <a:t>anume</a:t>
            </a:r>
            <a:r>
              <a:rPr lang="en-US" dirty="0" smtClean="0"/>
              <a:t> </a:t>
            </a:r>
            <a:r>
              <a:rPr lang="en-US" dirty="0" err="1" smtClean="0"/>
              <a:t>grup</a:t>
            </a:r>
            <a:r>
              <a:rPr lang="en-US" dirty="0" smtClean="0"/>
              <a:t> </a:t>
            </a:r>
            <a:r>
              <a:rPr lang="en-US" dirty="0" err="1" smtClean="0"/>
              <a:t>etnic</a:t>
            </a:r>
            <a:r>
              <a:rPr lang="en-US" dirty="0" smtClean="0"/>
              <a:t>; </a:t>
            </a:r>
            <a:r>
              <a:rPr lang="en-US" dirty="0" err="1" smtClean="0"/>
              <a:t>urmaresc</a:t>
            </a:r>
            <a:r>
              <a:rPr lang="en-US" dirty="0" smtClean="0"/>
              <a:t> un </a:t>
            </a:r>
            <a:r>
              <a:rPr lang="en-US" dirty="0" err="1" smtClean="0"/>
              <a:t>anumit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de auto-</a:t>
            </a:r>
            <a:r>
              <a:rPr lang="en-US" dirty="0" err="1" smtClean="0"/>
              <a:t>determinare</a:t>
            </a:r>
            <a:r>
              <a:rPr lang="en-US" dirty="0" smtClean="0"/>
              <a:t>/</a:t>
            </a:r>
            <a:r>
              <a:rPr lang="en-US" dirty="0" err="1" smtClean="0"/>
              <a:t>autonomie</a:t>
            </a:r>
            <a:r>
              <a:rPr lang="en-US" dirty="0" smtClean="0"/>
              <a:t> </a:t>
            </a:r>
            <a:r>
              <a:rPr lang="en-US" dirty="0" err="1" smtClean="0"/>
              <a:t>teritoriala</a:t>
            </a:r>
            <a:r>
              <a:rPr lang="en-US" dirty="0" smtClean="0"/>
              <a:t>;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prezervarea</a:t>
            </a:r>
            <a:r>
              <a:rPr lang="en-US" dirty="0" smtClean="0"/>
              <a:t> </a:t>
            </a:r>
            <a:r>
              <a:rPr lang="en-US" dirty="0" err="1" smtClean="0"/>
              <a:t>culturala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etnica</a:t>
            </a:r>
            <a:r>
              <a:rPr lang="en-US" dirty="0" smtClean="0"/>
              <a:t> a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grup</a:t>
            </a:r>
            <a:r>
              <a:rPr lang="en-US" dirty="0" smtClean="0"/>
              <a:t>; </a:t>
            </a:r>
            <a:r>
              <a:rPr lang="en-US" dirty="0" err="1" smtClean="0"/>
              <a:t>uneri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anti-</a:t>
            </a:r>
            <a:r>
              <a:rPr lang="en-US" dirty="0" err="1" smtClean="0"/>
              <a:t>sustem</a:t>
            </a:r>
            <a:r>
              <a:rPr lang="en-US" dirty="0" smtClean="0"/>
              <a:t>; (</a:t>
            </a:r>
            <a:r>
              <a:rPr lang="ro-RO" dirty="0"/>
              <a:t>Basque Partido </a:t>
            </a:r>
            <a:r>
              <a:rPr lang="ro-RO" dirty="0" smtClean="0"/>
              <a:t>Nacionalista</a:t>
            </a:r>
            <a:r>
              <a:rPr lang="en-US" dirty="0" smtClean="0"/>
              <a:t> </a:t>
            </a:r>
            <a:r>
              <a:rPr lang="ro-RO" dirty="0" smtClean="0"/>
              <a:t>Vasco</a:t>
            </a:r>
            <a:r>
              <a:rPr lang="en-US" dirty="0" smtClean="0"/>
              <a:t>)</a:t>
            </a:r>
            <a:r>
              <a:rPr lang="en-US" dirty="0"/>
              <a:t>.</a:t>
            </a:r>
            <a:endParaRPr lang="en-US" dirty="0" smtClean="0"/>
          </a:p>
          <a:p>
            <a:pPr marL="1828800" indent="-1828800">
              <a:buNone/>
            </a:pPr>
            <a:r>
              <a:rPr lang="en-US" dirty="0" smtClean="0"/>
              <a:t>	b) </a:t>
            </a:r>
            <a:r>
              <a:rPr lang="en-US" u="sng" dirty="0" err="1" smtClean="0"/>
              <a:t>ultranationaliste</a:t>
            </a:r>
            <a:r>
              <a:rPr lang="en-US" dirty="0" smtClean="0"/>
              <a:t> – au o </a:t>
            </a:r>
            <a:r>
              <a:rPr lang="en-US" dirty="0" err="1" smtClean="0"/>
              <a:t>ideologie</a:t>
            </a:r>
            <a:r>
              <a:rPr lang="en-US" dirty="0" smtClean="0"/>
              <a:t> care </a:t>
            </a:r>
            <a:r>
              <a:rPr lang="en-US" dirty="0" err="1" smtClean="0"/>
              <a:t>pune</a:t>
            </a:r>
            <a:r>
              <a:rPr lang="en-US" dirty="0" smtClean="0"/>
              <a:t> </a:t>
            </a:r>
            <a:r>
              <a:rPr lang="en-US" dirty="0" err="1" smtClean="0"/>
              <a:t>accentul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natiune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rasa in </a:t>
            </a:r>
            <a:r>
              <a:rPr lang="en-US" dirty="0" err="1" smtClean="0"/>
              <a:t>defavoarea</a:t>
            </a:r>
            <a:r>
              <a:rPr lang="en-US" dirty="0" smtClean="0"/>
              <a:t> </a:t>
            </a:r>
            <a:r>
              <a:rPr lang="en-US" dirty="0" err="1" smtClean="0"/>
              <a:t>individului</a:t>
            </a:r>
            <a:r>
              <a:rPr lang="en-US" dirty="0" smtClean="0"/>
              <a:t>; </a:t>
            </a:r>
            <a:r>
              <a:rPr lang="en-US" dirty="0" err="1" smtClean="0"/>
              <a:t>sunt</a:t>
            </a:r>
            <a:r>
              <a:rPr lang="en-US" dirty="0" smtClean="0"/>
              <a:t> anti-</a:t>
            </a:r>
            <a:r>
              <a:rPr lang="en-US" dirty="0" err="1" smtClean="0"/>
              <a:t>minoritati</a:t>
            </a:r>
            <a:r>
              <a:rPr lang="en-US" dirty="0" smtClean="0"/>
              <a:t>; au </a:t>
            </a:r>
            <a:r>
              <a:rPr lang="en-US" dirty="0" err="1" smtClean="0"/>
              <a:t>atasate</a:t>
            </a:r>
            <a:r>
              <a:rPr lang="en-US" dirty="0" smtClean="0"/>
              <a:t>, </a:t>
            </a:r>
            <a:r>
              <a:rPr lang="en-US" dirty="0" err="1" smtClean="0"/>
              <a:t>adesea</a:t>
            </a:r>
            <a:r>
              <a:rPr lang="en-US" dirty="0" smtClean="0"/>
              <a:t>, </a:t>
            </a:r>
            <a:r>
              <a:rPr lang="en-US" dirty="0" err="1" smtClean="0"/>
              <a:t>formatiuni</a:t>
            </a:r>
            <a:r>
              <a:rPr lang="en-US" dirty="0" smtClean="0"/>
              <a:t> para-</a:t>
            </a:r>
            <a:r>
              <a:rPr lang="en-US" dirty="0" err="1" smtClean="0"/>
              <a:t>militare</a:t>
            </a:r>
            <a:r>
              <a:rPr lang="en-US" dirty="0" smtClean="0"/>
              <a:t>; membership </a:t>
            </a:r>
            <a:r>
              <a:rPr lang="en-US" dirty="0" err="1" smtClean="0"/>
              <a:t>selectiv</a:t>
            </a:r>
            <a:r>
              <a:rPr lang="en-US" dirty="0" smtClean="0"/>
              <a:t>; </a:t>
            </a:r>
            <a:r>
              <a:rPr lang="en-US" dirty="0" err="1" smtClean="0"/>
              <a:t>incearca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penetreze</a:t>
            </a:r>
            <a:r>
              <a:rPr lang="en-US" dirty="0" smtClean="0"/>
              <a:t> </a:t>
            </a:r>
            <a:r>
              <a:rPr lang="en-US" dirty="0" err="1" smtClean="0"/>
              <a:t>societatea</a:t>
            </a:r>
            <a:r>
              <a:rPr lang="en-US" dirty="0" smtClean="0"/>
              <a:t> cu </a:t>
            </a:r>
            <a:r>
              <a:rPr lang="en-US" dirty="0" err="1" smtClean="0"/>
              <a:t>scopul</a:t>
            </a:r>
            <a:r>
              <a:rPr lang="en-US" dirty="0" smtClean="0"/>
              <a:t> de a o </a:t>
            </a:r>
            <a:r>
              <a:rPr lang="en-US" dirty="0" err="1" smtClean="0"/>
              <a:t>reforma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restructura</a:t>
            </a:r>
            <a:r>
              <a:rPr lang="en-US" dirty="0" smtClean="0"/>
              <a:t>/</a:t>
            </a:r>
            <a:r>
              <a:rPr lang="en-US" dirty="0" err="1" smtClean="0"/>
              <a:t>resocializa</a:t>
            </a:r>
            <a:r>
              <a:rPr lang="en-US" dirty="0"/>
              <a:t> </a:t>
            </a:r>
            <a:r>
              <a:rPr lang="en-US" dirty="0" smtClean="0"/>
              <a:t>din </a:t>
            </a:r>
            <a:r>
              <a:rPr lang="en-US" dirty="0" err="1" smtClean="0"/>
              <a:t>perspectiva</a:t>
            </a:r>
            <a:r>
              <a:rPr lang="en-US" dirty="0"/>
              <a:t> </a:t>
            </a:r>
            <a:r>
              <a:rPr lang="en-US" dirty="0" err="1" smtClean="0"/>
              <a:t>miturilor</a:t>
            </a:r>
            <a:r>
              <a:rPr lang="en-US" dirty="0" smtClean="0"/>
              <a:t> </a:t>
            </a:r>
            <a:r>
              <a:rPr lang="en-US" dirty="0" err="1" smtClean="0"/>
              <a:t>culturale</a:t>
            </a:r>
            <a:r>
              <a:rPr lang="en-US" dirty="0" smtClean="0"/>
              <a:t> ale </a:t>
            </a:r>
            <a:r>
              <a:rPr lang="en-US" dirty="0" err="1" smtClean="0"/>
              <a:t>unei</a:t>
            </a:r>
            <a:r>
              <a:rPr lang="en-US" dirty="0" smtClean="0"/>
              <a:t> </a:t>
            </a:r>
            <a:r>
              <a:rPr lang="en-US" dirty="0" err="1" smtClean="0"/>
              <a:t>etnii</a:t>
            </a:r>
            <a:r>
              <a:rPr lang="en-US" dirty="0" smtClean="0"/>
              <a:t>/</a:t>
            </a:r>
            <a:r>
              <a:rPr lang="en-US" dirty="0" err="1" smtClean="0"/>
              <a:t>rase</a:t>
            </a:r>
            <a:r>
              <a:rPr lang="en-US" dirty="0" smtClean="0"/>
              <a:t>; (</a:t>
            </a:r>
            <a:r>
              <a:rPr lang="en-US" dirty="0" err="1" smtClean="0"/>
              <a:t>Partidul</a:t>
            </a:r>
            <a:r>
              <a:rPr lang="en-US" dirty="0" smtClean="0"/>
              <a:t> Fascist Italian- </a:t>
            </a:r>
            <a:r>
              <a:rPr lang="en-US" dirty="0" err="1" smtClean="0"/>
              <a:t>Musolini</a:t>
            </a:r>
            <a:r>
              <a:rPr lang="en-US" dirty="0" smtClean="0"/>
              <a:t>).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24815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Sinteza</a:t>
            </a:r>
            <a:r>
              <a:rPr lang="en-US" sz="2800" dirty="0" smtClean="0"/>
              <a:t> </a:t>
            </a:r>
            <a:r>
              <a:rPr lang="en-US" sz="2800" dirty="0" err="1" smtClean="0"/>
              <a:t>realizata</a:t>
            </a:r>
            <a:r>
              <a:rPr lang="en-US" sz="2800" dirty="0" smtClean="0"/>
              <a:t> de</a:t>
            </a:r>
            <a:br>
              <a:rPr lang="en-US" sz="2800" dirty="0" smtClean="0"/>
            </a:br>
            <a:r>
              <a:rPr lang="en-US" sz="2800" dirty="0" smtClean="0"/>
              <a:t>Richard Gunther and Larry Diamond</a:t>
            </a:r>
            <a:br>
              <a:rPr lang="en-US" sz="2800" dirty="0" smtClean="0"/>
            </a:br>
            <a:r>
              <a:rPr lang="en-US" sz="2800" b="1" u="sng" dirty="0" err="1" smtClean="0"/>
              <a:t>Partide</a:t>
            </a:r>
            <a:r>
              <a:rPr lang="en-US" sz="2800" b="1" u="sng" dirty="0" smtClean="0"/>
              <a:t> de masa: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u="sng" dirty="0" err="1" smtClean="0"/>
              <a:t>Partide</a:t>
            </a:r>
            <a:r>
              <a:rPr lang="en-US" b="1" u="sng" dirty="0" smtClean="0"/>
              <a:t> de masa:</a:t>
            </a:r>
            <a:r>
              <a:rPr lang="en-US" dirty="0" smtClean="0"/>
              <a:t>  </a:t>
            </a:r>
            <a:r>
              <a:rPr lang="en-US" dirty="0" err="1" smtClean="0"/>
              <a:t>continuarea</a:t>
            </a:r>
            <a:r>
              <a:rPr lang="en-US" dirty="0" smtClean="0"/>
              <a:t> …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Forme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	1. </a:t>
            </a:r>
            <a:r>
              <a:rPr lang="en-US" u="sng" dirty="0" err="1" smtClean="0"/>
              <a:t>Partide</a:t>
            </a:r>
            <a:r>
              <a:rPr lang="en-US" u="sng" dirty="0" smtClean="0"/>
              <a:t> </a:t>
            </a:r>
            <a:r>
              <a:rPr lang="en-US" u="sng" dirty="0" err="1" smtClean="0"/>
              <a:t>religioase</a:t>
            </a:r>
            <a:r>
              <a:rPr lang="en-US" u="sng" dirty="0" smtClean="0"/>
              <a:t>:</a:t>
            </a:r>
            <a:endParaRPr lang="en-US" dirty="0" smtClean="0"/>
          </a:p>
          <a:p>
            <a:pPr marL="1828800" indent="-1828800">
              <a:buNone/>
            </a:pPr>
            <a:r>
              <a:rPr lang="en-US" dirty="0" smtClean="0"/>
              <a:t>	a) </a:t>
            </a:r>
            <a:r>
              <a:rPr lang="en-US" u="sng" dirty="0" smtClean="0"/>
              <a:t>de </a:t>
            </a:r>
            <a:r>
              <a:rPr lang="en-US" u="sng" dirty="0" err="1" smtClean="0"/>
              <a:t>congregatie</a:t>
            </a:r>
            <a:r>
              <a:rPr lang="en-US" u="sng" dirty="0" smtClean="0"/>
              <a:t> </a:t>
            </a:r>
            <a:r>
              <a:rPr lang="en-US" dirty="0" smtClean="0"/>
              <a:t>–  au </a:t>
            </a:r>
            <a:r>
              <a:rPr lang="en-US" dirty="0" err="1" smtClean="0"/>
              <a:t>programe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</a:t>
            </a:r>
            <a:r>
              <a:rPr lang="en-US" dirty="0" err="1" smtClean="0"/>
              <a:t>inspirate</a:t>
            </a:r>
            <a:r>
              <a:rPr lang="en-US" dirty="0" smtClean="0"/>
              <a:t> de un set de </a:t>
            </a:r>
            <a:r>
              <a:rPr lang="en-US" dirty="0" err="1" smtClean="0"/>
              <a:t>credinte</a:t>
            </a:r>
            <a:r>
              <a:rPr lang="en-US" dirty="0" smtClean="0"/>
              <a:t> </a:t>
            </a:r>
            <a:r>
              <a:rPr lang="en-US" dirty="0" err="1" smtClean="0"/>
              <a:t>religioase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natura</a:t>
            </a:r>
            <a:r>
              <a:rPr lang="en-US" dirty="0" smtClean="0"/>
              <a:t> </a:t>
            </a:r>
            <a:r>
              <a:rPr lang="en-US" dirty="0" err="1" smtClean="0"/>
              <a:t>traditionala</a:t>
            </a:r>
            <a:r>
              <a:rPr lang="en-US" dirty="0" smtClean="0"/>
              <a:t> </a:t>
            </a:r>
            <a:r>
              <a:rPr lang="en-US" dirty="0" err="1" smtClean="0"/>
              <a:t>dar</a:t>
            </a:r>
            <a:r>
              <a:rPr lang="en-US" dirty="0" smtClean="0"/>
              <a:t> care pot fi </a:t>
            </a:r>
            <a:r>
              <a:rPr lang="en-US" dirty="0" err="1" smtClean="0"/>
              <a:t>interpretate</a:t>
            </a:r>
            <a:r>
              <a:rPr lang="en-US" dirty="0" smtClean="0"/>
              <a:t> de </a:t>
            </a:r>
            <a:r>
              <a:rPr lang="en-US" dirty="0" err="1" smtClean="0"/>
              <a:t>clerici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de </a:t>
            </a:r>
            <a:r>
              <a:rPr lang="en-US" dirty="0" err="1" smtClean="0"/>
              <a:t>institutii</a:t>
            </a:r>
            <a:r>
              <a:rPr lang="en-US" dirty="0" smtClean="0"/>
              <a:t> </a:t>
            </a:r>
            <a:r>
              <a:rPr lang="en-US" dirty="0" err="1" smtClean="0"/>
              <a:t>clericale</a:t>
            </a:r>
            <a:r>
              <a:rPr lang="en-US" dirty="0" smtClean="0"/>
              <a:t> (care nu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neaparat</a:t>
            </a:r>
            <a:r>
              <a:rPr lang="en-US" dirty="0" smtClean="0"/>
              <a:t> parte din </a:t>
            </a:r>
            <a:r>
              <a:rPr lang="en-US" dirty="0" err="1" smtClean="0"/>
              <a:t>partid</a:t>
            </a:r>
            <a:r>
              <a:rPr lang="en-US" dirty="0" smtClean="0"/>
              <a:t>); au </a:t>
            </a:r>
            <a:r>
              <a:rPr lang="en-US" dirty="0" err="1" smtClean="0"/>
              <a:t>structuri</a:t>
            </a:r>
            <a:r>
              <a:rPr lang="en-US" dirty="0" smtClean="0"/>
              <a:t> </a:t>
            </a:r>
            <a:r>
              <a:rPr lang="en-US" dirty="0" err="1" smtClean="0"/>
              <a:t>organizatorice</a:t>
            </a:r>
            <a:r>
              <a:rPr lang="en-US" dirty="0" smtClean="0"/>
              <a:t> </a:t>
            </a:r>
            <a:r>
              <a:rPr lang="en-US" dirty="0" err="1" smtClean="0"/>
              <a:t>mari</a:t>
            </a:r>
            <a:r>
              <a:rPr lang="en-US" dirty="0" smtClean="0"/>
              <a:t> </a:t>
            </a:r>
            <a:r>
              <a:rPr lang="en-US" dirty="0" err="1" smtClean="0"/>
              <a:t>dispersate</a:t>
            </a:r>
            <a:r>
              <a:rPr lang="en-US" dirty="0" smtClean="0"/>
              <a:t> la </a:t>
            </a:r>
            <a:r>
              <a:rPr lang="en-US" dirty="0" err="1" smtClean="0"/>
              <a:t>nivel</a:t>
            </a:r>
            <a:r>
              <a:rPr lang="en-US" dirty="0" smtClean="0"/>
              <a:t> national, </a:t>
            </a:r>
            <a:r>
              <a:rPr lang="en-US" dirty="0" err="1" smtClean="0"/>
              <a:t>membrii</a:t>
            </a:r>
            <a:r>
              <a:rPr lang="en-US" dirty="0" smtClean="0"/>
              <a:t> </a:t>
            </a:r>
            <a:r>
              <a:rPr lang="en-US" dirty="0" err="1" smtClean="0"/>
              <a:t>platesc</a:t>
            </a:r>
            <a:r>
              <a:rPr lang="en-US" dirty="0" smtClean="0"/>
              <a:t> </a:t>
            </a:r>
            <a:r>
              <a:rPr lang="en-US" dirty="0" err="1" smtClean="0"/>
              <a:t>cotizatii</a:t>
            </a:r>
            <a:r>
              <a:rPr lang="en-US" dirty="0" smtClean="0"/>
              <a:t>, </a:t>
            </a:r>
            <a:r>
              <a:rPr lang="en-US" dirty="0" err="1" smtClean="0"/>
              <a:t>sunt</a:t>
            </a:r>
            <a:r>
              <a:rPr lang="en-US" dirty="0" smtClean="0"/>
              <a:t> active permanent; (</a:t>
            </a:r>
            <a:r>
              <a:rPr lang="en-US" dirty="0" err="1" smtClean="0"/>
              <a:t>Partidul</a:t>
            </a:r>
            <a:r>
              <a:rPr lang="en-US" dirty="0" smtClean="0"/>
              <a:t> </a:t>
            </a:r>
            <a:r>
              <a:rPr lang="en-US" dirty="0" err="1" smtClean="0"/>
              <a:t>Crestin</a:t>
            </a:r>
            <a:r>
              <a:rPr lang="en-US" dirty="0" smtClean="0"/>
              <a:t>-Democrat din Italia).</a:t>
            </a:r>
            <a:endParaRPr lang="en-US" dirty="0"/>
          </a:p>
          <a:p>
            <a:pPr marL="1828800" indent="-1828800">
              <a:buNone/>
            </a:pPr>
            <a:r>
              <a:rPr lang="en-US" dirty="0" smtClean="0"/>
              <a:t>	b) </a:t>
            </a:r>
            <a:r>
              <a:rPr lang="en-US" u="sng" dirty="0" err="1" smtClean="0"/>
              <a:t>fundamentaliste</a:t>
            </a:r>
            <a:r>
              <a:rPr lang="en-US" dirty="0" smtClean="0"/>
              <a:t> –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reorganizeze</a:t>
            </a:r>
            <a:r>
              <a:rPr lang="en-US" dirty="0" smtClean="0"/>
              <a:t> </a:t>
            </a:r>
            <a:r>
              <a:rPr lang="en-US" dirty="0" err="1" smtClean="0"/>
              <a:t>statul</a:t>
            </a:r>
            <a:r>
              <a:rPr lang="en-US" dirty="0" smtClean="0"/>
              <a:t> in </a:t>
            </a:r>
            <a:r>
              <a:rPr lang="en-US" dirty="0" err="1" smtClean="0"/>
              <a:t>conformitate</a:t>
            </a:r>
            <a:r>
              <a:rPr lang="en-US" dirty="0" smtClean="0"/>
              <a:t> cu un cod strict de </a:t>
            </a:r>
            <a:r>
              <a:rPr lang="en-US" dirty="0" err="1" smtClean="0"/>
              <a:t>principii</a:t>
            </a:r>
            <a:r>
              <a:rPr lang="en-US" dirty="0" smtClean="0"/>
              <a:t> </a:t>
            </a:r>
            <a:r>
              <a:rPr lang="en-US" dirty="0" err="1" smtClean="0"/>
              <a:t>doctrinale</a:t>
            </a:r>
            <a:r>
              <a:rPr lang="en-US" dirty="0" smtClean="0"/>
              <a:t> </a:t>
            </a:r>
            <a:r>
              <a:rPr lang="en-US" dirty="0" err="1" smtClean="0"/>
              <a:t>religioase</a:t>
            </a:r>
            <a:r>
              <a:rPr lang="en-US" dirty="0" smtClean="0"/>
              <a:t>;  nu </a:t>
            </a:r>
            <a:r>
              <a:rPr lang="en-US" dirty="0" err="1" smtClean="0"/>
              <a:t>accepta</a:t>
            </a:r>
            <a:r>
              <a:rPr lang="en-US" dirty="0" smtClean="0"/>
              <a:t> </a:t>
            </a:r>
            <a:r>
              <a:rPr lang="en-US" dirty="0" err="1" smtClean="0"/>
              <a:t>intepretarea</a:t>
            </a:r>
            <a:r>
              <a:rPr lang="en-US" dirty="0" smtClean="0"/>
              <a:t> </a:t>
            </a:r>
            <a:r>
              <a:rPr lang="en-US" dirty="0" err="1" smtClean="0"/>
              <a:t>dogmei</a:t>
            </a:r>
            <a:r>
              <a:rPr lang="en-US" dirty="0" smtClean="0"/>
              <a:t> </a:t>
            </a:r>
            <a:r>
              <a:rPr lang="en-US" dirty="0" err="1" smtClean="0"/>
              <a:t>religioase</a:t>
            </a:r>
            <a:r>
              <a:rPr lang="en-US" dirty="0" smtClean="0"/>
              <a:t>; nu </a:t>
            </a:r>
            <a:r>
              <a:rPr lang="en-US" dirty="0" err="1" smtClean="0"/>
              <a:t>accepta</a:t>
            </a:r>
            <a:r>
              <a:rPr lang="en-US" dirty="0" smtClean="0"/>
              <a:t> </a:t>
            </a:r>
            <a:r>
              <a:rPr lang="en-US" dirty="0" err="1" smtClean="0"/>
              <a:t>separea</a:t>
            </a:r>
            <a:r>
              <a:rPr lang="en-US" dirty="0" smtClean="0"/>
              <a:t> </a:t>
            </a:r>
            <a:r>
              <a:rPr lang="en-US" dirty="0" err="1" smtClean="0"/>
              <a:t>politicii</a:t>
            </a:r>
            <a:r>
              <a:rPr lang="en-US" dirty="0" smtClean="0"/>
              <a:t>/</a:t>
            </a:r>
            <a:r>
              <a:rPr lang="en-US" dirty="0" err="1" smtClean="0"/>
              <a:t>puterii</a:t>
            </a:r>
            <a:r>
              <a:rPr lang="en-US" dirty="0" smtClean="0"/>
              <a:t> de </a:t>
            </a:r>
            <a:r>
              <a:rPr lang="en-US" dirty="0" err="1" smtClean="0"/>
              <a:t>religie</a:t>
            </a:r>
            <a:r>
              <a:rPr lang="en-US" dirty="0" smtClean="0"/>
              <a:t>;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ierarhice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cer</a:t>
            </a:r>
            <a:r>
              <a:rPr lang="en-US" dirty="0" smtClean="0"/>
              <a:t> </a:t>
            </a:r>
            <a:r>
              <a:rPr lang="en-US" dirty="0" err="1" smtClean="0"/>
              <a:t>obedienta</a:t>
            </a:r>
            <a:r>
              <a:rPr lang="en-US" dirty="0" smtClean="0"/>
              <a:t> din </a:t>
            </a:r>
            <a:r>
              <a:rPr lang="en-US" dirty="0" err="1" smtClean="0"/>
              <a:t>partea</a:t>
            </a:r>
            <a:r>
              <a:rPr lang="en-US" dirty="0" smtClean="0"/>
              <a:t> </a:t>
            </a:r>
            <a:r>
              <a:rPr lang="en-US" dirty="0" err="1" smtClean="0"/>
              <a:t>membrilor</a:t>
            </a:r>
            <a:r>
              <a:rPr lang="en-US" dirty="0" smtClean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382846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Sinteza</a:t>
            </a:r>
            <a:r>
              <a:rPr lang="en-US" sz="2800" dirty="0" smtClean="0"/>
              <a:t> </a:t>
            </a:r>
            <a:r>
              <a:rPr lang="en-US" sz="2800" dirty="0" err="1" smtClean="0"/>
              <a:t>realizata</a:t>
            </a:r>
            <a:r>
              <a:rPr lang="en-US" sz="2800" dirty="0" smtClean="0"/>
              <a:t> de</a:t>
            </a:r>
            <a:br>
              <a:rPr lang="en-US" sz="2800" dirty="0" smtClean="0"/>
            </a:br>
            <a:r>
              <a:rPr lang="en-US" sz="2800" dirty="0" smtClean="0"/>
              <a:t>Richard Gunther and Larry Diamond</a:t>
            </a:r>
            <a:br>
              <a:rPr lang="en-US" sz="2800" dirty="0" smtClean="0"/>
            </a:br>
            <a:r>
              <a:rPr lang="en-US" sz="2800" b="1" u="sng" dirty="0" err="1" smtClean="0"/>
              <a:t>Partide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Etnice</a:t>
            </a:r>
            <a:r>
              <a:rPr lang="en-US" sz="2800" b="1" u="sng" dirty="0" smtClean="0"/>
              <a:t>: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u="sng" dirty="0" err="1" smtClean="0"/>
              <a:t>Partide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etnice</a:t>
            </a:r>
            <a:r>
              <a:rPr lang="en-US" b="1" u="sng" dirty="0" smtClean="0"/>
              <a:t>:</a:t>
            </a:r>
            <a:r>
              <a:rPr lang="en-US" dirty="0" smtClean="0"/>
              <a:t>  nu au </a:t>
            </a:r>
            <a:r>
              <a:rPr lang="en-US" dirty="0" err="1" smtClean="0"/>
              <a:t>structuri</a:t>
            </a:r>
            <a:r>
              <a:rPr lang="en-US" dirty="0" smtClean="0"/>
              <a:t> </a:t>
            </a:r>
            <a:r>
              <a:rPr lang="en-US" dirty="0" err="1" smtClean="0"/>
              <a:t>organizatorice</a:t>
            </a:r>
            <a:r>
              <a:rPr lang="en-US" dirty="0" smtClean="0"/>
              <a:t> extensive;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logici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r>
              <a:rPr lang="en-US" dirty="0" smtClean="0"/>
              <a:t>; nu au </a:t>
            </a:r>
            <a:r>
              <a:rPr lang="en-US" dirty="0" err="1" smtClean="0"/>
              <a:t>programe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</a:t>
            </a:r>
            <a:r>
              <a:rPr lang="en-US" dirty="0" err="1" smtClean="0"/>
              <a:t>clare</a:t>
            </a:r>
            <a:r>
              <a:rPr lang="en-US" dirty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societate</a:t>
            </a:r>
            <a:r>
              <a:rPr lang="en-US" dirty="0" smtClean="0"/>
              <a:t>; au </a:t>
            </a:r>
            <a:r>
              <a:rPr lang="en-US" dirty="0" err="1" smtClean="0"/>
              <a:t>programe</a:t>
            </a:r>
            <a:r>
              <a:rPr lang="en-US" dirty="0" smtClean="0"/>
              <a:t> care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interese</a:t>
            </a:r>
            <a:r>
              <a:rPr lang="en-US" dirty="0" smtClean="0"/>
              <a:t> </a:t>
            </a:r>
            <a:r>
              <a:rPr lang="en-US" dirty="0" err="1" smtClean="0"/>
              <a:t>inguste</a:t>
            </a:r>
            <a:r>
              <a:rPr lang="en-US" dirty="0" smtClean="0"/>
              <a:t>/</a:t>
            </a:r>
            <a:r>
              <a:rPr lang="en-US" dirty="0" err="1" smtClean="0"/>
              <a:t>particulare</a:t>
            </a:r>
            <a:r>
              <a:rPr lang="en-US" dirty="0" smtClean="0"/>
              <a:t> ale </a:t>
            </a:r>
            <a:r>
              <a:rPr lang="en-US" dirty="0" err="1" smtClean="0"/>
              <a:t>grupului</a:t>
            </a:r>
            <a:r>
              <a:rPr lang="en-US" dirty="0" smtClean="0"/>
              <a:t> </a:t>
            </a:r>
            <a:r>
              <a:rPr lang="en-US" dirty="0" err="1" smtClean="0"/>
              <a:t>etnic</a:t>
            </a:r>
            <a:r>
              <a:rPr lang="en-US" dirty="0" smtClean="0"/>
              <a:t>; </a:t>
            </a:r>
            <a:r>
              <a:rPr lang="en-US" dirty="0" err="1" smtClean="0"/>
              <a:t>spre</a:t>
            </a:r>
            <a:r>
              <a:rPr lang="en-US" dirty="0" smtClean="0"/>
              <a:t> </a:t>
            </a:r>
            <a:r>
              <a:rPr lang="en-US" dirty="0" err="1" smtClean="0"/>
              <a:t>deosebire</a:t>
            </a:r>
            <a:r>
              <a:rPr lang="en-US" dirty="0" smtClean="0"/>
              <a:t> de </a:t>
            </a:r>
            <a:r>
              <a:rPr lang="en-US" dirty="0" err="1" smtClean="0"/>
              <a:t>partidele</a:t>
            </a:r>
            <a:r>
              <a:rPr lang="en-US" dirty="0" smtClean="0"/>
              <a:t> </a:t>
            </a:r>
            <a:r>
              <a:rPr lang="en-US" dirty="0" err="1" smtClean="0"/>
              <a:t>nationaliste</a:t>
            </a:r>
            <a:r>
              <a:rPr lang="en-US" dirty="0" smtClean="0"/>
              <a:t>, nu </a:t>
            </a:r>
            <a:r>
              <a:rPr lang="en-US" dirty="0" err="1" smtClean="0"/>
              <a:t>urmaresc</a:t>
            </a:r>
            <a:r>
              <a:rPr lang="en-US" dirty="0" smtClean="0"/>
              <a:t>, de </a:t>
            </a:r>
            <a:r>
              <a:rPr lang="en-US" dirty="0" err="1" smtClean="0"/>
              <a:t>obicei</a:t>
            </a:r>
            <a:r>
              <a:rPr lang="en-US" dirty="0" smtClean="0"/>
              <a:t>, </a:t>
            </a:r>
            <a:r>
              <a:rPr lang="en-US" dirty="0" err="1" smtClean="0"/>
              <a:t>secesiunea</a:t>
            </a:r>
            <a:r>
              <a:rPr lang="en-US" dirty="0" smtClean="0"/>
              <a:t> </a:t>
            </a:r>
            <a:r>
              <a:rPr lang="en-US" dirty="0" err="1" smtClean="0"/>
              <a:t>teritoriala</a:t>
            </a:r>
            <a:r>
              <a:rPr lang="en-US" dirty="0" smtClean="0"/>
              <a:t>; </a:t>
            </a:r>
            <a:r>
              <a:rPr lang="en-US" dirty="0" err="1" smtClean="0"/>
              <a:t>doresc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utilizeze</a:t>
            </a:r>
            <a:r>
              <a:rPr lang="en-US" dirty="0" smtClean="0"/>
              <a:t> </a:t>
            </a:r>
            <a:r>
              <a:rPr lang="en-US" dirty="0" err="1" smtClean="0"/>
              <a:t>structurile</a:t>
            </a:r>
            <a:r>
              <a:rPr lang="en-US" dirty="0" smtClean="0"/>
              <a:t> </a:t>
            </a:r>
            <a:r>
              <a:rPr lang="en-US" dirty="0" err="1" smtClean="0"/>
              <a:t>existente</a:t>
            </a:r>
            <a:r>
              <a:rPr lang="en-US" dirty="0" smtClean="0"/>
              <a:t> ale </a:t>
            </a:r>
            <a:r>
              <a:rPr lang="en-US" dirty="0" err="1" smtClean="0"/>
              <a:t>sistemului</a:t>
            </a:r>
            <a:r>
              <a:rPr lang="en-US" dirty="0" smtClean="0"/>
              <a:t> politic </a:t>
            </a:r>
            <a:r>
              <a:rPr lang="en-US" dirty="0" err="1" smtClean="0"/>
              <a:t>pentru</a:t>
            </a:r>
            <a:r>
              <a:rPr lang="en-US" dirty="0" smtClean="0"/>
              <a:t> a </a:t>
            </a:r>
            <a:r>
              <a:rPr lang="en-US" dirty="0" err="1" smtClean="0"/>
              <a:t>accesa</a:t>
            </a:r>
            <a:r>
              <a:rPr lang="en-US" dirty="0" smtClean="0"/>
              <a:t> </a:t>
            </a:r>
            <a:r>
              <a:rPr lang="en-US" dirty="0" err="1" smtClean="0"/>
              <a:t>resurse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grupul</a:t>
            </a:r>
            <a:r>
              <a:rPr lang="en-US" dirty="0" smtClean="0"/>
              <a:t> </a:t>
            </a:r>
            <a:r>
              <a:rPr lang="en-US" dirty="0" err="1" smtClean="0"/>
              <a:t>etnic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Forme</a:t>
            </a:r>
            <a:r>
              <a:rPr lang="en-US" dirty="0" smtClean="0"/>
              <a:t>:</a:t>
            </a:r>
          </a:p>
          <a:p>
            <a:pPr marL="914400" indent="-914400">
              <a:buNone/>
            </a:pPr>
            <a:r>
              <a:rPr lang="en-US" dirty="0" smtClean="0"/>
              <a:t>	1. </a:t>
            </a:r>
            <a:r>
              <a:rPr lang="en-US" u="sng" dirty="0" err="1" smtClean="0"/>
              <a:t>Partide</a:t>
            </a:r>
            <a:r>
              <a:rPr lang="en-US" u="sng" dirty="0" smtClean="0"/>
              <a:t> </a:t>
            </a:r>
            <a:r>
              <a:rPr lang="en-US" u="sng" dirty="0" err="1" smtClean="0"/>
              <a:t>etnice</a:t>
            </a:r>
            <a:r>
              <a:rPr lang="en-US" u="sng" dirty="0"/>
              <a:t> </a:t>
            </a:r>
            <a:r>
              <a:rPr lang="en-US" u="sng" dirty="0" err="1" smtClean="0"/>
              <a:t>clasice</a:t>
            </a:r>
            <a:r>
              <a:rPr lang="en-US" u="sng" dirty="0" smtClean="0"/>
              <a:t>/</a:t>
            </a:r>
            <a:r>
              <a:rPr lang="en-US" u="sng" dirty="0" err="1" smtClean="0"/>
              <a:t>pur</a:t>
            </a:r>
            <a:r>
              <a:rPr lang="en-US" u="sng" dirty="0" smtClean="0"/>
              <a:t> </a:t>
            </a:r>
            <a:r>
              <a:rPr lang="en-US" u="sng" dirty="0" err="1" smtClean="0"/>
              <a:t>etnice</a:t>
            </a:r>
            <a:r>
              <a:rPr lang="en-US" u="sng" dirty="0" smtClean="0"/>
              <a:t> </a:t>
            </a:r>
            <a:r>
              <a:rPr lang="en-US" u="sng" dirty="0" err="1" smtClean="0"/>
              <a:t>clasice</a:t>
            </a:r>
            <a:r>
              <a:rPr lang="en-US" u="sng" dirty="0" smtClean="0"/>
              <a:t>/</a:t>
            </a:r>
            <a:r>
              <a:rPr lang="en-US" u="sng" dirty="0" err="1" smtClean="0"/>
              <a:t>pur</a:t>
            </a:r>
            <a:r>
              <a:rPr lang="en-US" u="sng" dirty="0" smtClean="0"/>
              <a:t> </a:t>
            </a:r>
            <a:r>
              <a:rPr lang="en-US" u="sng" dirty="0" err="1" smtClean="0"/>
              <a:t>etnice</a:t>
            </a:r>
            <a:r>
              <a:rPr lang="en-US" u="sng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cantoante</a:t>
            </a:r>
            <a:r>
              <a:rPr lang="en-US" dirty="0" smtClean="0"/>
              <a:t> in </a:t>
            </a:r>
            <a:r>
              <a:rPr lang="en-US" dirty="0" err="1" smtClean="0"/>
              <a:t>anumite</a:t>
            </a:r>
            <a:r>
              <a:rPr lang="en-US" dirty="0" smtClean="0"/>
              <a:t> </a:t>
            </a:r>
            <a:r>
              <a:rPr lang="en-US" dirty="0" err="1" smtClean="0"/>
              <a:t>circuscriptii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r>
              <a:rPr lang="en-US" dirty="0" smtClean="0"/>
              <a:t>;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asigure</a:t>
            </a:r>
            <a:r>
              <a:rPr lang="en-US" dirty="0" smtClean="0"/>
              <a:t> </a:t>
            </a:r>
            <a:r>
              <a:rPr lang="en-US" dirty="0" err="1" smtClean="0"/>
              <a:t>beneficii</a:t>
            </a:r>
            <a:r>
              <a:rPr lang="en-US" dirty="0" smtClean="0"/>
              <a:t> </a:t>
            </a:r>
            <a:r>
              <a:rPr lang="en-US" dirty="0" err="1" smtClean="0"/>
              <a:t>materiale</a:t>
            </a:r>
            <a:r>
              <a:rPr lang="en-US" dirty="0" smtClean="0"/>
              <a:t>, </a:t>
            </a:r>
            <a:r>
              <a:rPr lang="en-US" dirty="0" err="1" smtClean="0"/>
              <a:t>culturale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grup</a:t>
            </a:r>
            <a:r>
              <a:rPr lang="en-US" dirty="0" smtClean="0"/>
              <a:t> in </a:t>
            </a:r>
            <a:r>
              <a:rPr lang="en-US" dirty="0" err="1" smtClean="0"/>
              <a:t>competitia</a:t>
            </a:r>
            <a:r>
              <a:rPr lang="en-US" dirty="0" smtClean="0"/>
              <a:t> cu </a:t>
            </a:r>
            <a:r>
              <a:rPr lang="en-US" dirty="0" err="1" smtClean="0"/>
              <a:t>alte</a:t>
            </a:r>
            <a:r>
              <a:rPr lang="en-US" dirty="0" smtClean="0"/>
              <a:t> </a:t>
            </a:r>
            <a:r>
              <a:rPr lang="en-US" dirty="0" err="1" smtClean="0"/>
              <a:t>grupuri</a:t>
            </a:r>
            <a:r>
              <a:rPr lang="en-US" dirty="0" smtClean="0"/>
              <a:t> </a:t>
            </a:r>
            <a:r>
              <a:rPr lang="en-US" dirty="0" err="1" smtClean="0"/>
              <a:t>similare</a:t>
            </a:r>
            <a:r>
              <a:rPr lang="en-US" dirty="0" smtClean="0"/>
              <a:t>; </a:t>
            </a:r>
            <a:r>
              <a:rPr lang="en-US" dirty="0" err="1" smtClean="0"/>
              <a:t>mobilizeaza</a:t>
            </a:r>
            <a:r>
              <a:rPr lang="en-US" dirty="0" smtClean="0"/>
              <a:t> </a:t>
            </a:r>
            <a:r>
              <a:rPr lang="en-US" dirty="0" err="1" smtClean="0"/>
              <a:t>retele</a:t>
            </a:r>
            <a:r>
              <a:rPr lang="en-US" dirty="0" smtClean="0"/>
              <a:t> </a:t>
            </a:r>
            <a:r>
              <a:rPr lang="en-US" dirty="0" err="1" smtClean="0"/>
              <a:t>clientelare</a:t>
            </a:r>
            <a:r>
              <a:rPr lang="en-US" dirty="0" smtClean="0"/>
              <a:t> pre-</a:t>
            </a:r>
            <a:r>
              <a:rPr lang="en-US" dirty="0" err="1" smtClean="0"/>
              <a:t>existente</a:t>
            </a:r>
            <a:r>
              <a:rPr lang="en-US" dirty="0" smtClean="0"/>
              <a:t>; 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domiante</a:t>
            </a:r>
            <a:r>
              <a:rPr lang="en-US" dirty="0" smtClean="0"/>
              <a:t> de </a:t>
            </a:r>
            <a:r>
              <a:rPr lang="en-US" dirty="0" err="1" smtClean="0"/>
              <a:t>lideri</a:t>
            </a:r>
            <a:r>
              <a:rPr lang="en-US" dirty="0" smtClean="0"/>
              <a:t> </a:t>
            </a:r>
            <a:r>
              <a:rPr lang="en-US" dirty="0" err="1" smtClean="0"/>
              <a:t>carismatici</a:t>
            </a:r>
            <a:r>
              <a:rPr lang="en-US" dirty="0" smtClean="0"/>
              <a:t>; </a:t>
            </a:r>
            <a:r>
              <a:rPr lang="en-US" dirty="0" err="1" smtClean="0"/>
              <a:t>mobilizarea</a:t>
            </a:r>
            <a:r>
              <a:rPr lang="en-US" dirty="0" smtClean="0"/>
              <a:t> </a:t>
            </a:r>
            <a:r>
              <a:rPr lang="en-US" dirty="0" err="1" smtClean="0"/>
              <a:t>electorala</a:t>
            </a:r>
            <a:r>
              <a:rPr lang="en-US" dirty="0" smtClean="0"/>
              <a:t> nu </a:t>
            </a:r>
            <a:r>
              <a:rPr lang="en-US" dirty="0" err="1" smtClean="0"/>
              <a:t>urmareste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atraga</a:t>
            </a:r>
            <a:r>
              <a:rPr lang="en-US" dirty="0" smtClean="0"/>
              <a:t> </a:t>
            </a:r>
            <a:r>
              <a:rPr lang="en-US" dirty="0" err="1" smtClean="0"/>
              <a:t>noi</a:t>
            </a:r>
            <a:r>
              <a:rPr lang="en-US" dirty="0" smtClean="0"/>
              <a:t> </a:t>
            </a:r>
            <a:r>
              <a:rPr lang="en-US" dirty="0" err="1" smtClean="0"/>
              <a:t>segmente</a:t>
            </a:r>
            <a:r>
              <a:rPr lang="en-US" dirty="0" smtClean="0"/>
              <a:t> ci </a:t>
            </a:r>
            <a:r>
              <a:rPr lang="en-US" dirty="0" err="1" smtClean="0"/>
              <a:t>numai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prezerveze</a:t>
            </a:r>
            <a:r>
              <a:rPr lang="en-US" dirty="0" smtClean="0"/>
              <a:t> </a:t>
            </a:r>
            <a:r>
              <a:rPr lang="en-US" dirty="0" err="1" smtClean="0"/>
              <a:t>segmentul</a:t>
            </a:r>
            <a:r>
              <a:rPr lang="en-US" dirty="0" smtClean="0"/>
              <a:t> de </a:t>
            </a:r>
            <a:r>
              <a:rPr lang="en-US" dirty="0" err="1" smtClean="0"/>
              <a:t>votanti</a:t>
            </a:r>
            <a:r>
              <a:rPr lang="en-US" dirty="0" smtClean="0"/>
              <a:t> </a:t>
            </a:r>
            <a:r>
              <a:rPr lang="en-US" dirty="0" err="1" smtClean="0"/>
              <a:t>specifici</a:t>
            </a:r>
            <a:r>
              <a:rPr lang="en-US" dirty="0" smtClean="0"/>
              <a:t>; nu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ideologice</a:t>
            </a:r>
            <a:r>
              <a:rPr lang="en-US" dirty="0" smtClean="0"/>
              <a:t>;  (</a:t>
            </a:r>
            <a:r>
              <a:rPr lang="en-US" dirty="0" err="1" smtClean="0"/>
              <a:t>Uniunea</a:t>
            </a:r>
            <a:r>
              <a:rPr lang="en-US" dirty="0" smtClean="0"/>
              <a:t> </a:t>
            </a:r>
            <a:r>
              <a:rPr lang="en-US" dirty="0" err="1" smtClean="0"/>
              <a:t>Croatilor</a:t>
            </a:r>
            <a:r>
              <a:rPr lang="en-US" dirty="0" smtClean="0"/>
              <a:t> din Romania)</a:t>
            </a:r>
          </a:p>
          <a:p>
            <a:pPr marL="914400" indent="-914400">
              <a:buNone/>
            </a:pPr>
            <a:endParaRPr lang="en-US" dirty="0" smtClean="0"/>
          </a:p>
          <a:p>
            <a:pPr marL="914400" indent="-914400">
              <a:buNone/>
            </a:pPr>
            <a:r>
              <a:rPr lang="en-US" dirty="0"/>
              <a:t>	</a:t>
            </a:r>
            <a:r>
              <a:rPr lang="en-US" dirty="0" smtClean="0"/>
              <a:t>2. </a:t>
            </a:r>
            <a:r>
              <a:rPr lang="en-US" dirty="0" err="1" smtClean="0"/>
              <a:t>P</a:t>
            </a:r>
            <a:r>
              <a:rPr lang="en-US" u="sng" dirty="0" err="1" smtClean="0"/>
              <a:t>artide</a:t>
            </a:r>
            <a:r>
              <a:rPr lang="en-US" u="sng" dirty="0" smtClean="0"/>
              <a:t> </a:t>
            </a:r>
            <a:r>
              <a:rPr lang="en-US" u="sng" dirty="0" err="1" smtClean="0"/>
              <a:t>etnice</a:t>
            </a:r>
            <a:r>
              <a:rPr lang="en-US" u="sng" dirty="0" smtClean="0"/>
              <a:t> federative</a:t>
            </a:r>
            <a:r>
              <a:rPr lang="en-US" dirty="0" smtClean="0"/>
              <a:t> –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coalitii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etnice</a:t>
            </a:r>
            <a:r>
              <a:rPr lang="en-US" dirty="0" smtClean="0"/>
              <a:t>; (</a:t>
            </a:r>
            <a:r>
              <a:rPr lang="en-US" dirty="0" err="1" smtClean="0"/>
              <a:t>Partidul</a:t>
            </a:r>
            <a:r>
              <a:rPr lang="en-US" dirty="0" smtClean="0"/>
              <a:t> </a:t>
            </a:r>
            <a:r>
              <a:rPr lang="en-US" dirty="0" err="1" smtClean="0"/>
              <a:t>Congresului</a:t>
            </a:r>
            <a:r>
              <a:rPr lang="en-US" dirty="0" smtClean="0"/>
              <a:t> in India)</a:t>
            </a:r>
          </a:p>
          <a:p>
            <a:pPr marL="914400" indent="-914400">
              <a:buNone/>
            </a:pPr>
            <a:endParaRPr lang="en-US" dirty="0" smtClean="0"/>
          </a:p>
          <a:p>
            <a:pPr marL="1828800" indent="-182880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44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Clas</a:t>
            </a:r>
            <a:r>
              <a:rPr lang="en-US" dirty="0" err="1" smtClean="0"/>
              <a:t>ificarea</a:t>
            </a:r>
            <a:r>
              <a:rPr lang="en-US" dirty="0" smtClean="0"/>
              <a:t> </a:t>
            </a:r>
            <a:r>
              <a:rPr lang="en-US" dirty="0" err="1" smtClean="0"/>
              <a:t>Partidelor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Intrebari</a:t>
            </a:r>
            <a:r>
              <a:rPr lang="en-US" dirty="0" smtClean="0"/>
              <a:t> </a:t>
            </a:r>
            <a:r>
              <a:rPr lang="en-US" dirty="0" err="1" smtClean="0"/>
              <a:t>importanta</a:t>
            </a:r>
            <a:r>
              <a:rPr lang="en-US" dirty="0" smtClean="0"/>
              <a:t> </a:t>
            </a:r>
            <a:r>
              <a:rPr lang="en-US" dirty="0" err="1" smtClean="0"/>
              <a:t>atunci</a:t>
            </a:r>
            <a:r>
              <a:rPr lang="en-US" dirty="0" smtClean="0"/>
              <a:t> </a:t>
            </a:r>
            <a:r>
              <a:rPr lang="en-US" dirty="0" err="1" smtClean="0"/>
              <a:t>cand</a:t>
            </a:r>
            <a:r>
              <a:rPr lang="en-US" dirty="0" smtClean="0"/>
              <a:t> se </a:t>
            </a:r>
            <a:r>
              <a:rPr lang="en-US" dirty="0" err="1" smtClean="0"/>
              <a:t>pune</a:t>
            </a:r>
            <a:r>
              <a:rPr lang="en-US" dirty="0" smtClean="0"/>
              <a:t> </a:t>
            </a:r>
            <a:r>
              <a:rPr lang="en-US" dirty="0" err="1" smtClean="0"/>
              <a:t>problema</a:t>
            </a:r>
            <a:r>
              <a:rPr lang="en-US" dirty="0" smtClean="0"/>
              <a:t> </a:t>
            </a:r>
            <a:r>
              <a:rPr lang="en-US" dirty="0" err="1" smtClean="0"/>
              <a:t>clasificarii</a:t>
            </a:r>
            <a:r>
              <a:rPr lang="en-US" dirty="0" smtClean="0"/>
              <a:t> </a:t>
            </a:r>
            <a:r>
              <a:rPr lang="en-US" dirty="0" err="1" smtClean="0"/>
              <a:t>partidelor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De cat de </a:t>
            </a:r>
            <a:r>
              <a:rPr lang="en-US" dirty="0" err="1" smtClean="0"/>
              <a:t>multa</a:t>
            </a:r>
            <a:r>
              <a:rPr lang="en-US" dirty="0" smtClean="0"/>
              <a:t> </a:t>
            </a:r>
            <a:r>
              <a:rPr lang="en-US" dirty="0" err="1" smtClean="0"/>
              <a:t>organizare</a:t>
            </a:r>
            <a:r>
              <a:rPr lang="en-US" dirty="0" smtClean="0"/>
              <a:t> are </a:t>
            </a:r>
            <a:r>
              <a:rPr lang="en-US" dirty="0" err="1" smtClean="0"/>
              <a:t>nevoie</a:t>
            </a:r>
            <a:r>
              <a:rPr lang="en-US" dirty="0" smtClean="0"/>
              <a:t> un </a:t>
            </a:r>
            <a:r>
              <a:rPr lang="en-US" dirty="0" err="1" smtClean="0"/>
              <a:t>partid</a:t>
            </a:r>
            <a:r>
              <a:rPr lang="en-US" dirty="0" smtClean="0"/>
              <a:t>?</a:t>
            </a:r>
          </a:p>
          <a:p>
            <a:r>
              <a:rPr lang="en-CA" altLang="ro-RO" dirty="0" smtClean="0"/>
              <a:t>Un </a:t>
            </a:r>
            <a:r>
              <a:rPr lang="en-CA" altLang="ro-RO" dirty="0" err="1" smtClean="0"/>
              <a:t>partid</a:t>
            </a:r>
            <a:r>
              <a:rPr lang="en-CA" altLang="ro-RO" dirty="0" smtClean="0"/>
              <a:t> are </a:t>
            </a:r>
            <a:r>
              <a:rPr lang="en-CA" altLang="ro-RO" dirty="0" err="1" smtClean="0"/>
              <a:t>nevoie</a:t>
            </a:r>
            <a:r>
              <a:rPr lang="en-CA" altLang="ro-RO" dirty="0" smtClean="0"/>
              <a:t> de o </a:t>
            </a:r>
            <a:r>
              <a:rPr lang="en-CA" altLang="ro-RO" dirty="0" err="1" smtClean="0"/>
              <a:t>structura</a:t>
            </a:r>
            <a:r>
              <a:rPr lang="en-CA" altLang="ro-RO" dirty="0" smtClean="0"/>
              <a:t> ‘mare’ cu multi </a:t>
            </a:r>
            <a:r>
              <a:rPr lang="en-CA" altLang="ro-RO" dirty="0" err="1" smtClean="0"/>
              <a:t>membri</a:t>
            </a:r>
            <a:r>
              <a:rPr lang="en-CA" altLang="ro-RO" dirty="0" smtClean="0"/>
              <a:t>? </a:t>
            </a:r>
            <a:r>
              <a:rPr lang="en-CA" altLang="ro-RO" dirty="0" err="1" smtClean="0"/>
              <a:t>Trebuie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sa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aiba</a:t>
            </a:r>
            <a:r>
              <a:rPr lang="en-CA" altLang="ro-RO" dirty="0" smtClean="0"/>
              <a:t> o “masa” de </a:t>
            </a:r>
            <a:r>
              <a:rPr lang="en-CA" altLang="ro-RO" dirty="0" err="1" smtClean="0"/>
              <a:t>alegatori</a:t>
            </a:r>
            <a:r>
              <a:rPr lang="en-CA" altLang="ro-RO" dirty="0" smtClean="0"/>
              <a:t>?</a:t>
            </a:r>
          </a:p>
          <a:p>
            <a:r>
              <a:rPr lang="en-CA" altLang="ro-RO" dirty="0" smtClean="0"/>
              <a:t>Un </a:t>
            </a:r>
            <a:r>
              <a:rPr lang="en-CA" altLang="ro-RO" dirty="0" err="1" smtClean="0"/>
              <a:t>partid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trebuie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sa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aiba</a:t>
            </a:r>
            <a:r>
              <a:rPr lang="en-CA" altLang="ro-RO" dirty="0" smtClean="0"/>
              <a:t> o </a:t>
            </a:r>
            <a:r>
              <a:rPr lang="en-CA" altLang="ro-RO" dirty="0" err="1" smtClean="0"/>
              <a:t>organizare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permanenta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sau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trebuie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sa</a:t>
            </a:r>
            <a:r>
              <a:rPr lang="en-CA" altLang="ro-RO" dirty="0" smtClean="0"/>
              <a:t> se </a:t>
            </a:r>
            <a:r>
              <a:rPr lang="en-CA" altLang="ro-RO" dirty="0" err="1" smtClean="0"/>
              <a:t>organizeze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numai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atunci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cand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sunt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alegeri</a:t>
            </a:r>
            <a:r>
              <a:rPr lang="en-CA" altLang="ro-RO" dirty="0" smtClean="0"/>
              <a:t>?</a:t>
            </a:r>
          </a:p>
          <a:p>
            <a:r>
              <a:rPr lang="en-CA" altLang="ro-RO" dirty="0" smtClean="0"/>
              <a:t>Cat de </a:t>
            </a:r>
            <a:r>
              <a:rPr lang="en-CA" altLang="ro-RO" dirty="0" err="1" smtClean="0"/>
              <a:t>profesioanlizati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trebuie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sa</a:t>
            </a:r>
            <a:r>
              <a:rPr lang="en-CA" altLang="ro-RO" dirty="0" smtClean="0"/>
              <a:t> fie </a:t>
            </a:r>
            <a:r>
              <a:rPr lang="en-CA" altLang="ro-RO" dirty="0" err="1" smtClean="0"/>
              <a:t>membrii</a:t>
            </a:r>
            <a:r>
              <a:rPr lang="en-CA" altLang="ro-RO" dirty="0" smtClean="0"/>
              <a:t> de </a:t>
            </a:r>
            <a:r>
              <a:rPr lang="en-CA" altLang="ro-RO" dirty="0" err="1" smtClean="0"/>
              <a:t>partid</a:t>
            </a:r>
            <a:r>
              <a:rPr lang="en-CA" altLang="ro-RO" dirty="0" smtClean="0"/>
              <a:t>? Un </a:t>
            </a:r>
            <a:r>
              <a:rPr lang="en-CA" altLang="ro-RO" dirty="0" err="1" smtClean="0"/>
              <a:t>partid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trebuie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sa</a:t>
            </a:r>
            <a:r>
              <a:rPr lang="en-CA" altLang="ro-RO" dirty="0" smtClean="0"/>
              <a:t> fie format din </a:t>
            </a:r>
            <a:r>
              <a:rPr lang="en-CA" altLang="ro-RO" dirty="0" err="1" smtClean="0"/>
              <a:t>profesionisti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sau</a:t>
            </a:r>
            <a:r>
              <a:rPr lang="en-CA" altLang="ro-RO" dirty="0" smtClean="0"/>
              <a:t> din </a:t>
            </a:r>
            <a:r>
              <a:rPr lang="en-CA" altLang="ro-RO" dirty="0" err="1" smtClean="0"/>
              <a:t>amatori</a:t>
            </a:r>
            <a:r>
              <a:rPr lang="en-CA" altLang="ro-RO" dirty="0" smtClean="0"/>
              <a:t>?</a:t>
            </a:r>
          </a:p>
          <a:p>
            <a:r>
              <a:rPr lang="en-CA" altLang="ro-RO" dirty="0" smtClean="0"/>
              <a:t> Un </a:t>
            </a:r>
            <a:r>
              <a:rPr lang="en-CA" altLang="ro-RO" dirty="0" err="1" smtClean="0"/>
              <a:t>partid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trebuie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sa</a:t>
            </a:r>
            <a:r>
              <a:rPr lang="en-CA" altLang="ro-RO" dirty="0" smtClean="0"/>
              <a:t> fie </a:t>
            </a:r>
            <a:r>
              <a:rPr lang="en-CA" altLang="ro-RO" dirty="0" err="1" smtClean="0"/>
              <a:t>organizat</a:t>
            </a:r>
            <a:r>
              <a:rPr lang="en-CA" altLang="ro-RO" dirty="0" smtClean="0"/>
              <a:t> la </a:t>
            </a:r>
            <a:r>
              <a:rPr lang="en-CA" altLang="ro-RO" dirty="0" err="1" smtClean="0"/>
              <a:t>toate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nivelurile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unei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societati</a:t>
            </a:r>
            <a:r>
              <a:rPr lang="en-CA" altLang="ro-RO" dirty="0" smtClean="0"/>
              <a:t>? </a:t>
            </a:r>
            <a:r>
              <a:rPr lang="en-CA" altLang="ro-RO" dirty="0" err="1" smtClean="0"/>
              <a:t>Sau</a:t>
            </a:r>
            <a:r>
              <a:rPr lang="en-CA" altLang="ro-RO" dirty="0" smtClean="0"/>
              <a:t> la </a:t>
            </a:r>
            <a:r>
              <a:rPr lang="en-CA" altLang="ro-RO" dirty="0" err="1" smtClean="0"/>
              <a:t>toate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nivelurile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sistemului</a:t>
            </a:r>
            <a:r>
              <a:rPr lang="en-CA" altLang="ro-RO" dirty="0" smtClean="0"/>
              <a:t> politic?</a:t>
            </a:r>
          </a:p>
          <a:p>
            <a:r>
              <a:rPr lang="en-CA" altLang="ro-RO" dirty="0" smtClean="0"/>
              <a:t>Un </a:t>
            </a:r>
            <a:r>
              <a:rPr lang="en-CA" altLang="ro-RO" dirty="0" err="1" smtClean="0"/>
              <a:t>partid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trebuie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sa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aiba</a:t>
            </a:r>
            <a:r>
              <a:rPr lang="en-CA" altLang="ro-RO" dirty="0" smtClean="0"/>
              <a:t> </a:t>
            </a:r>
            <a:r>
              <a:rPr lang="en-CA" altLang="ro-RO" i="1" dirty="0" smtClean="0"/>
              <a:t>raison d’être </a:t>
            </a:r>
            <a:r>
              <a:rPr lang="en-CA" altLang="ro-RO" dirty="0" err="1" smtClean="0"/>
              <a:t>sau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sunt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suficiente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ratiuni</a:t>
            </a:r>
            <a:r>
              <a:rPr lang="en-CA" altLang="ro-RO" dirty="0" smtClean="0"/>
              <a:t> de moment? </a:t>
            </a:r>
          </a:p>
          <a:p>
            <a:endParaRPr lang="en-US" b="1" dirty="0" smtClean="0"/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65152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Sinteza</a:t>
            </a:r>
            <a:r>
              <a:rPr lang="en-US" sz="2800" dirty="0" smtClean="0"/>
              <a:t> </a:t>
            </a:r>
            <a:r>
              <a:rPr lang="en-US" sz="2800" dirty="0" err="1" smtClean="0"/>
              <a:t>realizata</a:t>
            </a:r>
            <a:r>
              <a:rPr lang="en-US" sz="2800" dirty="0" smtClean="0"/>
              <a:t> de</a:t>
            </a:r>
            <a:br>
              <a:rPr lang="en-US" sz="2800" dirty="0" smtClean="0"/>
            </a:br>
            <a:r>
              <a:rPr lang="en-US" sz="2800" dirty="0" smtClean="0"/>
              <a:t>Richard Gunther and Larry Diamond</a:t>
            </a:r>
            <a:br>
              <a:rPr lang="en-US" sz="2800" dirty="0" smtClean="0"/>
            </a:br>
            <a:r>
              <a:rPr lang="en-US" sz="2800" b="1" u="sng" dirty="0" err="1" smtClean="0"/>
              <a:t>Partide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electorale</a:t>
            </a:r>
            <a:r>
              <a:rPr lang="en-US" sz="2800" b="1" u="sng" dirty="0" smtClean="0"/>
              <a:t>: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u="sng" dirty="0" err="1" smtClean="0"/>
              <a:t>Partide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electorale</a:t>
            </a:r>
            <a:r>
              <a:rPr lang="en-US" b="1" u="sng" dirty="0" smtClean="0"/>
              <a:t>: </a:t>
            </a:r>
            <a:r>
              <a:rPr lang="en-US" dirty="0" err="1" smtClean="0"/>
              <a:t>structura</a:t>
            </a:r>
            <a:r>
              <a:rPr lang="en-US" dirty="0" smtClean="0"/>
              <a:t> </a:t>
            </a:r>
            <a:r>
              <a:rPr lang="en-US" dirty="0" err="1" smtClean="0"/>
              <a:t>scheletica</a:t>
            </a:r>
            <a:r>
              <a:rPr lang="en-US" dirty="0" smtClean="0"/>
              <a:t>/</a:t>
            </a:r>
            <a:r>
              <a:rPr lang="en-US" dirty="0" err="1" smtClean="0"/>
              <a:t>supla</a:t>
            </a:r>
            <a:r>
              <a:rPr lang="en-US" dirty="0" smtClean="0"/>
              <a:t>; </a:t>
            </a:r>
            <a:r>
              <a:rPr lang="en-US" dirty="0" err="1" smtClean="0"/>
              <a:t>utilizeaza</a:t>
            </a:r>
            <a:r>
              <a:rPr lang="en-US" dirty="0" smtClean="0"/>
              <a:t> </a:t>
            </a:r>
            <a:r>
              <a:rPr lang="en-US" dirty="0" err="1" smtClean="0"/>
              <a:t>tehnici</a:t>
            </a:r>
            <a:r>
              <a:rPr lang="en-US" dirty="0" smtClean="0"/>
              <a:t> de </a:t>
            </a:r>
            <a:r>
              <a:rPr lang="en-US" dirty="0" err="1" smtClean="0"/>
              <a:t>comunicare</a:t>
            </a:r>
            <a:r>
              <a:rPr lang="en-US" dirty="0" smtClean="0"/>
              <a:t> in masa; se </a:t>
            </a:r>
            <a:r>
              <a:rPr lang="en-US" dirty="0" err="1" smtClean="0"/>
              <a:t>bazeaza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profesionisti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a </a:t>
            </a:r>
            <a:r>
              <a:rPr lang="en-US" dirty="0" err="1" smtClean="0"/>
              <a:t>castiga</a:t>
            </a:r>
            <a:r>
              <a:rPr lang="en-US" dirty="0" smtClean="0"/>
              <a:t> </a:t>
            </a:r>
            <a:r>
              <a:rPr lang="en-US" dirty="0" err="1" smtClean="0"/>
              <a:t>alegeri</a:t>
            </a:r>
            <a:r>
              <a:rPr lang="en-US" dirty="0" smtClean="0"/>
              <a:t>;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Forme</a:t>
            </a:r>
            <a:r>
              <a:rPr lang="en-US" dirty="0" smtClean="0"/>
              <a:t>:</a:t>
            </a:r>
          </a:p>
          <a:p>
            <a:pPr marL="914400" indent="-914400">
              <a:buNone/>
            </a:pPr>
            <a:r>
              <a:rPr lang="en-US" dirty="0" smtClean="0"/>
              <a:t>	1. </a:t>
            </a:r>
            <a:r>
              <a:rPr lang="en-US" u="sng" dirty="0" err="1" smtClean="0"/>
              <a:t>Partide</a:t>
            </a:r>
            <a:r>
              <a:rPr lang="en-US" u="sng" dirty="0" smtClean="0"/>
              <a:t> de tip catch-all </a:t>
            </a:r>
            <a:r>
              <a:rPr lang="en-US" dirty="0" smtClean="0"/>
              <a:t>– </a:t>
            </a:r>
            <a:r>
              <a:rPr lang="en-US" dirty="0" err="1" smtClean="0"/>
              <a:t>organizare</a:t>
            </a:r>
            <a:r>
              <a:rPr lang="en-US" dirty="0" smtClean="0"/>
              <a:t> </a:t>
            </a:r>
            <a:r>
              <a:rPr lang="en-US" dirty="0" err="1" smtClean="0"/>
              <a:t>superficiala</a:t>
            </a:r>
            <a:r>
              <a:rPr lang="en-US" dirty="0" smtClean="0"/>
              <a:t>; </a:t>
            </a:r>
            <a:r>
              <a:rPr lang="en-US" dirty="0" err="1" smtClean="0"/>
              <a:t>ideologie</a:t>
            </a:r>
            <a:r>
              <a:rPr lang="en-US" dirty="0" smtClean="0"/>
              <a:t> </a:t>
            </a:r>
            <a:r>
              <a:rPr lang="en-US" dirty="0" err="1" smtClean="0"/>
              <a:t>superficiala</a:t>
            </a:r>
            <a:r>
              <a:rPr lang="en-US" dirty="0" smtClean="0"/>
              <a:t>;  leadership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candidati</a:t>
            </a:r>
            <a:r>
              <a:rPr lang="en-US" dirty="0" smtClean="0"/>
              <a:t> </a:t>
            </a:r>
            <a:r>
              <a:rPr lang="en-US" dirty="0" err="1" smtClean="0"/>
              <a:t>proeminenti</a:t>
            </a:r>
            <a:r>
              <a:rPr lang="en-US" dirty="0" smtClean="0"/>
              <a:t>; </a:t>
            </a:r>
            <a:r>
              <a:rPr lang="en-US" dirty="0" err="1" smtClean="0"/>
              <a:t>candidatii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desemanti</a:t>
            </a:r>
            <a:r>
              <a:rPr lang="en-US" dirty="0" smtClean="0"/>
              <a:t> in </a:t>
            </a:r>
            <a:r>
              <a:rPr lang="en-US" dirty="0" err="1" smtClean="0"/>
              <a:t>functie</a:t>
            </a:r>
            <a:r>
              <a:rPr lang="en-US" dirty="0" smtClean="0"/>
              <a:t> de </a:t>
            </a:r>
            <a:r>
              <a:rPr lang="en-US" dirty="0" err="1" smtClean="0"/>
              <a:t>capacitatea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 de a-</a:t>
            </a:r>
            <a:r>
              <a:rPr lang="en-US" dirty="0" err="1" smtClean="0"/>
              <a:t>si</a:t>
            </a:r>
            <a:r>
              <a:rPr lang="en-US" dirty="0" smtClean="0"/>
              <a:t> face </a:t>
            </a:r>
            <a:r>
              <a:rPr lang="en-US" dirty="0" err="1" smtClean="0"/>
              <a:t>singuri</a:t>
            </a:r>
            <a:r>
              <a:rPr lang="en-US" dirty="0" smtClean="0"/>
              <a:t> </a:t>
            </a:r>
            <a:r>
              <a:rPr lang="en-US" dirty="0" err="1" smtClean="0"/>
              <a:t>campania</a:t>
            </a:r>
            <a:r>
              <a:rPr lang="en-US" dirty="0" smtClean="0"/>
              <a:t> </a:t>
            </a:r>
            <a:r>
              <a:rPr lang="en-US" dirty="0" err="1" smtClean="0"/>
              <a:t>electorala</a:t>
            </a:r>
            <a:r>
              <a:rPr lang="en-US" dirty="0" smtClean="0"/>
              <a:t>; </a:t>
            </a:r>
            <a:r>
              <a:rPr lang="en-US" dirty="0" err="1" smtClean="0"/>
              <a:t>agrega</a:t>
            </a:r>
            <a:r>
              <a:rPr lang="en-US" dirty="0" smtClean="0"/>
              <a:t> </a:t>
            </a:r>
            <a:r>
              <a:rPr lang="en-US" dirty="0" err="1" smtClean="0"/>
              <a:t>orice</a:t>
            </a:r>
            <a:r>
              <a:rPr lang="en-US" dirty="0" smtClean="0"/>
              <a:t> </a:t>
            </a:r>
            <a:r>
              <a:rPr lang="en-US" dirty="0" err="1" smtClean="0"/>
              <a:t>fel</a:t>
            </a:r>
            <a:r>
              <a:rPr lang="en-US" dirty="0" smtClean="0"/>
              <a:t> de </a:t>
            </a:r>
            <a:r>
              <a:rPr lang="en-US" dirty="0" err="1" smtClean="0"/>
              <a:t>interes</a:t>
            </a:r>
            <a:r>
              <a:rPr lang="en-US" dirty="0" smtClean="0"/>
              <a:t> </a:t>
            </a:r>
            <a:r>
              <a:rPr lang="en-US" dirty="0" err="1" smtClean="0"/>
              <a:t>posibil</a:t>
            </a:r>
            <a:r>
              <a:rPr lang="en-US" dirty="0" smtClean="0"/>
              <a:t>;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alegatorul</a:t>
            </a:r>
            <a:r>
              <a:rPr lang="en-US" dirty="0" smtClean="0"/>
              <a:t> median; </a:t>
            </a:r>
            <a:r>
              <a:rPr lang="en-US" dirty="0" err="1" smtClean="0"/>
              <a:t>programul</a:t>
            </a:r>
            <a:r>
              <a:rPr lang="en-US" dirty="0" smtClean="0"/>
              <a:t> politic </a:t>
            </a:r>
            <a:r>
              <a:rPr lang="en-US" dirty="0" err="1" smtClean="0"/>
              <a:t>este</a:t>
            </a:r>
            <a:r>
              <a:rPr lang="en-US" dirty="0" smtClean="0"/>
              <a:t> eclectic </a:t>
            </a:r>
            <a:r>
              <a:rPr lang="en-US" dirty="0" err="1" smtClean="0"/>
              <a:t>si</a:t>
            </a:r>
            <a:r>
              <a:rPr lang="en-US" dirty="0" smtClean="0"/>
              <a:t> se </a:t>
            </a:r>
            <a:r>
              <a:rPr lang="en-US" dirty="0" err="1" smtClean="0"/>
              <a:t>schimba</a:t>
            </a:r>
            <a:r>
              <a:rPr lang="en-US" dirty="0" smtClean="0"/>
              <a:t> </a:t>
            </a:r>
            <a:r>
              <a:rPr lang="en-US" dirty="0" err="1" smtClean="0"/>
              <a:t>dupa</a:t>
            </a:r>
            <a:r>
              <a:rPr lang="en-US" dirty="0" smtClean="0"/>
              <a:t> </a:t>
            </a:r>
            <a:r>
              <a:rPr lang="en-US" dirty="0" err="1" smtClean="0"/>
              <a:t>necesitati</a:t>
            </a:r>
            <a:r>
              <a:rPr lang="en-US" dirty="0" smtClean="0"/>
              <a:t>; (</a:t>
            </a:r>
            <a:r>
              <a:rPr lang="en-US" dirty="0" err="1" smtClean="0"/>
              <a:t>Laburistii</a:t>
            </a:r>
            <a:r>
              <a:rPr lang="en-US" dirty="0" smtClean="0"/>
              <a:t> </a:t>
            </a:r>
            <a:r>
              <a:rPr lang="en-US" dirty="0" err="1" smtClean="0"/>
              <a:t>britanici</a:t>
            </a:r>
            <a:r>
              <a:rPr lang="en-US" dirty="0" smtClean="0"/>
              <a:t> in </a:t>
            </a:r>
            <a:r>
              <a:rPr lang="en-US" dirty="0" err="1" smtClean="0"/>
              <a:t>timpul</a:t>
            </a:r>
            <a:r>
              <a:rPr lang="en-US" dirty="0" smtClean="0"/>
              <a:t> </a:t>
            </a:r>
            <a:r>
              <a:rPr lang="en-US" dirty="0" err="1" smtClean="0"/>
              <a:t>lu</a:t>
            </a:r>
            <a:r>
              <a:rPr lang="en-US" dirty="0" smtClean="0"/>
              <a:t> Tony Blair).</a:t>
            </a:r>
          </a:p>
          <a:p>
            <a:pPr marL="914400" indent="-914400">
              <a:buNone/>
            </a:pPr>
            <a:r>
              <a:rPr lang="en-US" dirty="0"/>
              <a:t>	</a:t>
            </a:r>
            <a:r>
              <a:rPr lang="en-US" dirty="0" smtClean="0"/>
              <a:t>2. </a:t>
            </a:r>
            <a:r>
              <a:rPr lang="en-US" u="sng" dirty="0" err="1"/>
              <a:t>P</a:t>
            </a:r>
            <a:r>
              <a:rPr lang="en-US" u="sng" dirty="0" err="1" smtClean="0"/>
              <a:t>artide</a:t>
            </a:r>
            <a:r>
              <a:rPr lang="en-US" u="sng" dirty="0" smtClean="0"/>
              <a:t> </a:t>
            </a:r>
            <a:r>
              <a:rPr lang="en-US" u="sng" dirty="0" err="1" smtClean="0"/>
              <a:t>programatice</a:t>
            </a:r>
            <a:r>
              <a:rPr lang="en-US" u="sng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putin</a:t>
            </a:r>
            <a:r>
              <a:rPr lang="en-US" dirty="0" smtClean="0"/>
              <a:t> </a:t>
            </a:r>
            <a:r>
              <a:rPr lang="en-US" dirty="0" err="1" smtClean="0"/>
              <a:t>organizate</a:t>
            </a:r>
            <a:r>
              <a:rPr lang="en-US" dirty="0" smtClean="0"/>
              <a:t>; se </a:t>
            </a:r>
            <a:r>
              <a:rPr lang="en-US" dirty="0" err="1" smtClean="0"/>
              <a:t>mobilizeaza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campanii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r>
              <a:rPr lang="en-US" dirty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capitalizeze</a:t>
            </a:r>
            <a:r>
              <a:rPr lang="en-US" dirty="0" smtClean="0"/>
              <a:t> </a:t>
            </a:r>
            <a:r>
              <a:rPr lang="en-US" dirty="0" err="1" smtClean="0"/>
              <a:t>atractia</a:t>
            </a:r>
            <a:r>
              <a:rPr lang="en-US" dirty="0" smtClean="0"/>
              <a:t> </a:t>
            </a:r>
            <a:r>
              <a:rPr lang="en-US" dirty="0" err="1" smtClean="0"/>
              <a:t>personala</a:t>
            </a:r>
            <a:r>
              <a:rPr lang="en-US" dirty="0" smtClean="0"/>
              <a:t> a </a:t>
            </a:r>
            <a:r>
              <a:rPr lang="en-US" dirty="0" err="1" smtClean="0"/>
              <a:t>reprezentantilor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; au </a:t>
            </a:r>
            <a:r>
              <a:rPr lang="en-US" dirty="0" err="1" smtClean="0"/>
              <a:t>structura</a:t>
            </a:r>
            <a:r>
              <a:rPr lang="en-US" dirty="0" smtClean="0"/>
              <a:t> </a:t>
            </a:r>
            <a:r>
              <a:rPr lang="en-US" dirty="0" err="1" smtClean="0"/>
              <a:t>ideologica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program politic; (</a:t>
            </a:r>
            <a:r>
              <a:rPr lang="ro-RO" dirty="0" smtClean="0"/>
              <a:t>Conserva</a:t>
            </a:r>
            <a:r>
              <a:rPr lang="en-US" dirty="0" err="1" smtClean="0"/>
              <a:t>torii</a:t>
            </a:r>
            <a:r>
              <a:rPr lang="en-US" dirty="0" smtClean="0"/>
              <a:t> </a:t>
            </a:r>
            <a:r>
              <a:rPr lang="en-US" dirty="0" err="1" smtClean="0"/>
              <a:t>britanici</a:t>
            </a:r>
            <a:r>
              <a:rPr lang="en-US" dirty="0" smtClean="0"/>
              <a:t> in </a:t>
            </a:r>
            <a:r>
              <a:rPr lang="en-US" dirty="0" err="1" smtClean="0"/>
              <a:t>timpul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ro-RO" dirty="0" smtClean="0"/>
              <a:t>Margaret Thatcher</a:t>
            </a:r>
            <a:r>
              <a:rPr lang="en-US" dirty="0" smtClean="0"/>
              <a:t>).</a:t>
            </a:r>
          </a:p>
          <a:p>
            <a:pPr marL="914400" indent="-914400">
              <a:buNone/>
            </a:pPr>
            <a:r>
              <a:rPr lang="en-US" dirty="0" smtClean="0"/>
              <a:t>	3. </a:t>
            </a:r>
            <a:r>
              <a:rPr lang="en-US" u="sng" dirty="0" err="1" smtClean="0"/>
              <a:t>Partide</a:t>
            </a:r>
            <a:r>
              <a:rPr lang="en-US" u="sng" dirty="0" smtClean="0"/>
              <a:t> </a:t>
            </a:r>
            <a:r>
              <a:rPr lang="en-US" u="sng" dirty="0" err="1" smtClean="0"/>
              <a:t>personalizate</a:t>
            </a:r>
            <a:r>
              <a:rPr lang="en-US" u="sng" dirty="0" smtClean="0"/>
              <a:t> </a:t>
            </a:r>
            <a:r>
              <a:rPr lang="en-US" dirty="0" smtClean="0"/>
              <a:t>– 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vehicole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lider</a:t>
            </a: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); nu au </a:t>
            </a:r>
            <a:r>
              <a:rPr lang="en-US" dirty="0" err="1" smtClean="0"/>
              <a:t>programe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; nu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ideologice</a:t>
            </a:r>
            <a:r>
              <a:rPr lang="en-US" dirty="0" smtClean="0"/>
              <a:t>; se </a:t>
            </a:r>
            <a:r>
              <a:rPr lang="en-US" dirty="0" err="1" smtClean="0"/>
              <a:t>bazeaza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retele</a:t>
            </a:r>
            <a:r>
              <a:rPr lang="en-US" dirty="0" smtClean="0"/>
              <a:t> </a:t>
            </a:r>
            <a:r>
              <a:rPr lang="en-US" dirty="0" err="1" smtClean="0"/>
              <a:t>clientelare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distributia</a:t>
            </a:r>
            <a:r>
              <a:rPr lang="en-US" dirty="0" smtClean="0"/>
              <a:t> de </a:t>
            </a:r>
            <a:r>
              <a:rPr lang="en-US" dirty="0" err="1" smtClean="0"/>
              <a:t>beneficii</a:t>
            </a:r>
            <a:r>
              <a:rPr lang="en-US" dirty="0" smtClean="0"/>
              <a:t> </a:t>
            </a:r>
            <a:r>
              <a:rPr lang="en-US" dirty="0" err="1" smtClean="0"/>
              <a:t>catre</a:t>
            </a:r>
            <a:r>
              <a:rPr lang="en-US" dirty="0" smtClean="0"/>
              <a:t> </a:t>
            </a:r>
            <a:r>
              <a:rPr lang="en-US" dirty="0" err="1" smtClean="0"/>
              <a:t>suporteri</a:t>
            </a:r>
            <a:r>
              <a:rPr lang="en-US" dirty="0" smtClean="0"/>
              <a:t>; (S</a:t>
            </a:r>
            <a:r>
              <a:rPr lang="ro-RO" dirty="0" smtClean="0"/>
              <a:t>ilvio Berlusconi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ro-RO" dirty="0" smtClean="0"/>
              <a:t> </a:t>
            </a:r>
            <a:r>
              <a:rPr lang="ro-RO" dirty="0"/>
              <a:t>Forza </a:t>
            </a:r>
            <a:r>
              <a:rPr lang="ro-RO" dirty="0" smtClean="0"/>
              <a:t>Italia</a:t>
            </a:r>
            <a:r>
              <a:rPr lang="en-US" dirty="0" smtClean="0"/>
              <a:t>).</a:t>
            </a:r>
          </a:p>
          <a:p>
            <a:pPr marL="914400" indent="-91440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Sinteza</a:t>
            </a:r>
            <a:r>
              <a:rPr lang="en-US" sz="2800" dirty="0" smtClean="0"/>
              <a:t> </a:t>
            </a:r>
            <a:r>
              <a:rPr lang="en-US" sz="2800" dirty="0" err="1" smtClean="0"/>
              <a:t>realizata</a:t>
            </a:r>
            <a:r>
              <a:rPr lang="en-US" sz="2800" dirty="0" smtClean="0"/>
              <a:t> de</a:t>
            </a:r>
            <a:br>
              <a:rPr lang="en-US" sz="2800" dirty="0" smtClean="0"/>
            </a:br>
            <a:r>
              <a:rPr lang="en-US" sz="2800" dirty="0" smtClean="0"/>
              <a:t>Richard Gunther and Larry Diamond</a:t>
            </a:r>
            <a:br>
              <a:rPr lang="en-US" sz="2800" dirty="0" smtClean="0"/>
            </a:br>
            <a:r>
              <a:rPr lang="en-US" sz="2800" b="1" u="sng" dirty="0" err="1" smtClean="0"/>
              <a:t>Partide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rezultate</a:t>
            </a:r>
            <a:r>
              <a:rPr lang="en-US" sz="2800" b="1" u="sng" dirty="0" smtClean="0"/>
              <a:t> din </a:t>
            </a:r>
            <a:r>
              <a:rPr lang="en-US" sz="2800" b="1" u="sng" dirty="0" err="1" smtClean="0"/>
              <a:t>miscari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sociale</a:t>
            </a:r>
            <a:r>
              <a:rPr lang="en-US" sz="2800" b="1" u="sng" dirty="0" smtClean="0"/>
              <a:t>: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u="sng" dirty="0" err="1" smtClean="0"/>
              <a:t>Partide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rezultate</a:t>
            </a:r>
            <a:r>
              <a:rPr lang="en-US" b="1" u="sng" dirty="0" smtClean="0"/>
              <a:t> din </a:t>
            </a:r>
            <a:r>
              <a:rPr lang="en-US" b="1" u="sng" dirty="0" err="1" smtClean="0"/>
              <a:t>miscari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sociale</a:t>
            </a:r>
            <a:r>
              <a:rPr lang="en-US" b="1" u="sng" dirty="0" smtClean="0"/>
              <a:t> :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 </a:t>
            </a:r>
            <a:r>
              <a:rPr lang="en-US" dirty="0" err="1" smtClean="0"/>
              <a:t>rezultatul</a:t>
            </a:r>
            <a:r>
              <a:rPr lang="en-US" dirty="0" smtClean="0"/>
              <a:t> </a:t>
            </a:r>
            <a:r>
              <a:rPr lang="en-US" dirty="0" err="1" smtClean="0"/>
              <a:t>agregarii</a:t>
            </a:r>
            <a:r>
              <a:rPr lang="en-US" dirty="0" smtClean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miscari</a:t>
            </a:r>
            <a:r>
              <a:rPr lang="en-US" dirty="0" smtClean="0"/>
              <a:t> </a:t>
            </a:r>
            <a:r>
              <a:rPr lang="en-US" dirty="0" err="1" smtClean="0"/>
              <a:t>sociale</a:t>
            </a:r>
            <a:r>
              <a:rPr lang="en-US" dirty="0" smtClean="0"/>
              <a:t>;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eclectice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trec</a:t>
            </a:r>
            <a:r>
              <a:rPr lang="en-US" dirty="0" smtClean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perioade</a:t>
            </a:r>
            <a:r>
              <a:rPr lang="en-US" dirty="0" smtClean="0"/>
              <a:t> de </a:t>
            </a:r>
            <a:r>
              <a:rPr lang="en-US" dirty="0" err="1" smtClean="0"/>
              <a:t>cristalizare</a:t>
            </a:r>
            <a:r>
              <a:rPr lang="en-US" dirty="0" smtClean="0"/>
              <a:t> </a:t>
            </a:r>
            <a:r>
              <a:rPr lang="en-US" dirty="0" err="1" smtClean="0"/>
              <a:t>cand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puse</a:t>
            </a:r>
            <a:r>
              <a:rPr lang="en-US" dirty="0" smtClean="0"/>
              <a:t> in </a:t>
            </a:r>
            <a:r>
              <a:rPr lang="en-US" dirty="0" err="1" smtClean="0"/>
              <a:t>situatia</a:t>
            </a:r>
            <a:r>
              <a:rPr lang="en-US" dirty="0" smtClean="0"/>
              <a:t> de a </a:t>
            </a:r>
            <a:r>
              <a:rPr lang="en-US" dirty="0" err="1" smtClean="0"/>
              <a:t>guverna</a:t>
            </a:r>
            <a:r>
              <a:rPr lang="en-US" dirty="0" smtClean="0"/>
              <a:t>;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scopuri</a:t>
            </a:r>
            <a:r>
              <a:rPr lang="en-US" dirty="0" smtClean="0"/>
              <a:t> precise: </a:t>
            </a:r>
            <a:r>
              <a:rPr lang="en-US" dirty="0" err="1" smtClean="0"/>
              <a:t>protectia</a:t>
            </a:r>
            <a:r>
              <a:rPr lang="en-US" dirty="0" smtClean="0"/>
              <a:t> </a:t>
            </a:r>
            <a:r>
              <a:rPr lang="en-US" dirty="0" err="1" smtClean="0"/>
              <a:t>mediului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; au </a:t>
            </a:r>
            <a:r>
              <a:rPr lang="en-US" dirty="0" err="1" smtClean="0"/>
              <a:t>structura</a:t>
            </a:r>
            <a:r>
              <a:rPr lang="en-US" dirty="0" smtClean="0"/>
              <a:t> </a:t>
            </a:r>
            <a:r>
              <a:rPr lang="en-US" dirty="0" err="1" smtClean="0"/>
              <a:t>permanenta</a:t>
            </a:r>
            <a:r>
              <a:rPr lang="en-US" dirty="0" smtClean="0"/>
              <a:t>;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Forme</a:t>
            </a:r>
            <a:r>
              <a:rPr lang="en-US" dirty="0" smtClean="0"/>
              <a:t>:</a:t>
            </a:r>
          </a:p>
          <a:p>
            <a:pPr marL="914400" indent="-914400">
              <a:buNone/>
            </a:pPr>
            <a:r>
              <a:rPr lang="en-US" dirty="0" smtClean="0"/>
              <a:t>	1. </a:t>
            </a:r>
            <a:r>
              <a:rPr lang="en-US" u="sng" dirty="0" err="1" smtClean="0"/>
              <a:t>Libertariene</a:t>
            </a:r>
            <a:r>
              <a:rPr lang="en-US" dirty="0" smtClean="0"/>
              <a:t> – </a:t>
            </a:r>
            <a:r>
              <a:rPr lang="en-US" dirty="0" err="1" smtClean="0"/>
              <a:t>sunt</a:t>
            </a:r>
            <a:r>
              <a:rPr lang="en-US" dirty="0" smtClean="0"/>
              <a:t> orientate </a:t>
            </a:r>
            <a:r>
              <a:rPr lang="en-US" dirty="0" err="1" smtClean="0"/>
              <a:t>spre</a:t>
            </a:r>
            <a:r>
              <a:rPr lang="en-US" dirty="0" smtClean="0"/>
              <a:t> </a:t>
            </a:r>
            <a:r>
              <a:rPr lang="en-US" dirty="0" err="1" smtClean="0"/>
              <a:t>valori</a:t>
            </a:r>
            <a:r>
              <a:rPr lang="en-US" dirty="0" smtClean="0"/>
              <a:t> post-</a:t>
            </a:r>
            <a:r>
              <a:rPr lang="en-US" dirty="0" err="1" smtClean="0"/>
              <a:t>materiale</a:t>
            </a:r>
            <a:r>
              <a:rPr lang="en-US" dirty="0" smtClean="0"/>
              <a:t>; </a:t>
            </a:r>
            <a:r>
              <a:rPr lang="en-US" dirty="0" err="1" smtClean="0"/>
              <a:t>resping</a:t>
            </a:r>
            <a:r>
              <a:rPr lang="en-US" dirty="0" smtClean="0"/>
              <a:t> status-quo-</a:t>
            </a:r>
            <a:r>
              <a:rPr lang="en-US" dirty="0" err="1" smtClean="0"/>
              <a:t>ul</a:t>
            </a:r>
            <a:r>
              <a:rPr lang="en-US" dirty="0" smtClean="0"/>
              <a:t> social </a:t>
            </a:r>
            <a:r>
              <a:rPr lang="en-US" dirty="0" err="1" smtClean="0"/>
              <a:t>si</a:t>
            </a:r>
            <a:r>
              <a:rPr lang="en-US" dirty="0" smtClean="0"/>
              <a:t> economic; </a:t>
            </a:r>
            <a:r>
              <a:rPr lang="en-US" dirty="0" err="1" smtClean="0"/>
              <a:t>resping</a:t>
            </a:r>
            <a:r>
              <a:rPr lang="en-US" dirty="0" smtClean="0"/>
              <a:t> </a:t>
            </a:r>
            <a:r>
              <a:rPr lang="en-US" dirty="0" err="1" smtClean="0"/>
              <a:t>piata</a:t>
            </a:r>
            <a:r>
              <a:rPr lang="en-US" dirty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mecanismele</a:t>
            </a:r>
            <a:r>
              <a:rPr lang="en-US" dirty="0" smtClean="0"/>
              <a:t> de </a:t>
            </a:r>
            <a:r>
              <a:rPr lang="en-US" dirty="0" err="1" smtClean="0"/>
              <a:t>piata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 err="1" smtClean="0"/>
              <a:t>favoarea</a:t>
            </a:r>
            <a:r>
              <a:rPr lang="en-US" dirty="0" smtClean="0"/>
              <a:t> </a:t>
            </a:r>
            <a:r>
              <a:rPr lang="en-US" dirty="0" err="1" smtClean="0"/>
              <a:t>solidaritatii</a:t>
            </a:r>
            <a:r>
              <a:rPr lang="en-US" dirty="0" smtClean="0"/>
              <a:t> </a:t>
            </a:r>
            <a:r>
              <a:rPr lang="en-US" dirty="0" err="1" smtClean="0"/>
              <a:t>sociale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forme</a:t>
            </a:r>
            <a:r>
              <a:rPr lang="en-US" dirty="0" smtClean="0"/>
              <a:t> de </a:t>
            </a:r>
            <a:r>
              <a:rPr lang="en-US" dirty="0" err="1" smtClean="0"/>
              <a:t>viata</a:t>
            </a:r>
            <a:r>
              <a:rPr lang="en-US" dirty="0" smtClean="0"/>
              <a:t> </a:t>
            </a:r>
            <a:r>
              <a:rPr lang="en-US" dirty="0" err="1" smtClean="0"/>
              <a:t>politica</a:t>
            </a:r>
            <a:r>
              <a:rPr lang="en-US" dirty="0" smtClean="0"/>
              <a:t> </a:t>
            </a:r>
            <a:r>
              <a:rPr lang="en-US" dirty="0" err="1" smtClean="0"/>
              <a:t>participativa</a:t>
            </a:r>
            <a:r>
              <a:rPr lang="en-US" dirty="0" smtClean="0"/>
              <a:t>; nu au </a:t>
            </a:r>
            <a:r>
              <a:rPr lang="en-US" dirty="0" err="1" smtClean="0"/>
              <a:t>bariere</a:t>
            </a:r>
            <a:r>
              <a:rPr lang="en-US" dirty="0" smtClean="0"/>
              <a:t> de membership;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putin</a:t>
            </a:r>
            <a:r>
              <a:rPr lang="en-US" dirty="0" smtClean="0"/>
              <a:t> </a:t>
            </a:r>
            <a:r>
              <a:rPr lang="en-US" dirty="0" err="1" smtClean="0"/>
              <a:t>controlate</a:t>
            </a:r>
            <a:r>
              <a:rPr lang="en-US" dirty="0" smtClean="0"/>
              <a:t> de </a:t>
            </a:r>
            <a:r>
              <a:rPr lang="en-US" dirty="0" err="1" smtClean="0"/>
              <a:t>leadeship</a:t>
            </a:r>
            <a:r>
              <a:rPr lang="en-US" dirty="0" smtClean="0"/>
              <a:t>; (</a:t>
            </a:r>
            <a:r>
              <a:rPr lang="en-US" dirty="0" err="1" smtClean="0"/>
              <a:t>Verzii</a:t>
            </a:r>
            <a:r>
              <a:rPr lang="en-US" dirty="0" smtClean="0"/>
              <a:t> </a:t>
            </a:r>
            <a:r>
              <a:rPr lang="en-US" dirty="0" err="1" smtClean="0"/>
              <a:t>Germani</a:t>
            </a:r>
            <a:r>
              <a:rPr lang="en-US" dirty="0" smtClean="0"/>
              <a:t>)</a:t>
            </a:r>
          </a:p>
          <a:p>
            <a:pPr marL="914400" indent="-914400">
              <a:buNone/>
            </a:pPr>
            <a:endParaRPr lang="en-US" dirty="0" smtClean="0"/>
          </a:p>
          <a:p>
            <a:pPr marL="914400" indent="-914400">
              <a:buNone/>
            </a:pPr>
            <a:r>
              <a:rPr lang="en-US" dirty="0" smtClean="0"/>
              <a:t>	2. </a:t>
            </a:r>
            <a:r>
              <a:rPr lang="en-US" u="sng" dirty="0" err="1" smtClean="0"/>
              <a:t>Partide</a:t>
            </a:r>
            <a:r>
              <a:rPr lang="en-US" u="sng" dirty="0" smtClean="0"/>
              <a:t> post-</a:t>
            </a:r>
            <a:r>
              <a:rPr lang="en-US" u="sng" dirty="0" err="1" smtClean="0"/>
              <a:t>industriale</a:t>
            </a:r>
            <a:r>
              <a:rPr lang="en-US" u="sng" dirty="0" smtClean="0"/>
              <a:t> de </a:t>
            </a:r>
            <a:r>
              <a:rPr lang="en-US" u="sng" dirty="0" err="1" smtClean="0"/>
              <a:t>extrema</a:t>
            </a:r>
            <a:r>
              <a:rPr lang="en-US" u="sng" dirty="0" smtClean="0"/>
              <a:t> </a:t>
            </a:r>
            <a:r>
              <a:rPr lang="en-US" u="sng" dirty="0" err="1" smtClean="0"/>
              <a:t>dreapta</a:t>
            </a:r>
            <a:r>
              <a:rPr lang="en-US" u="sng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resping</a:t>
            </a:r>
            <a:r>
              <a:rPr lang="en-US" dirty="0" smtClean="0"/>
              <a:t> </a:t>
            </a:r>
            <a:r>
              <a:rPr lang="en-US" dirty="0" err="1" smtClean="0"/>
              <a:t>politicile</a:t>
            </a:r>
            <a:r>
              <a:rPr lang="en-US" dirty="0" smtClean="0"/>
              <a:t> de welfare (</a:t>
            </a:r>
            <a:r>
              <a:rPr lang="en-US" dirty="0" err="1" smtClean="0"/>
              <a:t>distributie</a:t>
            </a:r>
            <a:r>
              <a:rPr lang="en-US" dirty="0" smtClean="0"/>
              <a:t> a </a:t>
            </a:r>
            <a:r>
              <a:rPr lang="en-US" dirty="0" err="1" smtClean="0"/>
              <a:t>bunastarii</a:t>
            </a:r>
            <a:r>
              <a:rPr lang="en-US" dirty="0" smtClean="0"/>
              <a:t>); </a:t>
            </a:r>
            <a:r>
              <a:rPr lang="en-US" dirty="0" err="1" smtClean="0"/>
              <a:t>sunt</a:t>
            </a:r>
            <a:r>
              <a:rPr lang="en-US" dirty="0" smtClean="0"/>
              <a:t> orientate </a:t>
            </a:r>
            <a:r>
              <a:rPr lang="en-US" dirty="0" err="1" smtClean="0"/>
              <a:t>spre</a:t>
            </a:r>
            <a:r>
              <a:rPr lang="en-US" dirty="0" smtClean="0"/>
              <a:t> </a:t>
            </a:r>
            <a:r>
              <a:rPr lang="en-US" dirty="0" err="1" smtClean="0"/>
              <a:t>lideri</a:t>
            </a:r>
            <a:r>
              <a:rPr lang="en-US" dirty="0" smtClean="0"/>
              <a:t> </a:t>
            </a:r>
            <a:r>
              <a:rPr lang="en-US" dirty="0" err="1" smtClean="0"/>
              <a:t>carismatici</a:t>
            </a:r>
            <a:r>
              <a:rPr lang="en-US" dirty="0" smtClean="0"/>
              <a:t>; </a:t>
            </a:r>
            <a:r>
              <a:rPr lang="en-US" dirty="0" err="1" smtClean="0"/>
              <a:t>sunt</a:t>
            </a:r>
            <a:r>
              <a:rPr lang="en-US" dirty="0" smtClean="0"/>
              <a:t> anti-establishment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realizarea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stat </a:t>
            </a:r>
            <a:r>
              <a:rPr lang="en-US" dirty="0" err="1" smtClean="0"/>
              <a:t>puternic</a:t>
            </a:r>
            <a:r>
              <a:rPr lang="en-US" dirty="0" smtClean="0"/>
              <a:t> cu </a:t>
            </a:r>
            <a:r>
              <a:rPr lang="en-US" dirty="0" err="1" smtClean="0"/>
              <a:t>ordine</a:t>
            </a:r>
            <a:r>
              <a:rPr lang="en-US" dirty="0" smtClean="0"/>
              <a:t> </a:t>
            </a:r>
            <a:r>
              <a:rPr lang="en-US" dirty="0" err="1" smtClean="0"/>
              <a:t>sociala</a:t>
            </a:r>
            <a:r>
              <a:rPr lang="en-US" dirty="0" smtClean="0"/>
              <a:t> </a:t>
            </a:r>
            <a:r>
              <a:rPr lang="en-US" dirty="0" err="1" smtClean="0"/>
              <a:t>stricta</a:t>
            </a:r>
            <a:r>
              <a:rPr lang="en-US" dirty="0" smtClean="0"/>
              <a:t>;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rasiste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anti-</a:t>
            </a:r>
            <a:r>
              <a:rPr lang="en-US" dirty="0" err="1" smtClean="0"/>
              <a:t>migratie</a:t>
            </a:r>
            <a:r>
              <a:rPr lang="en-US" dirty="0" smtClean="0"/>
              <a:t>;  (</a:t>
            </a:r>
            <a:r>
              <a:rPr lang="en-US" dirty="0" err="1" smtClean="0"/>
              <a:t>Frontul</a:t>
            </a:r>
            <a:r>
              <a:rPr lang="en-US" dirty="0" smtClean="0"/>
              <a:t> National in </a:t>
            </a:r>
            <a:r>
              <a:rPr lang="en-US" dirty="0" err="1" smtClean="0"/>
              <a:t>Franta</a:t>
            </a:r>
            <a:r>
              <a:rPr lang="en-US" dirty="0" smtClean="0"/>
              <a:t>)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58228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Tipologia</a:t>
            </a:r>
            <a:r>
              <a:rPr lang="en-US" sz="2800" dirty="0" smtClean="0"/>
              <a:t> </a:t>
            </a:r>
            <a:r>
              <a:rPr lang="en-US" sz="2800" dirty="0" err="1" smtClean="0"/>
              <a:t>partidelor</a:t>
            </a:r>
            <a:r>
              <a:rPr lang="en-US" sz="2800" dirty="0" smtClean="0"/>
              <a:t>: un mix </a:t>
            </a:r>
            <a:r>
              <a:rPr lang="en-US" sz="2800" dirty="0" err="1" smtClean="0"/>
              <a:t>rezultat</a:t>
            </a:r>
            <a:r>
              <a:rPr lang="en-US" sz="2800" dirty="0" smtClean="0"/>
              <a:t> din </a:t>
            </a:r>
            <a:r>
              <a:rPr lang="en-US" sz="2800" dirty="0" err="1" smtClean="0"/>
              <a:t>contributia</a:t>
            </a:r>
            <a:r>
              <a:rPr lang="en-US" sz="2800" dirty="0" smtClean="0"/>
              <a:t> </a:t>
            </a:r>
            <a:r>
              <a:rPr lang="en-US" sz="2800" dirty="0" err="1" smtClean="0"/>
              <a:t>mai</a:t>
            </a:r>
            <a:r>
              <a:rPr lang="en-US" sz="2800" dirty="0" smtClean="0"/>
              <a:t> </a:t>
            </a:r>
            <a:r>
              <a:rPr lang="en-US" sz="2800" dirty="0" err="1" smtClean="0"/>
              <a:t>multor</a:t>
            </a:r>
            <a:r>
              <a:rPr lang="en-US" sz="2800" dirty="0" smtClean="0"/>
              <a:t> </a:t>
            </a:r>
            <a:r>
              <a:rPr lang="en-US" sz="2800" dirty="0" err="1" smtClean="0"/>
              <a:t>autori</a:t>
            </a:r>
            <a:endParaRPr lang="ro-RO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7010400" cy="509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62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Autorii</a:t>
            </a:r>
            <a:r>
              <a:rPr lang="en-US" dirty="0" smtClean="0"/>
              <a:t> care au </a:t>
            </a:r>
            <a:r>
              <a:rPr lang="en-US" dirty="0" err="1" smtClean="0"/>
              <a:t>contribuit</a:t>
            </a:r>
            <a:r>
              <a:rPr lang="en-US" dirty="0" smtClean="0"/>
              <a:t> la </a:t>
            </a:r>
            <a:r>
              <a:rPr lang="en-US" dirty="0" err="1" smtClean="0"/>
              <a:t>clasificare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ro-RO" dirty="0" smtClean="0"/>
              <a:t>Maurice </a:t>
            </a:r>
            <a:r>
              <a:rPr lang="en-US" altLang="ro-RO" b="1" dirty="0" err="1" smtClean="0"/>
              <a:t>Duverger</a:t>
            </a:r>
            <a:endParaRPr lang="en-US" altLang="ro-RO" b="1" dirty="0" smtClean="0"/>
          </a:p>
          <a:p>
            <a:r>
              <a:rPr lang="en-US" altLang="ro-RO" dirty="0" smtClean="0"/>
              <a:t>Sigmund</a:t>
            </a:r>
            <a:r>
              <a:rPr lang="en-US" altLang="ro-RO" b="1" dirty="0" smtClean="0"/>
              <a:t> Neumann</a:t>
            </a:r>
          </a:p>
          <a:p>
            <a:r>
              <a:rPr lang="en-US" altLang="ro-RO" dirty="0" smtClean="0"/>
              <a:t>Otto </a:t>
            </a:r>
            <a:r>
              <a:rPr lang="en-US" altLang="ro-RO" b="1" dirty="0" err="1" smtClean="0"/>
              <a:t>Kirchheimer</a:t>
            </a:r>
            <a:endParaRPr lang="en-US" altLang="ro-RO" b="1" dirty="0" smtClean="0"/>
          </a:p>
          <a:p>
            <a:r>
              <a:rPr lang="ro-RO" dirty="0" smtClean="0"/>
              <a:t>Herbert </a:t>
            </a:r>
            <a:r>
              <a:rPr lang="ro-RO" b="1" dirty="0" smtClean="0"/>
              <a:t>Kitschelt</a:t>
            </a:r>
            <a:endParaRPr lang="en-US" altLang="ro-RO" b="1" dirty="0" smtClean="0"/>
          </a:p>
          <a:p>
            <a:r>
              <a:rPr lang="en-US" altLang="ro-RO" dirty="0" smtClean="0"/>
              <a:t>Angelo </a:t>
            </a:r>
            <a:r>
              <a:rPr lang="en-US" altLang="ro-RO" b="1" dirty="0" err="1" smtClean="0"/>
              <a:t>Panebianco</a:t>
            </a:r>
            <a:endParaRPr lang="en-US" altLang="ro-RO" b="1" dirty="0" smtClean="0"/>
          </a:p>
          <a:p>
            <a:r>
              <a:rPr lang="en-US" altLang="ro-RO" dirty="0" smtClean="0"/>
              <a:t>Richard </a:t>
            </a:r>
            <a:r>
              <a:rPr lang="en-US" altLang="ro-RO" b="1" dirty="0" smtClean="0"/>
              <a:t>Katz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Peter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Mair</a:t>
            </a:r>
            <a:endParaRPr lang="en-US" altLang="ro-RO" b="1" dirty="0" smtClean="0"/>
          </a:p>
          <a:p>
            <a:r>
              <a:rPr lang="ro-RO" dirty="0"/>
              <a:t>Steven B. </a:t>
            </a:r>
            <a:r>
              <a:rPr lang="ro-RO" b="1" dirty="0" smtClean="0"/>
              <a:t>Wolinetz</a:t>
            </a:r>
            <a:endParaRPr lang="en-US" b="1" dirty="0" smtClean="0"/>
          </a:p>
          <a:p>
            <a:r>
              <a:rPr lang="en-US" dirty="0"/>
              <a:t>Richard </a:t>
            </a:r>
            <a:r>
              <a:rPr lang="en-US" b="1" dirty="0"/>
              <a:t>Gunther</a:t>
            </a:r>
            <a:r>
              <a:rPr lang="en-US" dirty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/>
              <a:t>Larry </a:t>
            </a:r>
            <a:r>
              <a:rPr lang="en-US" b="1" dirty="0"/>
              <a:t>Diamond</a:t>
            </a:r>
            <a:endParaRPr lang="en-US" altLang="ro-RO" b="1" dirty="0" smtClean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41253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ro-RO" sz="3600" dirty="0" err="1" smtClean="0"/>
              <a:t>Teoria</a:t>
            </a:r>
            <a:r>
              <a:rPr lang="en-US" altLang="ro-RO" sz="3600" dirty="0" smtClean="0"/>
              <a:t> </a:t>
            </a:r>
            <a:r>
              <a:rPr lang="en-US" altLang="ro-RO" sz="3600" dirty="0" err="1" smtClean="0"/>
              <a:t>lui</a:t>
            </a:r>
            <a:r>
              <a:rPr lang="en-US" altLang="ro-RO" sz="3600" dirty="0" smtClean="0"/>
              <a:t> </a:t>
            </a:r>
            <a:r>
              <a:rPr lang="en-US" altLang="ro-RO" sz="3600" dirty="0" err="1" smtClean="0"/>
              <a:t>Duverger</a:t>
            </a:r>
            <a:r>
              <a:rPr lang="en-US" altLang="ro-RO" sz="3600" dirty="0" smtClean="0"/>
              <a:t> cu </a:t>
            </a:r>
            <a:r>
              <a:rPr lang="en-US" altLang="ro-RO" sz="3600" dirty="0" err="1" smtClean="0"/>
              <a:t>privire</a:t>
            </a:r>
            <a:r>
              <a:rPr lang="en-US" altLang="ro-RO" sz="3600" dirty="0" smtClean="0"/>
              <a:t> la </a:t>
            </a:r>
            <a:r>
              <a:rPr lang="en-US" altLang="ro-RO" sz="3600" dirty="0" err="1" smtClean="0"/>
              <a:t>organizarea</a:t>
            </a:r>
            <a:r>
              <a:rPr lang="en-US" altLang="ro-RO" sz="3600" dirty="0" smtClean="0"/>
              <a:t> </a:t>
            </a:r>
            <a:r>
              <a:rPr lang="en-US" altLang="ro-RO" sz="3600" dirty="0" err="1" smtClean="0"/>
              <a:t>partidelor</a:t>
            </a:r>
            <a:endParaRPr lang="ro-R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20000"/>
          </a:bodyPr>
          <a:lstStyle/>
          <a:p>
            <a:endParaRPr lang="en-US" altLang="ro-RO" dirty="0" smtClean="0"/>
          </a:p>
          <a:p>
            <a:r>
              <a:rPr lang="en-US" altLang="ro-RO" dirty="0" err="1" smtClean="0"/>
              <a:t>Nivelul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organizare</a:t>
            </a:r>
            <a:r>
              <a:rPr lang="en-US" altLang="ro-RO" dirty="0" smtClean="0"/>
              <a:t> a </a:t>
            </a:r>
            <a:r>
              <a:rPr lang="en-US" altLang="ro-RO" dirty="0" err="1" smtClean="0"/>
              <a:t>unui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partid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reflecta</a:t>
            </a:r>
            <a:r>
              <a:rPr lang="en-US" altLang="ro-RO" dirty="0" smtClean="0"/>
              <a:t> “</a:t>
            </a:r>
            <a:r>
              <a:rPr lang="en-US" altLang="ro-RO" dirty="0" err="1" smtClean="0"/>
              <a:t>nevoile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electorale</a:t>
            </a:r>
            <a:r>
              <a:rPr lang="en-US" altLang="ro-RO" dirty="0" smtClean="0"/>
              <a:t>”</a:t>
            </a:r>
          </a:p>
          <a:p>
            <a:r>
              <a:rPr lang="en-US" altLang="ro-RO" dirty="0" smtClean="0"/>
              <a:t>In </a:t>
            </a:r>
            <a:r>
              <a:rPr lang="en-US" altLang="ro-RO" dirty="0" err="1" smtClean="0"/>
              <a:t>faza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initiala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partidele</a:t>
            </a:r>
            <a:r>
              <a:rPr lang="en-US" altLang="ro-RO" dirty="0" smtClean="0"/>
              <a:t> au </a:t>
            </a:r>
            <a:r>
              <a:rPr lang="en-US" altLang="ro-RO" dirty="0" err="1" smtClean="0"/>
              <a:t>fost</a:t>
            </a:r>
            <a:r>
              <a:rPr lang="en-US" altLang="ro-RO" dirty="0" smtClean="0"/>
              <a:t> create “din interior” (din </a:t>
            </a:r>
            <a:r>
              <a:rPr lang="en-US" altLang="ro-RO" dirty="0" err="1" smtClean="0"/>
              <a:t>interiorul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unui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grup</a:t>
            </a:r>
            <a:r>
              <a:rPr lang="en-US" altLang="ro-RO" dirty="0" smtClean="0"/>
              <a:t>)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apoi</a:t>
            </a:r>
            <a:r>
              <a:rPr lang="en-US" altLang="ro-RO" dirty="0" smtClean="0"/>
              <a:t> … </a:t>
            </a:r>
          </a:p>
          <a:p>
            <a:r>
              <a:rPr lang="en-US" altLang="ro-RO" dirty="0" smtClean="0"/>
              <a:t>… au </a:t>
            </a:r>
            <a:r>
              <a:rPr lang="en-US" altLang="ro-RO" dirty="0" err="1" smtClean="0"/>
              <a:t>luat</a:t>
            </a:r>
            <a:r>
              <a:rPr lang="en-US" altLang="ro-RO" dirty="0" smtClean="0"/>
              <a:t> forma </a:t>
            </a:r>
            <a:r>
              <a:rPr lang="en-US" altLang="ro-RO" dirty="0" err="1" smtClean="0"/>
              <a:t>unor</a:t>
            </a:r>
            <a:r>
              <a:rPr lang="en-US" altLang="ro-RO" dirty="0" smtClean="0"/>
              <a:t> </a:t>
            </a:r>
            <a:r>
              <a:rPr lang="en-US" altLang="ro-RO" b="1" dirty="0" err="1" smtClean="0"/>
              <a:t>partide</a:t>
            </a:r>
            <a:r>
              <a:rPr lang="en-US" altLang="ro-RO" b="1" dirty="0" smtClean="0"/>
              <a:t> de cadre </a:t>
            </a:r>
            <a:r>
              <a:rPr lang="en-US" altLang="ro-RO" dirty="0" smtClean="0"/>
              <a:t>slab </a:t>
            </a:r>
            <a:r>
              <a:rPr lang="en-US" altLang="ro-RO" dirty="0" err="1" smtClean="0"/>
              <a:t>organizate</a:t>
            </a:r>
            <a:r>
              <a:rPr lang="en-US" altLang="ro-RO" dirty="0" smtClean="0"/>
              <a:t>: </a:t>
            </a:r>
            <a:endParaRPr lang="en-US" altLang="ro-RO" b="1" dirty="0" smtClean="0"/>
          </a:p>
          <a:p>
            <a:pPr lvl="1"/>
            <a:r>
              <a:rPr lang="en-US" altLang="ro-RO" dirty="0" smtClean="0"/>
              <a:t> </a:t>
            </a:r>
            <a:r>
              <a:rPr lang="en-US" altLang="ro-RO" dirty="0" err="1" smtClean="0"/>
              <a:t>constituite</a:t>
            </a:r>
            <a:r>
              <a:rPr lang="en-US" altLang="ro-RO" dirty="0" smtClean="0"/>
              <a:t> din “</a:t>
            </a:r>
            <a:r>
              <a:rPr lang="en-US" altLang="ro-RO" dirty="0" err="1" smtClean="0"/>
              <a:t>notabili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locali</a:t>
            </a:r>
            <a:r>
              <a:rPr lang="en-US" altLang="ro-RO" dirty="0" smtClean="0"/>
              <a:t>”</a:t>
            </a:r>
          </a:p>
          <a:p>
            <a:pPr lvl="1"/>
            <a:r>
              <a:rPr lang="en-US" altLang="ro-RO" dirty="0" smtClean="0"/>
              <a:t>cu minima </a:t>
            </a:r>
            <a:r>
              <a:rPr lang="en-US" altLang="ro-RO" dirty="0" err="1" smtClean="0"/>
              <a:t>organizare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teritoriala</a:t>
            </a:r>
            <a:r>
              <a:rPr lang="en-US" altLang="ro-RO" dirty="0" smtClean="0"/>
              <a:t> </a:t>
            </a:r>
          </a:p>
          <a:p>
            <a:pPr lvl="1"/>
            <a:r>
              <a:rPr lang="en-US" altLang="ro-RO" dirty="0" smtClean="0"/>
              <a:t>cu minima </a:t>
            </a:r>
            <a:r>
              <a:rPr lang="en-US" altLang="ro-RO" dirty="0" err="1" smtClean="0"/>
              <a:t>organizare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intre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alegeri</a:t>
            </a:r>
            <a:endParaRPr lang="en-US" altLang="ro-RO" dirty="0" smtClean="0"/>
          </a:p>
          <a:p>
            <a:pPr lvl="1"/>
            <a:r>
              <a:rPr lang="en-US" altLang="ro-RO" dirty="0" err="1"/>
              <a:t>p</a:t>
            </a:r>
            <a:r>
              <a:rPr lang="en-US" altLang="ro-RO" dirty="0" err="1" smtClean="0"/>
              <a:t>utini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membri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10905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ro-RO" sz="3600" dirty="0" err="1" smtClean="0"/>
              <a:t>Teoria</a:t>
            </a:r>
            <a:r>
              <a:rPr lang="en-US" altLang="ro-RO" sz="3600" dirty="0" smtClean="0"/>
              <a:t> </a:t>
            </a:r>
            <a:r>
              <a:rPr lang="en-US" altLang="ro-RO" sz="3600" dirty="0" err="1" smtClean="0"/>
              <a:t>lui</a:t>
            </a:r>
            <a:r>
              <a:rPr lang="en-US" altLang="ro-RO" sz="3600" dirty="0" smtClean="0"/>
              <a:t> </a:t>
            </a:r>
            <a:r>
              <a:rPr lang="en-US" altLang="ro-RO" sz="3600" dirty="0" err="1" smtClean="0"/>
              <a:t>Duverger</a:t>
            </a:r>
            <a:r>
              <a:rPr lang="en-US" altLang="ro-RO" sz="3600" dirty="0" smtClean="0"/>
              <a:t> cu </a:t>
            </a:r>
            <a:r>
              <a:rPr lang="en-US" altLang="ro-RO" sz="3600" dirty="0" err="1" smtClean="0"/>
              <a:t>privire</a:t>
            </a:r>
            <a:r>
              <a:rPr lang="en-US" altLang="ro-RO" sz="3600" dirty="0" smtClean="0"/>
              <a:t> la </a:t>
            </a:r>
            <a:r>
              <a:rPr lang="en-US" altLang="ro-RO" sz="3600" dirty="0" err="1" smtClean="0"/>
              <a:t>organizarea</a:t>
            </a:r>
            <a:r>
              <a:rPr lang="en-US" altLang="ro-RO" sz="3600" dirty="0" smtClean="0"/>
              <a:t> </a:t>
            </a:r>
            <a:r>
              <a:rPr lang="en-US" altLang="ro-RO" sz="3600" dirty="0" err="1" smtClean="0"/>
              <a:t>partidelor</a:t>
            </a:r>
            <a:endParaRPr lang="ro-R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Partidele</a:t>
            </a:r>
            <a:r>
              <a:rPr lang="en-US" b="1" dirty="0" smtClean="0"/>
              <a:t> de masa</a:t>
            </a:r>
          </a:p>
          <a:p>
            <a:pPr marL="0" indent="0">
              <a:buNone/>
            </a:pPr>
            <a:endParaRPr lang="en-US" sz="1500" b="1" dirty="0" smtClean="0"/>
          </a:p>
          <a:p>
            <a:r>
              <a:rPr lang="en-US" dirty="0" err="1" smtClean="0"/>
              <a:t>Sunt</a:t>
            </a:r>
            <a:r>
              <a:rPr lang="en-US" dirty="0" smtClean="0"/>
              <a:t> create “din exterior” (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aglomerare</a:t>
            </a:r>
            <a:r>
              <a:rPr lang="en-US" dirty="0" smtClean="0"/>
              <a:t> de </a:t>
            </a:r>
            <a:r>
              <a:rPr lang="en-US" dirty="0" err="1" smtClean="0"/>
              <a:t>grupuri</a:t>
            </a:r>
            <a:r>
              <a:rPr lang="en-US" dirty="0" smtClean="0"/>
              <a:t> din </a:t>
            </a:r>
            <a:r>
              <a:rPr lang="en-US" dirty="0" err="1" smtClean="0"/>
              <a:t>societate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organizatii</a:t>
            </a:r>
            <a:r>
              <a:rPr lang="en-US" dirty="0" smtClean="0"/>
              <a:t> </a:t>
            </a:r>
            <a:r>
              <a:rPr lang="en-US" dirty="0" err="1" smtClean="0"/>
              <a:t>extinse</a:t>
            </a:r>
            <a:endParaRPr lang="en-US" dirty="0" smtClean="0"/>
          </a:p>
          <a:p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prezente</a:t>
            </a:r>
            <a:r>
              <a:rPr lang="en-US" dirty="0" smtClean="0"/>
              <a:t> in </a:t>
            </a:r>
            <a:r>
              <a:rPr lang="en-US" dirty="0" err="1" smtClean="0"/>
              <a:t>parlament</a:t>
            </a:r>
            <a:endParaRPr lang="en-US" dirty="0" smtClean="0"/>
          </a:p>
          <a:p>
            <a:r>
              <a:rPr lang="en-US" dirty="0" smtClean="0"/>
              <a:t>Isi </a:t>
            </a:r>
            <a:r>
              <a:rPr lang="en-US" dirty="0" err="1" smtClean="0"/>
              <a:t>mentin</a:t>
            </a:r>
            <a:r>
              <a:rPr lang="en-US" dirty="0" smtClean="0"/>
              <a:t> </a:t>
            </a:r>
            <a:r>
              <a:rPr lang="en-US" dirty="0" err="1" smtClean="0"/>
              <a:t>organizarea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alegeri</a:t>
            </a:r>
            <a:endParaRPr lang="en-US" dirty="0" smtClean="0"/>
          </a:p>
          <a:p>
            <a:r>
              <a:rPr lang="en-US" dirty="0" smtClean="0"/>
              <a:t>Multi </a:t>
            </a:r>
            <a:r>
              <a:rPr lang="en-US" dirty="0" err="1" smtClean="0"/>
              <a:t>membri</a:t>
            </a:r>
            <a:r>
              <a:rPr lang="en-US" dirty="0" smtClean="0"/>
              <a:t> – </a:t>
            </a:r>
            <a:r>
              <a:rPr lang="en-US" dirty="0" err="1" smtClean="0"/>
              <a:t>cuprind</a:t>
            </a:r>
            <a:r>
              <a:rPr lang="en-US" dirty="0" smtClean="0"/>
              <a:t> multi </a:t>
            </a:r>
            <a:r>
              <a:rPr lang="en-US" dirty="0" err="1" smtClean="0"/>
              <a:t>indivizi</a:t>
            </a:r>
            <a:r>
              <a:rPr lang="en-US" dirty="0" smtClean="0"/>
              <a:t> din </a:t>
            </a:r>
            <a:r>
              <a:rPr lang="en-US" dirty="0" err="1" smtClean="0"/>
              <a:t>diferite</a:t>
            </a:r>
            <a:r>
              <a:rPr lang="en-US" dirty="0" smtClean="0"/>
              <a:t> </a:t>
            </a:r>
            <a:r>
              <a:rPr lang="en-US" dirty="0" err="1" smtClean="0"/>
              <a:t>grupuri</a:t>
            </a:r>
            <a:r>
              <a:rPr lang="en-US" dirty="0" smtClean="0"/>
              <a:t> </a:t>
            </a:r>
            <a:r>
              <a:rPr lang="en-US" dirty="0" err="1" smtClean="0"/>
              <a:t>sociale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673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dirty="0" err="1" smtClean="0"/>
              <a:t>Contributia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lui</a:t>
            </a:r>
            <a:r>
              <a:rPr lang="en-US" altLang="ro-RO" dirty="0" smtClean="0"/>
              <a:t> Sigmund Neumann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Sigmund Neumann (1956) </a:t>
            </a:r>
            <a:r>
              <a:rPr lang="en-US" dirty="0" err="1" smtClean="0"/>
              <a:t>distinge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:</a:t>
            </a:r>
          </a:p>
          <a:p>
            <a:r>
              <a:rPr lang="en-US" dirty="0" smtClean="0"/>
              <a:t>“</a:t>
            </a:r>
            <a:r>
              <a:rPr lang="en-US" b="1" dirty="0" err="1" smtClean="0"/>
              <a:t>partide</a:t>
            </a:r>
            <a:r>
              <a:rPr lang="en-US" b="1" dirty="0" smtClean="0"/>
              <a:t> ale </a:t>
            </a:r>
            <a:r>
              <a:rPr lang="en-US" b="1" dirty="0" err="1" smtClean="0"/>
              <a:t>reprezentarii</a:t>
            </a:r>
            <a:r>
              <a:rPr lang="en-US" b="1" dirty="0" smtClean="0"/>
              <a:t> </a:t>
            </a:r>
            <a:r>
              <a:rPr lang="en-US" b="1" dirty="0" err="1" smtClean="0"/>
              <a:t>individuale</a:t>
            </a:r>
            <a:r>
              <a:rPr lang="en-US" dirty="0" smtClean="0"/>
              <a:t>” (‘parties of individual representation’)  -- </a:t>
            </a:r>
            <a:r>
              <a:rPr lang="en-US" dirty="0" err="1" smtClean="0"/>
              <a:t>urmaresc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articuleze</a:t>
            </a:r>
            <a:r>
              <a:rPr lang="en-US" dirty="0" smtClean="0"/>
              <a:t> </a:t>
            </a:r>
            <a:r>
              <a:rPr lang="en-US" dirty="0" err="1" smtClean="0"/>
              <a:t>cereri</a:t>
            </a:r>
            <a:r>
              <a:rPr lang="en-US" dirty="0" smtClean="0"/>
              <a:t> </a:t>
            </a:r>
            <a:r>
              <a:rPr lang="en-US" dirty="0" err="1" smtClean="0"/>
              <a:t>specifice</a:t>
            </a:r>
            <a:r>
              <a:rPr lang="en-US" dirty="0"/>
              <a:t>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grupuri</a:t>
            </a:r>
            <a:r>
              <a:rPr lang="en-US" dirty="0" smtClean="0"/>
              <a:t> </a:t>
            </a:r>
            <a:r>
              <a:rPr lang="en-US" dirty="0" err="1" smtClean="0"/>
              <a:t>sociale</a:t>
            </a:r>
            <a:r>
              <a:rPr lang="en-US" dirty="0" smtClean="0"/>
              <a:t>, </a:t>
            </a:r>
            <a:r>
              <a:rPr lang="en-US" dirty="0" err="1" smtClean="0"/>
              <a:t>si</a:t>
            </a:r>
            <a:r>
              <a:rPr lang="en-US" dirty="0" smtClean="0"/>
              <a:t> …</a:t>
            </a:r>
          </a:p>
          <a:p>
            <a:r>
              <a:rPr lang="en-US" dirty="0" smtClean="0"/>
              <a:t>“</a:t>
            </a:r>
            <a:r>
              <a:rPr lang="en-US" b="1" dirty="0" err="1" smtClean="0"/>
              <a:t>partide</a:t>
            </a:r>
            <a:r>
              <a:rPr lang="en-US" b="1" dirty="0" smtClean="0"/>
              <a:t> de </a:t>
            </a:r>
            <a:r>
              <a:rPr lang="en-US" b="1" dirty="0" err="1" smtClean="0"/>
              <a:t>integrare</a:t>
            </a:r>
            <a:r>
              <a:rPr lang="en-US" b="1" dirty="0" smtClean="0"/>
              <a:t> </a:t>
            </a:r>
            <a:r>
              <a:rPr lang="en-US" b="1" dirty="0" err="1" smtClean="0"/>
              <a:t>sociala</a:t>
            </a:r>
            <a:r>
              <a:rPr lang="en-US" dirty="0" smtClean="0"/>
              <a:t>” (‘parties of social integration’) -- au </a:t>
            </a:r>
            <a:r>
              <a:rPr lang="en-US" dirty="0" err="1" smtClean="0"/>
              <a:t>structura</a:t>
            </a:r>
            <a:r>
              <a:rPr lang="en-US" dirty="0" smtClean="0"/>
              <a:t> </a:t>
            </a:r>
            <a:r>
              <a:rPr lang="en-US" dirty="0" err="1" smtClean="0"/>
              <a:t>organizatorica</a:t>
            </a:r>
            <a:r>
              <a:rPr lang="en-US" dirty="0" smtClean="0"/>
              <a:t> </a:t>
            </a:r>
            <a:r>
              <a:rPr lang="en-US" dirty="0" err="1" smtClean="0"/>
              <a:t>dezvoltata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furnizeaza</a:t>
            </a:r>
            <a:r>
              <a:rPr lang="en-US" dirty="0" smtClean="0"/>
              <a:t> o mare </a:t>
            </a:r>
            <a:r>
              <a:rPr lang="en-US" dirty="0" err="1" smtClean="0"/>
              <a:t>varietate</a:t>
            </a:r>
            <a:r>
              <a:rPr lang="en-US" dirty="0" smtClean="0"/>
              <a:t> de </a:t>
            </a:r>
            <a:r>
              <a:rPr lang="en-US" dirty="0" err="1" smtClean="0"/>
              <a:t>servicii</a:t>
            </a:r>
            <a:r>
              <a:rPr lang="en-US" dirty="0" smtClean="0"/>
              <a:t> </a:t>
            </a:r>
            <a:r>
              <a:rPr lang="en-US" dirty="0" err="1" smtClean="0"/>
              <a:t>catre</a:t>
            </a:r>
            <a:r>
              <a:rPr lang="en-US" dirty="0" smtClean="0"/>
              <a:t> </a:t>
            </a:r>
            <a:r>
              <a:rPr lang="en-US" dirty="0" err="1" smtClean="0"/>
              <a:t>membrii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adepti</a:t>
            </a:r>
            <a:r>
              <a:rPr lang="en-US" dirty="0" smtClean="0"/>
              <a:t>; </a:t>
            </a:r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socializeaza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integreaza</a:t>
            </a:r>
            <a:r>
              <a:rPr lang="en-US" dirty="0" smtClean="0"/>
              <a:t> </a:t>
            </a:r>
            <a:r>
              <a:rPr lang="en-US" dirty="0" err="1" smtClean="0"/>
              <a:t>partizanii</a:t>
            </a:r>
            <a:r>
              <a:rPr lang="en-US" dirty="0" smtClean="0"/>
              <a:t>..</a:t>
            </a:r>
            <a:endParaRPr lang="en-US" dirty="0"/>
          </a:p>
          <a:p>
            <a:r>
              <a:rPr lang="en-US" dirty="0" smtClean="0"/>
              <a:t>“</a:t>
            </a:r>
            <a:r>
              <a:rPr lang="en-US" b="1" dirty="0" err="1" smtClean="0"/>
              <a:t>partide</a:t>
            </a:r>
            <a:r>
              <a:rPr lang="en-US" b="1" dirty="0" smtClean="0"/>
              <a:t> ale </a:t>
            </a:r>
            <a:r>
              <a:rPr lang="en-US" b="1" dirty="0" err="1" smtClean="0"/>
              <a:t>integrarii</a:t>
            </a:r>
            <a:r>
              <a:rPr lang="en-US" b="1" dirty="0" smtClean="0"/>
              <a:t> </a:t>
            </a:r>
            <a:r>
              <a:rPr lang="en-US" b="1" dirty="0" err="1" smtClean="0"/>
              <a:t>totale</a:t>
            </a:r>
            <a:r>
              <a:rPr lang="en-US" dirty="0" smtClean="0"/>
              <a:t>” (‘parties of total integration’) -- au </a:t>
            </a:r>
            <a:r>
              <a:rPr lang="en-US" dirty="0" err="1" smtClean="0"/>
              <a:t>scopuri</a:t>
            </a:r>
            <a:r>
              <a:rPr lang="en-US" dirty="0" smtClean="0"/>
              <a:t> </a:t>
            </a:r>
            <a:r>
              <a:rPr lang="en-US" dirty="0" err="1" smtClean="0"/>
              <a:t>ceva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ambigue</a:t>
            </a:r>
            <a:r>
              <a:rPr lang="en-US" dirty="0" smtClean="0"/>
              <a:t> cu </a:t>
            </a:r>
            <a:r>
              <a:rPr lang="en-US" dirty="0" err="1" smtClean="0"/>
              <a:t>privire</a:t>
            </a:r>
            <a:r>
              <a:rPr lang="en-US" dirty="0" smtClean="0"/>
              <a:t> la </a:t>
            </a:r>
            <a:r>
              <a:rPr lang="en-US" dirty="0" err="1" smtClean="0"/>
              <a:t>prelaurea</a:t>
            </a:r>
            <a:r>
              <a:rPr lang="en-US" dirty="0" smtClean="0"/>
              <a:t> </a:t>
            </a:r>
            <a:r>
              <a:rPr lang="en-US" dirty="0" err="1" smtClean="0"/>
              <a:t>puterii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transformarea</a:t>
            </a:r>
            <a:r>
              <a:rPr lang="en-US" dirty="0" smtClean="0"/>
              <a:t> </a:t>
            </a:r>
            <a:r>
              <a:rPr lang="en-US" dirty="0" err="1" smtClean="0"/>
              <a:t>societatii</a:t>
            </a:r>
            <a:r>
              <a:rPr lang="en-US" dirty="0" smtClean="0"/>
              <a:t>; </a:t>
            </a:r>
            <a:r>
              <a:rPr lang="en-US" dirty="0" err="1" smtClean="0"/>
              <a:t>cer</a:t>
            </a:r>
            <a:r>
              <a:rPr lang="en-US" dirty="0" smtClean="0"/>
              <a:t> din </a:t>
            </a:r>
            <a:r>
              <a:rPr lang="en-US" dirty="0" err="1" smtClean="0"/>
              <a:t>partea</a:t>
            </a:r>
            <a:r>
              <a:rPr lang="en-US" dirty="0" smtClean="0"/>
              <a:t> </a:t>
            </a:r>
            <a:r>
              <a:rPr lang="en-US" dirty="0" err="1" smtClean="0"/>
              <a:t>adeptilor</a:t>
            </a:r>
            <a:r>
              <a:rPr lang="en-US" dirty="0" smtClean="0"/>
              <a:t>/</a:t>
            </a:r>
            <a:r>
              <a:rPr lang="en-US" dirty="0" err="1" smtClean="0"/>
              <a:t>partizanilor</a:t>
            </a:r>
            <a:r>
              <a:rPr lang="en-US" dirty="0" smtClean="0"/>
              <a:t>/</a:t>
            </a:r>
            <a:r>
              <a:rPr lang="en-US" dirty="0" err="1" smtClean="0"/>
              <a:t>membrilor</a:t>
            </a:r>
            <a:r>
              <a:rPr lang="en-US" dirty="0" smtClean="0"/>
              <a:t> </a:t>
            </a:r>
            <a:r>
              <a:rPr lang="en-US" dirty="0" err="1" smtClean="0"/>
              <a:t>obedienta</a:t>
            </a:r>
            <a:r>
              <a:rPr lang="en-US" dirty="0" smtClean="0"/>
              <a:t> </a:t>
            </a:r>
            <a:r>
              <a:rPr lang="en-US" dirty="0" err="1" smtClean="0"/>
              <a:t>totala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1367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dirty="0" err="1" smtClean="0"/>
              <a:t>Contributia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lui</a:t>
            </a:r>
            <a:r>
              <a:rPr lang="en-US" altLang="ro-RO" dirty="0" smtClean="0"/>
              <a:t> Otto </a:t>
            </a:r>
            <a:r>
              <a:rPr lang="en-US" altLang="ro-RO" dirty="0" err="1" smtClean="0"/>
              <a:t>Kirchheimer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ro-RO" dirty="0" smtClean="0"/>
              <a:t>Otto </a:t>
            </a:r>
            <a:r>
              <a:rPr lang="en-US" altLang="ro-RO" dirty="0" err="1" smtClean="0"/>
              <a:t>Kirchheimer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concepe</a:t>
            </a:r>
            <a:r>
              <a:rPr lang="en-US" altLang="ro-RO" dirty="0" smtClean="0"/>
              <a:t> 4 </a:t>
            </a:r>
            <a:r>
              <a:rPr lang="en-US" altLang="ro-RO" dirty="0" err="1" smtClean="0"/>
              <a:t>tipuri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partide</a:t>
            </a:r>
            <a:r>
              <a:rPr lang="en-US" altLang="ro-RO" dirty="0" smtClean="0"/>
              <a:t>: </a:t>
            </a:r>
          </a:p>
          <a:p>
            <a:pPr>
              <a:buFontTx/>
              <a:buChar char="-"/>
            </a:pPr>
            <a:r>
              <a:rPr lang="en-US" dirty="0" err="1" smtClean="0"/>
              <a:t>Partide</a:t>
            </a:r>
            <a:r>
              <a:rPr lang="en-US" dirty="0" smtClean="0"/>
              <a:t> ale </a:t>
            </a:r>
            <a:r>
              <a:rPr lang="en-US" dirty="0" err="1" smtClean="0"/>
              <a:t>burgheziei</a:t>
            </a:r>
            <a:r>
              <a:rPr lang="en-US" dirty="0" smtClean="0"/>
              <a:t> </a:t>
            </a:r>
            <a:r>
              <a:rPr lang="en-US" dirty="0" err="1" smtClean="0"/>
              <a:t>liberale</a:t>
            </a:r>
            <a:r>
              <a:rPr lang="en-US" dirty="0" smtClean="0"/>
              <a:t> (</a:t>
            </a:r>
            <a:r>
              <a:rPr lang="en-US" dirty="0" err="1" smtClean="0"/>
              <a:t>sau</a:t>
            </a:r>
            <a:r>
              <a:rPr lang="en-US" dirty="0" smtClean="0"/>
              <a:t> ale </a:t>
            </a:r>
            <a:r>
              <a:rPr lang="en-US" dirty="0" err="1" smtClean="0"/>
              <a:t>reprezentarii</a:t>
            </a:r>
            <a:r>
              <a:rPr lang="en-US" dirty="0" smtClean="0"/>
              <a:t> </a:t>
            </a:r>
            <a:r>
              <a:rPr lang="en-US" dirty="0" err="1" smtClean="0"/>
              <a:t>individuale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Partide</a:t>
            </a:r>
            <a:r>
              <a:rPr lang="en-US" dirty="0" smtClean="0"/>
              <a:t> de </a:t>
            </a:r>
            <a:r>
              <a:rPr lang="en-US" dirty="0" err="1" smtClean="0"/>
              <a:t>clasa</a:t>
            </a:r>
            <a:r>
              <a:rPr lang="en-US" dirty="0" smtClean="0"/>
              <a:t>-masa</a:t>
            </a:r>
          </a:p>
          <a:p>
            <a:pPr>
              <a:buFontTx/>
              <a:buChar char="-"/>
            </a:pPr>
            <a:r>
              <a:rPr lang="en-US" dirty="0" err="1" smtClean="0"/>
              <a:t>Partide</a:t>
            </a:r>
            <a:r>
              <a:rPr lang="en-US" dirty="0" smtClean="0"/>
              <a:t> de </a:t>
            </a:r>
            <a:r>
              <a:rPr lang="en-US" dirty="0" err="1" smtClean="0"/>
              <a:t>congregatie</a:t>
            </a:r>
            <a:r>
              <a:rPr lang="en-US" dirty="0" smtClean="0"/>
              <a:t> (</a:t>
            </a:r>
            <a:r>
              <a:rPr lang="en-US" dirty="0" err="1" smtClean="0"/>
              <a:t>religioase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Partide</a:t>
            </a:r>
            <a:r>
              <a:rPr lang="en-US" dirty="0" smtClean="0"/>
              <a:t> de tip catch-all</a:t>
            </a:r>
          </a:p>
        </p:txBody>
      </p:sp>
    </p:spTree>
    <p:extLst>
      <p:ext uri="{BB962C8B-B14F-4D97-AF65-F5344CB8AC3E}">
        <p14:creationId xmlns:p14="http://schemas.microsoft.com/office/powerpoint/2010/main" val="164262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dirty="0" smtClean="0"/>
              <a:t/>
            </a:r>
            <a:br>
              <a:rPr lang="en-US" altLang="ro-RO" dirty="0" smtClean="0"/>
            </a:br>
            <a:r>
              <a:rPr lang="en-US" altLang="ro-RO" dirty="0" err="1" smtClean="0"/>
              <a:t>Contributia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lui</a:t>
            </a:r>
            <a:r>
              <a:rPr lang="en-US" altLang="ro-RO" dirty="0" smtClean="0"/>
              <a:t> Otto </a:t>
            </a:r>
            <a:r>
              <a:rPr lang="en-US" altLang="ro-RO" dirty="0" err="1" smtClean="0"/>
              <a:t>Kirchheimer</a:t>
            </a:r>
            <a:r>
              <a:rPr lang="en-US" altLang="ro-RO" b="1" dirty="0" smtClean="0"/>
              <a:t/>
            </a:r>
            <a:br>
              <a:rPr lang="en-US" altLang="ro-RO" b="1" dirty="0" smtClean="0"/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ro-RO" sz="3400" dirty="0" smtClean="0"/>
              <a:t>Otto </a:t>
            </a:r>
            <a:r>
              <a:rPr lang="en-US" altLang="ro-RO" sz="3400" dirty="0" err="1" smtClean="0"/>
              <a:t>Kirchheimer</a:t>
            </a:r>
            <a:r>
              <a:rPr lang="en-US" altLang="ro-RO" sz="3400" dirty="0" smtClean="0"/>
              <a:t> introduce </a:t>
            </a:r>
            <a:r>
              <a:rPr lang="en-US" altLang="ro-RO" sz="3400" dirty="0" err="1" smtClean="0"/>
              <a:t>notiunea</a:t>
            </a:r>
            <a:r>
              <a:rPr lang="en-US" altLang="ro-RO" sz="3400" dirty="0" smtClean="0"/>
              <a:t> de </a:t>
            </a:r>
            <a:r>
              <a:rPr lang="en-US" altLang="ro-RO" sz="3400" b="1" dirty="0" err="1" smtClean="0"/>
              <a:t>partid</a:t>
            </a:r>
            <a:r>
              <a:rPr lang="en-US" altLang="ro-RO" sz="3400" b="1" dirty="0" smtClean="0"/>
              <a:t> de tip catch-all</a:t>
            </a:r>
            <a:r>
              <a:rPr lang="en-US" altLang="ro-RO" sz="3400" dirty="0" smtClean="0"/>
              <a:t> (catch-all party). 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3400" dirty="0" err="1" smtClean="0"/>
              <a:t>Potrivit</a:t>
            </a:r>
            <a:r>
              <a:rPr lang="en-US" sz="3400" dirty="0" smtClean="0"/>
              <a:t> </a:t>
            </a:r>
            <a:r>
              <a:rPr lang="en-US" sz="3400" dirty="0" err="1" smtClean="0"/>
              <a:t>teorie</a:t>
            </a:r>
            <a:r>
              <a:rPr lang="en-US" sz="3400" dirty="0" smtClean="0"/>
              <a:t> </a:t>
            </a:r>
            <a:r>
              <a:rPr lang="en-US" sz="3400" dirty="0" err="1" smtClean="0"/>
              <a:t>partidelor</a:t>
            </a:r>
            <a:r>
              <a:rPr lang="en-US" sz="3400" dirty="0" smtClean="0"/>
              <a:t> de tip catch-all, in </a:t>
            </a:r>
            <a:r>
              <a:rPr lang="en-US" sz="3400" dirty="0" err="1" smtClean="0"/>
              <a:t>societatile</a:t>
            </a:r>
            <a:r>
              <a:rPr lang="en-US" sz="3400" dirty="0" smtClean="0"/>
              <a:t> </a:t>
            </a:r>
            <a:r>
              <a:rPr lang="en-US" sz="3400" dirty="0" err="1" smtClean="0"/>
              <a:t>moderne</a:t>
            </a:r>
            <a:r>
              <a:rPr lang="en-US" sz="3400" dirty="0" smtClean="0"/>
              <a:t> </a:t>
            </a:r>
            <a:r>
              <a:rPr lang="en-US" sz="3400" dirty="0" err="1" smtClean="0"/>
              <a:t>dupa</a:t>
            </a:r>
            <a:r>
              <a:rPr lang="en-US" sz="3400" dirty="0" smtClean="0"/>
              <a:t> al </a:t>
            </a:r>
            <a:r>
              <a:rPr lang="en-US" sz="3400" dirty="0" err="1" smtClean="0"/>
              <a:t>doilea</a:t>
            </a:r>
            <a:r>
              <a:rPr lang="en-US" sz="3400" dirty="0" smtClean="0"/>
              <a:t> </a:t>
            </a:r>
            <a:r>
              <a:rPr lang="en-US" sz="3400" dirty="0" err="1" smtClean="0"/>
              <a:t>razboi</a:t>
            </a:r>
            <a:r>
              <a:rPr lang="en-US" sz="3400" dirty="0" smtClean="0"/>
              <a:t> </a:t>
            </a:r>
            <a:r>
              <a:rPr lang="en-US" sz="3400" dirty="0" err="1" smtClean="0"/>
              <a:t>mondial</a:t>
            </a:r>
            <a:r>
              <a:rPr lang="en-US" sz="3400" dirty="0" smtClean="0"/>
              <a:t> au </a:t>
            </a:r>
            <a:r>
              <a:rPr lang="en-US" sz="3400" dirty="0" err="1" smtClean="0"/>
              <a:t>avut</a:t>
            </a:r>
            <a:r>
              <a:rPr lang="en-US" sz="3400" dirty="0" smtClean="0"/>
              <a:t> </a:t>
            </a:r>
            <a:r>
              <a:rPr lang="en-US" sz="3400" dirty="0" err="1" smtClean="0"/>
              <a:t>loc</a:t>
            </a:r>
            <a:r>
              <a:rPr lang="en-US" sz="3400" dirty="0" smtClean="0"/>
              <a:t> </a:t>
            </a:r>
            <a:r>
              <a:rPr lang="en-US" sz="3400" dirty="0" err="1" smtClean="0"/>
              <a:t>mari</a:t>
            </a:r>
            <a:r>
              <a:rPr lang="en-US" sz="3400" dirty="0" smtClean="0"/>
              <a:t> </a:t>
            </a:r>
            <a:r>
              <a:rPr lang="en-US" sz="3400" dirty="0" err="1" smtClean="0"/>
              <a:t>transformari</a:t>
            </a:r>
            <a:r>
              <a:rPr lang="en-US" sz="3400" dirty="0" smtClean="0"/>
              <a:t> in </a:t>
            </a:r>
            <a:r>
              <a:rPr lang="en-US" sz="3400" dirty="0" err="1" smtClean="0"/>
              <a:t>ceea</a:t>
            </a:r>
            <a:r>
              <a:rPr lang="en-US" sz="3400" dirty="0" smtClean="0"/>
              <a:t> </a:t>
            </a:r>
            <a:r>
              <a:rPr lang="en-US" sz="3400" dirty="0" err="1" smtClean="0"/>
              <a:t>ce</a:t>
            </a:r>
            <a:r>
              <a:rPr lang="en-US" sz="3400" dirty="0" smtClean="0"/>
              <a:t> </a:t>
            </a:r>
            <a:r>
              <a:rPr lang="en-US" sz="3400" dirty="0" err="1" smtClean="0"/>
              <a:t>priveste</a:t>
            </a:r>
            <a:r>
              <a:rPr lang="en-US" sz="3400" dirty="0" smtClean="0"/>
              <a:t> </a:t>
            </a:r>
            <a:r>
              <a:rPr lang="en-US" sz="3400" dirty="0" err="1" smtClean="0"/>
              <a:t>partidele</a:t>
            </a:r>
            <a:r>
              <a:rPr lang="en-US" sz="3400" dirty="0" smtClean="0"/>
              <a:t> </a:t>
            </a:r>
            <a:r>
              <a:rPr lang="en-US" sz="3400" dirty="0" err="1" smtClean="0"/>
              <a:t>politice</a:t>
            </a:r>
            <a:r>
              <a:rPr lang="en-US" sz="3400" dirty="0" smtClean="0"/>
              <a:t>:</a:t>
            </a:r>
          </a:p>
          <a:p>
            <a:pPr marL="0" indent="0">
              <a:buNone/>
            </a:pPr>
            <a:endParaRPr lang="en-US" sz="3300" dirty="0" smtClean="0"/>
          </a:p>
          <a:p>
            <a:pPr marL="514350" indent="-514350">
              <a:buAutoNum type="arabicPeriod"/>
            </a:pPr>
            <a:r>
              <a:rPr lang="en-US" sz="3400" dirty="0" err="1" smtClean="0"/>
              <a:t>Partidele</a:t>
            </a:r>
            <a:r>
              <a:rPr lang="en-US" sz="3400" dirty="0" smtClean="0"/>
              <a:t> au </a:t>
            </a:r>
            <a:r>
              <a:rPr lang="en-US" sz="3400" dirty="0" err="1" smtClean="0"/>
              <a:t>devenit</a:t>
            </a:r>
            <a:r>
              <a:rPr lang="en-US" sz="3400" dirty="0" smtClean="0"/>
              <a:t> </a:t>
            </a:r>
            <a:r>
              <a:rPr lang="en-US" sz="3400" dirty="0" err="1" smtClean="0"/>
              <a:t>mai</a:t>
            </a:r>
            <a:r>
              <a:rPr lang="en-US" sz="3400" dirty="0" smtClean="0"/>
              <a:t> </a:t>
            </a:r>
            <a:r>
              <a:rPr lang="en-US" sz="3400" dirty="0" err="1" smtClean="0"/>
              <a:t>elitiste</a:t>
            </a:r>
            <a:r>
              <a:rPr lang="en-US" sz="3400" dirty="0" smtClean="0"/>
              <a:t>;</a:t>
            </a:r>
          </a:p>
          <a:p>
            <a:pPr marL="514350" indent="-514350">
              <a:buAutoNum type="arabicPeriod"/>
            </a:pPr>
            <a:r>
              <a:rPr lang="en-US" sz="3400" dirty="0" err="1" smtClean="0"/>
              <a:t>Diferentele</a:t>
            </a:r>
            <a:r>
              <a:rPr lang="en-US" sz="3400" dirty="0" smtClean="0"/>
              <a:t> </a:t>
            </a:r>
            <a:r>
              <a:rPr lang="en-US" sz="3400" dirty="0" err="1" smtClean="0"/>
              <a:t>ideologice</a:t>
            </a:r>
            <a:r>
              <a:rPr lang="en-US" sz="3400" dirty="0" smtClean="0"/>
              <a:t> </a:t>
            </a:r>
            <a:r>
              <a:rPr lang="en-US" sz="3400" dirty="0" err="1" smtClean="0"/>
              <a:t>intre</a:t>
            </a:r>
            <a:r>
              <a:rPr lang="en-US" sz="3400" dirty="0" smtClean="0"/>
              <a:t> </a:t>
            </a:r>
            <a:r>
              <a:rPr lang="en-US" sz="3400" dirty="0" err="1" smtClean="0"/>
              <a:t>partide</a:t>
            </a:r>
            <a:r>
              <a:rPr lang="en-US" sz="3400" dirty="0" smtClean="0"/>
              <a:t> s-au </a:t>
            </a:r>
            <a:r>
              <a:rPr lang="en-US" sz="3400" dirty="0" err="1" smtClean="0"/>
              <a:t>redus</a:t>
            </a:r>
            <a:r>
              <a:rPr lang="en-US" sz="3400" dirty="0"/>
              <a:t>;</a:t>
            </a:r>
            <a:endParaRPr lang="en-US" sz="3400" dirty="0" smtClean="0"/>
          </a:p>
          <a:p>
            <a:pPr marL="514350" indent="-514350">
              <a:buAutoNum type="arabicPeriod"/>
            </a:pPr>
            <a:r>
              <a:rPr lang="en-US" sz="3400" dirty="0" err="1" smtClean="0"/>
              <a:t>Partidele</a:t>
            </a:r>
            <a:r>
              <a:rPr lang="en-US" sz="3400" dirty="0" smtClean="0"/>
              <a:t> de masa din </a:t>
            </a:r>
            <a:r>
              <a:rPr lang="en-US" sz="3400" dirty="0" err="1" smtClean="0"/>
              <a:t>perioada</a:t>
            </a:r>
            <a:r>
              <a:rPr lang="en-US" sz="3400" dirty="0" smtClean="0"/>
              <a:t> </a:t>
            </a:r>
            <a:r>
              <a:rPr lang="en-US" sz="3400" dirty="0" err="1" smtClean="0"/>
              <a:t>interbelica</a:t>
            </a:r>
            <a:r>
              <a:rPr lang="en-US" sz="3400" dirty="0" smtClean="0"/>
              <a:t> (</a:t>
            </a:r>
            <a:r>
              <a:rPr lang="en-US" sz="3400" dirty="0" err="1" smtClean="0"/>
              <a:t>socialiste</a:t>
            </a:r>
            <a:r>
              <a:rPr lang="en-US" sz="3400" dirty="0" smtClean="0"/>
              <a:t> in </a:t>
            </a:r>
            <a:r>
              <a:rPr lang="en-US" sz="3400" dirty="0" err="1" smtClean="0"/>
              <a:t>primul</a:t>
            </a:r>
            <a:r>
              <a:rPr lang="en-US" sz="3400" dirty="0" smtClean="0"/>
              <a:t> rand) </a:t>
            </a:r>
            <a:r>
              <a:rPr lang="en-US" sz="3400" dirty="0" err="1" smtClean="0"/>
              <a:t>esueaza</a:t>
            </a:r>
            <a:r>
              <a:rPr lang="en-US" sz="3400" dirty="0" smtClean="0"/>
              <a:t> in </a:t>
            </a:r>
            <a:r>
              <a:rPr lang="en-US" sz="3400" dirty="0" err="1" smtClean="0"/>
              <a:t>incercarea</a:t>
            </a:r>
            <a:r>
              <a:rPr lang="en-US" sz="3400" dirty="0" smtClean="0"/>
              <a:t> de a </a:t>
            </a:r>
            <a:r>
              <a:rPr lang="en-US" sz="3400" dirty="0" err="1" smtClean="0"/>
              <a:t>reprezenta</a:t>
            </a:r>
            <a:r>
              <a:rPr lang="en-US" sz="3400" dirty="0" smtClean="0"/>
              <a:t> </a:t>
            </a:r>
            <a:r>
              <a:rPr lang="en-US" sz="3400" dirty="0" err="1" smtClean="0"/>
              <a:t>interese</a:t>
            </a:r>
            <a:r>
              <a:rPr lang="en-US" sz="3400" dirty="0" smtClean="0"/>
              <a:t> de </a:t>
            </a:r>
            <a:r>
              <a:rPr lang="en-US" sz="3400" dirty="0" err="1" smtClean="0"/>
              <a:t>clasa</a:t>
            </a:r>
            <a:r>
              <a:rPr lang="en-US" sz="3400" dirty="0" smtClean="0"/>
              <a:t> (</a:t>
            </a:r>
            <a:r>
              <a:rPr lang="en-US" sz="3400" dirty="0" err="1" smtClean="0"/>
              <a:t>esecul</a:t>
            </a:r>
            <a:r>
              <a:rPr lang="en-US" sz="3400" dirty="0" smtClean="0"/>
              <a:t> se </a:t>
            </a:r>
            <a:r>
              <a:rPr lang="en-US" sz="3400" dirty="0" err="1" smtClean="0"/>
              <a:t>datoreaza</a:t>
            </a:r>
            <a:r>
              <a:rPr lang="en-US" sz="3400" dirty="0" smtClean="0"/>
              <a:t> </a:t>
            </a:r>
            <a:r>
              <a:rPr lang="en-US" sz="3400" dirty="0" err="1" smtClean="0"/>
              <a:t>opozitiei</a:t>
            </a:r>
            <a:r>
              <a:rPr lang="en-US" sz="3400" dirty="0" smtClean="0"/>
              <a:t> </a:t>
            </a:r>
            <a:r>
              <a:rPr lang="en-US" sz="3400" dirty="0" err="1" smtClean="0"/>
              <a:t>partidelor</a:t>
            </a:r>
            <a:r>
              <a:rPr lang="en-US" sz="3400" dirty="0" smtClean="0"/>
              <a:t> </a:t>
            </a:r>
            <a:r>
              <a:rPr lang="en-US" sz="3400" dirty="0" err="1" smtClean="0"/>
              <a:t>burgheze</a:t>
            </a:r>
            <a:r>
              <a:rPr lang="en-US" sz="3400" dirty="0" smtClean="0"/>
              <a:t>: </a:t>
            </a:r>
            <a:r>
              <a:rPr lang="en-US" sz="3400" dirty="0" err="1" smtClean="0"/>
              <a:t>conservatoare</a:t>
            </a:r>
            <a:r>
              <a:rPr lang="en-US" sz="3400" dirty="0" smtClean="0"/>
              <a:t>, </a:t>
            </a:r>
            <a:r>
              <a:rPr lang="en-US" sz="3400" dirty="0" err="1" smtClean="0"/>
              <a:t>liberale</a:t>
            </a:r>
            <a:r>
              <a:rPr lang="en-US" sz="3400" dirty="0" smtClean="0"/>
              <a:t>, </a:t>
            </a:r>
            <a:r>
              <a:rPr lang="en-US" sz="3400" dirty="0" err="1" smtClean="0"/>
              <a:t>crestin-democrate</a:t>
            </a:r>
            <a:r>
              <a:rPr lang="en-US" sz="3400" dirty="0" smtClean="0"/>
              <a:t>);</a:t>
            </a:r>
          </a:p>
          <a:p>
            <a:pPr marL="514350" indent="-514350">
              <a:buAutoNum type="arabicPeriod"/>
            </a:pPr>
            <a:r>
              <a:rPr lang="en-US" sz="3400" dirty="0" err="1" smtClean="0"/>
              <a:t>Extinderea</a:t>
            </a:r>
            <a:r>
              <a:rPr lang="en-US" sz="3400" dirty="0" smtClean="0"/>
              <a:t> </a:t>
            </a:r>
            <a:r>
              <a:rPr lang="en-US" sz="3400" dirty="0" err="1" smtClean="0"/>
              <a:t>dreptului</a:t>
            </a:r>
            <a:r>
              <a:rPr lang="en-US" sz="3400" dirty="0" smtClean="0"/>
              <a:t> de </a:t>
            </a:r>
            <a:r>
              <a:rPr lang="en-US" sz="3400" dirty="0" err="1" smtClean="0"/>
              <a:t>vot</a:t>
            </a:r>
            <a:r>
              <a:rPr lang="en-US" sz="3400" dirty="0" smtClean="0"/>
              <a:t> a </a:t>
            </a:r>
            <a:r>
              <a:rPr lang="en-US" sz="3400" dirty="0" err="1" smtClean="0"/>
              <a:t>extins</a:t>
            </a:r>
            <a:r>
              <a:rPr lang="en-US" sz="3400" dirty="0" smtClean="0"/>
              <a:t> “</a:t>
            </a:r>
            <a:r>
              <a:rPr lang="en-US" sz="3400" dirty="0" err="1" smtClean="0"/>
              <a:t>piata</a:t>
            </a:r>
            <a:r>
              <a:rPr lang="en-US" sz="3400" dirty="0" smtClean="0"/>
              <a:t> </a:t>
            </a:r>
            <a:r>
              <a:rPr lang="en-US" sz="3400" dirty="0" err="1" smtClean="0"/>
              <a:t>electorala</a:t>
            </a:r>
            <a:r>
              <a:rPr lang="en-US" sz="3400" dirty="0" smtClean="0"/>
              <a:t>”, </a:t>
            </a:r>
            <a:r>
              <a:rPr lang="en-US" sz="3400" dirty="0" err="1" smtClean="0"/>
              <a:t>rezultatul</a:t>
            </a:r>
            <a:r>
              <a:rPr lang="en-US" sz="3400" dirty="0" smtClean="0"/>
              <a:t> </a:t>
            </a:r>
            <a:r>
              <a:rPr lang="en-US" sz="3400" dirty="0" err="1" smtClean="0"/>
              <a:t>noi</a:t>
            </a:r>
            <a:r>
              <a:rPr lang="en-US" sz="3400" dirty="0" smtClean="0"/>
              <a:t> </a:t>
            </a:r>
            <a:r>
              <a:rPr lang="en-US" sz="3400" dirty="0" err="1" smtClean="0"/>
              <a:t>grupuri</a:t>
            </a:r>
            <a:r>
              <a:rPr lang="en-US" sz="3400" dirty="0" smtClean="0"/>
              <a:t> </a:t>
            </a:r>
            <a:r>
              <a:rPr lang="en-US" sz="3400" dirty="0" err="1" smtClean="0"/>
              <a:t>electorale</a:t>
            </a:r>
            <a:r>
              <a:rPr lang="en-US" sz="3400" dirty="0" smtClean="0"/>
              <a:t> </a:t>
            </a:r>
            <a:r>
              <a:rPr lang="en-US" sz="3400" dirty="0" err="1" smtClean="0"/>
              <a:t>devin</a:t>
            </a:r>
            <a:r>
              <a:rPr lang="en-US" sz="3400" dirty="0" smtClean="0"/>
              <a:t> </a:t>
            </a:r>
            <a:r>
              <a:rPr lang="en-US" sz="3400" dirty="0" err="1" smtClean="0"/>
              <a:t>interesante</a:t>
            </a:r>
            <a:r>
              <a:rPr lang="en-US" sz="3400" dirty="0" smtClean="0"/>
              <a:t> </a:t>
            </a:r>
            <a:r>
              <a:rPr lang="en-US" sz="3400" dirty="0" err="1" smtClean="0"/>
              <a:t>pentru</a:t>
            </a:r>
            <a:r>
              <a:rPr lang="en-US" sz="3400" dirty="0" smtClean="0"/>
              <a:t> </a:t>
            </a:r>
            <a:r>
              <a:rPr lang="en-US" sz="3400" dirty="0" err="1" smtClean="0"/>
              <a:t>partide</a:t>
            </a:r>
            <a:r>
              <a:rPr lang="en-US" sz="3400" dirty="0" smtClean="0"/>
              <a:t>;</a:t>
            </a:r>
          </a:p>
          <a:p>
            <a:pPr marL="514350" indent="-514350">
              <a:buAutoNum type="arabicPeriod"/>
            </a:pPr>
            <a:r>
              <a:rPr lang="en-US" sz="3400" dirty="0" err="1" smtClean="0"/>
              <a:t>Cresterea</a:t>
            </a:r>
            <a:r>
              <a:rPr lang="en-US" sz="3400" dirty="0" smtClean="0"/>
              <a:t> </a:t>
            </a:r>
            <a:r>
              <a:rPr lang="en-US" sz="3400" dirty="0" err="1" smtClean="0"/>
              <a:t>nivelului</a:t>
            </a:r>
            <a:r>
              <a:rPr lang="en-US" sz="3400" dirty="0" smtClean="0"/>
              <a:t> de </a:t>
            </a:r>
            <a:r>
              <a:rPr lang="en-US" sz="3400" dirty="0" err="1" smtClean="0"/>
              <a:t>trai</a:t>
            </a:r>
            <a:r>
              <a:rPr lang="en-US" sz="3400" dirty="0" smtClean="0"/>
              <a:t> a </a:t>
            </a:r>
            <a:r>
              <a:rPr lang="en-US" sz="3400" dirty="0" err="1" smtClean="0"/>
              <a:t>erodat</a:t>
            </a:r>
            <a:r>
              <a:rPr lang="en-US" sz="3400" dirty="0" smtClean="0"/>
              <a:t> </a:t>
            </a:r>
            <a:r>
              <a:rPr lang="en-US" sz="3400" dirty="0" err="1" smtClean="0"/>
              <a:t>clasa</a:t>
            </a:r>
            <a:r>
              <a:rPr lang="en-US" sz="3400" dirty="0" smtClean="0"/>
              <a:t> </a:t>
            </a:r>
            <a:r>
              <a:rPr lang="en-US" sz="3400" dirty="0" err="1" smtClean="0"/>
              <a:t>burgheza</a:t>
            </a:r>
            <a:r>
              <a:rPr lang="en-US" sz="3400" dirty="0" smtClean="0"/>
              <a:t> </a:t>
            </a:r>
            <a:r>
              <a:rPr lang="en-US" sz="3400" dirty="0" err="1" smtClean="0"/>
              <a:t>si</a:t>
            </a:r>
            <a:r>
              <a:rPr lang="en-US" sz="3400" dirty="0" smtClean="0"/>
              <a:t> </a:t>
            </a:r>
            <a:r>
              <a:rPr lang="en-US" sz="3400" dirty="0" err="1" smtClean="0"/>
              <a:t>influenta</a:t>
            </a:r>
            <a:r>
              <a:rPr lang="en-US" sz="3400" dirty="0" smtClean="0"/>
              <a:t> </a:t>
            </a:r>
            <a:r>
              <a:rPr lang="en-US" sz="3400" dirty="0" err="1" smtClean="0"/>
              <a:t>acesteia</a:t>
            </a:r>
            <a:endParaRPr lang="en-US" sz="3400" dirty="0" smtClean="0"/>
          </a:p>
          <a:p>
            <a:pPr marL="0" indent="0">
              <a:lnSpc>
                <a:spcPct val="90000"/>
              </a:lnSpc>
              <a:buNone/>
            </a:pPr>
            <a:endParaRPr lang="en-GB" altLang="ro-RO" sz="2900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en-GB" altLang="ro-RO" sz="3400" dirty="0" err="1" smtClean="0"/>
              <a:t>Aceste</a:t>
            </a:r>
            <a:r>
              <a:rPr lang="en-GB" altLang="ro-RO" sz="3400" dirty="0" smtClean="0"/>
              <a:t> </a:t>
            </a:r>
            <a:r>
              <a:rPr lang="en-GB" altLang="ro-RO" sz="3400" dirty="0" err="1" smtClean="0"/>
              <a:t>transformari</a:t>
            </a:r>
            <a:r>
              <a:rPr lang="en-GB" altLang="ro-RO" sz="3400" dirty="0" smtClean="0"/>
              <a:t> au </a:t>
            </a:r>
            <a:r>
              <a:rPr lang="en-GB" altLang="ro-RO" sz="3400" dirty="0" err="1" smtClean="0"/>
              <a:t>facut</a:t>
            </a:r>
            <a:r>
              <a:rPr lang="en-GB" altLang="ro-RO" sz="3400" dirty="0" smtClean="0"/>
              <a:t> </a:t>
            </a:r>
            <a:r>
              <a:rPr lang="en-GB" altLang="ro-RO" sz="3400" dirty="0" err="1" smtClean="0"/>
              <a:t>posibila</a:t>
            </a:r>
            <a:r>
              <a:rPr lang="en-GB" altLang="ro-RO" sz="3400" dirty="0" smtClean="0"/>
              <a:t> </a:t>
            </a:r>
            <a:r>
              <a:rPr lang="en-GB" altLang="ro-RO" sz="3400" dirty="0" err="1" smtClean="0"/>
              <a:t>aparitia</a:t>
            </a:r>
            <a:r>
              <a:rPr lang="en-GB" altLang="ro-RO" sz="3400" dirty="0" smtClean="0"/>
              <a:t> </a:t>
            </a:r>
            <a:r>
              <a:rPr lang="en-GB" altLang="ro-RO" sz="3400" dirty="0" err="1" smtClean="0"/>
              <a:t>unui</a:t>
            </a:r>
            <a:r>
              <a:rPr lang="en-GB" altLang="ro-RO" sz="3400" dirty="0" smtClean="0"/>
              <a:t> </a:t>
            </a:r>
            <a:r>
              <a:rPr lang="en-GB" altLang="ro-RO" sz="3400" dirty="0" err="1" smtClean="0"/>
              <a:t>nou</a:t>
            </a:r>
            <a:r>
              <a:rPr lang="en-GB" altLang="ro-RO" sz="3400" dirty="0" smtClean="0"/>
              <a:t> tip de </a:t>
            </a:r>
            <a:r>
              <a:rPr lang="en-GB" altLang="ro-RO" sz="3400" dirty="0" err="1" smtClean="0"/>
              <a:t>partid</a:t>
            </a:r>
            <a:r>
              <a:rPr lang="en-GB" altLang="ro-RO" sz="3400" dirty="0" smtClean="0"/>
              <a:t> care </a:t>
            </a:r>
            <a:r>
              <a:rPr lang="en-GB" altLang="ro-RO" sz="3400" dirty="0" err="1" smtClean="0"/>
              <a:t>incearca</a:t>
            </a:r>
            <a:r>
              <a:rPr lang="en-GB" altLang="ro-RO" sz="3400" dirty="0" smtClean="0"/>
              <a:t> </a:t>
            </a:r>
            <a:r>
              <a:rPr lang="en-GB" altLang="ro-RO" sz="3400" dirty="0" err="1" smtClean="0"/>
              <a:t>sa</a:t>
            </a:r>
            <a:r>
              <a:rPr lang="en-GB" altLang="ro-RO" sz="3400" dirty="0" smtClean="0"/>
              <a:t> ii </a:t>
            </a:r>
            <a:r>
              <a:rPr lang="en-GB" altLang="ro-RO" sz="3400" b="1" dirty="0" err="1" smtClean="0"/>
              <a:t>cuprinda</a:t>
            </a:r>
            <a:r>
              <a:rPr lang="en-GB" altLang="ro-RO" sz="3400" b="1" dirty="0" smtClean="0"/>
              <a:t> </a:t>
            </a:r>
            <a:r>
              <a:rPr lang="en-GB" altLang="ro-RO" sz="3400" b="1" dirty="0" err="1" smtClean="0"/>
              <a:t>pe</a:t>
            </a:r>
            <a:r>
              <a:rPr lang="en-GB" altLang="ro-RO" sz="3400" b="1" dirty="0" smtClean="0"/>
              <a:t> </a:t>
            </a:r>
            <a:r>
              <a:rPr lang="en-GB" altLang="ro-RO" sz="3400" b="1" dirty="0" err="1" smtClean="0"/>
              <a:t>toti</a:t>
            </a:r>
            <a:r>
              <a:rPr lang="en-GB" altLang="ro-RO" sz="3400" b="1" dirty="0" smtClean="0"/>
              <a:t> (catch-all) </a:t>
            </a:r>
            <a:r>
              <a:rPr lang="en-GB" altLang="ro-RO" sz="3400" dirty="0" err="1" smtClean="0"/>
              <a:t>si</a:t>
            </a:r>
            <a:r>
              <a:rPr lang="en-GB" altLang="ro-RO" sz="3400" dirty="0" smtClean="0"/>
              <a:t> care </a:t>
            </a:r>
            <a:r>
              <a:rPr lang="en-GB" altLang="ro-RO" sz="3400" dirty="0" err="1" smtClean="0"/>
              <a:t>si</a:t>
            </a:r>
            <a:r>
              <a:rPr lang="en-GB" altLang="ro-RO" sz="3400" dirty="0" smtClean="0"/>
              <a:t>-a </a:t>
            </a:r>
            <a:r>
              <a:rPr lang="en-GB" altLang="ro-RO" sz="3400" dirty="0" err="1" smtClean="0"/>
              <a:t>propus</a:t>
            </a:r>
            <a:r>
              <a:rPr lang="en-GB" altLang="ro-RO" sz="3400" dirty="0" smtClean="0"/>
              <a:t> ca </a:t>
            </a:r>
            <a:r>
              <a:rPr lang="en-GB" altLang="ro-RO" sz="3400" dirty="0" err="1" smtClean="0"/>
              <a:t>si</a:t>
            </a:r>
            <a:r>
              <a:rPr lang="en-GB" altLang="ro-RO" sz="3400" dirty="0" smtClean="0"/>
              <a:t> </a:t>
            </a:r>
            <a:r>
              <a:rPr lang="en-GB" altLang="ro-RO" sz="3400" dirty="0" err="1" smtClean="0"/>
              <a:t>scop</a:t>
            </a:r>
            <a:r>
              <a:rPr lang="en-GB" altLang="ro-RO" sz="3400" dirty="0" smtClean="0"/>
              <a:t> </a:t>
            </a:r>
            <a:r>
              <a:rPr lang="en-GB" altLang="ro-RO" sz="3400" b="1" dirty="0" err="1" smtClean="0"/>
              <a:t>maximizarea</a:t>
            </a:r>
            <a:r>
              <a:rPr lang="en-GB" altLang="ro-RO" sz="3400" b="1" dirty="0" smtClean="0"/>
              <a:t> </a:t>
            </a:r>
            <a:r>
              <a:rPr lang="en-GB" altLang="ro-RO" sz="3400" b="1" dirty="0" err="1" smtClean="0"/>
              <a:t>rezultatelor</a:t>
            </a:r>
            <a:r>
              <a:rPr lang="en-GB" altLang="ro-RO" sz="3400" b="1" dirty="0" smtClean="0"/>
              <a:t> </a:t>
            </a:r>
            <a:r>
              <a:rPr lang="en-GB" altLang="ro-RO" sz="3400" b="1" dirty="0" err="1" smtClean="0"/>
              <a:t>electorale</a:t>
            </a:r>
            <a:r>
              <a:rPr lang="en-GB" altLang="ro-RO" sz="3400" dirty="0" smtClean="0"/>
              <a:t>.  </a:t>
            </a:r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18676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1101</Words>
  <Application>Microsoft Office PowerPoint</Application>
  <PresentationFormat>On-screen Show (4:3)</PresentationFormat>
  <Paragraphs>134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Partide si Sisteme de Partide</vt:lpstr>
      <vt:lpstr>Clasificarea Partidelor Politice</vt:lpstr>
      <vt:lpstr>Tipologia partidelor: un mix rezultat din contributia mai multor autori</vt:lpstr>
      <vt:lpstr>Autorii care au contribuit la clasificare</vt:lpstr>
      <vt:lpstr>Teoria lui Duverger cu privire la organizarea partidelor</vt:lpstr>
      <vt:lpstr>Teoria lui Duverger cu privire la organizarea partidelor</vt:lpstr>
      <vt:lpstr>Contributia lui Sigmund Neumann</vt:lpstr>
      <vt:lpstr>Contributia lui Otto Kirchheimer</vt:lpstr>
      <vt:lpstr> Contributia lui Otto Kirchheimer </vt:lpstr>
      <vt:lpstr> Contributia lui Herbert Kitschelt </vt:lpstr>
      <vt:lpstr> Contributia lui Angelo Panebianco </vt:lpstr>
      <vt:lpstr>Contributia lui Katz and Mair</vt:lpstr>
      <vt:lpstr>Contributia lui Steven B. Wolinetz</vt:lpstr>
      <vt:lpstr>Sinteza realizata de Richard Gunther and Larry Diamond</vt:lpstr>
      <vt:lpstr>Sinteza realizata de Richard Gunther and Larry Diamond Partide de Elite:</vt:lpstr>
      <vt:lpstr>Sinteza realizata de Richard Gunther and Larry Diamond Partide de masa:</vt:lpstr>
      <vt:lpstr>Sinteza realizata de Richard Gunther and Larry Diamond Partide de masa:</vt:lpstr>
      <vt:lpstr>Sinteza realizata de Richard Gunther and Larry Diamond Partide de masa:</vt:lpstr>
      <vt:lpstr>Sinteza realizata de Richard Gunther and Larry Diamond Partide Etnice:</vt:lpstr>
      <vt:lpstr>Sinteza realizata de Richard Gunther and Larry Diamond Partide electorale:</vt:lpstr>
      <vt:lpstr>Sinteza realizata de Richard Gunther and Larry Diamond Partide rezultate din miscari sociale: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Partide si Sisteme de Partide</dc:title>
  <dc:creator>Cosmin Marian</dc:creator>
  <cp:lastModifiedBy>Cosmin Marian</cp:lastModifiedBy>
  <cp:revision>93</cp:revision>
  <dcterms:created xsi:type="dcterms:W3CDTF">2014-03-10T09:44:32Z</dcterms:created>
  <dcterms:modified xsi:type="dcterms:W3CDTF">2014-03-10T14:07:39Z</dcterms:modified>
</cp:coreProperties>
</file>