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651" autoAdjust="0"/>
  </p:normalViewPr>
  <p:slideViewPr>
    <p:cSldViewPr>
      <p:cViewPr varScale="1">
        <p:scale>
          <a:sx n="123" d="100"/>
          <a:sy n="123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5985E2-4500-4868-9C56-288CC750252D}" type="datetimeFigureOut">
              <a:rPr lang="ro-RO" smtClean="0"/>
              <a:t>23.04.2014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15368-C91A-44D9-9A19-D5236EE313B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66403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F0F41B-AC96-4A01-A02B-9E6979D6BFD9}" type="slidenum">
              <a:rPr lang="en-US" altLang="ro-RO"/>
              <a:pPr/>
              <a:t>6</a:t>
            </a:fld>
            <a:endParaRPr lang="en-US" altLang="ro-RO"/>
          </a:p>
        </p:txBody>
      </p:sp>
      <p:sp>
        <p:nvSpPr>
          <p:cNvPr id="2314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ro-R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B73A-4703-4008-A16E-4927DC5D282F}" type="datetimeFigureOut">
              <a:rPr lang="ro-RO" smtClean="0"/>
              <a:t>23.04.2014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EF071-3C27-4E9D-92FE-D238BB01D52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561902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B73A-4703-4008-A16E-4927DC5D282F}" type="datetimeFigureOut">
              <a:rPr lang="ro-RO" smtClean="0"/>
              <a:t>23.04.2014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EF071-3C27-4E9D-92FE-D238BB01D52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480995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B73A-4703-4008-A16E-4927DC5D282F}" type="datetimeFigureOut">
              <a:rPr lang="ro-RO" smtClean="0"/>
              <a:t>23.04.2014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EF071-3C27-4E9D-92FE-D238BB01D52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86952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B73A-4703-4008-A16E-4927DC5D282F}" type="datetimeFigureOut">
              <a:rPr lang="ro-RO" smtClean="0"/>
              <a:t>23.04.2014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EF071-3C27-4E9D-92FE-D238BB01D52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406343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B73A-4703-4008-A16E-4927DC5D282F}" type="datetimeFigureOut">
              <a:rPr lang="ro-RO" smtClean="0"/>
              <a:t>23.04.2014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EF071-3C27-4E9D-92FE-D238BB01D52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539315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B73A-4703-4008-A16E-4927DC5D282F}" type="datetimeFigureOut">
              <a:rPr lang="ro-RO" smtClean="0"/>
              <a:t>23.04.2014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EF071-3C27-4E9D-92FE-D238BB01D52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16138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B73A-4703-4008-A16E-4927DC5D282F}" type="datetimeFigureOut">
              <a:rPr lang="ro-RO" smtClean="0"/>
              <a:t>23.04.2014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EF071-3C27-4E9D-92FE-D238BB01D52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56771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B73A-4703-4008-A16E-4927DC5D282F}" type="datetimeFigureOut">
              <a:rPr lang="ro-RO" smtClean="0"/>
              <a:t>23.04.2014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EF071-3C27-4E9D-92FE-D238BB01D52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156577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B73A-4703-4008-A16E-4927DC5D282F}" type="datetimeFigureOut">
              <a:rPr lang="ro-RO" smtClean="0"/>
              <a:t>23.04.2014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EF071-3C27-4E9D-92FE-D238BB01D52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07336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B73A-4703-4008-A16E-4927DC5D282F}" type="datetimeFigureOut">
              <a:rPr lang="ro-RO" smtClean="0"/>
              <a:t>23.04.2014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EF071-3C27-4E9D-92FE-D238BB01D52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145398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B73A-4703-4008-A16E-4927DC5D282F}" type="datetimeFigureOut">
              <a:rPr lang="ro-RO" smtClean="0"/>
              <a:t>23.04.2014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EF071-3C27-4E9D-92FE-D238BB01D52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982506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A4B73A-4703-4008-A16E-4927DC5D282F}" type="datetimeFigureOut">
              <a:rPr lang="ro-RO" smtClean="0"/>
              <a:t>23.04.2014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EF071-3C27-4E9D-92FE-D238BB01D52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85294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Partide</a:t>
            </a:r>
            <a:r>
              <a:rPr lang="en-US" dirty="0" smtClean="0"/>
              <a:t> </a:t>
            </a:r>
            <a:r>
              <a:rPr lang="ro-RO" dirty="0" smtClean="0"/>
              <a:t>ș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ro-RO" dirty="0" smtClean="0"/>
              <a:t>s</a:t>
            </a:r>
            <a:r>
              <a:rPr lang="en-US" dirty="0" err="1" smtClean="0"/>
              <a:t>isteme</a:t>
            </a:r>
            <a:r>
              <a:rPr lang="en-US" dirty="0" smtClean="0"/>
              <a:t> de </a:t>
            </a:r>
            <a:r>
              <a:rPr lang="ro-RO" dirty="0" smtClean="0"/>
              <a:t>p</a:t>
            </a:r>
            <a:r>
              <a:rPr lang="en-US" dirty="0" err="1" smtClean="0"/>
              <a:t>artide</a:t>
            </a:r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o-RO" b="1" dirty="0"/>
              <a:t>Partide politice în regimuri nedemocratice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5531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Singapore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altLang="ro-RO" dirty="0" err="1" smtClean="0"/>
              <a:t>Dominati</a:t>
            </a:r>
            <a:r>
              <a:rPr lang="en-US" altLang="ro-RO" dirty="0" err="1" smtClean="0"/>
              <a:t>a</a:t>
            </a:r>
            <a:r>
              <a:rPr lang="en-US" altLang="ro-RO" dirty="0" smtClean="0"/>
              <a:t> PAP</a:t>
            </a:r>
            <a:endParaRPr lang="en-US" altLang="ro-RO" dirty="0" smtClean="0"/>
          </a:p>
          <a:p>
            <a:pPr>
              <a:lnSpc>
                <a:spcPct val="90000"/>
              </a:lnSpc>
            </a:pPr>
            <a:r>
              <a:rPr lang="en-US" altLang="ro-RO" dirty="0" smtClean="0"/>
              <a:t>P. M. Lee </a:t>
            </a:r>
            <a:r>
              <a:rPr lang="en-US" altLang="ro-RO" dirty="0" err="1" smtClean="0"/>
              <a:t>Kuan</a:t>
            </a:r>
            <a:r>
              <a:rPr lang="en-US" altLang="ro-RO" dirty="0" smtClean="0"/>
              <a:t> Yew </a:t>
            </a:r>
            <a:r>
              <a:rPr lang="en-US" altLang="ro-RO" dirty="0" err="1" smtClean="0"/>
              <a:t>este</a:t>
            </a:r>
            <a:r>
              <a:rPr lang="en-US" altLang="ro-RO" dirty="0" smtClean="0"/>
              <a:t> prim </a:t>
            </a:r>
            <a:r>
              <a:rPr lang="en-US" altLang="ro-RO" dirty="0" err="1" smtClean="0"/>
              <a:t>ministr</a:t>
            </a:r>
            <a:r>
              <a:rPr lang="en-US" altLang="ro-RO" dirty="0" err="1" smtClean="0"/>
              <a:t>u</a:t>
            </a:r>
            <a:r>
              <a:rPr lang="en-US" altLang="ro-RO" dirty="0" smtClean="0"/>
              <a:t> din 1957 </a:t>
            </a:r>
            <a:r>
              <a:rPr lang="en-US" altLang="ro-RO" dirty="0" err="1" smtClean="0"/>
              <a:t>pana</a:t>
            </a:r>
            <a:r>
              <a:rPr lang="en-US" altLang="ro-RO" dirty="0" smtClean="0"/>
              <a:t> in 1990 </a:t>
            </a:r>
            <a:r>
              <a:rPr lang="en-US" altLang="ro-RO" dirty="0" err="1" smtClean="0"/>
              <a:t>cand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devine</a:t>
            </a:r>
            <a:r>
              <a:rPr lang="en-US" altLang="ro-RO" dirty="0" smtClean="0"/>
              <a:t> “</a:t>
            </a:r>
            <a:r>
              <a:rPr lang="en-US" altLang="ro-RO" dirty="0" err="1" smtClean="0"/>
              <a:t>ministru</a:t>
            </a:r>
            <a:r>
              <a:rPr lang="en-US" altLang="ro-RO" dirty="0" smtClean="0"/>
              <a:t> senior”</a:t>
            </a:r>
          </a:p>
          <a:p>
            <a:pPr>
              <a:lnSpc>
                <a:spcPct val="90000"/>
              </a:lnSpc>
            </a:pPr>
            <a:r>
              <a:rPr lang="en-US" altLang="ro-RO" dirty="0" smtClean="0"/>
              <a:t>Goh </a:t>
            </a:r>
            <a:r>
              <a:rPr lang="en-US" altLang="ro-RO" dirty="0" err="1" smtClean="0"/>
              <a:t>Chok</a:t>
            </a:r>
            <a:r>
              <a:rPr lang="en-US" altLang="ro-RO" dirty="0" smtClean="0"/>
              <a:t> Tong </a:t>
            </a:r>
            <a:r>
              <a:rPr lang="en-US" altLang="ro-RO" dirty="0" err="1" smtClean="0"/>
              <a:t>este</a:t>
            </a:r>
            <a:r>
              <a:rPr lang="en-US" altLang="ro-RO" dirty="0" smtClean="0"/>
              <a:t> prim-</a:t>
            </a:r>
            <a:r>
              <a:rPr lang="en-US" altLang="ro-RO" dirty="0" err="1" smtClean="0"/>
              <a:t>ministru</a:t>
            </a:r>
            <a:r>
              <a:rPr lang="en-US" altLang="ro-RO" dirty="0" smtClean="0"/>
              <a:t>  din 1990 </a:t>
            </a:r>
            <a:r>
              <a:rPr lang="en-US" altLang="ro-RO" dirty="0" err="1" smtClean="0"/>
              <a:t>pana</a:t>
            </a:r>
            <a:r>
              <a:rPr lang="en-US" altLang="ro-RO" dirty="0" smtClean="0"/>
              <a:t> in 2004. </a:t>
            </a:r>
          </a:p>
          <a:p>
            <a:pPr>
              <a:lnSpc>
                <a:spcPct val="90000"/>
              </a:lnSpc>
            </a:pPr>
            <a:r>
              <a:rPr lang="en-US" altLang="ro-RO" dirty="0" smtClean="0"/>
              <a:t>In 2004 </a:t>
            </a:r>
            <a:r>
              <a:rPr lang="en-US" altLang="ro-RO" dirty="0" err="1" smtClean="0"/>
              <a:t>fiul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lui</a:t>
            </a:r>
            <a:r>
              <a:rPr lang="en-US" altLang="ro-RO" dirty="0" smtClean="0"/>
              <a:t> </a:t>
            </a:r>
            <a:r>
              <a:rPr lang="en-US" altLang="ro-RO" dirty="0" smtClean="0"/>
              <a:t>Lee </a:t>
            </a:r>
            <a:r>
              <a:rPr lang="en-US" altLang="ro-RO" dirty="0" err="1" smtClean="0"/>
              <a:t>Kuan</a:t>
            </a:r>
            <a:r>
              <a:rPr lang="en-US" altLang="ro-RO" dirty="0" smtClean="0"/>
              <a:t> Yew, Lee </a:t>
            </a:r>
            <a:r>
              <a:rPr lang="en-US" altLang="ro-RO" dirty="0" err="1" smtClean="0"/>
              <a:t>Hsien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Loong</a:t>
            </a:r>
            <a:r>
              <a:rPr lang="en-US" altLang="ro-RO" dirty="0" smtClean="0"/>
              <a:t>, </a:t>
            </a:r>
            <a:r>
              <a:rPr lang="en-US" altLang="ro-RO" dirty="0" err="1" smtClean="0"/>
              <a:t>devine</a:t>
            </a:r>
            <a:r>
              <a:rPr lang="en-US" altLang="ro-RO" dirty="0" smtClean="0"/>
              <a:t> prim-</a:t>
            </a:r>
            <a:r>
              <a:rPr lang="en-US" altLang="ro-RO" dirty="0" err="1" smtClean="0"/>
              <a:t>ministru</a:t>
            </a:r>
            <a:r>
              <a:rPr lang="en-US" altLang="ro-RO" dirty="0" smtClean="0"/>
              <a:t>. 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2745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ro-RO" dirty="0" err="1" smtClean="0"/>
              <a:t>Egipt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lnSpcReduction="10000"/>
          </a:bodyPr>
          <a:lstStyle/>
          <a:p>
            <a:r>
              <a:rPr lang="en-US" altLang="ro-RO" sz="2400" dirty="0" smtClean="0"/>
              <a:t>Devine independent in 1922 (</a:t>
            </a:r>
            <a:r>
              <a:rPr lang="en-US" altLang="ro-RO" sz="2400" dirty="0" err="1" smtClean="0"/>
              <a:t>monarhie</a:t>
            </a:r>
            <a:r>
              <a:rPr lang="en-US" altLang="ro-RO" sz="2400" dirty="0" smtClean="0"/>
              <a:t>)</a:t>
            </a:r>
          </a:p>
          <a:p>
            <a:r>
              <a:rPr lang="en-US" sz="2400" dirty="0" smtClean="0"/>
              <a:t>In 1953 </a:t>
            </a:r>
            <a:r>
              <a:rPr lang="en-US" sz="2400" dirty="0" err="1" smtClean="0"/>
              <a:t>devine</a:t>
            </a:r>
            <a:r>
              <a:rPr lang="en-US" sz="2400" dirty="0" smtClean="0"/>
              <a:t> </a:t>
            </a:r>
            <a:r>
              <a:rPr lang="en-US" sz="2400" dirty="0" err="1" smtClean="0"/>
              <a:t>republica</a:t>
            </a:r>
            <a:r>
              <a:rPr lang="en-US" sz="2400" dirty="0" smtClean="0"/>
              <a:t> (Nasser)</a:t>
            </a:r>
          </a:p>
          <a:p>
            <a:r>
              <a:rPr lang="en-US" sz="2400" dirty="0" err="1" smtClean="0"/>
              <a:t>Dupa</a:t>
            </a:r>
            <a:r>
              <a:rPr lang="en-US" sz="2400" dirty="0" smtClean="0"/>
              <a:t> o </a:t>
            </a:r>
            <a:r>
              <a:rPr lang="en-US" sz="2400" dirty="0" err="1" smtClean="0"/>
              <a:t>perioada</a:t>
            </a:r>
            <a:r>
              <a:rPr lang="en-US" sz="2400" dirty="0" smtClean="0"/>
              <a:t> </a:t>
            </a:r>
            <a:r>
              <a:rPr lang="en-US" sz="2400" dirty="0" err="1" smtClean="0"/>
              <a:t>neclara</a:t>
            </a:r>
            <a:r>
              <a:rPr lang="en-US" sz="2400" dirty="0" smtClean="0"/>
              <a:t> in </a:t>
            </a:r>
            <a:r>
              <a:rPr lang="en-US" sz="2400" dirty="0" err="1" smtClean="0"/>
              <a:t>sistemul</a:t>
            </a:r>
            <a:r>
              <a:rPr lang="en-US" sz="2400" dirty="0" smtClean="0"/>
              <a:t> de </a:t>
            </a:r>
            <a:r>
              <a:rPr lang="en-US" sz="2400" dirty="0" err="1" smtClean="0"/>
              <a:t>partide</a:t>
            </a:r>
            <a:r>
              <a:rPr lang="en-US" sz="2400" dirty="0" smtClean="0"/>
              <a:t>, in 1962 </a:t>
            </a:r>
            <a:r>
              <a:rPr lang="en-US" sz="2400" dirty="0" err="1" smtClean="0"/>
              <a:t>este</a:t>
            </a:r>
            <a:r>
              <a:rPr lang="en-US" sz="2400" dirty="0" smtClean="0"/>
              <a:t> </a:t>
            </a:r>
            <a:r>
              <a:rPr lang="en-US" sz="2400" dirty="0" err="1" smtClean="0"/>
              <a:t>instaurat</a:t>
            </a:r>
            <a:r>
              <a:rPr lang="en-US" sz="2400" dirty="0" smtClean="0"/>
              <a:t> un </a:t>
            </a:r>
            <a:r>
              <a:rPr lang="en-US" sz="2400" dirty="0" err="1" smtClean="0"/>
              <a:t>sistem</a:t>
            </a:r>
            <a:r>
              <a:rPr lang="en-US" sz="2400" dirty="0"/>
              <a:t> </a:t>
            </a:r>
            <a:r>
              <a:rPr lang="en-US" sz="2400" dirty="0" err="1" smtClean="0"/>
              <a:t>uni-partid</a:t>
            </a:r>
            <a:r>
              <a:rPr lang="en-US" sz="2400" dirty="0" smtClean="0"/>
              <a:t> </a:t>
            </a:r>
            <a:r>
              <a:rPr lang="en-US" altLang="ro-RO" sz="2400" dirty="0" smtClean="0"/>
              <a:t>(</a:t>
            </a:r>
            <a:r>
              <a:rPr lang="en-US" altLang="ro-RO" sz="2400" dirty="0" err="1" smtClean="0"/>
              <a:t>Uniunea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Araba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Socialita</a:t>
            </a:r>
            <a:r>
              <a:rPr lang="en-US" altLang="ro-RO" sz="2400" dirty="0" smtClean="0"/>
              <a:t>/Arab Socialist Union)</a:t>
            </a:r>
          </a:p>
          <a:p>
            <a:r>
              <a:rPr lang="en-US" altLang="ro-RO" sz="2400" dirty="0" smtClean="0"/>
              <a:t>In 1979, </a:t>
            </a:r>
            <a:r>
              <a:rPr lang="en-US" altLang="ro-RO" sz="2400" dirty="0" err="1" smtClean="0"/>
              <a:t>succesorul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lui</a:t>
            </a:r>
            <a:r>
              <a:rPr lang="en-US" altLang="ro-RO" sz="2400" dirty="0" smtClean="0"/>
              <a:t> Nasser, </a:t>
            </a:r>
            <a:r>
              <a:rPr lang="en-US" altLang="ro-RO" sz="2400" dirty="0"/>
              <a:t>A</a:t>
            </a:r>
            <a:r>
              <a:rPr lang="en-US" altLang="ro-RO" sz="2400" dirty="0" smtClean="0"/>
              <a:t>nwar Sadat, </a:t>
            </a:r>
            <a:r>
              <a:rPr lang="en-US" altLang="ro-RO" sz="2400" dirty="0" err="1" smtClean="0"/>
              <a:t>incearca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sa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instituie</a:t>
            </a:r>
            <a:r>
              <a:rPr lang="en-US" altLang="ro-RO" sz="2400" dirty="0" smtClean="0"/>
              <a:t> un </a:t>
            </a:r>
            <a:r>
              <a:rPr lang="en-US" altLang="ro-RO" sz="2400" dirty="0" err="1" smtClean="0"/>
              <a:t>sistem</a:t>
            </a:r>
            <a:r>
              <a:rPr lang="en-US" altLang="ro-RO" sz="2400" dirty="0" smtClean="0"/>
              <a:t> multi-</a:t>
            </a:r>
            <a:r>
              <a:rPr lang="en-US" altLang="ro-RO" sz="2400" dirty="0" err="1" smtClean="0"/>
              <a:t>partid</a:t>
            </a:r>
            <a:r>
              <a:rPr lang="en-US" altLang="ro-RO" sz="2400" dirty="0" smtClean="0"/>
              <a:t>, </a:t>
            </a:r>
            <a:r>
              <a:rPr lang="en-US" altLang="ro-RO" sz="2400" dirty="0" err="1" smtClean="0"/>
              <a:t>dar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comunistii</a:t>
            </a:r>
            <a:r>
              <a:rPr lang="en-US" altLang="ro-RO" sz="2400" dirty="0" smtClean="0"/>
              <a:t>, </a:t>
            </a:r>
            <a:r>
              <a:rPr lang="en-US" altLang="ro-RO" sz="2400" dirty="0" err="1" smtClean="0"/>
              <a:t>islamistii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si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nasseristii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sunt</a:t>
            </a:r>
            <a:r>
              <a:rPr lang="en-US" altLang="ro-RO" sz="2400" dirty="0" smtClean="0"/>
              <a:t> </a:t>
            </a:r>
            <a:r>
              <a:rPr lang="en-US" altLang="ro-RO" sz="2400" dirty="0" err="1" smtClean="0"/>
              <a:t>interzisi</a:t>
            </a:r>
            <a:r>
              <a:rPr lang="en-US" altLang="ro-RO" sz="2400" dirty="0"/>
              <a:t> </a:t>
            </a:r>
            <a:r>
              <a:rPr lang="en-US" altLang="ro-RO" sz="2400" dirty="0" smtClean="0"/>
              <a:t>(nu se pot </a:t>
            </a:r>
            <a:r>
              <a:rPr lang="en-US" altLang="ro-RO" sz="2400" dirty="0" err="1" smtClean="0"/>
              <a:t>prezenta</a:t>
            </a:r>
            <a:r>
              <a:rPr lang="en-US" altLang="ro-RO" sz="2400" dirty="0" smtClean="0"/>
              <a:t> la </a:t>
            </a:r>
            <a:r>
              <a:rPr lang="en-US" altLang="ro-RO" sz="2400" dirty="0" err="1" smtClean="0"/>
              <a:t>alegeri</a:t>
            </a:r>
            <a:r>
              <a:rPr lang="en-US" altLang="ro-RO" sz="2400" dirty="0" smtClean="0"/>
              <a:t>)</a:t>
            </a:r>
            <a:endParaRPr lang="en-US" altLang="ro-RO" sz="2400" dirty="0" smtClean="0"/>
          </a:p>
          <a:p>
            <a:r>
              <a:rPr lang="en-US" sz="2400" dirty="0" err="1" smtClean="0"/>
              <a:t>Intre</a:t>
            </a:r>
            <a:r>
              <a:rPr lang="en-US" sz="2400" dirty="0" smtClean="0"/>
              <a:t> 1953 </a:t>
            </a:r>
            <a:r>
              <a:rPr lang="en-US" sz="2400" dirty="0" err="1" smtClean="0"/>
              <a:t>si</a:t>
            </a:r>
            <a:r>
              <a:rPr lang="en-US" sz="2400" dirty="0" smtClean="0"/>
              <a:t> 2012, leadership-</a:t>
            </a:r>
            <a:r>
              <a:rPr lang="en-US" sz="2400" dirty="0" err="1" smtClean="0"/>
              <a:t>ul</a:t>
            </a:r>
            <a:r>
              <a:rPr lang="en-US" sz="2400" dirty="0" smtClean="0"/>
              <a:t> politic </a:t>
            </a:r>
            <a:r>
              <a:rPr lang="en-US" sz="2400" dirty="0" err="1" smtClean="0"/>
              <a:t>provine</a:t>
            </a:r>
            <a:r>
              <a:rPr lang="en-US" sz="2400" dirty="0" smtClean="0"/>
              <a:t> din </a:t>
            </a:r>
            <a:r>
              <a:rPr lang="en-US" sz="2400" dirty="0" err="1" smtClean="0"/>
              <a:t>randurile</a:t>
            </a:r>
            <a:r>
              <a:rPr lang="en-US" sz="2400" dirty="0" smtClean="0"/>
              <a:t> </a:t>
            </a:r>
            <a:r>
              <a:rPr lang="en-US" sz="2400" dirty="0" err="1" smtClean="0"/>
              <a:t>militarilor</a:t>
            </a:r>
            <a:r>
              <a:rPr lang="en-US" sz="2400" dirty="0" smtClean="0"/>
              <a:t>. </a:t>
            </a:r>
            <a:r>
              <a:rPr lang="en-US" sz="2400" dirty="0" err="1" smtClean="0"/>
              <a:t>Exista</a:t>
            </a:r>
            <a:r>
              <a:rPr lang="en-US" sz="2400" dirty="0" smtClean="0"/>
              <a:t> un </a:t>
            </a:r>
            <a:r>
              <a:rPr lang="en-US" sz="2400" dirty="0" err="1" smtClean="0"/>
              <a:t>partid</a:t>
            </a:r>
            <a:r>
              <a:rPr lang="en-US" sz="2400" dirty="0" smtClean="0"/>
              <a:t> </a:t>
            </a:r>
            <a:r>
              <a:rPr lang="en-US" sz="2400" dirty="0" err="1" smtClean="0"/>
              <a:t>oficial</a:t>
            </a:r>
            <a:r>
              <a:rPr lang="en-US" sz="2400" dirty="0" smtClean="0"/>
              <a:t> </a:t>
            </a:r>
            <a:r>
              <a:rPr lang="en-US" sz="2400" dirty="0" err="1" smtClean="0"/>
              <a:t>si</a:t>
            </a:r>
            <a:r>
              <a:rPr lang="en-US" sz="2400" dirty="0" smtClean="0"/>
              <a:t> dominant: </a:t>
            </a:r>
            <a:r>
              <a:rPr lang="en-US" sz="2400" dirty="0" err="1" smtClean="0"/>
              <a:t>Partidul</a:t>
            </a:r>
            <a:r>
              <a:rPr lang="en-US" sz="2400" dirty="0" smtClean="0"/>
              <a:t> National Democratic. Nu </a:t>
            </a:r>
            <a:r>
              <a:rPr lang="en-US" sz="2400" dirty="0" err="1" smtClean="0"/>
              <a:t>sunt</a:t>
            </a:r>
            <a:r>
              <a:rPr lang="en-US" sz="2400" dirty="0" smtClean="0"/>
              <a:t> </a:t>
            </a:r>
            <a:r>
              <a:rPr lang="en-US" sz="2400" dirty="0" err="1" smtClean="0"/>
              <a:t>interzise</a:t>
            </a:r>
            <a:r>
              <a:rPr lang="en-US" sz="2400" dirty="0" smtClean="0"/>
              <a:t> formal </a:t>
            </a:r>
            <a:r>
              <a:rPr lang="en-US" sz="2400" dirty="0" err="1" smtClean="0"/>
              <a:t>partidele</a:t>
            </a:r>
            <a:r>
              <a:rPr lang="en-US" sz="2400" dirty="0" smtClean="0"/>
              <a:t> de </a:t>
            </a:r>
            <a:r>
              <a:rPr lang="en-US" sz="2400" dirty="0" err="1" smtClean="0"/>
              <a:t>opozitie</a:t>
            </a:r>
            <a:r>
              <a:rPr lang="en-US" sz="2400" dirty="0"/>
              <a:t> </a:t>
            </a:r>
            <a:r>
              <a:rPr lang="en-US" sz="2400" dirty="0" smtClean="0"/>
              <a:t>(cu </a:t>
            </a:r>
            <a:r>
              <a:rPr lang="en-US" sz="2400" dirty="0" err="1" smtClean="0"/>
              <a:t>exceptia</a:t>
            </a:r>
            <a:r>
              <a:rPr lang="en-US" sz="2400" dirty="0" smtClean="0"/>
              <a:t> </a:t>
            </a:r>
            <a:r>
              <a:rPr lang="en-US" sz="2400" dirty="0" err="1" smtClean="0"/>
              <a:t>islamistilor</a:t>
            </a:r>
            <a:r>
              <a:rPr lang="en-US" sz="2400" dirty="0"/>
              <a:t> </a:t>
            </a:r>
            <a:r>
              <a:rPr lang="en-US" sz="2400" dirty="0" err="1" smtClean="0"/>
              <a:t>si</a:t>
            </a:r>
            <a:r>
              <a:rPr lang="en-US" sz="2400" dirty="0" smtClean="0"/>
              <a:t> </a:t>
            </a:r>
            <a:r>
              <a:rPr lang="en-US" sz="2400" dirty="0" err="1" smtClean="0"/>
              <a:t>comunistilor</a:t>
            </a:r>
            <a:r>
              <a:rPr lang="en-US" sz="2400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79266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Partide</a:t>
            </a:r>
            <a:r>
              <a:rPr lang="en-US" dirty="0" smtClean="0"/>
              <a:t> </a:t>
            </a:r>
            <a:r>
              <a:rPr lang="en-US" dirty="0" err="1" smtClean="0"/>
              <a:t>politice</a:t>
            </a:r>
            <a:r>
              <a:rPr lang="en-US" dirty="0" smtClean="0"/>
              <a:t> in </a:t>
            </a:r>
            <a:r>
              <a:rPr lang="en-US" dirty="0" err="1" smtClean="0"/>
              <a:t>regimuri</a:t>
            </a:r>
            <a:r>
              <a:rPr lang="en-US" dirty="0" smtClean="0"/>
              <a:t> </a:t>
            </a:r>
            <a:r>
              <a:rPr lang="en-US" dirty="0" err="1" smtClean="0"/>
              <a:t>nedemocratice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Functiile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diferite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</a:t>
            </a:r>
            <a:r>
              <a:rPr lang="en-US" dirty="0" err="1" smtClean="0"/>
              <a:t>mobilizeaza</a:t>
            </a:r>
            <a:r>
              <a:rPr lang="en-US" dirty="0" smtClean="0"/>
              <a:t> </a:t>
            </a:r>
            <a:r>
              <a:rPr lang="en-US" dirty="0" err="1" smtClean="0"/>
              <a:t>sprijin</a:t>
            </a:r>
            <a:r>
              <a:rPr lang="en-US" dirty="0" smtClean="0"/>
              <a:t> popular </a:t>
            </a:r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regim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</a:t>
            </a:r>
            <a:r>
              <a:rPr lang="en-US" dirty="0" err="1" smtClean="0"/>
              <a:t>recruteaza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antreneaza</a:t>
            </a:r>
            <a:r>
              <a:rPr lang="en-US" dirty="0" smtClean="0"/>
              <a:t> </a:t>
            </a:r>
            <a:r>
              <a:rPr lang="en-US" dirty="0" err="1" smtClean="0"/>
              <a:t>potentiali</a:t>
            </a:r>
            <a:r>
              <a:rPr lang="en-US" dirty="0" smtClean="0"/>
              <a:t> </a:t>
            </a:r>
            <a:r>
              <a:rPr lang="en-US" dirty="0" err="1" smtClean="0"/>
              <a:t>lideri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- </a:t>
            </a:r>
            <a:r>
              <a:rPr lang="en-US" dirty="0" err="1" smtClean="0"/>
              <a:t>dubleaza</a:t>
            </a:r>
            <a:r>
              <a:rPr lang="en-US" dirty="0" smtClean="0"/>
              <a:t> </a:t>
            </a:r>
            <a:r>
              <a:rPr lang="en-US" dirty="0" err="1" smtClean="0"/>
              <a:t>sau</a:t>
            </a:r>
            <a:r>
              <a:rPr lang="en-US" dirty="0" smtClean="0"/>
              <a:t> </a:t>
            </a:r>
            <a:r>
              <a:rPr lang="en-US" dirty="0" err="1" smtClean="0"/>
              <a:t>supravegheaza</a:t>
            </a:r>
            <a:r>
              <a:rPr lang="en-US" dirty="0" smtClean="0"/>
              <a:t> </a:t>
            </a:r>
            <a:r>
              <a:rPr lang="en-US" dirty="0" err="1" smtClean="0"/>
              <a:t>birocratia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</a:t>
            </a:r>
            <a:r>
              <a:rPr lang="en-US" dirty="0" err="1" smtClean="0"/>
              <a:t>controleaza</a:t>
            </a:r>
            <a:r>
              <a:rPr lang="en-US" dirty="0" smtClean="0"/>
              <a:t>/</a:t>
            </a:r>
            <a:r>
              <a:rPr lang="en-US" dirty="0" err="1" smtClean="0"/>
              <a:t>spioneaza</a:t>
            </a:r>
            <a:r>
              <a:rPr lang="en-US" dirty="0" smtClean="0"/>
              <a:t> </a:t>
            </a:r>
            <a:r>
              <a:rPr lang="en-US" dirty="0" err="1" smtClean="0"/>
              <a:t>populatia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1800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Partide</a:t>
            </a:r>
            <a:r>
              <a:rPr lang="en-US" dirty="0" smtClean="0"/>
              <a:t> </a:t>
            </a:r>
            <a:r>
              <a:rPr lang="en-US" dirty="0" err="1" smtClean="0"/>
              <a:t>politice</a:t>
            </a:r>
            <a:r>
              <a:rPr lang="en-US" dirty="0" smtClean="0"/>
              <a:t> in </a:t>
            </a:r>
            <a:r>
              <a:rPr lang="en-US" dirty="0" err="1" smtClean="0"/>
              <a:t>regimuri</a:t>
            </a:r>
            <a:r>
              <a:rPr lang="en-US" dirty="0" smtClean="0"/>
              <a:t> </a:t>
            </a:r>
            <a:r>
              <a:rPr lang="en-US" dirty="0" err="1" smtClean="0"/>
              <a:t>nedemocratice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 err="1" smtClean="0"/>
              <a:t>Sistem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uni-partid</a:t>
            </a:r>
            <a:r>
              <a:rPr lang="en-US" b="1" u="sng" dirty="0" smtClean="0"/>
              <a:t>, </a:t>
            </a:r>
            <a:r>
              <a:rPr lang="en-US" b="1" u="sng" dirty="0" err="1" smtClean="0"/>
              <a:t>autoritaritar</a:t>
            </a:r>
            <a:endParaRPr lang="en-US" b="1" u="sng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</a:t>
            </a:r>
            <a:r>
              <a:rPr lang="en-US" dirty="0" err="1" smtClean="0"/>
              <a:t>stransa</a:t>
            </a:r>
            <a:r>
              <a:rPr lang="en-US" dirty="0" smtClean="0"/>
              <a:t> </a:t>
            </a:r>
            <a:r>
              <a:rPr lang="en-US" dirty="0" err="1" smtClean="0"/>
              <a:t>legatura</a:t>
            </a:r>
            <a:r>
              <a:rPr lang="en-US" dirty="0" smtClean="0"/>
              <a:t> </a:t>
            </a:r>
            <a:r>
              <a:rPr lang="en-US" dirty="0" err="1" smtClean="0"/>
              <a:t>intre</a:t>
            </a:r>
            <a:r>
              <a:rPr lang="en-US" dirty="0" smtClean="0"/>
              <a:t> </a:t>
            </a:r>
            <a:r>
              <a:rPr lang="en-US" dirty="0" err="1" smtClean="0"/>
              <a:t>guvern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partid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nu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admise</a:t>
            </a:r>
            <a:r>
              <a:rPr lang="en-US" dirty="0" smtClean="0"/>
              <a:t> </a:t>
            </a:r>
            <a:r>
              <a:rPr lang="en-US" dirty="0" err="1" smtClean="0"/>
              <a:t>partide</a:t>
            </a:r>
            <a:r>
              <a:rPr lang="en-US" dirty="0" smtClean="0"/>
              <a:t> de </a:t>
            </a:r>
            <a:r>
              <a:rPr lang="en-US" dirty="0" err="1" smtClean="0"/>
              <a:t>opozitie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Exemplu</a:t>
            </a:r>
            <a:r>
              <a:rPr lang="en-US" dirty="0" smtClean="0"/>
              <a:t>: </a:t>
            </a:r>
          </a:p>
          <a:p>
            <a:pPr marL="0" indent="0">
              <a:buNone/>
            </a:pPr>
            <a:r>
              <a:rPr lang="en-US" dirty="0" err="1" smtClean="0"/>
              <a:t>Corea</a:t>
            </a:r>
            <a:r>
              <a:rPr lang="en-US" dirty="0" smtClean="0"/>
              <a:t> de Nord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24412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Partide</a:t>
            </a:r>
            <a:r>
              <a:rPr lang="en-US" dirty="0" smtClean="0"/>
              <a:t> </a:t>
            </a:r>
            <a:r>
              <a:rPr lang="en-US" dirty="0" err="1" smtClean="0"/>
              <a:t>politice</a:t>
            </a:r>
            <a:r>
              <a:rPr lang="en-US" dirty="0" smtClean="0"/>
              <a:t> in </a:t>
            </a:r>
            <a:r>
              <a:rPr lang="en-US" dirty="0" err="1" smtClean="0"/>
              <a:t>regimuri</a:t>
            </a:r>
            <a:r>
              <a:rPr lang="en-US" dirty="0" smtClean="0"/>
              <a:t> </a:t>
            </a:r>
            <a:r>
              <a:rPr lang="en-US" dirty="0" err="1" smtClean="0"/>
              <a:t>nedemocratice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b="1" u="sng" dirty="0" err="1" smtClean="0"/>
              <a:t>Sistem</a:t>
            </a:r>
            <a:r>
              <a:rPr lang="en-US" b="1" u="sng" dirty="0" smtClean="0"/>
              <a:t> cu </a:t>
            </a:r>
            <a:r>
              <a:rPr lang="en-US" b="1" u="sng" dirty="0" err="1" smtClean="0"/>
              <a:t>partid</a:t>
            </a:r>
            <a:r>
              <a:rPr lang="en-US" b="1" u="sng" dirty="0" smtClean="0"/>
              <a:t> dominant: </a:t>
            </a:r>
            <a:r>
              <a:rPr lang="en-US" dirty="0" smtClean="0"/>
              <a:t>un </a:t>
            </a:r>
            <a:r>
              <a:rPr lang="en-US" dirty="0" err="1" smtClean="0"/>
              <a:t>singur</a:t>
            </a:r>
            <a:r>
              <a:rPr lang="en-US" dirty="0" smtClean="0"/>
              <a:t> </a:t>
            </a:r>
            <a:r>
              <a:rPr lang="en-US" dirty="0" err="1" smtClean="0"/>
              <a:t>partid</a:t>
            </a:r>
            <a:r>
              <a:rPr lang="en-US" dirty="0" smtClean="0"/>
              <a:t> </a:t>
            </a:r>
            <a:r>
              <a:rPr lang="en-US" dirty="0" err="1" smtClean="0"/>
              <a:t>domina</a:t>
            </a:r>
            <a:r>
              <a:rPr lang="en-US" dirty="0" smtClean="0"/>
              <a:t> </a:t>
            </a:r>
            <a:r>
              <a:rPr lang="en-US" dirty="0" err="1" smtClean="0"/>
              <a:t>scena</a:t>
            </a:r>
            <a:r>
              <a:rPr lang="en-US" dirty="0" smtClean="0"/>
              <a:t> </a:t>
            </a:r>
            <a:r>
              <a:rPr lang="en-US" dirty="0" err="1" smtClean="0"/>
              <a:t>politica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aparatul</a:t>
            </a:r>
            <a:r>
              <a:rPr lang="en-US" dirty="0" smtClean="0"/>
              <a:t> de stat </a:t>
            </a:r>
            <a:r>
              <a:rPr lang="en-US" dirty="0" err="1" smtClean="0"/>
              <a:t>pentru</a:t>
            </a:r>
            <a:r>
              <a:rPr lang="en-US" dirty="0" smtClean="0"/>
              <a:t> lungi </a:t>
            </a:r>
            <a:r>
              <a:rPr lang="en-US" dirty="0" err="1" smtClean="0"/>
              <a:t>perioade</a:t>
            </a:r>
            <a:r>
              <a:rPr lang="en-US" dirty="0" smtClean="0"/>
              <a:t> de </a:t>
            </a:r>
            <a:r>
              <a:rPr lang="en-US" dirty="0" err="1" smtClean="0"/>
              <a:t>timp</a:t>
            </a:r>
            <a:endParaRPr lang="en-US" dirty="0" smtClean="0"/>
          </a:p>
          <a:p>
            <a:pPr lvl="1"/>
            <a:r>
              <a:rPr lang="en-US" dirty="0"/>
              <a:t>n</a:t>
            </a:r>
            <a:r>
              <a:rPr lang="en-US" dirty="0" smtClean="0"/>
              <a:t>u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interzise</a:t>
            </a:r>
            <a:r>
              <a:rPr lang="en-US" dirty="0" smtClean="0"/>
              <a:t> </a:t>
            </a:r>
            <a:r>
              <a:rPr lang="en-US" dirty="0" err="1" smtClean="0"/>
              <a:t>partidele</a:t>
            </a:r>
            <a:r>
              <a:rPr lang="en-US" dirty="0" smtClean="0"/>
              <a:t> de </a:t>
            </a:r>
            <a:r>
              <a:rPr lang="en-US" dirty="0" err="1" smtClean="0"/>
              <a:t>opozitie</a:t>
            </a:r>
            <a:r>
              <a:rPr lang="en-US" dirty="0" smtClean="0"/>
              <a:t>, </a:t>
            </a:r>
            <a:r>
              <a:rPr lang="en-US" dirty="0" err="1" smtClean="0"/>
              <a:t>dar</a:t>
            </a:r>
            <a:r>
              <a:rPr lang="en-US" dirty="0" smtClean="0"/>
              <a:t> </a:t>
            </a:r>
            <a:r>
              <a:rPr lang="en-US" dirty="0" err="1" smtClean="0"/>
              <a:t>numai</a:t>
            </a:r>
            <a:r>
              <a:rPr lang="en-US" dirty="0" smtClean="0"/>
              <a:t> </a:t>
            </a:r>
            <a:r>
              <a:rPr lang="en-US" dirty="0" err="1" smtClean="0"/>
              <a:t>partidul</a:t>
            </a:r>
            <a:r>
              <a:rPr lang="en-US" dirty="0" smtClean="0"/>
              <a:t> dominant are </a:t>
            </a:r>
            <a:r>
              <a:rPr lang="en-US" dirty="0" err="1" smtClean="0"/>
              <a:t>sanse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castige</a:t>
            </a:r>
            <a:r>
              <a:rPr lang="en-US" dirty="0" smtClean="0"/>
              <a:t> </a:t>
            </a:r>
            <a:r>
              <a:rPr lang="en-US" dirty="0" err="1" smtClean="0"/>
              <a:t>alegerile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formeze</a:t>
            </a:r>
            <a:r>
              <a:rPr lang="en-US" dirty="0" smtClean="0"/>
              <a:t> </a:t>
            </a:r>
            <a:r>
              <a:rPr lang="en-US" dirty="0" err="1" smtClean="0"/>
              <a:t>guvernul</a:t>
            </a:r>
            <a:r>
              <a:rPr lang="en-US" dirty="0" smtClean="0"/>
              <a:t> (</a:t>
            </a:r>
            <a:r>
              <a:rPr lang="en-US" dirty="0" err="1" smtClean="0"/>
              <a:t>datorita</a:t>
            </a:r>
            <a:r>
              <a:rPr lang="en-US" dirty="0" smtClean="0"/>
              <a:t> </a:t>
            </a:r>
            <a:r>
              <a:rPr lang="en-US" dirty="0" err="1" smtClean="0"/>
              <a:t>sistemului</a:t>
            </a:r>
            <a:r>
              <a:rPr lang="en-US" dirty="0" smtClean="0"/>
              <a:t> electoral, </a:t>
            </a:r>
            <a:r>
              <a:rPr lang="en-US" dirty="0" err="1" smtClean="0"/>
              <a:t>controlului</a:t>
            </a:r>
            <a:r>
              <a:rPr lang="en-US" dirty="0" smtClean="0"/>
              <a:t> </a:t>
            </a:r>
            <a:r>
              <a:rPr lang="en-US" dirty="0" err="1" smtClean="0"/>
              <a:t>asupra</a:t>
            </a:r>
            <a:r>
              <a:rPr lang="en-US" dirty="0" smtClean="0"/>
              <a:t> mass-media,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/>
              <a:t>p</a:t>
            </a:r>
            <a:r>
              <a:rPr lang="en-US" dirty="0" err="1" smtClean="0"/>
              <a:t>artidele</a:t>
            </a:r>
            <a:r>
              <a:rPr lang="en-US" dirty="0" smtClean="0"/>
              <a:t> de </a:t>
            </a:r>
            <a:r>
              <a:rPr lang="en-US" dirty="0" err="1" smtClean="0"/>
              <a:t>opozitie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informal </a:t>
            </a:r>
            <a:r>
              <a:rPr lang="en-US" dirty="0" err="1" smtClean="0"/>
              <a:t>blocate</a:t>
            </a:r>
            <a:r>
              <a:rPr lang="en-US" dirty="0" smtClean="0"/>
              <a:t>/</a:t>
            </a:r>
            <a:r>
              <a:rPr lang="en-US" dirty="0" err="1" smtClean="0"/>
              <a:t>hartuite</a:t>
            </a:r>
            <a:endParaRPr lang="en-US" dirty="0"/>
          </a:p>
          <a:p>
            <a:pPr marL="63500" lvl="1" indent="0">
              <a:buNone/>
            </a:pPr>
            <a:endParaRPr lang="en-US" dirty="0" smtClean="0"/>
          </a:p>
          <a:p>
            <a:pPr marL="63500" lvl="1" indent="0">
              <a:buNone/>
            </a:pPr>
            <a:r>
              <a:rPr lang="en-US" dirty="0" err="1" smtClean="0"/>
              <a:t>Exemplu</a:t>
            </a:r>
            <a:r>
              <a:rPr lang="en-US" dirty="0" smtClean="0"/>
              <a:t>:</a:t>
            </a:r>
          </a:p>
          <a:p>
            <a:pPr marL="63500" lvl="1" indent="0">
              <a:buNone/>
            </a:pPr>
            <a:r>
              <a:rPr lang="en-US" dirty="0" err="1" smtClean="0"/>
              <a:t>Mexic</a:t>
            </a:r>
            <a:r>
              <a:rPr lang="en-US" dirty="0" smtClean="0"/>
              <a:t> sub </a:t>
            </a:r>
            <a:r>
              <a:rPr lang="en-US" dirty="0" err="1" smtClean="0"/>
              <a:t>dominatia</a:t>
            </a:r>
            <a:r>
              <a:rPr lang="en-US" dirty="0" smtClean="0"/>
              <a:t> PRI </a:t>
            </a:r>
            <a:r>
              <a:rPr lang="en-US" dirty="0" err="1" smtClean="0"/>
              <a:t>pana</a:t>
            </a:r>
            <a:r>
              <a:rPr lang="en-US" dirty="0" smtClean="0"/>
              <a:t> in </a:t>
            </a:r>
            <a:r>
              <a:rPr lang="en-US" dirty="0" err="1" smtClean="0"/>
              <a:t>anii</a:t>
            </a:r>
            <a:r>
              <a:rPr lang="en-US" dirty="0" smtClean="0"/>
              <a:t> ‘90.</a:t>
            </a:r>
          </a:p>
          <a:p>
            <a:pPr marL="63500" lvl="1" indent="0">
              <a:buNone/>
            </a:pPr>
            <a:r>
              <a:rPr lang="en-US" dirty="0" err="1" smtClean="0"/>
              <a:t>Japonia</a:t>
            </a:r>
            <a:r>
              <a:rPr lang="en-US" dirty="0" smtClean="0"/>
              <a:t> sub </a:t>
            </a:r>
            <a:r>
              <a:rPr lang="en-US" dirty="0" err="1" smtClean="0"/>
              <a:t>dominatia</a:t>
            </a:r>
            <a:r>
              <a:rPr lang="en-US" dirty="0" smtClean="0"/>
              <a:t> PLD </a:t>
            </a:r>
            <a:r>
              <a:rPr lang="en-US" dirty="0" err="1" smtClean="0"/>
              <a:t>pana</a:t>
            </a:r>
            <a:r>
              <a:rPr lang="en-US" dirty="0" smtClean="0"/>
              <a:t> in </a:t>
            </a:r>
            <a:r>
              <a:rPr lang="en-US" dirty="0" err="1" smtClean="0"/>
              <a:t>anii</a:t>
            </a:r>
            <a:r>
              <a:rPr lang="en-US" dirty="0" smtClean="0"/>
              <a:t> ‘90.</a:t>
            </a:r>
          </a:p>
          <a:p>
            <a:pPr marL="63500" lvl="1" indent="0">
              <a:buNone/>
            </a:pPr>
            <a:r>
              <a:rPr lang="en-US" dirty="0" smtClean="0"/>
              <a:t>Singapore</a:t>
            </a:r>
          </a:p>
          <a:p>
            <a:pPr marL="63500" lvl="1" indent="0">
              <a:buNone/>
            </a:pPr>
            <a:r>
              <a:rPr lang="en-US" dirty="0" smtClean="0"/>
              <a:t>Turkmenistan</a:t>
            </a:r>
          </a:p>
          <a:p>
            <a:pPr marL="63500" lvl="1" indent="0">
              <a:buNone/>
            </a:pPr>
            <a:r>
              <a:rPr lang="en-US" dirty="0" smtClean="0"/>
              <a:t>Syria</a:t>
            </a:r>
          </a:p>
          <a:p>
            <a:pPr marL="63500" lvl="1" indent="0">
              <a:buNone/>
            </a:pPr>
            <a:r>
              <a:rPr lang="en-US" dirty="0" smtClean="0"/>
              <a:t>Vietnam</a:t>
            </a:r>
          </a:p>
          <a:p>
            <a:pPr marL="63500" lvl="1" indent="0">
              <a:buNone/>
            </a:pPr>
            <a:r>
              <a:rPr lang="en-US" dirty="0" smtClean="0"/>
              <a:t>Laos</a:t>
            </a:r>
          </a:p>
          <a:p>
            <a:pPr marL="63500" lvl="1" indent="0">
              <a:buNone/>
            </a:pPr>
            <a:r>
              <a:rPr lang="en-US" dirty="0" smtClean="0"/>
              <a:t>Cuba</a:t>
            </a:r>
          </a:p>
          <a:p>
            <a:pPr marL="63500" lvl="1" indent="0">
              <a:buNone/>
            </a:pPr>
            <a:r>
              <a:rPr lang="en-US" dirty="0" smtClean="0"/>
              <a:t>Iran</a:t>
            </a:r>
          </a:p>
        </p:txBody>
      </p:sp>
    </p:spTree>
    <p:extLst>
      <p:ext uri="{BB962C8B-B14F-4D97-AF65-F5344CB8AC3E}">
        <p14:creationId xmlns:p14="http://schemas.microsoft.com/office/powerpoint/2010/main" val="424713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Partide</a:t>
            </a:r>
            <a:r>
              <a:rPr lang="en-US" dirty="0" smtClean="0"/>
              <a:t> </a:t>
            </a:r>
            <a:r>
              <a:rPr lang="en-US" dirty="0" err="1" smtClean="0"/>
              <a:t>politice</a:t>
            </a:r>
            <a:r>
              <a:rPr lang="en-US" dirty="0" smtClean="0"/>
              <a:t> in </a:t>
            </a:r>
            <a:r>
              <a:rPr lang="en-US" dirty="0" err="1" smtClean="0"/>
              <a:t>regimuri</a:t>
            </a:r>
            <a:r>
              <a:rPr lang="en-US" dirty="0" smtClean="0"/>
              <a:t> </a:t>
            </a:r>
            <a:r>
              <a:rPr lang="en-US" dirty="0" err="1" smtClean="0"/>
              <a:t>nedemocratice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u="sng" dirty="0" err="1" smtClean="0"/>
              <a:t>Sistem</a:t>
            </a:r>
            <a:r>
              <a:rPr lang="en-US" b="1" u="sng" dirty="0" smtClean="0"/>
              <a:t> cu </a:t>
            </a:r>
            <a:r>
              <a:rPr lang="en-US" b="1" u="sng" dirty="0" err="1" smtClean="0"/>
              <a:t>partid</a:t>
            </a:r>
            <a:r>
              <a:rPr lang="en-US" b="1" u="sng" dirty="0" smtClean="0"/>
              <a:t> dominant: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Avantaje</a:t>
            </a:r>
            <a:r>
              <a:rPr lang="en-US" dirty="0" smtClean="0"/>
              <a:t>: </a:t>
            </a:r>
          </a:p>
          <a:p>
            <a:pPr>
              <a:buFontTx/>
              <a:buChar char="-"/>
            </a:pPr>
            <a:r>
              <a:rPr lang="en-US" dirty="0" err="1" smtClean="0"/>
              <a:t>stabilitate</a:t>
            </a:r>
            <a:r>
              <a:rPr lang="en-US" dirty="0" smtClean="0"/>
              <a:t> </a:t>
            </a:r>
            <a:r>
              <a:rPr lang="en-US" dirty="0" err="1" smtClean="0"/>
              <a:t>politica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err="1" smtClean="0"/>
              <a:t>continuitate</a:t>
            </a:r>
            <a:r>
              <a:rPr lang="en-US" dirty="0" smtClean="0"/>
              <a:t> </a:t>
            </a:r>
            <a:r>
              <a:rPr lang="en-US" dirty="0" err="1" smtClean="0"/>
              <a:t>politica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de </a:t>
            </a:r>
            <a:r>
              <a:rPr lang="en-US" dirty="0" err="1" smtClean="0"/>
              <a:t>proiect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err="1"/>
              <a:t>e</a:t>
            </a:r>
            <a:r>
              <a:rPr lang="en-US" dirty="0" err="1" smtClean="0"/>
              <a:t>ficienta</a:t>
            </a:r>
            <a:r>
              <a:rPr lang="en-US" dirty="0" smtClean="0"/>
              <a:t> </a:t>
            </a:r>
            <a:r>
              <a:rPr lang="en-US" dirty="0" err="1" smtClean="0"/>
              <a:t>economica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err="1"/>
              <a:t>m</a:t>
            </a:r>
            <a:r>
              <a:rPr lang="en-US" dirty="0" err="1" smtClean="0"/>
              <a:t>obilizare</a:t>
            </a:r>
            <a:r>
              <a:rPr lang="en-US" dirty="0" smtClean="0"/>
              <a:t> </a:t>
            </a:r>
            <a:r>
              <a:rPr lang="en-US" dirty="0" err="1" smtClean="0"/>
              <a:t>eficenta</a:t>
            </a:r>
            <a:r>
              <a:rPr lang="en-US" dirty="0" smtClean="0"/>
              <a:t> a </a:t>
            </a:r>
            <a:r>
              <a:rPr lang="en-US" dirty="0" err="1" smtClean="0"/>
              <a:t>societatii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proiecte</a:t>
            </a:r>
            <a:r>
              <a:rPr lang="en-US" dirty="0" smtClean="0"/>
              <a:t> </a:t>
            </a:r>
            <a:r>
              <a:rPr lang="en-US" dirty="0" err="1" smtClean="0"/>
              <a:t>mari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err="1"/>
              <a:t>d</a:t>
            </a:r>
            <a:r>
              <a:rPr lang="en-US" dirty="0" err="1" smtClean="0"/>
              <a:t>ecizii</a:t>
            </a:r>
            <a:r>
              <a:rPr lang="en-US" dirty="0" smtClean="0"/>
              <a:t> </a:t>
            </a:r>
            <a:r>
              <a:rPr lang="en-US" dirty="0" err="1" smtClean="0"/>
              <a:t>politice</a:t>
            </a:r>
            <a:r>
              <a:rPr lang="en-US" dirty="0" smtClean="0"/>
              <a:t> </a:t>
            </a:r>
            <a:r>
              <a:rPr lang="en-US" dirty="0" err="1" smtClean="0"/>
              <a:t>luate</a:t>
            </a:r>
            <a:r>
              <a:rPr lang="en-US" dirty="0" smtClean="0"/>
              <a:t> </a:t>
            </a:r>
            <a:r>
              <a:rPr lang="en-US" dirty="0" err="1" smtClean="0"/>
              <a:t>repede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Dezavantaje</a:t>
            </a:r>
            <a:r>
              <a:rPr lang="en-US" dirty="0" smtClean="0"/>
              <a:t>:</a:t>
            </a:r>
          </a:p>
          <a:p>
            <a:pPr>
              <a:buFontTx/>
              <a:buChar char="-"/>
            </a:pPr>
            <a:r>
              <a:rPr lang="en-US" dirty="0" err="1" smtClean="0"/>
              <a:t>exces</a:t>
            </a:r>
            <a:r>
              <a:rPr lang="en-US" dirty="0" smtClean="0"/>
              <a:t> de </a:t>
            </a:r>
            <a:r>
              <a:rPr lang="en-US" dirty="0" err="1" smtClean="0"/>
              <a:t>putere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e</a:t>
            </a:r>
            <a:r>
              <a:rPr lang="en-US" dirty="0" err="1" smtClean="0"/>
              <a:t>xtinderea</a:t>
            </a:r>
            <a:r>
              <a:rPr lang="en-US" dirty="0" smtClean="0"/>
              <a:t> </a:t>
            </a:r>
            <a:r>
              <a:rPr lang="en-US" dirty="0" err="1" smtClean="0"/>
              <a:t>coruptiei</a:t>
            </a:r>
            <a:r>
              <a:rPr lang="en-US" dirty="0" smtClean="0"/>
              <a:t> (</a:t>
            </a:r>
            <a:r>
              <a:rPr lang="en-US" dirty="0" err="1" smtClean="0"/>
              <a:t>daca</a:t>
            </a:r>
            <a:r>
              <a:rPr lang="en-US" dirty="0" smtClean="0"/>
              <a:t> nu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domnia</a:t>
            </a:r>
            <a:r>
              <a:rPr lang="en-US" dirty="0" smtClean="0"/>
              <a:t> </a:t>
            </a:r>
            <a:r>
              <a:rPr lang="en-US" dirty="0" err="1" smtClean="0"/>
              <a:t>legii</a:t>
            </a:r>
            <a:r>
              <a:rPr lang="en-US" dirty="0" smtClean="0"/>
              <a:t>)</a:t>
            </a:r>
          </a:p>
          <a:p>
            <a:pPr>
              <a:buFontTx/>
              <a:buChar char="-"/>
            </a:pPr>
            <a:r>
              <a:rPr lang="en-US" dirty="0" err="1"/>
              <a:t>i</a:t>
            </a:r>
            <a:r>
              <a:rPr lang="en-US" dirty="0" err="1" smtClean="0"/>
              <a:t>nabusirea</a:t>
            </a:r>
            <a:r>
              <a:rPr lang="en-US" dirty="0" smtClean="0"/>
              <a:t> </a:t>
            </a:r>
            <a:r>
              <a:rPr lang="en-US" dirty="0" err="1" smtClean="0"/>
              <a:t>societatii</a:t>
            </a:r>
            <a:r>
              <a:rPr lang="en-US" dirty="0" smtClean="0"/>
              <a:t> </a:t>
            </a:r>
            <a:r>
              <a:rPr lang="en-US" dirty="0" err="1" smtClean="0"/>
              <a:t>civile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3496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8913"/>
            <a:ext cx="7847012" cy="803275"/>
          </a:xfrm>
        </p:spPr>
        <p:txBody>
          <a:bodyPr/>
          <a:lstStyle/>
          <a:p>
            <a:r>
              <a:rPr lang="en-CA" altLang="ro-RO" dirty="0" smtClean="0"/>
              <a:t>Iran – </a:t>
            </a:r>
            <a:r>
              <a:rPr lang="en-CA" altLang="ro-RO" dirty="0" err="1" smtClean="0"/>
              <a:t>Sistemul</a:t>
            </a:r>
            <a:r>
              <a:rPr lang="en-CA" altLang="ro-RO" dirty="0" smtClean="0"/>
              <a:t> de </a:t>
            </a:r>
            <a:r>
              <a:rPr lang="en-CA" altLang="ro-RO" dirty="0" err="1" smtClean="0"/>
              <a:t>guvernare</a:t>
            </a:r>
            <a:endParaRPr lang="en-CA" altLang="ro-RO" dirty="0"/>
          </a:p>
        </p:txBody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268413"/>
            <a:ext cx="7847012" cy="48275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CA" altLang="ro-RO" dirty="0"/>
              <a:t>    </a:t>
            </a:r>
            <a:endParaRPr lang="en-CA" altLang="ro-RO" dirty="0">
              <a:solidFill>
                <a:srgbClr val="FFFFFF"/>
              </a:solidFill>
            </a:endParaRPr>
          </a:p>
        </p:txBody>
      </p:sp>
      <p:sp>
        <p:nvSpPr>
          <p:cNvPr id="230404" name="Rectangle 4"/>
          <p:cNvSpPr>
            <a:spLocks noChangeArrowheads="1"/>
          </p:cNvSpPr>
          <p:nvPr/>
        </p:nvSpPr>
        <p:spPr bwMode="auto">
          <a:xfrm>
            <a:off x="3895725" y="3971924"/>
            <a:ext cx="1900238" cy="121126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ro-RO" sz="2400" dirty="0" err="1" smtClean="0">
                <a:solidFill>
                  <a:schemeClr val="bg2"/>
                </a:solidFill>
              </a:rPr>
              <a:t>Majles</a:t>
            </a:r>
            <a:r>
              <a:rPr lang="en-US" altLang="ro-RO" sz="2400" dirty="0" smtClean="0">
                <a:solidFill>
                  <a:schemeClr val="bg2"/>
                </a:solidFill>
              </a:rPr>
              <a:t> </a:t>
            </a:r>
          </a:p>
          <a:p>
            <a:pPr algn="ctr"/>
            <a:r>
              <a:rPr lang="en-US" altLang="ro-RO" sz="2400" dirty="0" smtClean="0">
                <a:solidFill>
                  <a:schemeClr val="bg2"/>
                </a:solidFill>
              </a:rPr>
              <a:t>(</a:t>
            </a:r>
            <a:r>
              <a:rPr lang="en-US" altLang="ro-RO" sz="2400" dirty="0" err="1" smtClean="0">
                <a:solidFill>
                  <a:schemeClr val="bg2"/>
                </a:solidFill>
              </a:rPr>
              <a:t>Parlament</a:t>
            </a:r>
            <a:r>
              <a:rPr lang="en-US" altLang="ro-RO" sz="2400" dirty="0" smtClean="0">
                <a:solidFill>
                  <a:schemeClr val="bg2"/>
                </a:solidFill>
              </a:rPr>
              <a:t>)</a:t>
            </a:r>
            <a:endParaRPr lang="en-US" altLang="ro-RO" sz="2400" dirty="0">
              <a:solidFill>
                <a:schemeClr val="bg2"/>
              </a:solidFill>
            </a:endParaRPr>
          </a:p>
          <a:p>
            <a:pPr algn="ctr"/>
            <a:r>
              <a:rPr lang="en-US" altLang="ro-RO" sz="1400" dirty="0">
                <a:solidFill>
                  <a:schemeClr val="bg2"/>
                </a:solidFill>
              </a:rPr>
              <a:t>(290 </a:t>
            </a:r>
            <a:r>
              <a:rPr lang="en-US" altLang="ro-RO" sz="1400" dirty="0" err="1" smtClean="0">
                <a:solidFill>
                  <a:schemeClr val="bg2"/>
                </a:solidFill>
              </a:rPr>
              <a:t>deputati</a:t>
            </a:r>
            <a:r>
              <a:rPr lang="en-US" altLang="ro-RO" sz="1400" dirty="0" smtClean="0">
                <a:solidFill>
                  <a:schemeClr val="bg2"/>
                </a:solidFill>
              </a:rPr>
              <a:t>,</a:t>
            </a:r>
            <a:endParaRPr lang="en-US" altLang="ro-RO" sz="1400" dirty="0">
              <a:solidFill>
                <a:schemeClr val="bg2"/>
              </a:solidFill>
            </a:endParaRPr>
          </a:p>
          <a:p>
            <a:pPr algn="ctr"/>
            <a:r>
              <a:rPr lang="en-US" altLang="ro-RO" sz="1400" dirty="0" err="1">
                <a:solidFill>
                  <a:schemeClr val="bg2"/>
                </a:solidFill>
              </a:rPr>
              <a:t>a</a:t>
            </a:r>
            <a:r>
              <a:rPr lang="en-US" altLang="ro-RO" sz="1400" dirty="0" err="1" smtClean="0">
                <a:solidFill>
                  <a:schemeClr val="bg2"/>
                </a:solidFill>
              </a:rPr>
              <a:t>lesi</a:t>
            </a:r>
            <a:r>
              <a:rPr lang="en-US" altLang="ro-RO" sz="1400" dirty="0" smtClean="0">
                <a:solidFill>
                  <a:schemeClr val="bg2"/>
                </a:solidFill>
              </a:rPr>
              <a:t> </a:t>
            </a:r>
            <a:r>
              <a:rPr lang="en-US" altLang="ro-RO" sz="1400" dirty="0" err="1" smtClean="0">
                <a:solidFill>
                  <a:schemeClr val="bg2"/>
                </a:solidFill>
              </a:rPr>
              <a:t>pentru</a:t>
            </a:r>
            <a:r>
              <a:rPr lang="en-US" altLang="ro-RO" sz="1400" dirty="0" smtClean="0">
                <a:solidFill>
                  <a:schemeClr val="bg2"/>
                </a:solidFill>
              </a:rPr>
              <a:t> 4 </a:t>
            </a:r>
            <a:r>
              <a:rPr lang="en-US" altLang="ro-RO" sz="1400" dirty="0" err="1" smtClean="0">
                <a:solidFill>
                  <a:schemeClr val="bg2"/>
                </a:solidFill>
              </a:rPr>
              <a:t>ani</a:t>
            </a:r>
            <a:r>
              <a:rPr lang="en-US" altLang="ro-RO" sz="1400" dirty="0" smtClean="0">
                <a:solidFill>
                  <a:schemeClr val="bg2"/>
                </a:solidFill>
              </a:rPr>
              <a:t>)</a:t>
            </a:r>
            <a:endParaRPr lang="en-US" altLang="ro-RO" sz="1400" dirty="0">
              <a:solidFill>
                <a:schemeClr val="bg2"/>
              </a:solidFill>
            </a:endParaRPr>
          </a:p>
        </p:txBody>
      </p:sp>
      <p:sp>
        <p:nvSpPr>
          <p:cNvPr id="230405" name="Rectangle 5"/>
          <p:cNvSpPr>
            <a:spLocks noChangeArrowheads="1"/>
          </p:cNvSpPr>
          <p:nvPr/>
        </p:nvSpPr>
        <p:spPr bwMode="auto">
          <a:xfrm>
            <a:off x="7192142" y="4797425"/>
            <a:ext cx="15843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CA" altLang="ro-RO" dirty="0" err="1" smtClean="0">
                <a:solidFill>
                  <a:schemeClr val="bg2"/>
                </a:solidFill>
              </a:rPr>
              <a:t>Tribunale</a:t>
            </a:r>
            <a:r>
              <a:rPr lang="en-CA" altLang="ro-RO" dirty="0" smtClean="0">
                <a:solidFill>
                  <a:schemeClr val="bg2"/>
                </a:solidFill>
              </a:rPr>
              <a:t> </a:t>
            </a:r>
          </a:p>
          <a:p>
            <a:pPr algn="ctr"/>
            <a:r>
              <a:rPr lang="en-CA" altLang="ro-RO" dirty="0" err="1" smtClean="0">
                <a:solidFill>
                  <a:schemeClr val="bg2"/>
                </a:solidFill>
              </a:rPr>
              <a:t>comune</a:t>
            </a:r>
            <a:endParaRPr lang="en-CA" altLang="ro-RO" dirty="0">
              <a:solidFill>
                <a:schemeClr val="bg2"/>
              </a:solidFill>
            </a:endParaRPr>
          </a:p>
        </p:txBody>
      </p:sp>
      <p:sp>
        <p:nvSpPr>
          <p:cNvPr id="230406" name="Rectangle 6"/>
          <p:cNvSpPr>
            <a:spLocks noChangeArrowheads="1"/>
          </p:cNvSpPr>
          <p:nvPr/>
        </p:nvSpPr>
        <p:spPr bwMode="auto">
          <a:xfrm>
            <a:off x="900113" y="3662363"/>
            <a:ext cx="1439862" cy="774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CA" altLang="ro-RO" sz="2400" dirty="0" err="1" smtClean="0">
                <a:solidFill>
                  <a:schemeClr val="bg2"/>
                </a:solidFill>
              </a:rPr>
              <a:t>Presedinte</a:t>
            </a:r>
            <a:endParaRPr lang="en-CA" altLang="ro-RO" sz="2400" dirty="0">
              <a:solidFill>
                <a:schemeClr val="bg2"/>
              </a:solidFill>
            </a:endParaRPr>
          </a:p>
          <a:p>
            <a:pPr algn="ctr"/>
            <a:r>
              <a:rPr lang="en-CA" altLang="ro-RO" sz="1400" dirty="0" smtClean="0">
                <a:solidFill>
                  <a:schemeClr val="bg2"/>
                </a:solidFill>
              </a:rPr>
              <a:t>(ales </a:t>
            </a:r>
            <a:r>
              <a:rPr lang="en-CA" altLang="ro-RO" sz="1400" dirty="0" err="1" smtClean="0">
                <a:solidFill>
                  <a:schemeClr val="bg2"/>
                </a:solidFill>
              </a:rPr>
              <a:t>pentru</a:t>
            </a:r>
            <a:r>
              <a:rPr lang="en-CA" altLang="ro-RO" sz="1400" dirty="0" smtClean="0">
                <a:solidFill>
                  <a:schemeClr val="bg2"/>
                </a:solidFill>
              </a:rPr>
              <a:t> 4 </a:t>
            </a:r>
            <a:r>
              <a:rPr lang="en-CA" altLang="ro-RO" sz="1400" dirty="0" err="1" smtClean="0">
                <a:solidFill>
                  <a:schemeClr val="bg2"/>
                </a:solidFill>
              </a:rPr>
              <a:t>ani</a:t>
            </a:r>
            <a:r>
              <a:rPr lang="en-CA" altLang="ro-RO" sz="1400" dirty="0" smtClean="0">
                <a:solidFill>
                  <a:schemeClr val="bg2"/>
                </a:solidFill>
              </a:rPr>
              <a:t>)</a:t>
            </a:r>
            <a:endParaRPr lang="en-CA" altLang="ro-RO" sz="1400" dirty="0">
              <a:solidFill>
                <a:schemeClr val="bg2"/>
              </a:solidFill>
            </a:endParaRPr>
          </a:p>
        </p:txBody>
      </p:sp>
      <p:sp>
        <p:nvSpPr>
          <p:cNvPr id="230407" name="Rectangle 7"/>
          <p:cNvSpPr>
            <a:spLocks noChangeArrowheads="1"/>
          </p:cNvSpPr>
          <p:nvPr/>
        </p:nvSpPr>
        <p:spPr bwMode="auto">
          <a:xfrm>
            <a:off x="827088" y="5543550"/>
            <a:ext cx="1657350" cy="6223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CA" altLang="ro-RO" sz="2400" dirty="0" err="1" smtClean="0">
                <a:solidFill>
                  <a:schemeClr val="bg2"/>
                </a:solidFill>
              </a:rPr>
              <a:t>Birocratie</a:t>
            </a:r>
            <a:endParaRPr lang="en-CA" altLang="ro-RO" sz="2400" dirty="0">
              <a:solidFill>
                <a:schemeClr val="bg2"/>
              </a:solidFill>
            </a:endParaRPr>
          </a:p>
        </p:txBody>
      </p:sp>
      <p:sp>
        <p:nvSpPr>
          <p:cNvPr id="230408" name="Line 8"/>
          <p:cNvSpPr>
            <a:spLocks noChangeShapeType="1"/>
          </p:cNvSpPr>
          <p:nvPr/>
        </p:nvSpPr>
        <p:spPr bwMode="auto">
          <a:xfrm>
            <a:off x="1619250" y="4992688"/>
            <a:ext cx="0" cy="38100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o-RO"/>
          </a:p>
        </p:txBody>
      </p:sp>
      <p:sp>
        <p:nvSpPr>
          <p:cNvPr id="230409" name="Line 9"/>
          <p:cNvSpPr>
            <a:spLocks noChangeShapeType="1"/>
          </p:cNvSpPr>
          <p:nvPr/>
        </p:nvSpPr>
        <p:spPr bwMode="auto">
          <a:xfrm flipV="1">
            <a:off x="4859338" y="4908550"/>
            <a:ext cx="0" cy="111283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o-RO"/>
          </a:p>
        </p:txBody>
      </p:sp>
      <p:sp>
        <p:nvSpPr>
          <p:cNvPr id="230410" name="Rectangle 10"/>
          <p:cNvSpPr>
            <a:spLocks noChangeArrowheads="1"/>
          </p:cNvSpPr>
          <p:nvPr/>
        </p:nvSpPr>
        <p:spPr bwMode="auto">
          <a:xfrm>
            <a:off x="4140200" y="6237288"/>
            <a:ext cx="1600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CA" altLang="ro-RO" sz="2400" dirty="0" err="1" smtClean="0">
                <a:solidFill>
                  <a:schemeClr val="bg2"/>
                </a:solidFill>
              </a:rPr>
              <a:t>Alegatori</a:t>
            </a:r>
            <a:endParaRPr lang="en-CA" altLang="ro-RO" sz="2400" dirty="0">
              <a:solidFill>
                <a:schemeClr val="bg2"/>
              </a:solidFill>
            </a:endParaRPr>
          </a:p>
        </p:txBody>
      </p:sp>
      <p:sp>
        <p:nvSpPr>
          <p:cNvPr id="230411" name="Line 11"/>
          <p:cNvSpPr>
            <a:spLocks noChangeShapeType="1"/>
          </p:cNvSpPr>
          <p:nvPr/>
        </p:nvSpPr>
        <p:spPr bwMode="auto">
          <a:xfrm flipH="1" flipV="1">
            <a:off x="2627313" y="4797425"/>
            <a:ext cx="1800225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o-RO"/>
          </a:p>
        </p:txBody>
      </p:sp>
      <p:sp>
        <p:nvSpPr>
          <p:cNvPr id="230412" name="Rectangle 12"/>
          <p:cNvSpPr>
            <a:spLocks noChangeArrowheads="1"/>
          </p:cNvSpPr>
          <p:nvPr/>
        </p:nvSpPr>
        <p:spPr bwMode="auto">
          <a:xfrm>
            <a:off x="4140200" y="1125538"/>
            <a:ext cx="1439863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ro-RO" dirty="0" err="1" smtClean="0">
                <a:solidFill>
                  <a:schemeClr val="bg2"/>
                </a:solidFill>
              </a:rPr>
              <a:t>Liderul</a:t>
            </a:r>
            <a:r>
              <a:rPr lang="en-US" altLang="ro-RO" dirty="0" smtClean="0">
                <a:solidFill>
                  <a:schemeClr val="bg2"/>
                </a:solidFill>
              </a:rPr>
              <a:t> </a:t>
            </a:r>
            <a:r>
              <a:rPr lang="en-US" altLang="ro-RO" dirty="0" err="1" smtClean="0">
                <a:solidFill>
                  <a:schemeClr val="bg2"/>
                </a:solidFill>
              </a:rPr>
              <a:t>suprem</a:t>
            </a:r>
            <a:endParaRPr lang="en-US" altLang="ro-RO" dirty="0">
              <a:solidFill>
                <a:schemeClr val="bg2"/>
              </a:solidFill>
            </a:endParaRPr>
          </a:p>
        </p:txBody>
      </p:sp>
      <p:sp>
        <p:nvSpPr>
          <p:cNvPr id="230413" name="Rectangle 13"/>
          <p:cNvSpPr>
            <a:spLocks noChangeArrowheads="1"/>
          </p:cNvSpPr>
          <p:nvPr/>
        </p:nvSpPr>
        <p:spPr bwMode="auto">
          <a:xfrm>
            <a:off x="3851275" y="2060575"/>
            <a:ext cx="2016125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ro-RO" dirty="0" err="1" smtClean="0">
                <a:solidFill>
                  <a:schemeClr val="bg2"/>
                </a:solidFill>
              </a:rPr>
              <a:t>Consiliul</a:t>
            </a:r>
            <a:r>
              <a:rPr lang="en-US" altLang="ro-RO" dirty="0" smtClean="0">
                <a:solidFill>
                  <a:schemeClr val="bg2"/>
                </a:solidFill>
              </a:rPr>
              <a:t> </a:t>
            </a:r>
            <a:r>
              <a:rPr lang="en-US" altLang="ro-RO" dirty="0" err="1" smtClean="0">
                <a:solidFill>
                  <a:schemeClr val="bg2"/>
                </a:solidFill>
              </a:rPr>
              <a:t>gardienilor</a:t>
            </a:r>
            <a:endParaRPr lang="en-US" altLang="ro-RO" dirty="0">
              <a:solidFill>
                <a:schemeClr val="bg2"/>
              </a:solidFill>
            </a:endParaRPr>
          </a:p>
        </p:txBody>
      </p:sp>
      <p:sp>
        <p:nvSpPr>
          <p:cNvPr id="230415" name="Rectangle 15"/>
          <p:cNvSpPr>
            <a:spLocks noChangeArrowheads="1"/>
          </p:cNvSpPr>
          <p:nvPr/>
        </p:nvSpPr>
        <p:spPr bwMode="auto">
          <a:xfrm>
            <a:off x="7308850" y="3789362"/>
            <a:ext cx="1223963" cy="82788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ro-RO" dirty="0" err="1" smtClean="0">
                <a:solidFill>
                  <a:schemeClr val="bg2"/>
                </a:solidFill>
              </a:rPr>
              <a:t>Seful</a:t>
            </a:r>
            <a:r>
              <a:rPr lang="en-US" altLang="ro-RO" dirty="0" smtClean="0">
                <a:solidFill>
                  <a:schemeClr val="bg2"/>
                </a:solidFill>
              </a:rPr>
              <a:t> </a:t>
            </a:r>
          </a:p>
          <a:p>
            <a:pPr algn="ctr"/>
            <a:r>
              <a:rPr lang="en-US" altLang="ro-RO" dirty="0" err="1" smtClean="0">
                <a:solidFill>
                  <a:schemeClr val="bg2"/>
                </a:solidFill>
              </a:rPr>
              <a:t>sistemului</a:t>
            </a:r>
            <a:r>
              <a:rPr lang="en-US" altLang="ro-RO" dirty="0" smtClean="0">
                <a:solidFill>
                  <a:schemeClr val="bg2"/>
                </a:solidFill>
              </a:rPr>
              <a:t> </a:t>
            </a:r>
          </a:p>
          <a:p>
            <a:pPr algn="ctr"/>
            <a:r>
              <a:rPr lang="en-US" altLang="ro-RO" dirty="0" err="1" smtClean="0">
                <a:solidFill>
                  <a:schemeClr val="bg2"/>
                </a:solidFill>
              </a:rPr>
              <a:t>juridic</a:t>
            </a:r>
            <a:endParaRPr lang="en-US" altLang="ro-RO" dirty="0">
              <a:solidFill>
                <a:schemeClr val="bg2"/>
              </a:solidFill>
            </a:endParaRPr>
          </a:p>
        </p:txBody>
      </p:sp>
      <p:sp>
        <p:nvSpPr>
          <p:cNvPr id="230416" name="Rectangle 16"/>
          <p:cNvSpPr>
            <a:spLocks noChangeArrowheads="1"/>
          </p:cNvSpPr>
          <p:nvPr/>
        </p:nvSpPr>
        <p:spPr bwMode="auto">
          <a:xfrm>
            <a:off x="1042988" y="1708850"/>
            <a:ext cx="1296987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ro-RO" dirty="0" err="1" smtClean="0">
                <a:solidFill>
                  <a:schemeClr val="bg2"/>
                </a:solidFill>
              </a:rPr>
              <a:t>Armata</a:t>
            </a:r>
            <a:endParaRPr lang="en-US" altLang="ro-RO" dirty="0">
              <a:solidFill>
                <a:schemeClr val="bg2"/>
              </a:solidFill>
            </a:endParaRPr>
          </a:p>
        </p:txBody>
      </p:sp>
      <p:sp>
        <p:nvSpPr>
          <p:cNvPr id="230417" name="Rectangle 17"/>
          <p:cNvSpPr>
            <a:spLocks noChangeArrowheads="1"/>
          </p:cNvSpPr>
          <p:nvPr/>
        </p:nvSpPr>
        <p:spPr bwMode="auto">
          <a:xfrm>
            <a:off x="684213" y="2349500"/>
            <a:ext cx="2160587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ro-RO" dirty="0" smtClean="0">
                <a:solidFill>
                  <a:schemeClr val="bg2"/>
                </a:solidFill>
              </a:rPr>
              <a:t>Garda </a:t>
            </a:r>
            <a:r>
              <a:rPr lang="en-US" altLang="ro-RO" dirty="0" err="1" smtClean="0">
                <a:solidFill>
                  <a:schemeClr val="bg2"/>
                </a:solidFill>
              </a:rPr>
              <a:t>revolutionara</a:t>
            </a:r>
            <a:endParaRPr lang="en-US" altLang="ro-RO" dirty="0">
              <a:solidFill>
                <a:schemeClr val="bg2"/>
              </a:solidFill>
            </a:endParaRPr>
          </a:p>
        </p:txBody>
      </p:sp>
      <p:sp>
        <p:nvSpPr>
          <p:cNvPr id="230418" name="Rectangle 18"/>
          <p:cNvSpPr>
            <a:spLocks noChangeArrowheads="1"/>
          </p:cNvSpPr>
          <p:nvPr/>
        </p:nvSpPr>
        <p:spPr bwMode="auto">
          <a:xfrm>
            <a:off x="6948487" y="1268413"/>
            <a:ext cx="1584325" cy="12239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ro-RO" dirty="0" err="1" smtClean="0">
                <a:solidFill>
                  <a:schemeClr val="bg2"/>
                </a:solidFill>
              </a:rPr>
              <a:t>Adunarea</a:t>
            </a:r>
            <a:r>
              <a:rPr lang="en-US" altLang="ro-RO" dirty="0" smtClean="0">
                <a:solidFill>
                  <a:schemeClr val="bg2"/>
                </a:solidFill>
              </a:rPr>
              <a:t> </a:t>
            </a:r>
          </a:p>
          <a:p>
            <a:pPr algn="ctr"/>
            <a:r>
              <a:rPr lang="en-US" altLang="ro-RO" dirty="0" err="1" smtClean="0">
                <a:solidFill>
                  <a:schemeClr val="bg2"/>
                </a:solidFill>
              </a:rPr>
              <a:t>expertilor</a:t>
            </a:r>
            <a:r>
              <a:rPr lang="en-US" altLang="ro-RO" dirty="0" smtClean="0">
                <a:solidFill>
                  <a:schemeClr val="bg2"/>
                </a:solidFill>
              </a:rPr>
              <a:t> </a:t>
            </a:r>
          </a:p>
          <a:p>
            <a:pPr algn="ctr"/>
            <a:r>
              <a:rPr lang="en-US" altLang="ro-RO" dirty="0" err="1" smtClean="0">
                <a:solidFill>
                  <a:schemeClr val="bg2"/>
                </a:solidFill>
              </a:rPr>
              <a:t>religiosi</a:t>
            </a:r>
            <a:endParaRPr lang="en-US" altLang="ro-RO" dirty="0" smtClean="0">
              <a:solidFill>
                <a:schemeClr val="bg2"/>
              </a:solidFill>
            </a:endParaRPr>
          </a:p>
          <a:p>
            <a:pPr algn="ctr"/>
            <a:r>
              <a:rPr lang="en-US" altLang="ro-RO" sz="1400" dirty="0" smtClean="0">
                <a:solidFill>
                  <a:schemeClr val="bg2"/>
                </a:solidFill>
              </a:rPr>
              <a:t>(</a:t>
            </a:r>
            <a:r>
              <a:rPr lang="en-US" altLang="ro-RO" sz="1400" dirty="0">
                <a:solidFill>
                  <a:schemeClr val="bg2"/>
                </a:solidFill>
              </a:rPr>
              <a:t>86, </a:t>
            </a:r>
            <a:r>
              <a:rPr lang="en-US" altLang="ro-RO" sz="1400" dirty="0" err="1" smtClean="0">
                <a:solidFill>
                  <a:schemeClr val="bg2"/>
                </a:solidFill>
              </a:rPr>
              <a:t>termen</a:t>
            </a:r>
            <a:r>
              <a:rPr lang="en-US" altLang="ro-RO" sz="1400" dirty="0" smtClean="0">
                <a:solidFill>
                  <a:schemeClr val="bg2"/>
                </a:solidFill>
              </a:rPr>
              <a:t> de 8 </a:t>
            </a:r>
            <a:r>
              <a:rPr lang="en-US" altLang="ro-RO" sz="1400" dirty="0" err="1" smtClean="0">
                <a:solidFill>
                  <a:schemeClr val="bg2"/>
                </a:solidFill>
              </a:rPr>
              <a:t>ani</a:t>
            </a:r>
            <a:r>
              <a:rPr lang="en-US" altLang="ro-RO" sz="1400" dirty="0" smtClean="0">
                <a:solidFill>
                  <a:schemeClr val="bg2"/>
                </a:solidFill>
              </a:rPr>
              <a:t>)</a:t>
            </a:r>
            <a:endParaRPr lang="en-US" altLang="ro-RO" sz="1400" dirty="0">
              <a:solidFill>
                <a:schemeClr val="bg2"/>
              </a:solidFill>
            </a:endParaRPr>
          </a:p>
        </p:txBody>
      </p:sp>
      <p:sp>
        <p:nvSpPr>
          <p:cNvPr id="230419" name="Line 19"/>
          <p:cNvSpPr>
            <a:spLocks noChangeShapeType="1"/>
          </p:cNvSpPr>
          <p:nvPr/>
        </p:nvSpPr>
        <p:spPr bwMode="auto">
          <a:xfrm>
            <a:off x="4787900" y="2781300"/>
            <a:ext cx="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o-RO"/>
          </a:p>
        </p:txBody>
      </p:sp>
      <p:sp>
        <p:nvSpPr>
          <p:cNvPr id="230420" name="Line 20"/>
          <p:cNvSpPr>
            <a:spLocks noChangeShapeType="1"/>
          </p:cNvSpPr>
          <p:nvPr/>
        </p:nvSpPr>
        <p:spPr bwMode="auto">
          <a:xfrm flipH="1">
            <a:off x="2555875" y="1557338"/>
            <a:ext cx="13684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o-RO"/>
          </a:p>
        </p:txBody>
      </p:sp>
      <p:sp>
        <p:nvSpPr>
          <p:cNvPr id="230421" name="Line 21"/>
          <p:cNvSpPr>
            <a:spLocks noChangeShapeType="1"/>
          </p:cNvSpPr>
          <p:nvPr/>
        </p:nvSpPr>
        <p:spPr bwMode="auto">
          <a:xfrm>
            <a:off x="5795963" y="1557338"/>
            <a:ext cx="1800225" cy="2087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o-RO"/>
          </a:p>
        </p:txBody>
      </p:sp>
      <p:sp>
        <p:nvSpPr>
          <p:cNvPr id="230422" name="Line 22"/>
          <p:cNvSpPr>
            <a:spLocks noChangeShapeType="1"/>
          </p:cNvSpPr>
          <p:nvPr/>
        </p:nvSpPr>
        <p:spPr bwMode="auto">
          <a:xfrm flipH="1">
            <a:off x="6156325" y="1557338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o-RO"/>
          </a:p>
        </p:txBody>
      </p:sp>
      <p:sp>
        <p:nvSpPr>
          <p:cNvPr id="230423" name="Line 23"/>
          <p:cNvSpPr>
            <a:spLocks noChangeShapeType="1"/>
          </p:cNvSpPr>
          <p:nvPr/>
        </p:nvSpPr>
        <p:spPr bwMode="auto">
          <a:xfrm flipV="1">
            <a:off x="5508625" y="2492375"/>
            <a:ext cx="1871663" cy="3529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o-RO"/>
          </a:p>
        </p:txBody>
      </p:sp>
      <p:sp>
        <p:nvSpPr>
          <p:cNvPr id="230426" name="Line 26"/>
          <p:cNvSpPr>
            <a:spLocks noChangeShapeType="1"/>
          </p:cNvSpPr>
          <p:nvPr/>
        </p:nvSpPr>
        <p:spPr bwMode="auto">
          <a:xfrm flipH="1">
            <a:off x="2484438" y="2852738"/>
            <a:ext cx="1871662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o-RO"/>
          </a:p>
        </p:txBody>
      </p:sp>
      <p:sp>
        <p:nvSpPr>
          <p:cNvPr id="230427" name="Rectangle 27"/>
          <p:cNvSpPr>
            <a:spLocks noChangeArrowheads="1"/>
          </p:cNvSpPr>
          <p:nvPr/>
        </p:nvSpPr>
        <p:spPr bwMode="auto">
          <a:xfrm>
            <a:off x="755650" y="4437063"/>
            <a:ext cx="1728788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ro-RO">
                <a:solidFill>
                  <a:schemeClr val="bg2"/>
                </a:solidFill>
              </a:rPr>
              <a:t>Cabinet</a:t>
            </a:r>
          </a:p>
        </p:txBody>
      </p:sp>
      <p:sp>
        <p:nvSpPr>
          <p:cNvPr id="230428" name="Line 28"/>
          <p:cNvSpPr>
            <a:spLocks noChangeShapeType="1"/>
          </p:cNvSpPr>
          <p:nvPr/>
        </p:nvSpPr>
        <p:spPr bwMode="auto">
          <a:xfrm flipH="1">
            <a:off x="2627313" y="4581525"/>
            <a:ext cx="10810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o-RO"/>
          </a:p>
        </p:txBody>
      </p:sp>
      <p:sp>
        <p:nvSpPr>
          <p:cNvPr id="230429" name="Line 29"/>
          <p:cNvSpPr>
            <a:spLocks noChangeShapeType="1"/>
          </p:cNvSpPr>
          <p:nvPr/>
        </p:nvSpPr>
        <p:spPr bwMode="auto">
          <a:xfrm>
            <a:off x="2555875" y="4221163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o-RO"/>
          </a:p>
        </p:txBody>
      </p:sp>
      <p:sp>
        <p:nvSpPr>
          <p:cNvPr id="230430" name="Line 30"/>
          <p:cNvSpPr>
            <a:spLocks noChangeShapeType="1"/>
          </p:cNvSpPr>
          <p:nvPr/>
        </p:nvSpPr>
        <p:spPr bwMode="auto">
          <a:xfrm flipV="1">
            <a:off x="4932363" y="2781300"/>
            <a:ext cx="0" cy="935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o-RO"/>
          </a:p>
        </p:txBody>
      </p:sp>
      <p:sp>
        <p:nvSpPr>
          <p:cNvPr id="230431" name="Line 31"/>
          <p:cNvSpPr>
            <a:spLocks noChangeShapeType="1"/>
          </p:cNvSpPr>
          <p:nvPr/>
        </p:nvSpPr>
        <p:spPr bwMode="auto">
          <a:xfrm flipH="1" flipV="1">
            <a:off x="5724525" y="1773238"/>
            <a:ext cx="719138" cy="935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o-RO"/>
          </a:p>
        </p:txBody>
      </p:sp>
      <p:sp>
        <p:nvSpPr>
          <p:cNvPr id="230432" name="Rectangle 32"/>
          <p:cNvSpPr>
            <a:spLocks noChangeArrowheads="1"/>
          </p:cNvSpPr>
          <p:nvPr/>
        </p:nvSpPr>
        <p:spPr bwMode="auto">
          <a:xfrm>
            <a:off x="7179886" y="5372895"/>
            <a:ext cx="15843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CA" altLang="ro-RO" dirty="0" err="1" smtClean="0">
                <a:solidFill>
                  <a:schemeClr val="bg2"/>
                </a:solidFill>
              </a:rPr>
              <a:t>Tribunale</a:t>
            </a:r>
            <a:r>
              <a:rPr lang="en-CA" altLang="ro-RO" dirty="0" smtClean="0">
                <a:solidFill>
                  <a:schemeClr val="bg2"/>
                </a:solidFill>
              </a:rPr>
              <a:t> </a:t>
            </a:r>
          </a:p>
          <a:p>
            <a:pPr algn="ctr"/>
            <a:r>
              <a:rPr lang="en-CA" altLang="ro-RO" dirty="0" err="1" smtClean="0">
                <a:solidFill>
                  <a:schemeClr val="bg2"/>
                </a:solidFill>
              </a:rPr>
              <a:t>revolutionare</a:t>
            </a:r>
            <a:endParaRPr lang="en-CA" altLang="ro-RO" dirty="0">
              <a:solidFill>
                <a:schemeClr val="bg2"/>
              </a:solidFill>
            </a:endParaRPr>
          </a:p>
        </p:txBody>
      </p:sp>
      <p:sp>
        <p:nvSpPr>
          <p:cNvPr id="230433" name="Rectangle 33"/>
          <p:cNvSpPr>
            <a:spLocks noChangeArrowheads="1"/>
          </p:cNvSpPr>
          <p:nvPr/>
        </p:nvSpPr>
        <p:spPr bwMode="auto">
          <a:xfrm>
            <a:off x="7179886" y="5949157"/>
            <a:ext cx="15843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CA" altLang="ro-RO" dirty="0" smtClean="0">
                <a:solidFill>
                  <a:schemeClr val="bg2"/>
                </a:solidFill>
              </a:rPr>
              <a:t>Tribunal </a:t>
            </a:r>
          </a:p>
          <a:p>
            <a:pPr algn="ctr"/>
            <a:r>
              <a:rPr lang="en-CA" altLang="ro-RO" dirty="0" smtClean="0">
                <a:solidFill>
                  <a:schemeClr val="bg2"/>
                </a:solidFill>
              </a:rPr>
              <a:t>clerical special</a:t>
            </a:r>
            <a:endParaRPr lang="en-CA" altLang="ro-RO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169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Iran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CA" altLang="ro-RO" dirty="0" err="1" smtClean="0"/>
              <a:t>Consiliul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gardienilor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numeste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toti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canditatii</a:t>
            </a:r>
            <a:r>
              <a:rPr lang="en-CA" altLang="ro-RO" dirty="0" smtClean="0"/>
              <a:t> la </a:t>
            </a:r>
            <a:r>
              <a:rPr lang="en-CA" altLang="ro-RO" dirty="0" err="1" smtClean="0"/>
              <a:t>toate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functiile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politice</a:t>
            </a:r>
            <a:endParaRPr lang="en-CA" altLang="ro-RO" dirty="0" smtClean="0"/>
          </a:p>
          <a:p>
            <a:pPr lvl="1">
              <a:lnSpc>
                <a:spcPct val="90000"/>
              </a:lnSpc>
            </a:pPr>
            <a:r>
              <a:rPr lang="en-CA" altLang="ro-RO" dirty="0" smtClean="0"/>
              <a:t>A </a:t>
            </a:r>
            <a:r>
              <a:rPr lang="en-CA" altLang="ro-RO" dirty="0" err="1" smtClean="0"/>
              <a:t>interzis</a:t>
            </a:r>
            <a:r>
              <a:rPr lang="en-CA" altLang="ro-RO" dirty="0" smtClean="0"/>
              <a:t> 2000 </a:t>
            </a:r>
            <a:r>
              <a:rPr lang="en-CA" altLang="ro-RO" dirty="0" err="1" smtClean="0"/>
              <a:t>candidati</a:t>
            </a:r>
            <a:r>
              <a:rPr lang="en-CA" altLang="ro-RO" dirty="0" smtClean="0"/>
              <a:t> la </a:t>
            </a:r>
            <a:r>
              <a:rPr lang="en-CA" altLang="ro-RO" dirty="0" err="1" smtClean="0"/>
              <a:t>alegerile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parlamentare</a:t>
            </a:r>
            <a:r>
              <a:rPr lang="en-CA" altLang="ro-RO" dirty="0" smtClean="0"/>
              <a:t> din 2004 </a:t>
            </a:r>
          </a:p>
          <a:p>
            <a:pPr lvl="1">
              <a:lnSpc>
                <a:spcPct val="90000"/>
              </a:lnSpc>
            </a:pPr>
            <a:r>
              <a:rPr lang="en-CA" altLang="ro-RO" dirty="0" err="1" smtClean="0"/>
              <a:t>Femeile</a:t>
            </a:r>
            <a:r>
              <a:rPr lang="en-CA" altLang="ro-RO" dirty="0" smtClean="0"/>
              <a:t> au </a:t>
            </a:r>
            <a:r>
              <a:rPr lang="en-CA" altLang="ro-RO" dirty="0" err="1" smtClean="0"/>
              <a:t>drept</a:t>
            </a:r>
            <a:r>
              <a:rPr lang="en-CA" altLang="ro-RO" dirty="0" smtClean="0"/>
              <a:t> de </a:t>
            </a:r>
            <a:r>
              <a:rPr lang="en-CA" altLang="ro-RO" dirty="0" err="1" smtClean="0"/>
              <a:t>vot</a:t>
            </a:r>
            <a:r>
              <a:rPr lang="en-CA" altLang="ro-RO" dirty="0"/>
              <a:t> </a:t>
            </a:r>
            <a:r>
              <a:rPr lang="en-CA" altLang="ro-RO" dirty="0" err="1" smtClean="0"/>
              <a:t>si</a:t>
            </a:r>
            <a:r>
              <a:rPr lang="en-CA" altLang="ro-RO" dirty="0" smtClean="0"/>
              <a:t> de candida la </a:t>
            </a:r>
            <a:r>
              <a:rPr lang="en-CA" altLang="ro-RO" dirty="0" err="1" smtClean="0"/>
              <a:t>functii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publice</a:t>
            </a:r>
            <a:endParaRPr lang="en-CA" altLang="ro-RO" dirty="0"/>
          </a:p>
          <a:p>
            <a:pPr lvl="1">
              <a:lnSpc>
                <a:spcPct val="90000"/>
              </a:lnSpc>
            </a:pPr>
            <a:r>
              <a:rPr lang="en-CA" altLang="ro-RO" dirty="0" err="1" smtClean="0"/>
              <a:t>Organizatiile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civice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sunt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permise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daca</a:t>
            </a:r>
            <a:r>
              <a:rPr lang="en-CA" altLang="ro-RO" dirty="0" smtClean="0"/>
              <a:t> nu pun in </a:t>
            </a:r>
            <a:r>
              <a:rPr lang="en-CA" altLang="ro-RO" dirty="0" err="1" smtClean="0"/>
              <a:t>dicutie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legea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islamica</a:t>
            </a:r>
            <a:endParaRPr lang="en-CA" altLang="ro-RO" dirty="0" smtClean="0"/>
          </a:p>
        </p:txBody>
      </p:sp>
    </p:spTree>
    <p:extLst>
      <p:ext uri="{BB962C8B-B14F-4D97-AF65-F5344CB8AC3E}">
        <p14:creationId xmlns:p14="http://schemas.microsoft.com/office/powerpoint/2010/main" val="260247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Iran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ro-RO" dirty="0" err="1" smtClean="0"/>
              <a:t>Cetatenii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iranieni</a:t>
            </a:r>
            <a:r>
              <a:rPr lang="en-CA" altLang="ro-RO" dirty="0" smtClean="0"/>
              <a:t> nu </a:t>
            </a:r>
            <a:r>
              <a:rPr lang="en-CA" altLang="ro-RO" dirty="0" err="1" smtClean="0"/>
              <a:t>isi</a:t>
            </a:r>
            <a:r>
              <a:rPr lang="en-CA" altLang="ro-RO" dirty="0" smtClean="0"/>
              <a:t> pot </a:t>
            </a:r>
            <a:r>
              <a:rPr lang="en-CA" altLang="ro-RO" dirty="0" err="1" smtClean="0"/>
              <a:t>schima</a:t>
            </a:r>
            <a:r>
              <a:rPr lang="en-CA" altLang="ro-RO" dirty="0" smtClean="0"/>
              <a:t> in mod democratic </a:t>
            </a:r>
            <a:r>
              <a:rPr lang="en-CA" altLang="ro-RO" dirty="0" err="1" smtClean="0"/>
              <a:t>guvernul</a:t>
            </a:r>
            <a:r>
              <a:rPr lang="en-CA" altLang="ro-RO" dirty="0" smtClean="0"/>
              <a:t> </a:t>
            </a:r>
          </a:p>
          <a:p>
            <a:pPr lvl="1"/>
            <a:r>
              <a:rPr lang="en-CA" altLang="ro-RO" dirty="0" err="1" smtClean="0"/>
              <a:t>Liderul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Suprem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este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numit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pe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viata</a:t>
            </a:r>
            <a:endParaRPr lang="en-CA" altLang="ro-RO" dirty="0" smtClean="0"/>
          </a:p>
          <a:p>
            <a:pPr lvl="1"/>
            <a:r>
              <a:rPr lang="en-CA" altLang="ro-RO" dirty="0" err="1" smtClean="0"/>
              <a:t>Consiliul</a:t>
            </a:r>
            <a:r>
              <a:rPr lang="en-CA" altLang="ro-RO" dirty="0" smtClean="0"/>
              <a:t> </a:t>
            </a:r>
            <a:r>
              <a:rPr lang="en-CA" altLang="ro-RO" dirty="0" err="1" smtClean="0"/>
              <a:t>gardienilor</a:t>
            </a:r>
            <a:r>
              <a:rPr lang="en-CA" altLang="ro-RO" dirty="0" smtClean="0"/>
              <a:t> nu </a:t>
            </a:r>
            <a:r>
              <a:rPr lang="en-CA" altLang="ro-RO" dirty="0" err="1" smtClean="0"/>
              <a:t>este</a:t>
            </a:r>
            <a:r>
              <a:rPr lang="en-CA" altLang="ro-RO" dirty="0" smtClean="0"/>
              <a:t> ales</a:t>
            </a:r>
          </a:p>
          <a:p>
            <a:pPr lvl="1"/>
            <a:r>
              <a:rPr lang="en-CA" dirty="0" err="1" smtClean="0"/>
              <a:t>Competitia</a:t>
            </a:r>
            <a:r>
              <a:rPr lang="en-CA" dirty="0" smtClean="0"/>
              <a:t> </a:t>
            </a:r>
            <a:r>
              <a:rPr lang="en-CA" dirty="0" err="1" smtClean="0"/>
              <a:t>pentru</a:t>
            </a:r>
            <a:r>
              <a:rPr lang="en-CA" dirty="0" smtClean="0"/>
              <a:t> </a:t>
            </a:r>
            <a:r>
              <a:rPr lang="en-CA" dirty="0" err="1" smtClean="0"/>
              <a:t>alegerile</a:t>
            </a:r>
            <a:r>
              <a:rPr lang="en-CA" dirty="0" smtClean="0"/>
              <a:t> </a:t>
            </a:r>
            <a:r>
              <a:rPr lang="en-CA" dirty="0" err="1" smtClean="0"/>
              <a:t>parlamentare</a:t>
            </a:r>
            <a:r>
              <a:rPr lang="en-CA" dirty="0" smtClean="0"/>
              <a:t> </a:t>
            </a:r>
            <a:r>
              <a:rPr lang="en-CA" dirty="0" err="1" smtClean="0"/>
              <a:t>este</a:t>
            </a:r>
            <a:r>
              <a:rPr lang="en-CA" dirty="0" smtClean="0"/>
              <a:t> </a:t>
            </a:r>
            <a:r>
              <a:rPr lang="en-CA" dirty="0" err="1" smtClean="0"/>
              <a:t>limitata</a:t>
            </a:r>
            <a:r>
              <a:rPr lang="en-CA" dirty="0" smtClean="0"/>
              <a:t>/</a:t>
            </a:r>
            <a:r>
              <a:rPr lang="en-CA" dirty="0" err="1" smtClean="0"/>
              <a:t>controlata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79943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Singapore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ro-RO" dirty="0" smtClean="0"/>
              <a:t>A </a:t>
            </a:r>
            <a:r>
              <a:rPr lang="en-US" altLang="ro-RO" dirty="0" err="1" smtClean="0"/>
              <a:t>fost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colonie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olandeza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si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britanica</a:t>
            </a:r>
            <a:r>
              <a:rPr lang="en-US" altLang="ro-RO" dirty="0" smtClean="0"/>
              <a:t>.</a:t>
            </a:r>
          </a:p>
          <a:p>
            <a:r>
              <a:rPr lang="en-US" altLang="ro-RO" dirty="0" smtClean="0"/>
              <a:t>Devine independent in 1959 </a:t>
            </a:r>
            <a:r>
              <a:rPr lang="en-US" altLang="ro-RO" dirty="0" smtClean="0"/>
              <a:t>sub </a:t>
            </a:r>
            <a:r>
              <a:rPr lang="en-US" altLang="ro-RO" dirty="0" err="1" smtClean="0"/>
              <a:t>conducerea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lui</a:t>
            </a:r>
            <a:r>
              <a:rPr lang="en-US" altLang="ro-RO" dirty="0" smtClean="0"/>
              <a:t> </a:t>
            </a:r>
            <a:r>
              <a:rPr lang="en-US" altLang="ro-RO" dirty="0" smtClean="0"/>
              <a:t>Lee </a:t>
            </a:r>
            <a:r>
              <a:rPr lang="en-US" altLang="ro-RO" dirty="0" err="1" smtClean="0"/>
              <a:t>Kuan</a:t>
            </a:r>
            <a:r>
              <a:rPr lang="en-US" altLang="ro-RO" dirty="0" smtClean="0"/>
              <a:t> Yew (prim-</a:t>
            </a:r>
            <a:r>
              <a:rPr lang="en-US" altLang="ro-RO" dirty="0" err="1" smtClean="0"/>
              <a:t>ministru</a:t>
            </a:r>
            <a:r>
              <a:rPr lang="en-US" altLang="ro-RO" dirty="0" smtClean="0"/>
              <a:t>). </a:t>
            </a:r>
          </a:p>
          <a:p>
            <a:r>
              <a:rPr lang="en-US" altLang="ro-RO" dirty="0" smtClean="0"/>
              <a:t>Peoples Action Party (PAP) </a:t>
            </a:r>
            <a:r>
              <a:rPr lang="en-US" altLang="ro-RO" dirty="0" err="1" smtClean="0"/>
              <a:t>devin</a:t>
            </a:r>
            <a:r>
              <a:rPr lang="en-US" altLang="ro-RO" dirty="0" err="1" smtClean="0"/>
              <a:t>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partid</a:t>
            </a:r>
            <a:r>
              <a:rPr lang="en-US" altLang="ro-RO" dirty="0" smtClean="0"/>
              <a:t> dominant.</a:t>
            </a:r>
          </a:p>
          <a:p>
            <a:r>
              <a:rPr lang="en-US" altLang="ro-RO" dirty="0" smtClean="0"/>
              <a:t>A </a:t>
            </a:r>
            <a:r>
              <a:rPr lang="en-US" altLang="ro-RO" dirty="0" err="1" smtClean="0"/>
              <a:t>functionat</a:t>
            </a:r>
            <a:r>
              <a:rPr lang="en-US" altLang="ro-RO" dirty="0" smtClean="0"/>
              <a:t> ca </a:t>
            </a:r>
            <a:r>
              <a:rPr lang="en-US" altLang="ro-RO" dirty="0" err="1" smtClean="0"/>
              <a:t>si</a:t>
            </a:r>
            <a:r>
              <a:rPr lang="en-US" altLang="ro-RO" dirty="0" smtClean="0"/>
              <a:t> un </a:t>
            </a:r>
            <a:r>
              <a:rPr lang="en-US" altLang="ro-RO" dirty="0" err="1" smtClean="0"/>
              <a:t>regim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uni-partid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pana</a:t>
            </a:r>
            <a:r>
              <a:rPr lang="en-US" altLang="ro-RO" dirty="0" smtClean="0"/>
              <a:t> in 1981. in 1981 </a:t>
            </a:r>
            <a:r>
              <a:rPr lang="en-US" altLang="ro-RO" dirty="0" err="1" smtClean="0"/>
              <a:t>Partidul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Muncitorulor</a:t>
            </a:r>
            <a:r>
              <a:rPr lang="en-US" altLang="ro-RO" dirty="0" smtClean="0"/>
              <a:t> a </a:t>
            </a:r>
            <a:r>
              <a:rPr lang="en-US" altLang="ro-RO" dirty="0" err="1" smtClean="0"/>
              <a:t>castigat</a:t>
            </a:r>
            <a:r>
              <a:rPr lang="en-US" altLang="ro-RO" dirty="0" smtClean="0"/>
              <a:t> un </a:t>
            </a:r>
            <a:r>
              <a:rPr lang="en-US" altLang="ro-RO" dirty="0" err="1" smtClean="0"/>
              <a:t>loc</a:t>
            </a:r>
            <a:r>
              <a:rPr lang="en-US" altLang="ro-RO" dirty="0" smtClean="0"/>
              <a:t> in </a:t>
            </a:r>
            <a:r>
              <a:rPr lang="en-US" altLang="ro-RO" dirty="0" err="1" smtClean="0"/>
              <a:t>parlament</a:t>
            </a:r>
            <a:r>
              <a:rPr lang="en-US" altLang="ro-RO" dirty="0" smtClean="0"/>
              <a:t>. In 1984 </a:t>
            </a:r>
            <a:r>
              <a:rPr lang="en-US" altLang="ro-RO" dirty="0" err="1" smtClean="0"/>
              <a:t>si</a:t>
            </a:r>
            <a:r>
              <a:rPr lang="en-US" altLang="ro-RO" dirty="0" smtClean="0"/>
              <a:t> 1997 </a:t>
            </a:r>
            <a:r>
              <a:rPr lang="en-US" altLang="ro-RO" dirty="0" err="1" smtClean="0"/>
              <a:t>doua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locuri</a:t>
            </a:r>
            <a:r>
              <a:rPr lang="en-US" altLang="ro-RO" dirty="0" smtClean="0"/>
              <a:t> au </a:t>
            </a:r>
            <a:r>
              <a:rPr lang="en-US" altLang="ro-RO" dirty="0" err="1" smtClean="0"/>
              <a:t>fost</a:t>
            </a:r>
            <a:r>
              <a:rPr lang="en-US" altLang="ro-RO" dirty="0" smtClean="0"/>
              <a:t> castigate, </a:t>
            </a:r>
            <a:r>
              <a:rPr lang="en-US" altLang="ro-RO" dirty="0" err="1" smtClean="0"/>
              <a:t>unul</a:t>
            </a:r>
            <a:r>
              <a:rPr lang="en-US" altLang="ro-RO" dirty="0" smtClean="0"/>
              <a:t> de </a:t>
            </a:r>
            <a:r>
              <a:rPr lang="en-US" altLang="ro-RO" dirty="0" err="1" smtClean="0"/>
              <a:t>Partidul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Muncitorilor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si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unul</a:t>
            </a:r>
            <a:r>
              <a:rPr lang="en-US" altLang="ro-RO" dirty="0" smtClean="0"/>
              <a:t> de </a:t>
            </a:r>
            <a:r>
              <a:rPr lang="en-US" altLang="ro-RO" dirty="0" err="1" smtClean="0"/>
              <a:t>Partidul</a:t>
            </a:r>
            <a:r>
              <a:rPr lang="en-US" altLang="ro-RO" dirty="0" smtClean="0"/>
              <a:t> Popular din Singapore (</a:t>
            </a:r>
            <a:r>
              <a:rPr lang="en-US" altLang="ro-RO" dirty="0" smtClean="0"/>
              <a:t>Singapore People’s Party).</a:t>
            </a:r>
          </a:p>
          <a:p>
            <a:r>
              <a:rPr lang="en-US" altLang="ro-RO" dirty="0" err="1" smtClean="0"/>
              <a:t>Pentru</a:t>
            </a:r>
            <a:r>
              <a:rPr lang="en-US" altLang="ro-RO" dirty="0" smtClean="0"/>
              <a:t> a </a:t>
            </a:r>
            <a:r>
              <a:rPr lang="en-US" altLang="ro-RO" dirty="0" err="1" smtClean="0"/>
              <a:t>crea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echilibru</a:t>
            </a:r>
            <a:r>
              <a:rPr lang="en-US" altLang="ro-RO" dirty="0" smtClean="0"/>
              <a:t> in </a:t>
            </a:r>
            <a:r>
              <a:rPr lang="en-US" altLang="ro-RO" dirty="0" err="1" smtClean="0"/>
              <a:t>parlament</a:t>
            </a:r>
            <a:r>
              <a:rPr lang="en-US" altLang="ro-RO" dirty="0" smtClean="0"/>
              <a:t>/</a:t>
            </a:r>
            <a:r>
              <a:rPr lang="en-US" altLang="ro-RO" dirty="0" err="1" smtClean="0"/>
              <a:t>legislativ</a:t>
            </a:r>
            <a:r>
              <a:rPr lang="en-US" altLang="ro-RO" dirty="0" smtClean="0"/>
              <a:t> (cu 84 </a:t>
            </a:r>
            <a:r>
              <a:rPr lang="en-US" altLang="ro-RO" dirty="0" err="1" smtClean="0"/>
              <a:t>locuri</a:t>
            </a:r>
            <a:r>
              <a:rPr lang="en-US" altLang="ro-RO" dirty="0" smtClean="0"/>
              <a:t>) </a:t>
            </a:r>
            <a:r>
              <a:rPr lang="en-US" altLang="ro-RO" dirty="0" err="1" smtClean="0"/>
              <a:t>sunt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numiti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aditional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pana</a:t>
            </a:r>
            <a:r>
              <a:rPr lang="en-US" altLang="ro-RO" dirty="0" smtClean="0"/>
              <a:t> la 9 </a:t>
            </a:r>
            <a:r>
              <a:rPr lang="en-US" altLang="ro-RO" dirty="0" err="1" smtClean="0"/>
              <a:t>membri</a:t>
            </a:r>
            <a:r>
              <a:rPr lang="en-US" altLang="ro-RO" dirty="0" smtClean="0"/>
              <a:t> de la </a:t>
            </a:r>
            <a:r>
              <a:rPr lang="en-US" altLang="ro-RO" dirty="0" err="1" smtClean="0"/>
              <a:t>partidele</a:t>
            </a:r>
            <a:r>
              <a:rPr lang="en-US" altLang="ro-RO" dirty="0" smtClean="0"/>
              <a:t> de </a:t>
            </a:r>
            <a:r>
              <a:rPr lang="en-US" altLang="ro-RO" dirty="0" err="1" smtClean="0"/>
              <a:t>opozitie</a:t>
            </a:r>
            <a:r>
              <a:rPr lang="en-US" altLang="ro-RO" dirty="0"/>
              <a:t> </a:t>
            </a:r>
            <a:r>
              <a:rPr lang="en-US" altLang="ro-RO" dirty="0" smtClean="0"/>
              <a:t>(</a:t>
            </a:r>
            <a:r>
              <a:rPr lang="en-US" altLang="ro-RO" dirty="0" err="1" smtClean="0"/>
              <a:t>cei</a:t>
            </a:r>
            <a:r>
              <a:rPr lang="en-US" altLang="ro-RO" dirty="0" smtClean="0"/>
              <a:t> 9 </a:t>
            </a:r>
            <a:r>
              <a:rPr lang="en-US" altLang="ro-RO" dirty="0" err="1" smtClean="0"/>
              <a:t>sunt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cei</a:t>
            </a:r>
            <a:r>
              <a:rPr lang="en-US" altLang="ro-RO" dirty="0" smtClean="0"/>
              <a:t> care au </a:t>
            </a:r>
            <a:r>
              <a:rPr lang="en-US" altLang="ro-RO" dirty="0" err="1" smtClean="0"/>
              <a:t>cele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mai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multe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voturi</a:t>
            </a:r>
            <a:r>
              <a:rPr lang="en-US" altLang="ro-RO" dirty="0"/>
              <a:t> </a:t>
            </a:r>
            <a:r>
              <a:rPr lang="en-US" altLang="ro-RO" dirty="0" err="1" smtClean="0"/>
              <a:t>si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erau</a:t>
            </a:r>
            <a:r>
              <a:rPr lang="en-US" altLang="ro-RO" dirty="0" smtClean="0"/>
              <a:t> “</a:t>
            </a:r>
            <a:r>
              <a:rPr lang="en-US" altLang="ro-RO" dirty="0" err="1" smtClean="0"/>
              <a:t>aprope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sa</a:t>
            </a:r>
            <a:r>
              <a:rPr lang="en-US" altLang="ro-RO" dirty="0" smtClean="0"/>
              <a:t> </a:t>
            </a:r>
            <a:r>
              <a:rPr lang="en-US" altLang="ro-RO" dirty="0" err="1" smtClean="0"/>
              <a:t>castige</a:t>
            </a:r>
            <a:r>
              <a:rPr lang="en-US" altLang="ro-RO" dirty="0" smtClean="0"/>
              <a:t> un </a:t>
            </a:r>
            <a:r>
              <a:rPr lang="en-US" altLang="ro-RO" dirty="0" err="1" smtClean="0"/>
              <a:t>loc</a:t>
            </a:r>
            <a:r>
              <a:rPr lang="en-US" altLang="ro-RO" dirty="0" smtClean="0"/>
              <a:t>”). </a:t>
            </a:r>
            <a:endParaRPr lang="en-US" altLang="ro-RO" dirty="0" smtClean="0"/>
          </a:p>
          <a:p>
            <a:endParaRPr lang="en-US" altLang="ro-RO" dirty="0" smtClean="0"/>
          </a:p>
          <a:p>
            <a:endParaRPr lang="en-US" altLang="ro-RO" dirty="0" smtClean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0622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578</Words>
  <Application>Microsoft Office PowerPoint</Application>
  <PresentationFormat>On-screen Show (4:3)</PresentationFormat>
  <Paragraphs>100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Partide și sisteme de partide</vt:lpstr>
      <vt:lpstr>Partide politice in regimuri nedemocratice</vt:lpstr>
      <vt:lpstr>Partide politice in regimuri nedemocratice</vt:lpstr>
      <vt:lpstr>Partide politice in regimuri nedemocratice</vt:lpstr>
      <vt:lpstr>Partide politice in regimuri nedemocratice</vt:lpstr>
      <vt:lpstr>Iran – Sistemul de guvernare</vt:lpstr>
      <vt:lpstr>Iran</vt:lpstr>
      <vt:lpstr>Iran</vt:lpstr>
      <vt:lpstr>Singapore</vt:lpstr>
      <vt:lpstr>Singapore</vt:lpstr>
      <vt:lpstr>Egipt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Partide și sisteme de partide</dc:title>
  <dc:creator>Cosmin Marian</dc:creator>
  <cp:lastModifiedBy>Cosmin Marian</cp:lastModifiedBy>
  <cp:revision>20</cp:revision>
  <dcterms:created xsi:type="dcterms:W3CDTF">2014-04-23T09:31:55Z</dcterms:created>
  <dcterms:modified xsi:type="dcterms:W3CDTF">2014-04-23T11:07:17Z</dcterms:modified>
</cp:coreProperties>
</file>