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06777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79163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6007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757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5038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7115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94245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72576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5317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1119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181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5036C-6FB5-48CB-B465-5AAE53BE4F7F}" type="datetimeFigureOut">
              <a:rPr lang="ro-RO" smtClean="0"/>
              <a:t>05.05.2014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1709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ro-RO" dirty="0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smtClean="0"/>
              <a:t>s</a:t>
            </a:r>
            <a:r>
              <a:rPr lang="en-US" dirty="0" err="1" smtClean="0"/>
              <a:t>isteme</a:t>
            </a:r>
            <a:r>
              <a:rPr lang="en-US" dirty="0" smtClean="0"/>
              <a:t> de </a:t>
            </a:r>
            <a:r>
              <a:rPr lang="ro-RO" dirty="0" smtClean="0"/>
              <a:t>p</a:t>
            </a:r>
            <a:r>
              <a:rPr lang="en-US" dirty="0" err="1" smtClean="0"/>
              <a:t>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886200"/>
            <a:ext cx="7467600" cy="1752600"/>
          </a:xfrm>
        </p:spPr>
        <p:txBody>
          <a:bodyPr/>
          <a:lstStyle/>
          <a:p>
            <a:r>
              <a:rPr lang="ro-RO" b="1" dirty="0"/>
              <a:t>Sistemul de partide din România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73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Ideologie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dirty="0" err="1" smtClean="0"/>
              <a:t>Identitate</a:t>
            </a:r>
            <a:r>
              <a:rPr lang="en-US" sz="4200" dirty="0"/>
              <a:t> </a:t>
            </a:r>
            <a:r>
              <a:rPr lang="en-US" sz="4200" dirty="0" err="1" smtClean="0"/>
              <a:t>istorica</a:t>
            </a:r>
            <a:r>
              <a:rPr lang="en-US" sz="4200" dirty="0"/>
              <a:t>/</a:t>
            </a:r>
            <a:r>
              <a:rPr lang="en-US" sz="4200" dirty="0" smtClean="0"/>
              <a:t>“historically-derived </a:t>
            </a:r>
            <a:r>
              <a:rPr lang="en-US" sz="4200" dirty="0"/>
              <a:t>identity” (</a:t>
            </a:r>
            <a:r>
              <a:rPr lang="en-US" sz="4200" dirty="0" err="1"/>
              <a:t>Sartori</a:t>
            </a:r>
            <a:r>
              <a:rPr lang="en-US" sz="4200" dirty="0"/>
              <a:t>, 1976: 171</a:t>
            </a:r>
            <a:r>
              <a:rPr lang="en-US" sz="4200" dirty="0" smtClean="0"/>
              <a:t>): </a:t>
            </a:r>
            <a:r>
              <a:rPr lang="en-US" sz="4200" dirty="0"/>
              <a:t>PNTCD, PNL, </a:t>
            </a:r>
            <a:r>
              <a:rPr lang="en-US" sz="4200" dirty="0" err="1" smtClean="0"/>
              <a:t>si</a:t>
            </a:r>
            <a:r>
              <a:rPr lang="en-US" sz="4200" dirty="0" smtClean="0"/>
              <a:t> PSDR – </a:t>
            </a:r>
            <a:r>
              <a:rPr lang="en-US" sz="4200" dirty="0" err="1" smtClean="0"/>
              <a:t>partide</a:t>
            </a:r>
            <a:r>
              <a:rPr lang="en-US" sz="4200" dirty="0" smtClean="0"/>
              <a:t> care au </a:t>
            </a:r>
            <a:r>
              <a:rPr lang="en-US" sz="4200" dirty="0" err="1" smtClean="0"/>
              <a:t>existat</a:t>
            </a:r>
            <a:r>
              <a:rPr lang="en-US" sz="4200" dirty="0" smtClean="0"/>
              <a:t> </a:t>
            </a:r>
            <a:r>
              <a:rPr lang="en-US" sz="4200" dirty="0" err="1" smtClean="0"/>
              <a:t>inainte</a:t>
            </a:r>
            <a:r>
              <a:rPr lang="en-US" sz="4200" dirty="0" smtClean="0"/>
              <a:t> de </a:t>
            </a:r>
            <a:r>
              <a:rPr lang="en-US" sz="4200" dirty="0" err="1" smtClean="0"/>
              <a:t>instaurarea</a:t>
            </a:r>
            <a:r>
              <a:rPr lang="en-US" sz="4200" dirty="0" smtClean="0"/>
              <a:t> </a:t>
            </a:r>
            <a:r>
              <a:rPr lang="en-US" sz="4200" dirty="0" err="1" smtClean="0"/>
              <a:t>regimului</a:t>
            </a:r>
            <a:r>
              <a:rPr lang="en-US" sz="4200" dirty="0" smtClean="0"/>
              <a:t> </a:t>
            </a:r>
            <a:r>
              <a:rPr lang="en-US" sz="4200" dirty="0" err="1" smtClean="0"/>
              <a:t>comunist</a:t>
            </a:r>
            <a:r>
              <a:rPr lang="en-US" sz="4200" dirty="0"/>
              <a:t> </a:t>
            </a:r>
            <a:r>
              <a:rPr lang="en-US" sz="4200" dirty="0" err="1" smtClean="0"/>
              <a:t>si</a:t>
            </a:r>
            <a:r>
              <a:rPr lang="en-US" sz="4200" dirty="0" smtClean="0"/>
              <a:t> </a:t>
            </a:r>
            <a:r>
              <a:rPr lang="en-US" sz="4200" dirty="0" err="1" smtClean="0"/>
              <a:t>sunt</a:t>
            </a:r>
            <a:r>
              <a:rPr lang="en-US" sz="4200" dirty="0" smtClean="0"/>
              <a:t> re-</a:t>
            </a:r>
            <a:r>
              <a:rPr lang="en-US" sz="4200" dirty="0" err="1" smtClean="0"/>
              <a:t>infiintate</a:t>
            </a:r>
            <a:r>
              <a:rPr lang="en-US" sz="4200" dirty="0" smtClean="0"/>
              <a:t>.</a:t>
            </a:r>
          </a:p>
          <a:p>
            <a:pPr marL="0" indent="0">
              <a:buNone/>
            </a:pPr>
            <a:r>
              <a:rPr lang="en-US" sz="4200" dirty="0" err="1"/>
              <a:t>Identitate</a:t>
            </a:r>
            <a:r>
              <a:rPr lang="en-US" sz="4200" dirty="0"/>
              <a:t> </a:t>
            </a:r>
            <a:r>
              <a:rPr lang="en-US" sz="4200" dirty="0" err="1"/>
              <a:t>istorica</a:t>
            </a:r>
            <a:r>
              <a:rPr lang="en-US" sz="4200" dirty="0"/>
              <a:t>/“historically-derived identity</a:t>
            </a:r>
            <a:r>
              <a:rPr lang="en-US" sz="4200" dirty="0" smtClean="0"/>
              <a:t>” – </a:t>
            </a:r>
            <a:r>
              <a:rPr lang="en-US" sz="4200" dirty="0" err="1" smtClean="0"/>
              <a:t>clameaza</a:t>
            </a:r>
            <a:r>
              <a:rPr lang="en-US" sz="4200" dirty="0" smtClean="0"/>
              <a:t> </a:t>
            </a:r>
            <a:r>
              <a:rPr lang="en-US" sz="4200" dirty="0" err="1" smtClean="0"/>
              <a:t>si</a:t>
            </a:r>
            <a:r>
              <a:rPr lang="en-US" sz="4200" dirty="0" smtClean="0"/>
              <a:t> </a:t>
            </a:r>
            <a:r>
              <a:rPr lang="en-US" sz="4200" dirty="0"/>
              <a:t>FSN/PD </a:t>
            </a:r>
            <a:r>
              <a:rPr lang="en-US" sz="4200" dirty="0" err="1" smtClean="0"/>
              <a:t>respectiv</a:t>
            </a:r>
            <a:r>
              <a:rPr lang="en-US" sz="4200" dirty="0" smtClean="0"/>
              <a:t> FDSN/PSD </a:t>
            </a:r>
            <a:r>
              <a:rPr lang="en-US" sz="4200" dirty="0" err="1" smtClean="0"/>
              <a:t>partide</a:t>
            </a:r>
            <a:r>
              <a:rPr lang="en-US" sz="4200" dirty="0" smtClean="0"/>
              <a:t> create de </a:t>
            </a:r>
            <a:r>
              <a:rPr lang="en-US" sz="4200" dirty="0" err="1" smtClean="0"/>
              <a:t>structura</a:t>
            </a:r>
            <a:r>
              <a:rPr lang="en-US" sz="4200" dirty="0" smtClean="0"/>
              <a:t> de </a:t>
            </a:r>
            <a:r>
              <a:rPr lang="en-US" sz="4200" dirty="0" err="1" smtClean="0"/>
              <a:t>putere</a:t>
            </a:r>
            <a:r>
              <a:rPr lang="en-US" sz="4200" dirty="0" smtClean="0"/>
              <a:t> care </a:t>
            </a:r>
            <a:r>
              <a:rPr lang="en-US" sz="4200" dirty="0" err="1" smtClean="0"/>
              <a:t>rastoarna</a:t>
            </a:r>
            <a:r>
              <a:rPr lang="en-US" sz="4200" dirty="0" smtClean="0"/>
              <a:t> </a:t>
            </a:r>
            <a:r>
              <a:rPr lang="en-US" sz="4200" dirty="0" err="1" smtClean="0"/>
              <a:t>regimul</a:t>
            </a:r>
            <a:r>
              <a:rPr lang="en-US" sz="4200" dirty="0" smtClean="0"/>
              <a:t> </a:t>
            </a:r>
            <a:r>
              <a:rPr lang="en-US" sz="4200" dirty="0" err="1" smtClean="0"/>
              <a:t>comunist</a:t>
            </a:r>
            <a:r>
              <a:rPr lang="en-US" sz="42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Model </a:t>
            </a:r>
            <a:r>
              <a:rPr lang="en-US" u="sng" dirty="0" err="1" smtClean="0"/>
              <a:t>ideologic</a:t>
            </a:r>
            <a:r>
              <a:rPr lang="en-US" u="sng" dirty="0" smtClean="0"/>
              <a:t> in Romania:</a:t>
            </a:r>
          </a:p>
          <a:p>
            <a:pPr marL="0" indent="0">
              <a:buNone/>
            </a:pPr>
            <a:r>
              <a:rPr lang="en-US" dirty="0"/>
              <a:t> </a:t>
            </a:r>
            <a:endParaRPr lang="ro-RO" dirty="0"/>
          </a:p>
          <a:p>
            <a:pPr marL="0" indent="0">
              <a:buNone/>
            </a:pPr>
            <a:r>
              <a:rPr lang="en-US" dirty="0" smtClean="0"/>
              <a:t>			</a:t>
            </a:r>
            <a:r>
              <a:rPr lang="en-US" dirty="0" err="1" smtClean="0"/>
              <a:t>Stabilitate</a:t>
            </a:r>
            <a:r>
              <a:rPr lang="en-US" dirty="0" smtClean="0"/>
              <a:t> </a:t>
            </a:r>
            <a:r>
              <a:rPr lang="en-US" dirty="0" err="1" smtClean="0"/>
              <a:t>ideologica</a:t>
            </a:r>
            <a:endParaRPr lang="en-US" dirty="0" smtClean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Ridicata</a:t>
            </a:r>
            <a:r>
              <a:rPr lang="en-US" dirty="0" smtClean="0"/>
              <a:t>		</a:t>
            </a:r>
            <a:r>
              <a:rPr lang="en-US" dirty="0"/>
              <a:t>	</a:t>
            </a:r>
            <a:r>
              <a:rPr lang="en-US" dirty="0" err="1" smtClean="0"/>
              <a:t>Scazuta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--------------------------------------------------------------------</a:t>
            </a:r>
            <a:endParaRPr lang="ro-RO" dirty="0"/>
          </a:p>
          <a:p>
            <a:pPr marL="0" indent="0">
              <a:buNone/>
            </a:pPr>
            <a:r>
              <a:rPr lang="en-US" dirty="0" err="1" smtClean="0"/>
              <a:t>Incumbet</a:t>
            </a:r>
            <a:r>
              <a:rPr lang="en-US" dirty="0" smtClean="0"/>
              <a:t> 		PNTCD</a:t>
            </a:r>
            <a:r>
              <a:rPr lang="en-US" dirty="0"/>
              <a:t>, PNL, PSDR, PRM	</a:t>
            </a:r>
            <a:r>
              <a:rPr lang="en-US" dirty="0" smtClean="0"/>
              <a:t>PD </a:t>
            </a:r>
            <a:r>
              <a:rPr lang="en-US" dirty="0"/>
              <a:t>(FSN)     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Ideologic</a:t>
            </a:r>
            <a:endParaRPr lang="ro-RO" dirty="0" smtClean="0"/>
          </a:p>
          <a:p>
            <a:pPr marL="0" indent="0">
              <a:buNone/>
            </a:pPr>
            <a:r>
              <a:rPr lang="en-US" dirty="0"/>
              <a:t>				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Challenger</a:t>
            </a:r>
          </a:p>
          <a:p>
            <a:pPr marL="0" indent="0">
              <a:buNone/>
            </a:pPr>
            <a:r>
              <a:rPr lang="en-US" dirty="0" err="1" smtClean="0"/>
              <a:t>Ideologic</a:t>
            </a:r>
            <a:r>
              <a:rPr lang="en-US" dirty="0" smtClean="0"/>
              <a:t> 		PSD </a:t>
            </a:r>
            <a:r>
              <a:rPr lang="en-US" dirty="0"/>
              <a:t>(FDSN)			 PC (PUR)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		--------------------------------------------------------------------</a:t>
            </a:r>
            <a:endParaRPr lang="ro-RO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r>
              <a:rPr lang="en-US" dirty="0"/>
              <a:t>		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1372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Inceputul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31 </a:t>
            </a:r>
            <a:r>
              <a:rPr lang="en-US" sz="2400" dirty="0" err="1" smtClean="0"/>
              <a:t>Decemberie</a:t>
            </a:r>
            <a:r>
              <a:rPr lang="en-US" sz="2400" dirty="0" smtClean="0"/>
              <a:t> </a:t>
            </a:r>
            <a:r>
              <a:rPr lang="en-US" sz="2400" dirty="0"/>
              <a:t>31, </a:t>
            </a:r>
            <a:r>
              <a:rPr lang="en-US" sz="2400" dirty="0" smtClean="0"/>
              <a:t>1989 -- </a:t>
            </a:r>
            <a:r>
              <a:rPr lang="en-US" sz="2400" dirty="0" err="1" smtClean="0"/>
              <a:t>Decretul-Lege</a:t>
            </a:r>
            <a:r>
              <a:rPr lang="en-US" sz="2400" dirty="0" smtClean="0"/>
              <a:t> </a:t>
            </a:r>
            <a:r>
              <a:rPr lang="en-US" sz="2400" dirty="0"/>
              <a:t>No.8/1989 </a:t>
            </a:r>
            <a:r>
              <a:rPr lang="en-US" sz="2400" dirty="0" err="1" smtClean="0"/>
              <a:t>pune</a:t>
            </a:r>
            <a:r>
              <a:rPr lang="en-US" sz="2400" dirty="0" smtClean="0"/>
              <a:t> </a:t>
            </a:r>
            <a:r>
              <a:rPr lang="en-US" sz="2400" dirty="0" err="1" smtClean="0"/>
              <a:t>bazele</a:t>
            </a:r>
            <a:r>
              <a:rPr lang="en-US" sz="2400" dirty="0" smtClean="0"/>
              <a:t> </a:t>
            </a:r>
            <a:r>
              <a:rPr lang="en-US" sz="2400" dirty="0" err="1" smtClean="0"/>
              <a:t>constituirii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partidelor</a:t>
            </a:r>
            <a:r>
              <a:rPr lang="en-US" sz="2400" dirty="0" smtClean="0"/>
              <a:t> </a:t>
            </a:r>
            <a:r>
              <a:rPr lang="en-US" sz="2400" dirty="0" err="1" smtClean="0"/>
              <a:t>politice</a:t>
            </a:r>
            <a:r>
              <a:rPr lang="en-US" sz="2400" dirty="0" smtClean="0"/>
              <a:t> din Romania post-</a:t>
            </a:r>
            <a:r>
              <a:rPr lang="en-US" sz="2400" dirty="0" err="1" smtClean="0"/>
              <a:t>comunista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err="1" smtClean="0"/>
              <a:t>Cerintele</a:t>
            </a:r>
            <a:r>
              <a:rPr lang="en-US" sz="2400" dirty="0" smtClean="0"/>
              <a:t> </a:t>
            </a: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inregistrarea</a:t>
            </a:r>
            <a:r>
              <a:rPr lang="en-US" sz="2400" dirty="0" smtClean="0"/>
              <a:t> </a:t>
            </a:r>
            <a:r>
              <a:rPr lang="en-US" sz="2400" dirty="0" err="1" smtClean="0"/>
              <a:t>unui</a:t>
            </a:r>
            <a:r>
              <a:rPr lang="en-US" sz="2400" dirty="0" smtClean="0"/>
              <a:t> </a:t>
            </a:r>
            <a:r>
              <a:rPr lang="en-US" sz="2400" dirty="0" err="1" smtClean="0"/>
              <a:t>partid</a:t>
            </a:r>
            <a:r>
              <a:rPr lang="en-US" sz="2400" dirty="0" smtClean="0"/>
              <a:t> </a:t>
            </a:r>
            <a:r>
              <a:rPr lang="en-US" sz="2400" dirty="0" err="1" smtClean="0"/>
              <a:t>erau</a:t>
            </a:r>
            <a:r>
              <a:rPr lang="en-US" sz="2400" dirty="0" smtClean="0"/>
              <a:t> </a:t>
            </a:r>
            <a:r>
              <a:rPr lang="en-US" sz="2400" dirty="0" err="1" smtClean="0"/>
              <a:t>minimale</a:t>
            </a:r>
            <a:r>
              <a:rPr lang="en-US" sz="2400" dirty="0" smtClean="0"/>
              <a:t>: </a:t>
            </a:r>
          </a:p>
          <a:p>
            <a:r>
              <a:rPr lang="en-US" sz="2200" dirty="0" smtClean="0"/>
              <a:t>251 de </a:t>
            </a:r>
            <a:r>
              <a:rPr lang="en-US" sz="2200" dirty="0" err="1" smtClean="0"/>
              <a:t>cetateni</a:t>
            </a:r>
            <a:r>
              <a:rPr lang="en-US" sz="2200" dirty="0" smtClean="0"/>
              <a:t> </a:t>
            </a:r>
            <a:r>
              <a:rPr lang="en-US" sz="2200" dirty="0" err="1" smtClean="0"/>
              <a:t>puteau</a:t>
            </a:r>
            <a:r>
              <a:rPr lang="en-US" sz="2200" dirty="0" smtClean="0"/>
              <a:t> </a:t>
            </a:r>
            <a:r>
              <a:rPr lang="en-US" sz="2200" dirty="0" err="1" smtClean="0"/>
              <a:t>inregistra</a:t>
            </a:r>
            <a:r>
              <a:rPr lang="en-US" sz="2200" dirty="0" smtClean="0"/>
              <a:t> un </a:t>
            </a:r>
            <a:r>
              <a:rPr lang="en-US" sz="2200" dirty="0" err="1" smtClean="0"/>
              <a:t>partid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Organizarea</a:t>
            </a:r>
            <a:r>
              <a:rPr lang="en-US" sz="2200" dirty="0" smtClean="0"/>
              <a:t> </a:t>
            </a:r>
            <a:r>
              <a:rPr lang="en-US" sz="2200" dirty="0" err="1" smtClean="0"/>
              <a:t>si</a:t>
            </a:r>
            <a:r>
              <a:rPr lang="en-US" sz="2200" dirty="0" smtClean="0"/>
              <a:t> </a:t>
            </a:r>
            <a:r>
              <a:rPr lang="en-US" sz="2200" dirty="0" err="1" smtClean="0"/>
              <a:t>functionarea</a:t>
            </a:r>
            <a:r>
              <a:rPr lang="en-US" sz="2200" dirty="0" smtClean="0"/>
              <a:t> </a:t>
            </a:r>
            <a:r>
              <a:rPr lang="en-US" sz="2200" dirty="0" err="1" smtClean="0"/>
              <a:t>fiecarui</a:t>
            </a:r>
            <a:r>
              <a:rPr lang="en-US" sz="2200" dirty="0" smtClean="0"/>
              <a:t> </a:t>
            </a:r>
            <a:r>
              <a:rPr lang="en-US" sz="2200" dirty="0" err="1" smtClean="0"/>
              <a:t>partid</a:t>
            </a:r>
            <a:r>
              <a:rPr lang="en-US" sz="2200" dirty="0" smtClean="0"/>
              <a:t> </a:t>
            </a:r>
            <a:r>
              <a:rPr lang="en-US" sz="2200" dirty="0" err="1" smtClean="0"/>
              <a:t>este</a:t>
            </a:r>
            <a:r>
              <a:rPr lang="en-US" sz="2200" dirty="0" smtClean="0"/>
              <a:t> </a:t>
            </a:r>
            <a:r>
              <a:rPr lang="en-US" sz="2200" dirty="0" err="1" smtClean="0"/>
              <a:t>reglementata</a:t>
            </a:r>
            <a:r>
              <a:rPr lang="en-US" sz="2200" dirty="0" smtClean="0"/>
              <a:t> </a:t>
            </a:r>
            <a:r>
              <a:rPr lang="en-US" sz="2200" dirty="0" err="1" smtClean="0"/>
              <a:t>numai</a:t>
            </a:r>
            <a:r>
              <a:rPr lang="en-US" sz="2200" dirty="0" smtClean="0"/>
              <a:t> in </a:t>
            </a:r>
            <a:r>
              <a:rPr lang="en-US" sz="2200" dirty="0" err="1" smtClean="0"/>
              <a:t>statul</a:t>
            </a:r>
            <a:r>
              <a:rPr lang="en-US" sz="2200" dirty="0" smtClean="0"/>
              <a:t> </a:t>
            </a:r>
            <a:r>
              <a:rPr lang="en-US" sz="2200" dirty="0" err="1" smtClean="0"/>
              <a:t>partidului</a:t>
            </a:r>
            <a:r>
              <a:rPr lang="en-US" sz="2200" dirty="0" smtClean="0"/>
              <a:t> </a:t>
            </a:r>
            <a:endParaRPr lang="en-US" sz="22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Rezultat</a:t>
            </a:r>
            <a:r>
              <a:rPr lang="en-US" sz="2400" dirty="0" smtClean="0"/>
              <a:t>: o </a:t>
            </a:r>
            <a:r>
              <a:rPr lang="en-US" sz="2400" dirty="0" err="1" smtClean="0"/>
              <a:t>multitudine</a:t>
            </a:r>
            <a:r>
              <a:rPr lang="en-US" sz="2400" dirty="0" smtClean="0"/>
              <a:t> de </a:t>
            </a:r>
            <a:r>
              <a:rPr lang="en-US" sz="2400" dirty="0" err="1" smtClean="0"/>
              <a:t>partide</a:t>
            </a:r>
            <a:r>
              <a:rPr lang="en-US" sz="2400" dirty="0" smtClean="0"/>
              <a:t> </a:t>
            </a:r>
            <a:r>
              <a:rPr lang="en-US" sz="2400" dirty="0" err="1" smtClean="0"/>
              <a:t>sunt</a:t>
            </a:r>
            <a:r>
              <a:rPr lang="en-US" sz="2400" dirty="0" smtClean="0"/>
              <a:t> </a:t>
            </a:r>
            <a:r>
              <a:rPr lang="en-US" sz="2400" dirty="0" err="1" smtClean="0"/>
              <a:t>inregistrate</a:t>
            </a:r>
            <a:r>
              <a:rPr lang="en-US" sz="2400" dirty="0" smtClean="0"/>
              <a:t> in </a:t>
            </a:r>
            <a:r>
              <a:rPr lang="en-US" sz="2400" dirty="0" err="1" smtClean="0"/>
              <a:t>primii</a:t>
            </a:r>
            <a:r>
              <a:rPr lang="en-US" sz="2400" dirty="0" smtClean="0"/>
              <a:t> </a:t>
            </a:r>
            <a:r>
              <a:rPr lang="en-US" sz="2400" dirty="0" err="1" smtClean="0"/>
              <a:t>ani</a:t>
            </a:r>
            <a:r>
              <a:rPr lang="en-US" sz="2400" dirty="0" smtClean="0"/>
              <a:t> </a:t>
            </a:r>
            <a:r>
              <a:rPr lang="en-US" sz="2400" dirty="0" err="1" smtClean="0"/>
              <a:t>ai</a:t>
            </a:r>
            <a:r>
              <a:rPr lang="en-US" sz="2400" dirty="0" smtClean="0"/>
              <a:t> </a:t>
            </a:r>
            <a:r>
              <a:rPr lang="en-US" sz="2400" dirty="0" err="1" smtClean="0"/>
              <a:t>decadei</a:t>
            </a:r>
            <a:r>
              <a:rPr lang="en-US" sz="2400" dirty="0" smtClean="0"/>
              <a:t> 1990-2000.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Se </a:t>
            </a:r>
            <a:r>
              <a:rPr lang="en-US" sz="2400" dirty="0" err="1" smtClean="0"/>
              <a:t>inregistreaza</a:t>
            </a:r>
            <a:r>
              <a:rPr lang="en-US" sz="2400" dirty="0" smtClean="0"/>
              <a:t>: </a:t>
            </a:r>
          </a:p>
          <a:p>
            <a:r>
              <a:rPr lang="en-US" sz="2400" dirty="0" err="1" smtClean="0"/>
              <a:t>partide</a:t>
            </a:r>
            <a:r>
              <a:rPr lang="en-US" sz="2400" dirty="0" smtClean="0"/>
              <a:t> </a:t>
            </a:r>
            <a:r>
              <a:rPr lang="en-US" sz="2400" dirty="0" err="1" smtClean="0"/>
              <a:t>istorice</a:t>
            </a:r>
            <a:r>
              <a:rPr lang="en-US" sz="2400" dirty="0" smtClean="0"/>
              <a:t> (PNT-CD, PNL, PSDR,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partide</a:t>
            </a:r>
            <a:r>
              <a:rPr lang="en-US" sz="2400" dirty="0" smtClean="0"/>
              <a:t> </a:t>
            </a:r>
            <a:r>
              <a:rPr lang="en-US" sz="2400" dirty="0" err="1" smtClean="0"/>
              <a:t>noi</a:t>
            </a:r>
            <a:r>
              <a:rPr lang="en-US" sz="2400" dirty="0"/>
              <a:t> </a:t>
            </a:r>
            <a:r>
              <a:rPr lang="en-US" sz="2400" dirty="0" err="1" smtClean="0"/>
              <a:t>rezultate</a:t>
            </a:r>
            <a:r>
              <a:rPr lang="en-US" sz="2400" dirty="0" smtClean="0"/>
              <a:t> din </a:t>
            </a:r>
            <a:r>
              <a:rPr lang="en-US" sz="2400" dirty="0" err="1" smtClean="0"/>
              <a:t>structura</a:t>
            </a:r>
            <a:r>
              <a:rPr lang="en-US" sz="2400" dirty="0" smtClean="0"/>
              <a:t> de </a:t>
            </a:r>
            <a:r>
              <a:rPr lang="en-US" sz="2400" dirty="0" err="1" smtClean="0"/>
              <a:t>putere</a:t>
            </a:r>
            <a:r>
              <a:rPr lang="en-US" sz="2400" dirty="0" smtClean="0"/>
              <a:t> ca </a:t>
            </a:r>
            <a:r>
              <a:rPr lang="en-US" sz="2400" dirty="0" err="1" smtClean="0"/>
              <a:t>inlatura</a:t>
            </a:r>
            <a:r>
              <a:rPr lang="en-US" sz="2400" dirty="0" smtClean="0"/>
              <a:t> </a:t>
            </a:r>
            <a:r>
              <a:rPr lang="en-US" sz="2400" dirty="0" err="1" smtClean="0"/>
              <a:t>regimul</a:t>
            </a:r>
            <a:r>
              <a:rPr lang="en-US" sz="2400" dirty="0" smtClean="0"/>
              <a:t> </a:t>
            </a:r>
            <a:r>
              <a:rPr lang="en-US" sz="2400" dirty="0" err="1" smtClean="0"/>
              <a:t>comunist</a:t>
            </a:r>
            <a:r>
              <a:rPr lang="en-US" sz="2400" dirty="0" smtClean="0"/>
              <a:t>: FSN</a:t>
            </a:r>
          </a:p>
          <a:p>
            <a:r>
              <a:rPr lang="en-US" sz="2400" dirty="0" err="1" smtClean="0"/>
              <a:t>partide</a:t>
            </a:r>
            <a:r>
              <a:rPr lang="en-US" sz="2400" dirty="0" smtClean="0"/>
              <a:t> ale </a:t>
            </a:r>
            <a:r>
              <a:rPr lang="en-US" sz="2400" dirty="0" err="1" smtClean="0"/>
              <a:t>minoritatilor</a:t>
            </a:r>
            <a:r>
              <a:rPr lang="en-US" sz="2400" dirty="0" smtClean="0"/>
              <a:t>: UDMR, </a:t>
            </a:r>
            <a:r>
              <a:rPr lang="en-US" sz="2400" dirty="0" err="1" smtClean="0"/>
              <a:t>etc</a:t>
            </a:r>
            <a:endParaRPr lang="en-US" sz="2400" dirty="0" smtClean="0"/>
          </a:p>
          <a:p>
            <a:r>
              <a:rPr lang="en-US" sz="2400" dirty="0" err="1"/>
              <a:t>p</a:t>
            </a:r>
            <a:r>
              <a:rPr lang="en-US" sz="2400" dirty="0" err="1" smtClean="0"/>
              <a:t>artide</a:t>
            </a:r>
            <a:r>
              <a:rPr lang="en-US" sz="2400" dirty="0" smtClean="0"/>
              <a:t> </a:t>
            </a:r>
            <a:r>
              <a:rPr lang="en-US" sz="2400" dirty="0" err="1" smtClean="0"/>
              <a:t>regionale</a:t>
            </a:r>
            <a:r>
              <a:rPr lang="en-US" sz="2400" dirty="0" smtClean="0"/>
              <a:t>/</a:t>
            </a:r>
            <a:r>
              <a:rPr lang="en-US" sz="2400" dirty="0" err="1" smtClean="0"/>
              <a:t>regionaliste</a:t>
            </a:r>
            <a:r>
              <a:rPr lang="en-US" sz="2400" dirty="0" smtClean="0"/>
              <a:t>: PUNR</a:t>
            </a:r>
          </a:p>
          <a:p>
            <a:r>
              <a:rPr lang="en-US" sz="2400" dirty="0" err="1"/>
              <a:t>p</a:t>
            </a:r>
            <a:r>
              <a:rPr lang="en-US" sz="2400" dirty="0" err="1" smtClean="0"/>
              <a:t>artide</a:t>
            </a:r>
            <a:r>
              <a:rPr lang="en-US" sz="2400" dirty="0" smtClean="0"/>
              <a:t> ale </a:t>
            </a:r>
            <a:r>
              <a:rPr lang="en-US" sz="2400" dirty="0" err="1" smtClean="0"/>
              <a:t>societatii</a:t>
            </a:r>
            <a:r>
              <a:rPr lang="en-US" sz="2400" dirty="0" smtClean="0"/>
              <a:t> </a:t>
            </a:r>
            <a:r>
              <a:rPr lang="en-US" sz="2400" dirty="0" err="1" smtClean="0"/>
              <a:t>civile</a:t>
            </a:r>
            <a:r>
              <a:rPr lang="en-US" sz="2400" dirty="0" smtClean="0"/>
              <a:t>: </a:t>
            </a:r>
            <a:r>
              <a:rPr lang="en-US" sz="2400" dirty="0" err="1" smtClean="0"/>
              <a:t>Partidul</a:t>
            </a:r>
            <a:r>
              <a:rPr lang="en-US" sz="2400" dirty="0" smtClean="0"/>
              <a:t> </a:t>
            </a:r>
            <a:r>
              <a:rPr lang="en-US" sz="2400" dirty="0" err="1" smtClean="0"/>
              <a:t>Alianta</a:t>
            </a:r>
            <a:r>
              <a:rPr lang="en-US" sz="2400" dirty="0" smtClean="0"/>
              <a:t> </a:t>
            </a:r>
            <a:r>
              <a:rPr lang="en-US" sz="2400" dirty="0" err="1" smtClean="0"/>
              <a:t>Civica</a:t>
            </a:r>
            <a:endParaRPr lang="en-US" sz="2400" dirty="0" smtClean="0"/>
          </a:p>
          <a:p>
            <a:r>
              <a:rPr lang="en-US" sz="2400" dirty="0"/>
              <a:t>p</a:t>
            </a:r>
            <a:r>
              <a:rPr lang="en-US" sz="2400" dirty="0" smtClean="0"/>
              <a:t>rima </a:t>
            </a:r>
            <a:r>
              <a:rPr lang="en-US" sz="2400" dirty="0" err="1" smtClean="0"/>
              <a:t>alianta</a:t>
            </a:r>
            <a:r>
              <a:rPr lang="en-US" sz="2400" dirty="0" smtClean="0"/>
              <a:t> </a:t>
            </a:r>
            <a:r>
              <a:rPr lang="en-US" sz="2400" dirty="0" err="1" smtClean="0"/>
              <a:t>politica</a:t>
            </a:r>
            <a:r>
              <a:rPr lang="en-US" sz="2400" dirty="0" smtClean="0"/>
              <a:t>: CDR – in 1991 (</a:t>
            </a:r>
            <a:r>
              <a:rPr lang="en-US" sz="2400" dirty="0" err="1" smtClean="0"/>
              <a:t>intre</a:t>
            </a:r>
            <a:r>
              <a:rPr lang="en-US" sz="2400" dirty="0" smtClean="0"/>
              <a:t> PNTCD, PNL, PSDR, </a:t>
            </a:r>
            <a:r>
              <a:rPr lang="en-US" sz="2400" dirty="0" err="1" smtClean="0"/>
              <a:t>etc</a:t>
            </a:r>
            <a:r>
              <a:rPr lang="en-US" sz="2400" dirty="0"/>
              <a:t>)</a:t>
            </a:r>
            <a:endParaRPr lang="en-US" sz="2400" dirty="0" smtClean="0"/>
          </a:p>
          <a:p>
            <a:r>
              <a:rPr lang="en-US" sz="2400" dirty="0" err="1"/>
              <a:t>e</a:t>
            </a:r>
            <a:r>
              <a:rPr lang="en-US" sz="2400" dirty="0" err="1" smtClean="0"/>
              <a:t>tc</a:t>
            </a:r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La </a:t>
            </a:r>
            <a:r>
              <a:rPr lang="en-US" sz="2400" dirty="0" err="1" smtClean="0"/>
              <a:t>alegerile</a:t>
            </a:r>
            <a:r>
              <a:rPr lang="en-US" sz="2400" dirty="0" smtClean="0"/>
              <a:t> din </a:t>
            </a:r>
            <a:r>
              <a:rPr lang="en-US" sz="2400" dirty="0" err="1" smtClean="0"/>
              <a:t>mai</a:t>
            </a:r>
            <a:r>
              <a:rPr lang="en-US" sz="2400" dirty="0" smtClean="0"/>
              <a:t> 1990 </a:t>
            </a:r>
            <a:r>
              <a:rPr lang="en-US" sz="2400" dirty="0" err="1" smtClean="0"/>
              <a:t>participa</a:t>
            </a:r>
            <a:r>
              <a:rPr lang="en-US" sz="2400" dirty="0" smtClean="0"/>
              <a:t> 71 </a:t>
            </a:r>
            <a:r>
              <a:rPr lang="en-US" sz="2400" dirty="0" err="1" smtClean="0"/>
              <a:t>partide</a:t>
            </a:r>
            <a:r>
              <a:rPr lang="en-US" sz="2400" dirty="0"/>
              <a:t>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9192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Legile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r>
              <a:rPr lang="en-US" dirty="0" smtClean="0"/>
              <a:t> din 1996 </a:t>
            </a:r>
            <a:r>
              <a:rPr lang="en-US" dirty="0" err="1" smtClean="0"/>
              <a:t>si</a:t>
            </a:r>
            <a:r>
              <a:rPr lang="en-US" dirty="0" smtClean="0"/>
              <a:t> 2003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5500" dirty="0" err="1" smtClean="0"/>
              <a:t>Legia</a:t>
            </a:r>
            <a:r>
              <a:rPr lang="en-US" sz="5500" dirty="0" smtClean="0"/>
              <a:t> </a:t>
            </a:r>
            <a:r>
              <a:rPr lang="en-US" sz="5500" dirty="0" err="1" smtClean="0"/>
              <a:t>partidelor</a:t>
            </a:r>
            <a:r>
              <a:rPr lang="en-US" sz="5500" dirty="0" smtClean="0"/>
              <a:t>/</a:t>
            </a:r>
            <a:r>
              <a:rPr lang="en-US" sz="5500" dirty="0" err="1"/>
              <a:t>L</a:t>
            </a:r>
            <a:r>
              <a:rPr lang="en-US" sz="5500" dirty="0" err="1" smtClean="0"/>
              <a:t>egea</a:t>
            </a:r>
            <a:r>
              <a:rPr lang="en-US" sz="5500" dirty="0" smtClean="0"/>
              <a:t> 27 din 1996 – </a:t>
            </a:r>
            <a:r>
              <a:rPr lang="en-US" sz="5500" dirty="0" err="1" smtClean="0"/>
              <a:t>lipezeste</a:t>
            </a:r>
            <a:r>
              <a:rPr lang="en-US" sz="5500" dirty="0" smtClean="0"/>
              <a:t> </a:t>
            </a:r>
            <a:r>
              <a:rPr lang="en-US" sz="5500" dirty="0" err="1" smtClean="0"/>
              <a:t>intr</a:t>
            </a:r>
            <a:r>
              <a:rPr lang="en-US" sz="5500" dirty="0" smtClean="0"/>
              <a:t>-o </a:t>
            </a:r>
            <a:r>
              <a:rPr lang="en-US" sz="5500" dirty="0" err="1" smtClean="0"/>
              <a:t>anumita</a:t>
            </a:r>
            <a:r>
              <a:rPr lang="en-US" sz="5500" dirty="0" smtClean="0"/>
              <a:t> </a:t>
            </a:r>
            <a:r>
              <a:rPr lang="en-US" sz="5500" dirty="0" err="1" smtClean="0"/>
              <a:t>masura</a:t>
            </a:r>
            <a:r>
              <a:rPr lang="en-US" sz="5500" dirty="0" smtClean="0"/>
              <a:t> </a:t>
            </a:r>
            <a:r>
              <a:rPr lang="en-US" sz="5500" dirty="0" err="1" smtClean="0"/>
              <a:t>scena</a:t>
            </a:r>
            <a:r>
              <a:rPr lang="en-US" sz="5500" dirty="0" smtClean="0"/>
              <a:t> </a:t>
            </a:r>
            <a:r>
              <a:rPr lang="en-US" sz="5500" dirty="0" err="1" smtClean="0"/>
              <a:t>politica</a:t>
            </a:r>
            <a:r>
              <a:rPr lang="en-US" sz="5500" dirty="0" smtClean="0"/>
              <a:t>.</a:t>
            </a:r>
          </a:p>
          <a:p>
            <a:pPr marL="0" indent="0">
              <a:buNone/>
            </a:pPr>
            <a:endParaRPr lang="en-US" sz="5500" dirty="0" smtClean="0"/>
          </a:p>
          <a:p>
            <a:pPr marL="0" indent="0">
              <a:buNone/>
            </a:pPr>
            <a:r>
              <a:rPr lang="en-US" sz="5500" dirty="0" err="1" smtClean="0"/>
              <a:t>Cerintele</a:t>
            </a:r>
            <a:r>
              <a:rPr lang="en-US" sz="5500" dirty="0" smtClean="0"/>
              <a:t> </a:t>
            </a:r>
            <a:r>
              <a:rPr lang="en-US" sz="5500" dirty="0" err="1" smtClean="0"/>
              <a:t>pentru</a:t>
            </a:r>
            <a:r>
              <a:rPr lang="en-US" sz="5500" dirty="0" smtClean="0"/>
              <a:t> </a:t>
            </a:r>
            <a:r>
              <a:rPr lang="en-US" sz="5500" dirty="0" err="1" smtClean="0"/>
              <a:t>inregistrarea</a:t>
            </a:r>
            <a:r>
              <a:rPr lang="en-US" sz="5500" dirty="0" smtClean="0"/>
              <a:t> </a:t>
            </a:r>
            <a:r>
              <a:rPr lang="en-US" sz="5500" dirty="0" err="1" smtClean="0"/>
              <a:t>unui</a:t>
            </a:r>
            <a:r>
              <a:rPr lang="en-US" sz="5500" dirty="0" smtClean="0"/>
              <a:t> </a:t>
            </a:r>
            <a:r>
              <a:rPr lang="en-US" sz="5500" dirty="0" err="1" smtClean="0"/>
              <a:t>partid</a:t>
            </a:r>
            <a:r>
              <a:rPr lang="en-US" sz="5500" dirty="0" smtClean="0"/>
              <a:t> </a:t>
            </a:r>
            <a:r>
              <a:rPr lang="en-US" sz="5500" dirty="0" err="1" smtClean="0"/>
              <a:t>devin</a:t>
            </a:r>
            <a:r>
              <a:rPr lang="en-US" sz="5500" dirty="0" smtClean="0"/>
              <a:t> </a:t>
            </a:r>
            <a:r>
              <a:rPr lang="en-US" sz="5500" dirty="0" err="1" smtClean="0"/>
              <a:t>mai</a:t>
            </a:r>
            <a:r>
              <a:rPr lang="en-US" sz="5500" dirty="0" smtClean="0"/>
              <a:t> </a:t>
            </a:r>
            <a:r>
              <a:rPr lang="en-US" sz="5500" dirty="0" err="1" smtClean="0"/>
              <a:t>stricte</a:t>
            </a:r>
            <a:r>
              <a:rPr lang="en-US" sz="5500" dirty="0" smtClean="0"/>
              <a:t>:</a:t>
            </a:r>
          </a:p>
          <a:p>
            <a:r>
              <a:rPr lang="en-US" sz="5500" dirty="0"/>
              <a:t>u</a:t>
            </a:r>
            <a:r>
              <a:rPr lang="en-US" sz="5500" dirty="0" smtClean="0"/>
              <a:t>n </a:t>
            </a:r>
            <a:r>
              <a:rPr lang="en-US" sz="5500" dirty="0" err="1" smtClean="0"/>
              <a:t>partid</a:t>
            </a:r>
            <a:r>
              <a:rPr lang="en-US" sz="5500" dirty="0" smtClean="0"/>
              <a:t> </a:t>
            </a:r>
            <a:r>
              <a:rPr lang="en-US" sz="5500" dirty="0" err="1" smtClean="0"/>
              <a:t>poate</a:t>
            </a:r>
            <a:r>
              <a:rPr lang="en-US" sz="5500" dirty="0" smtClean="0"/>
              <a:t> fi </a:t>
            </a:r>
            <a:r>
              <a:rPr lang="en-US" sz="5500" dirty="0" err="1" smtClean="0"/>
              <a:t>inregistrat</a:t>
            </a:r>
            <a:r>
              <a:rPr lang="en-US" sz="5500" dirty="0" smtClean="0"/>
              <a:t> de 10.000 de </a:t>
            </a:r>
            <a:r>
              <a:rPr lang="en-US" sz="5500" dirty="0" err="1" smtClean="0"/>
              <a:t>cetateni</a:t>
            </a:r>
            <a:r>
              <a:rPr lang="en-US" sz="5500" dirty="0" smtClean="0"/>
              <a:t>, </a:t>
            </a:r>
            <a:r>
              <a:rPr lang="en-US" sz="5500" dirty="0" err="1" smtClean="0"/>
              <a:t>distribuiti</a:t>
            </a:r>
            <a:r>
              <a:rPr lang="en-US" sz="5500" dirty="0" smtClean="0"/>
              <a:t> in </a:t>
            </a:r>
            <a:r>
              <a:rPr lang="en-US" sz="5500" dirty="0" err="1" smtClean="0"/>
              <a:t>cel</a:t>
            </a:r>
            <a:r>
              <a:rPr lang="en-US" sz="5500" dirty="0" smtClean="0"/>
              <a:t> </a:t>
            </a:r>
            <a:r>
              <a:rPr lang="en-US" sz="5500" dirty="0" err="1" smtClean="0"/>
              <a:t>putin</a:t>
            </a:r>
            <a:r>
              <a:rPr lang="en-US" sz="5500" dirty="0" smtClean="0"/>
              <a:t> 15 </a:t>
            </a:r>
            <a:r>
              <a:rPr lang="en-US" sz="5500" dirty="0" err="1" smtClean="0"/>
              <a:t>judete</a:t>
            </a:r>
            <a:r>
              <a:rPr lang="en-US" sz="5500" dirty="0" smtClean="0"/>
              <a:t>, </a:t>
            </a:r>
            <a:r>
              <a:rPr lang="en-US" sz="5500" dirty="0" err="1" smtClean="0"/>
              <a:t>dar</a:t>
            </a:r>
            <a:r>
              <a:rPr lang="en-US" sz="5500" dirty="0" smtClean="0"/>
              <a:t> nu </a:t>
            </a:r>
            <a:r>
              <a:rPr lang="en-US" sz="5500" dirty="0" err="1" smtClean="0"/>
              <a:t>mai</a:t>
            </a:r>
            <a:r>
              <a:rPr lang="en-US" sz="5500" dirty="0" smtClean="0"/>
              <a:t> </a:t>
            </a:r>
            <a:r>
              <a:rPr lang="en-US" sz="5500" dirty="0" err="1" smtClean="0"/>
              <a:t>putin</a:t>
            </a:r>
            <a:r>
              <a:rPr lang="en-US" sz="5500" dirty="0" smtClean="0"/>
              <a:t> de 300 din </a:t>
            </a:r>
            <a:r>
              <a:rPr lang="en-US" sz="5500" dirty="0" err="1" smtClean="0"/>
              <a:t>fiecare</a:t>
            </a:r>
            <a:r>
              <a:rPr lang="en-US" sz="5500" dirty="0" smtClean="0"/>
              <a:t> </a:t>
            </a:r>
            <a:r>
              <a:rPr lang="en-US" sz="5500" dirty="0" err="1" smtClean="0"/>
              <a:t>judet</a:t>
            </a:r>
            <a:r>
              <a:rPr lang="en-US" sz="5500" dirty="0"/>
              <a:t> [</a:t>
            </a:r>
            <a:r>
              <a:rPr lang="en-US" sz="5500" dirty="0" err="1"/>
              <a:t>exceptie</a:t>
            </a:r>
            <a:r>
              <a:rPr lang="en-US" sz="5500" dirty="0"/>
              <a:t> de la </a:t>
            </a:r>
            <a:r>
              <a:rPr lang="en-US" sz="5500" dirty="0" err="1"/>
              <a:t>aceasta</a:t>
            </a:r>
            <a:r>
              <a:rPr lang="en-US" sz="5500" dirty="0"/>
              <a:t> </a:t>
            </a:r>
            <a:r>
              <a:rPr lang="en-US" sz="5500" dirty="0" err="1"/>
              <a:t>regula</a:t>
            </a:r>
            <a:r>
              <a:rPr lang="en-US" sz="5500" dirty="0"/>
              <a:t> </a:t>
            </a:r>
            <a:r>
              <a:rPr lang="en-US" sz="5500" dirty="0" err="1"/>
              <a:t>sunt</a:t>
            </a:r>
            <a:r>
              <a:rPr lang="en-US" sz="5500" dirty="0"/>
              <a:t> </a:t>
            </a:r>
            <a:r>
              <a:rPr lang="en-US" sz="5500" dirty="0" err="1"/>
              <a:t>partidele</a:t>
            </a:r>
            <a:r>
              <a:rPr lang="en-US" sz="5500" dirty="0"/>
              <a:t> </a:t>
            </a:r>
            <a:r>
              <a:rPr lang="en-US" sz="5500" dirty="0" err="1"/>
              <a:t>minoritatilor</a:t>
            </a:r>
            <a:r>
              <a:rPr lang="en-US" sz="5500" dirty="0" smtClean="0"/>
              <a:t>].</a:t>
            </a:r>
          </a:p>
          <a:p>
            <a:r>
              <a:rPr lang="en-US" sz="5500" dirty="0" err="1" smtClean="0"/>
              <a:t>statul</a:t>
            </a:r>
            <a:r>
              <a:rPr lang="en-US" sz="5500" dirty="0" smtClean="0"/>
              <a:t> </a:t>
            </a:r>
            <a:r>
              <a:rPr lang="en-US" sz="5500" dirty="0" err="1" smtClean="0"/>
              <a:t>fiecarui</a:t>
            </a:r>
            <a:r>
              <a:rPr lang="en-US" sz="5500" dirty="0" smtClean="0"/>
              <a:t> </a:t>
            </a:r>
            <a:r>
              <a:rPr lang="en-US" sz="5500" dirty="0" err="1" smtClean="0"/>
              <a:t>partid</a:t>
            </a:r>
            <a:r>
              <a:rPr lang="en-US" sz="5500" dirty="0" smtClean="0"/>
              <a:t> </a:t>
            </a:r>
            <a:r>
              <a:rPr lang="en-US" sz="5500" dirty="0" err="1" smtClean="0"/>
              <a:t>trebuie</a:t>
            </a:r>
            <a:r>
              <a:rPr lang="en-US" sz="5500" dirty="0" smtClean="0"/>
              <a:t> </a:t>
            </a:r>
            <a:r>
              <a:rPr lang="en-US" sz="5500" dirty="0" err="1" smtClean="0"/>
              <a:t>sa</a:t>
            </a:r>
            <a:r>
              <a:rPr lang="en-US" sz="5500" dirty="0" smtClean="0"/>
              <a:t> </a:t>
            </a:r>
            <a:r>
              <a:rPr lang="en-US" sz="5500" dirty="0" err="1" smtClean="0"/>
              <a:t>prevada</a:t>
            </a:r>
            <a:r>
              <a:rPr lang="en-US" sz="5500" dirty="0" smtClean="0"/>
              <a:t> </a:t>
            </a:r>
            <a:r>
              <a:rPr lang="en-US" sz="5500" dirty="0" err="1" smtClean="0"/>
              <a:t>drepturile</a:t>
            </a:r>
            <a:r>
              <a:rPr lang="en-US" sz="5500" dirty="0" smtClean="0"/>
              <a:t> </a:t>
            </a:r>
            <a:r>
              <a:rPr lang="en-US" sz="5500" dirty="0" err="1" smtClean="0"/>
              <a:t>si</a:t>
            </a:r>
            <a:r>
              <a:rPr lang="en-US" sz="5500" dirty="0" smtClean="0"/>
              <a:t> </a:t>
            </a:r>
            <a:r>
              <a:rPr lang="en-US" sz="5500" dirty="0" err="1" smtClean="0"/>
              <a:t>obligatiile</a:t>
            </a:r>
            <a:r>
              <a:rPr lang="en-US" sz="5500" dirty="0" smtClean="0"/>
              <a:t> </a:t>
            </a:r>
            <a:r>
              <a:rPr lang="en-US" sz="5500" dirty="0" err="1" smtClean="0"/>
              <a:t>membrilor</a:t>
            </a:r>
            <a:r>
              <a:rPr lang="en-US" sz="5500" dirty="0" smtClean="0"/>
              <a:t>, </a:t>
            </a:r>
            <a:r>
              <a:rPr lang="en-US" sz="5500" dirty="0" err="1" smtClean="0"/>
              <a:t>sanctiuni</a:t>
            </a:r>
            <a:r>
              <a:rPr lang="en-US" sz="5500" dirty="0" smtClean="0"/>
              <a:t> </a:t>
            </a:r>
            <a:r>
              <a:rPr lang="en-US" sz="5500" dirty="0" err="1" smtClean="0"/>
              <a:t>disciplinare</a:t>
            </a:r>
            <a:r>
              <a:rPr lang="en-US" sz="5500" dirty="0" smtClean="0"/>
              <a:t>, </a:t>
            </a:r>
            <a:r>
              <a:rPr lang="en-US" sz="5500" dirty="0" err="1" smtClean="0"/>
              <a:t>structura</a:t>
            </a:r>
            <a:r>
              <a:rPr lang="en-US" sz="5500" dirty="0" smtClean="0"/>
              <a:t> </a:t>
            </a:r>
            <a:r>
              <a:rPr lang="en-US" sz="5500" dirty="0" err="1" smtClean="0"/>
              <a:t>conducerii</a:t>
            </a:r>
            <a:r>
              <a:rPr lang="en-US" sz="5500" dirty="0" smtClean="0"/>
              <a:t> </a:t>
            </a:r>
            <a:r>
              <a:rPr lang="en-US" sz="5500" dirty="0" err="1" smtClean="0"/>
              <a:t>centrale</a:t>
            </a:r>
            <a:r>
              <a:rPr lang="en-US" sz="5500" dirty="0" smtClean="0"/>
              <a:t> de </a:t>
            </a:r>
            <a:r>
              <a:rPr lang="en-US" sz="5500" dirty="0" err="1" smtClean="0"/>
              <a:t>partid</a:t>
            </a:r>
            <a:r>
              <a:rPr lang="en-US" sz="5500" dirty="0" smtClean="0"/>
              <a:t> </a:t>
            </a:r>
            <a:r>
              <a:rPr lang="en-US" sz="5500" dirty="0" err="1" smtClean="0"/>
              <a:t>si</a:t>
            </a:r>
            <a:r>
              <a:rPr lang="en-US" sz="5500" dirty="0" smtClean="0"/>
              <a:t> a </a:t>
            </a:r>
            <a:r>
              <a:rPr lang="en-US" sz="5500" dirty="0" err="1" smtClean="0"/>
              <a:t>filialelor</a:t>
            </a:r>
            <a:r>
              <a:rPr lang="en-US" sz="5500" dirty="0" smtClean="0"/>
              <a:t>.</a:t>
            </a:r>
          </a:p>
          <a:p>
            <a:r>
              <a:rPr lang="en-US" sz="5500" dirty="0" err="1" smtClean="0"/>
              <a:t>sunt</a:t>
            </a:r>
            <a:r>
              <a:rPr lang="en-US" sz="5500" dirty="0" smtClean="0"/>
              <a:t> </a:t>
            </a:r>
            <a:r>
              <a:rPr lang="en-US" sz="5500" dirty="0" err="1" smtClean="0"/>
              <a:t>introduse</a:t>
            </a:r>
            <a:r>
              <a:rPr lang="en-US" sz="5500" dirty="0" smtClean="0"/>
              <a:t> </a:t>
            </a:r>
            <a:r>
              <a:rPr lang="en-US" sz="5500" dirty="0" err="1" smtClean="0"/>
              <a:t>primele</a:t>
            </a:r>
            <a:r>
              <a:rPr lang="en-US" sz="5500" dirty="0" smtClean="0"/>
              <a:t> </a:t>
            </a:r>
            <a:r>
              <a:rPr lang="en-US" sz="5500" dirty="0" err="1" smtClean="0"/>
              <a:t>reglementari</a:t>
            </a:r>
            <a:r>
              <a:rPr lang="en-US" sz="5500" dirty="0" smtClean="0"/>
              <a:t> cu </a:t>
            </a:r>
            <a:r>
              <a:rPr lang="en-US" sz="5500" dirty="0" err="1" smtClean="0"/>
              <a:t>privire</a:t>
            </a:r>
            <a:r>
              <a:rPr lang="en-US" sz="5500" dirty="0" smtClean="0"/>
              <a:t> la </a:t>
            </a:r>
            <a:r>
              <a:rPr lang="en-US" sz="5500" dirty="0" err="1" smtClean="0"/>
              <a:t>finantarea</a:t>
            </a:r>
            <a:r>
              <a:rPr lang="en-US" sz="5500" dirty="0" smtClean="0"/>
              <a:t> </a:t>
            </a:r>
            <a:r>
              <a:rPr lang="en-US" sz="5500" dirty="0" err="1" smtClean="0"/>
              <a:t>partidelor</a:t>
            </a:r>
            <a:r>
              <a:rPr lang="en-US" sz="5500" dirty="0" smtClean="0"/>
              <a:t> </a:t>
            </a:r>
            <a:r>
              <a:rPr lang="en-US" sz="5500" dirty="0" err="1" smtClean="0"/>
              <a:t>politice</a:t>
            </a:r>
            <a:r>
              <a:rPr lang="en-US" sz="5500" dirty="0" smtClean="0"/>
              <a:t>.</a:t>
            </a:r>
            <a:endParaRPr lang="en-US" sz="5500" dirty="0"/>
          </a:p>
          <a:p>
            <a:r>
              <a:rPr lang="en-US" sz="5500" dirty="0" err="1" smtClean="0"/>
              <a:t>este</a:t>
            </a:r>
            <a:r>
              <a:rPr lang="en-US" sz="5500" dirty="0" smtClean="0"/>
              <a:t> </a:t>
            </a:r>
            <a:r>
              <a:rPr lang="en-US" sz="5500" dirty="0" err="1" smtClean="0"/>
              <a:t>reglementata</a:t>
            </a:r>
            <a:r>
              <a:rPr lang="en-US" sz="5500" dirty="0" smtClean="0"/>
              <a:t> </a:t>
            </a:r>
            <a:r>
              <a:rPr lang="en-US" sz="5500" dirty="0" err="1" smtClean="0"/>
              <a:t>constituirea</a:t>
            </a:r>
            <a:r>
              <a:rPr lang="en-US" sz="5500" dirty="0" smtClean="0"/>
              <a:t> </a:t>
            </a:r>
            <a:r>
              <a:rPr lang="en-US" sz="5500" dirty="0" err="1" smtClean="0"/>
              <a:t>aliantelor</a:t>
            </a:r>
            <a:r>
              <a:rPr lang="en-US" sz="5500" dirty="0" smtClean="0"/>
              <a:t> </a:t>
            </a:r>
            <a:r>
              <a:rPr lang="en-US" sz="5500" dirty="0" err="1" smtClean="0"/>
              <a:t>politice</a:t>
            </a:r>
            <a:r>
              <a:rPr lang="en-US" sz="5500" dirty="0" smtClean="0"/>
              <a:t> </a:t>
            </a:r>
            <a:r>
              <a:rPr lang="en-US" sz="5500" dirty="0" err="1" smtClean="0"/>
              <a:t>si</a:t>
            </a:r>
            <a:r>
              <a:rPr lang="en-US" sz="5500" dirty="0" smtClean="0"/>
              <a:t> </a:t>
            </a:r>
            <a:r>
              <a:rPr lang="en-US" sz="5500" dirty="0" err="1" smtClean="0"/>
              <a:t>electorale</a:t>
            </a:r>
            <a:r>
              <a:rPr lang="en-US" sz="5500" dirty="0" smtClean="0"/>
              <a:t>.</a:t>
            </a:r>
          </a:p>
          <a:p>
            <a:pPr marL="0" indent="0">
              <a:buNone/>
            </a:pPr>
            <a:endParaRPr lang="en-US" sz="5500" dirty="0"/>
          </a:p>
          <a:p>
            <a:pPr marL="0" indent="0">
              <a:buNone/>
            </a:pPr>
            <a:r>
              <a:rPr lang="en-US" sz="5500" dirty="0" err="1"/>
              <a:t>Legea</a:t>
            </a:r>
            <a:r>
              <a:rPr lang="en-US" sz="5500" dirty="0"/>
              <a:t> </a:t>
            </a:r>
            <a:r>
              <a:rPr lang="en-US" sz="5500" dirty="0" err="1"/>
              <a:t>partidelor</a:t>
            </a:r>
            <a:r>
              <a:rPr lang="en-US" sz="5500" dirty="0"/>
              <a:t> din 2003 </a:t>
            </a:r>
            <a:r>
              <a:rPr lang="en-US" sz="5500" dirty="0" smtClean="0"/>
              <a:t>(</a:t>
            </a:r>
            <a:r>
              <a:rPr lang="en-US" sz="5500" dirty="0" err="1" smtClean="0"/>
              <a:t>Legea</a:t>
            </a:r>
            <a:r>
              <a:rPr lang="en-US" sz="5500" dirty="0" smtClean="0"/>
              <a:t> 14 din 2003</a:t>
            </a:r>
            <a:r>
              <a:rPr lang="en-US" sz="5500" dirty="0"/>
              <a:t>) introduce </a:t>
            </a:r>
            <a:r>
              <a:rPr lang="en-US" sz="5500" dirty="0" err="1"/>
              <a:t>conditii</a:t>
            </a:r>
            <a:r>
              <a:rPr lang="en-US" sz="5500" dirty="0"/>
              <a:t> </a:t>
            </a:r>
            <a:r>
              <a:rPr lang="en-US" sz="5500" dirty="0" err="1" smtClean="0"/>
              <a:t>si</a:t>
            </a:r>
            <a:r>
              <a:rPr lang="en-US" sz="5500" dirty="0" smtClean="0"/>
              <a:t> </a:t>
            </a:r>
            <a:r>
              <a:rPr lang="en-US" sz="5500" dirty="0" err="1" smtClean="0"/>
              <a:t>mai</a:t>
            </a:r>
            <a:r>
              <a:rPr lang="en-US" sz="5500" dirty="0" smtClean="0"/>
              <a:t> </a:t>
            </a:r>
            <a:r>
              <a:rPr lang="en-US" sz="5500" dirty="0" err="1" smtClean="0"/>
              <a:t>stricte</a:t>
            </a:r>
            <a:r>
              <a:rPr lang="en-US" sz="5500" dirty="0" smtClean="0"/>
              <a:t> </a:t>
            </a:r>
            <a:r>
              <a:rPr lang="en-US" sz="5500" dirty="0" err="1"/>
              <a:t>pentru</a:t>
            </a:r>
            <a:r>
              <a:rPr lang="en-US" sz="5500" dirty="0"/>
              <a:t> </a:t>
            </a:r>
            <a:r>
              <a:rPr lang="en-US" sz="5500" dirty="0" err="1"/>
              <a:t>inregistrarea</a:t>
            </a:r>
            <a:r>
              <a:rPr lang="en-US" sz="5500" dirty="0"/>
              <a:t> </a:t>
            </a:r>
            <a:r>
              <a:rPr lang="en-US" sz="5500" dirty="0" err="1"/>
              <a:t>unui</a:t>
            </a:r>
            <a:r>
              <a:rPr lang="en-US" sz="5500" dirty="0"/>
              <a:t> </a:t>
            </a:r>
            <a:r>
              <a:rPr lang="en-US" sz="5500" dirty="0" err="1" smtClean="0"/>
              <a:t>partid</a:t>
            </a:r>
            <a:r>
              <a:rPr lang="en-US" sz="5500" dirty="0" smtClean="0"/>
              <a:t>:</a:t>
            </a:r>
            <a:endParaRPr lang="en-US" sz="5500" dirty="0"/>
          </a:p>
          <a:p>
            <a:r>
              <a:rPr lang="en-US" sz="5500" dirty="0"/>
              <a:t>un </a:t>
            </a:r>
            <a:r>
              <a:rPr lang="en-US" sz="5500" dirty="0" err="1"/>
              <a:t>partid</a:t>
            </a:r>
            <a:r>
              <a:rPr lang="en-US" sz="5500" dirty="0"/>
              <a:t> </a:t>
            </a:r>
            <a:r>
              <a:rPr lang="en-US" sz="5500" dirty="0" err="1"/>
              <a:t>poate</a:t>
            </a:r>
            <a:r>
              <a:rPr lang="en-US" sz="5500" dirty="0"/>
              <a:t> fi </a:t>
            </a:r>
            <a:r>
              <a:rPr lang="en-US" sz="5500" dirty="0" err="1"/>
              <a:t>inregistrat</a:t>
            </a:r>
            <a:r>
              <a:rPr lang="en-US" sz="5500" dirty="0"/>
              <a:t> de </a:t>
            </a:r>
            <a:r>
              <a:rPr lang="en-US" sz="5500" dirty="0" smtClean="0"/>
              <a:t>25.000 </a:t>
            </a:r>
            <a:r>
              <a:rPr lang="en-US" sz="5500" dirty="0"/>
              <a:t>de </a:t>
            </a:r>
            <a:r>
              <a:rPr lang="en-US" sz="5500" dirty="0" err="1"/>
              <a:t>cetateni</a:t>
            </a:r>
            <a:r>
              <a:rPr lang="en-US" sz="5500" dirty="0"/>
              <a:t>, </a:t>
            </a:r>
            <a:r>
              <a:rPr lang="en-US" sz="5500" dirty="0" err="1"/>
              <a:t>distribuiti</a:t>
            </a:r>
            <a:r>
              <a:rPr lang="en-US" sz="5500" dirty="0"/>
              <a:t> in </a:t>
            </a:r>
            <a:r>
              <a:rPr lang="en-US" sz="5500" dirty="0" err="1"/>
              <a:t>cel</a:t>
            </a:r>
            <a:r>
              <a:rPr lang="en-US" sz="5500" dirty="0"/>
              <a:t> </a:t>
            </a:r>
            <a:r>
              <a:rPr lang="en-US" sz="5500" dirty="0" err="1"/>
              <a:t>putin</a:t>
            </a:r>
            <a:r>
              <a:rPr lang="en-US" sz="5500" dirty="0"/>
              <a:t> </a:t>
            </a:r>
            <a:r>
              <a:rPr lang="en-US" sz="5500" dirty="0" smtClean="0"/>
              <a:t>18 </a:t>
            </a:r>
            <a:r>
              <a:rPr lang="en-US" sz="5500" dirty="0" err="1"/>
              <a:t>judete</a:t>
            </a:r>
            <a:r>
              <a:rPr lang="en-US" sz="5500" dirty="0"/>
              <a:t>, </a:t>
            </a:r>
            <a:r>
              <a:rPr lang="en-US" sz="5500" dirty="0" err="1"/>
              <a:t>dar</a:t>
            </a:r>
            <a:r>
              <a:rPr lang="en-US" sz="5500" dirty="0"/>
              <a:t> nu </a:t>
            </a:r>
            <a:r>
              <a:rPr lang="en-US" sz="5500" dirty="0" err="1"/>
              <a:t>mai</a:t>
            </a:r>
            <a:r>
              <a:rPr lang="en-US" sz="5500" dirty="0"/>
              <a:t> </a:t>
            </a:r>
            <a:r>
              <a:rPr lang="en-US" sz="5500" dirty="0" err="1"/>
              <a:t>putin</a:t>
            </a:r>
            <a:r>
              <a:rPr lang="en-US" sz="5500" dirty="0"/>
              <a:t> de </a:t>
            </a:r>
            <a:r>
              <a:rPr lang="en-US" sz="5500" dirty="0" smtClean="0"/>
              <a:t>700 </a:t>
            </a:r>
            <a:r>
              <a:rPr lang="en-US" sz="5500" dirty="0"/>
              <a:t>din </a:t>
            </a:r>
            <a:r>
              <a:rPr lang="en-US" sz="5500" dirty="0" err="1"/>
              <a:t>fiecare</a:t>
            </a:r>
            <a:r>
              <a:rPr lang="en-US" sz="5500" dirty="0"/>
              <a:t> </a:t>
            </a:r>
            <a:r>
              <a:rPr lang="en-US" sz="5500" dirty="0" err="1" smtClean="0"/>
              <a:t>judet</a:t>
            </a:r>
            <a:r>
              <a:rPr lang="en-US" sz="5500" dirty="0"/>
              <a:t> </a:t>
            </a:r>
            <a:r>
              <a:rPr lang="en-US" sz="5500" dirty="0" smtClean="0"/>
              <a:t>[</a:t>
            </a:r>
            <a:r>
              <a:rPr lang="en-US" sz="5500" dirty="0" err="1" smtClean="0"/>
              <a:t>exceptie</a:t>
            </a:r>
            <a:r>
              <a:rPr lang="en-US" sz="5500" dirty="0" smtClean="0"/>
              <a:t> de la </a:t>
            </a:r>
            <a:r>
              <a:rPr lang="en-US" sz="5500" dirty="0" err="1" smtClean="0"/>
              <a:t>aceasta</a:t>
            </a:r>
            <a:r>
              <a:rPr lang="en-US" sz="5500" dirty="0" smtClean="0"/>
              <a:t> </a:t>
            </a:r>
            <a:r>
              <a:rPr lang="en-US" sz="5500" dirty="0" err="1" smtClean="0"/>
              <a:t>regula</a:t>
            </a:r>
            <a:r>
              <a:rPr lang="en-US" sz="5500" dirty="0" smtClean="0"/>
              <a:t> </a:t>
            </a:r>
            <a:r>
              <a:rPr lang="en-US" sz="5500" dirty="0" err="1" smtClean="0"/>
              <a:t>sunt</a:t>
            </a:r>
            <a:r>
              <a:rPr lang="en-US" sz="5500" dirty="0" smtClean="0"/>
              <a:t> </a:t>
            </a:r>
            <a:r>
              <a:rPr lang="en-US" sz="5500" dirty="0" err="1" smtClean="0"/>
              <a:t>partidele</a:t>
            </a:r>
            <a:r>
              <a:rPr lang="en-US" sz="5500" dirty="0" smtClean="0"/>
              <a:t> </a:t>
            </a:r>
            <a:r>
              <a:rPr lang="en-US" sz="5500" dirty="0" err="1" smtClean="0"/>
              <a:t>minoritatilor</a:t>
            </a:r>
            <a:r>
              <a:rPr lang="en-US" sz="5500" dirty="0" smtClean="0"/>
              <a:t>].</a:t>
            </a:r>
            <a:endParaRPr lang="en-US" sz="5500" dirty="0"/>
          </a:p>
          <a:p>
            <a:pPr marL="0" indent="0">
              <a:buNone/>
            </a:pPr>
            <a:endParaRPr lang="en-US" sz="5500" dirty="0" smtClean="0"/>
          </a:p>
          <a:p>
            <a:pPr marL="0" indent="0">
              <a:buNone/>
            </a:pPr>
            <a:r>
              <a:rPr lang="en-US" sz="5500" dirty="0" err="1" smtClean="0"/>
              <a:t>Consecinta</a:t>
            </a:r>
            <a:r>
              <a:rPr lang="en-US" sz="5500" dirty="0" smtClean="0"/>
              <a:t>: </a:t>
            </a:r>
            <a:r>
              <a:rPr lang="en-US" sz="5500" dirty="0" err="1" smtClean="0"/>
              <a:t>numarul</a:t>
            </a:r>
            <a:r>
              <a:rPr lang="en-US" sz="5500" dirty="0" smtClean="0"/>
              <a:t> </a:t>
            </a:r>
            <a:r>
              <a:rPr lang="en-US" sz="5500" dirty="0" err="1" smtClean="0"/>
              <a:t>partidelor</a:t>
            </a:r>
            <a:r>
              <a:rPr lang="en-US" sz="5500" dirty="0" smtClean="0"/>
              <a:t> </a:t>
            </a:r>
            <a:r>
              <a:rPr lang="en-US" sz="5500" dirty="0" err="1" smtClean="0"/>
              <a:t>politice</a:t>
            </a:r>
            <a:r>
              <a:rPr lang="en-US" sz="5500" dirty="0" smtClean="0"/>
              <a:t> din Romania </a:t>
            </a:r>
            <a:r>
              <a:rPr lang="en-US" sz="5500" dirty="0" err="1" smtClean="0"/>
              <a:t>scade</a:t>
            </a:r>
            <a:r>
              <a:rPr lang="en-US" sz="55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01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Stabilizarea</a:t>
            </a:r>
            <a:r>
              <a:rPr lang="en-US" dirty="0" smtClean="0"/>
              <a:t> </a:t>
            </a:r>
            <a:r>
              <a:rPr lang="en-US" dirty="0" err="1" smtClean="0"/>
              <a:t>sistemului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din Romania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Criterii</a:t>
            </a:r>
            <a:r>
              <a:rPr lang="en-US" dirty="0" smtClean="0"/>
              <a:t> de </a:t>
            </a:r>
            <a:r>
              <a:rPr lang="en-US" dirty="0" err="1" smtClean="0"/>
              <a:t>evalaure</a:t>
            </a:r>
            <a:r>
              <a:rPr lang="en-US" dirty="0" smtClean="0"/>
              <a:t> a </a:t>
            </a:r>
            <a:r>
              <a:rPr lang="en-US" dirty="0" err="1" smtClean="0"/>
              <a:t>stabilizarii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/>
              <a:t>(Rose, Munro and White, 1999</a:t>
            </a:r>
            <a:r>
              <a:rPr lang="en-US" dirty="0" smtClean="0"/>
              <a:t>):</a:t>
            </a:r>
          </a:p>
          <a:p>
            <a:r>
              <a:rPr lang="en-US" sz="2400" dirty="0" err="1" smtClean="0"/>
              <a:t>Abilitatea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partidelor</a:t>
            </a:r>
            <a:r>
              <a:rPr lang="en-US" sz="2400" dirty="0" smtClean="0"/>
              <a:t> de a intra in </a:t>
            </a:r>
            <a:r>
              <a:rPr lang="en-US" sz="2400" dirty="0" err="1" smtClean="0"/>
              <a:t>competitie</a:t>
            </a:r>
            <a:r>
              <a:rPr lang="en-US" sz="2400" dirty="0" smtClean="0"/>
              <a:t> </a:t>
            </a:r>
            <a:r>
              <a:rPr lang="en-US" sz="2400" dirty="0" err="1" smtClean="0"/>
              <a:t>electorala</a:t>
            </a:r>
            <a:r>
              <a:rPr lang="en-US" sz="2400" dirty="0" smtClean="0"/>
              <a:t> la </a:t>
            </a:r>
            <a:r>
              <a:rPr lang="en-US" sz="2400" dirty="0" err="1" smtClean="0"/>
              <a:t>nivel</a:t>
            </a:r>
            <a:r>
              <a:rPr lang="en-US" sz="2400" dirty="0" smtClean="0"/>
              <a:t> national.</a:t>
            </a:r>
          </a:p>
          <a:p>
            <a:r>
              <a:rPr lang="en-US" sz="2400" dirty="0" err="1" smtClean="0"/>
              <a:t>Durata</a:t>
            </a:r>
            <a:r>
              <a:rPr lang="en-US" sz="2400" dirty="0" smtClean="0"/>
              <a:t> in </a:t>
            </a:r>
            <a:r>
              <a:rPr lang="en-US" sz="2400" dirty="0" err="1" smtClean="0"/>
              <a:t>timp</a:t>
            </a:r>
            <a:r>
              <a:rPr lang="en-US" sz="2400" dirty="0" smtClean="0"/>
              <a:t> a </a:t>
            </a:r>
            <a:r>
              <a:rPr lang="en-US" sz="2400" dirty="0" err="1" smtClean="0"/>
              <a:t>partidelor</a:t>
            </a:r>
            <a:r>
              <a:rPr lang="en-US" sz="2400" dirty="0" smtClean="0"/>
              <a:t>, de la o </a:t>
            </a:r>
            <a:r>
              <a:rPr lang="en-US" sz="2400" dirty="0" err="1" smtClean="0"/>
              <a:t>alegere</a:t>
            </a:r>
            <a:r>
              <a:rPr lang="en-US" sz="2400" dirty="0" smtClean="0"/>
              <a:t> la </a:t>
            </a:r>
            <a:r>
              <a:rPr lang="en-US" sz="2400" dirty="0" err="1" smtClean="0"/>
              <a:t>alta.</a:t>
            </a:r>
            <a:endParaRPr lang="en-US" sz="2400" dirty="0" smtClean="0"/>
          </a:p>
          <a:p>
            <a:r>
              <a:rPr lang="en-US" sz="2400" dirty="0" err="1" smtClean="0"/>
              <a:t>Migrare</a:t>
            </a:r>
            <a:r>
              <a:rPr lang="en-US" sz="2400" dirty="0" smtClean="0"/>
              <a:t> a </a:t>
            </a:r>
            <a:r>
              <a:rPr lang="en-US" sz="2400" dirty="0" err="1" smtClean="0"/>
              <a:t>parlamentarilor</a:t>
            </a:r>
            <a:r>
              <a:rPr lang="en-US" sz="2400" dirty="0" smtClean="0"/>
              <a:t> de la un </a:t>
            </a:r>
            <a:r>
              <a:rPr lang="en-US" sz="2400" dirty="0" err="1" smtClean="0"/>
              <a:t>partid</a:t>
            </a:r>
            <a:r>
              <a:rPr lang="en-US" sz="2400" dirty="0" smtClean="0"/>
              <a:t> la </a:t>
            </a:r>
            <a:r>
              <a:rPr lang="en-US" sz="2400" dirty="0" err="1" smtClean="0"/>
              <a:t>altul</a:t>
            </a:r>
            <a:r>
              <a:rPr lang="en-US" sz="2400" dirty="0" smtClean="0"/>
              <a:t> </a:t>
            </a:r>
            <a:r>
              <a:rPr lang="en-US" sz="2400" dirty="0" err="1" smtClean="0"/>
              <a:t>pe</a:t>
            </a:r>
            <a:r>
              <a:rPr lang="en-US" sz="2400" dirty="0" smtClean="0"/>
              <a:t> </a:t>
            </a:r>
            <a:r>
              <a:rPr lang="en-US" sz="2400" dirty="0" err="1" smtClean="0"/>
              <a:t>perioada</a:t>
            </a:r>
            <a:r>
              <a:rPr lang="en-US" sz="2400" dirty="0" smtClean="0"/>
              <a:t> </a:t>
            </a:r>
            <a:r>
              <a:rPr lang="en-US" sz="2400" dirty="0" err="1" smtClean="0"/>
              <a:t>unei</a:t>
            </a:r>
            <a:r>
              <a:rPr lang="en-US" sz="2400" dirty="0" smtClean="0"/>
              <a:t> </a:t>
            </a:r>
            <a:r>
              <a:rPr lang="en-US" sz="2400" dirty="0" err="1" smtClean="0"/>
              <a:t>legislaturi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Capacitatea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partidelor</a:t>
            </a:r>
            <a:r>
              <a:rPr lang="en-US" sz="2400" dirty="0" smtClean="0"/>
              <a:t> considerate </a:t>
            </a:r>
            <a:r>
              <a:rPr lang="en-US" sz="2400" dirty="0" err="1" smtClean="0"/>
              <a:t>relevante</a:t>
            </a:r>
            <a:r>
              <a:rPr lang="en-US" sz="2400" dirty="0" smtClean="0"/>
              <a:t> de a </a:t>
            </a:r>
            <a:r>
              <a:rPr lang="en-US" sz="2400" dirty="0" err="1" smtClean="0"/>
              <a:t>castiga</a:t>
            </a:r>
            <a:r>
              <a:rPr lang="en-US" sz="2400" dirty="0" smtClean="0"/>
              <a:t> in mod </a:t>
            </a:r>
            <a:r>
              <a:rPr lang="en-US" sz="2400" dirty="0" err="1" smtClean="0"/>
              <a:t>repetat</a:t>
            </a:r>
            <a:r>
              <a:rPr lang="en-US" sz="2400" dirty="0" smtClean="0"/>
              <a:t> </a:t>
            </a:r>
            <a:r>
              <a:rPr lang="en-US" sz="2400" dirty="0" err="1" smtClean="0"/>
              <a:t>majoritatea</a:t>
            </a:r>
            <a:r>
              <a:rPr lang="en-US" sz="2400" dirty="0" smtClean="0"/>
              <a:t> </a:t>
            </a:r>
            <a:r>
              <a:rPr lang="en-US" sz="2400" dirty="0" err="1" smtClean="0"/>
              <a:t>voturilor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locurilor</a:t>
            </a:r>
            <a:r>
              <a:rPr lang="en-US" sz="2400" dirty="0"/>
              <a:t>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8739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Abilitatea</a:t>
            </a:r>
            <a:r>
              <a:rPr lang="en-US" sz="3600" dirty="0" smtClean="0"/>
              <a:t> </a:t>
            </a:r>
            <a:r>
              <a:rPr lang="en-US" sz="3600" dirty="0" err="1"/>
              <a:t>partidelor</a:t>
            </a:r>
            <a:r>
              <a:rPr lang="en-US" sz="3600" dirty="0"/>
              <a:t> de a intra in </a:t>
            </a:r>
            <a:r>
              <a:rPr lang="en-US" sz="3600" dirty="0" err="1"/>
              <a:t>competitie</a:t>
            </a:r>
            <a:r>
              <a:rPr lang="en-US" sz="3600" dirty="0"/>
              <a:t> </a:t>
            </a:r>
            <a:r>
              <a:rPr lang="en-US" sz="3600" dirty="0" err="1"/>
              <a:t>electorala</a:t>
            </a:r>
            <a:r>
              <a:rPr lang="en-US" sz="3600" dirty="0"/>
              <a:t> la </a:t>
            </a:r>
            <a:r>
              <a:rPr lang="en-US" sz="3600" dirty="0" err="1"/>
              <a:t>nivel</a:t>
            </a:r>
            <a:r>
              <a:rPr lang="en-US" sz="3600" dirty="0"/>
              <a:t> </a:t>
            </a:r>
            <a:r>
              <a:rPr lang="en-US" sz="3600" dirty="0" smtClean="0"/>
              <a:t>national</a:t>
            </a:r>
            <a:r>
              <a:rPr lang="en-US" dirty="0"/>
              <a:t/>
            </a:r>
            <a:br>
              <a:rPr lang="en-US" dirty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err="1" smtClean="0"/>
              <a:t>Partidele</a:t>
            </a:r>
            <a:r>
              <a:rPr lang="en-US" sz="2600" dirty="0" smtClean="0"/>
              <a:t> </a:t>
            </a:r>
            <a:r>
              <a:rPr lang="en-US" sz="2600" dirty="0" err="1" smtClean="0"/>
              <a:t>mari</a:t>
            </a:r>
            <a:r>
              <a:rPr lang="en-US" sz="2600" dirty="0" smtClean="0"/>
              <a:t> din Romania </a:t>
            </a:r>
            <a:r>
              <a:rPr lang="en-US" sz="2600" dirty="0" err="1" smtClean="0"/>
              <a:t>reusesc</a:t>
            </a:r>
            <a:r>
              <a:rPr lang="en-US" sz="2600" dirty="0" smtClean="0"/>
              <a:t> </a:t>
            </a:r>
            <a:r>
              <a:rPr lang="en-US" sz="2600" dirty="0" err="1" smtClean="0"/>
              <a:t>sa</a:t>
            </a:r>
            <a:r>
              <a:rPr lang="en-US" sz="2600" dirty="0" smtClean="0"/>
              <a:t> </a:t>
            </a:r>
            <a:r>
              <a:rPr lang="en-US" sz="2600" dirty="0" err="1" smtClean="0"/>
              <a:t>nominalizeze</a:t>
            </a:r>
            <a:r>
              <a:rPr lang="en-US" sz="2600" dirty="0" smtClean="0"/>
              <a:t> </a:t>
            </a:r>
            <a:r>
              <a:rPr lang="en-US" sz="2600" dirty="0" err="1" smtClean="0"/>
              <a:t>candidati</a:t>
            </a:r>
            <a:r>
              <a:rPr lang="en-US" sz="2600" dirty="0" smtClean="0"/>
              <a:t> in </a:t>
            </a:r>
            <a:r>
              <a:rPr lang="en-US" sz="2600" dirty="0" err="1" smtClean="0"/>
              <a:t>majoritatea</a:t>
            </a:r>
            <a:r>
              <a:rPr lang="en-US" sz="2600" dirty="0" smtClean="0"/>
              <a:t> </a:t>
            </a:r>
            <a:r>
              <a:rPr lang="en-US" sz="2600" dirty="0" err="1" smtClean="0"/>
              <a:t>circumscriptiilro</a:t>
            </a:r>
            <a:r>
              <a:rPr lang="en-US" sz="2600" dirty="0" smtClean="0"/>
              <a:t> </a:t>
            </a:r>
            <a:r>
              <a:rPr lang="en-US" sz="2600" dirty="0" err="1" smtClean="0"/>
              <a:t>electorale</a:t>
            </a:r>
            <a:r>
              <a:rPr lang="en-US" sz="2600" dirty="0" smtClean="0"/>
              <a:t> </a:t>
            </a:r>
            <a:r>
              <a:rPr lang="en-US" sz="2600" dirty="0" err="1" smtClean="0"/>
              <a:t>numai</a:t>
            </a:r>
            <a:r>
              <a:rPr lang="en-US" sz="2600" dirty="0" smtClean="0"/>
              <a:t> </a:t>
            </a:r>
            <a:r>
              <a:rPr lang="en-US" sz="2600" dirty="0" err="1" smtClean="0"/>
              <a:t>incepand</a:t>
            </a:r>
            <a:r>
              <a:rPr lang="en-US" sz="2600" dirty="0" smtClean="0"/>
              <a:t> cu 1996. </a:t>
            </a:r>
          </a:p>
          <a:p>
            <a:pPr marL="0" indent="0">
              <a:buNone/>
            </a:pPr>
            <a:r>
              <a:rPr lang="en-US" sz="2600" dirty="0" err="1"/>
              <a:t>P</a:t>
            </a:r>
            <a:r>
              <a:rPr lang="en-US" sz="2600" dirty="0" err="1" smtClean="0"/>
              <a:t>erioada</a:t>
            </a:r>
            <a:r>
              <a:rPr lang="en-US" sz="2600" dirty="0" smtClean="0"/>
              <a:t> 1990 – 1996:</a:t>
            </a:r>
          </a:p>
          <a:p>
            <a:r>
              <a:rPr lang="en-US" sz="2000" dirty="0" smtClean="0"/>
              <a:t>In 1990 </a:t>
            </a:r>
            <a:r>
              <a:rPr lang="en-US" sz="2000" dirty="0" err="1" smtClean="0"/>
              <a:t>numai</a:t>
            </a:r>
            <a:r>
              <a:rPr lang="en-US" sz="2000" dirty="0" smtClean="0"/>
              <a:t> FSN </a:t>
            </a:r>
            <a:r>
              <a:rPr lang="en-US" sz="2000" dirty="0" err="1" smtClean="0"/>
              <a:t>si</a:t>
            </a:r>
            <a:r>
              <a:rPr lang="en-US" sz="2000" dirty="0" smtClean="0"/>
              <a:t> in 1992 </a:t>
            </a:r>
            <a:r>
              <a:rPr lang="en-US" sz="2000" dirty="0" err="1" smtClean="0"/>
              <a:t>numai</a:t>
            </a:r>
            <a:r>
              <a:rPr lang="en-US" sz="2000" dirty="0" smtClean="0"/>
              <a:t> FDSN are capacitate de </a:t>
            </a:r>
            <a:r>
              <a:rPr lang="en-US" sz="2000" dirty="0" err="1" smtClean="0"/>
              <a:t>nominaliza</a:t>
            </a:r>
            <a:r>
              <a:rPr lang="en-US" sz="2000" dirty="0" smtClean="0"/>
              <a:t> </a:t>
            </a:r>
            <a:r>
              <a:rPr lang="en-US" sz="2000" dirty="0" err="1" smtClean="0"/>
              <a:t>candidati</a:t>
            </a:r>
            <a:r>
              <a:rPr lang="en-US" sz="2000" dirty="0" smtClean="0"/>
              <a:t> in </a:t>
            </a:r>
            <a:r>
              <a:rPr lang="en-US" sz="2000" dirty="0" err="1" smtClean="0"/>
              <a:t>majoritatea</a:t>
            </a:r>
            <a:r>
              <a:rPr lang="en-US" sz="2000" dirty="0" smtClean="0"/>
              <a:t> </a:t>
            </a:r>
            <a:r>
              <a:rPr lang="en-US" sz="2000" dirty="0" err="1" smtClean="0"/>
              <a:t>circumscriptiilor</a:t>
            </a:r>
            <a:r>
              <a:rPr lang="en-US" sz="2000" dirty="0" smtClean="0"/>
              <a:t>, cu </a:t>
            </a:r>
            <a:r>
              <a:rPr lang="en-US" sz="2000" dirty="0" err="1" smtClean="0"/>
              <a:t>exceptia</a:t>
            </a:r>
            <a:r>
              <a:rPr lang="en-US" sz="2000" dirty="0" smtClean="0"/>
              <a:t> </a:t>
            </a:r>
            <a:r>
              <a:rPr lang="en-US" sz="2000" dirty="0" err="1" smtClean="0"/>
              <a:t>judetelor</a:t>
            </a:r>
            <a:r>
              <a:rPr lang="en-US" sz="2000" dirty="0" smtClean="0"/>
              <a:t> </a:t>
            </a:r>
            <a:r>
              <a:rPr lang="en-US" sz="2000" dirty="0" err="1" smtClean="0"/>
              <a:t>Harghita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Covasna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UDMR </a:t>
            </a:r>
            <a:r>
              <a:rPr lang="en-US" sz="2000" dirty="0" err="1" smtClean="0"/>
              <a:t>si</a:t>
            </a:r>
            <a:r>
              <a:rPr lang="en-US" sz="2000" dirty="0" smtClean="0"/>
              <a:t> PUNR –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</a:t>
            </a:r>
            <a:r>
              <a:rPr lang="en-US" sz="2000" dirty="0" err="1" smtClean="0"/>
              <a:t>regionale</a:t>
            </a:r>
            <a:r>
              <a:rPr lang="en-US" sz="2000" dirty="0" smtClean="0"/>
              <a:t> – nu au </a:t>
            </a:r>
            <a:r>
              <a:rPr lang="en-US" sz="2000" dirty="0" err="1" smtClean="0"/>
              <a:t>ambitia</a:t>
            </a:r>
            <a:r>
              <a:rPr lang="en-US" sz="2000" dirty="0" smtClean="0"/>
              <a:t> de a </a:t>
            </a:r>
            <a:r>
              <a:rPr lang="en-US" sz="2000" dirty="0" err="1" smtClean="0"/>
              <a:t>nominaliza</a:t>
            </a:r>
            <a:r>
              <a:rPr lang="en-US" sz="2000" dirty="0" smtClean="0"/>
              <a:t> </a:t>
            </a:r>
            <a:r>
              <a:rPr lang="en-US" sz="2000" dirty="0" err="1" smtClean="0"/>
              <a:t>candidati</a:t>
            </a:r>
            <a:r>
              <a:rPr lang="en-US" sz="2000" dirty="0" smtClean="0"/>
              <a:t> la </a:t>
            </a:r>
            <a:r>
              <a:rPr lang="en-US" sz="2000" dirty="0" err="1" smtClean="0"/>
              <a:t>nivel</a:t>
            </a:r>
            <a:r>
              <a:rPr lang="en-US" sz="2000" dirty="0" smtClean="0"/>
              <a:t> national.</a:t>
            </a:r>
          </a:p>
          <a:p>
            <a:r>
              <a:rPr lang="en-US" sz="2000" dirty="0" smtClean="0"/>
              <a:t>PSM </a:t>
            </a:r>
            <a:r>
              <a:rPr lang="en-US" sz="2000" dirty="0" err="1" smtClean="0"/>
              <a:t>si</a:t>
            </a:r>
            <a:r>
              <a:rPr lang="en-US" sz="2000" dirty="0" smtClean="0"/>
              <a:t> PRM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capabile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nominalizeze</a:t>
            </a:r>
            <a:r>
              <a:rPr lang="en-US" sz="2000" dirty="0" smtClean="0"/>
              <a:t> </a:t>
            </a:r>
            <a:r>
              <a:rPr lang="en-US" sz="2000" dirty="0" err="1" smtClean="0"/>
              <a:t>candidati</a:t>
            </a:r>
            <a:r>
              <a:rPr lang="en-US" sz="2000" dirty="0" smtClean="0"/>
              <a:t> in </a:t>
            </a:r>
            <a:r>
              <a:rPr lang="en-US" sz="2000" dirty="0" err="1" smtClean="0"/>
              <a:t>mai</a:t>
            </a:r>
            <a:r>
              <a:rPr lang="en-US" sz="2000" dirty="0" smtClean="0"/>
              <a:t> </a:t>
            </a:r>
            <a:r>
              <a:rPr lang="en-US" sz="2000" dirty="0" err="1" smtClean="0"/>
              <a:t>putin</a:t>
            </a:r>
            <a:r>
              <a:rPr lang="en-US" sz="2000" dirty="0" smtClean="0"/>
              <a:t> de </a:t>
            </a:r>
            <a:r>
              <a:rPr lang="en-US" sz="2000" dirty="0" err="1" smtClean="0"/>
              <a:t>jumatate</a:t>
            </a:r>
            <a:r>
              <a:rPr lang="en-US" sz="2000" dirty="0" smtClean="0"/>
              <a:t> din </a:t>
            </a:r>
            <a:r>
              <a:rPr lang="en-US" sz="2000" dirty="0" err="1" smtClean="0"/>
              <a:t>circumscriptii</a:t>
            </a:r>
            <a:r>
              <a:rPr lang="en-US" sz="2000" dirty="0" smtClean="0"/>
              <a:t>, la </a:t>
            </a:r>
            <a:r>
              <a:rPr lang="en-US" sz="2000" dirty="0" err="1" smtClean="0"/>
              <a:t>nivel</a:t>
            </a:r>
            <a:r>
              <a:rPr lang="en-US" sz="2000" dirty="0" smtClean="0"/>
              <a:t> national.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b="1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1509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Durata</a:t>
            </a:r>
            <a:r>
              <a:rPr lang="en-US" dirty="0"/>
              <a:t> in </a:t>
            </a:r>
            <a:r>
              <a:rPr lang="en-US" dirty="0" err="1"/>
              <a:t>timp</a:t>
            </a:r>
            <a:r>
              <a:rPr lang="en-US" dirty="0"/>
              <a:t> a </a:t>
            </a:r>
            <a:r>
              <a:rPr lang="en-US" dirty="0" err="1"/>
              <a:t>partidelor</a:t>
            </a:r>
            <a:r>
              <a:rPr lang="en-US" dirty="0"/>
              <a:t>, de la o </a:t>
            </a:r>
            <a:r>
              <a:rPr lang="en-US" dirty="0" err="1"/>
              <a:t>alegere</a:t>
            </a:r>
            <a:r>
              <a:rPr lang="en-US" dirty="0"/>
              <a:t> la </a:t>
            </a:r>
            <a:r>
              <a:rPr lang="en-US" dirty="0" err="1"/>
              <a:t>alta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err="1" smtClean="0"/>
              <a:t>Partide</a:t>
            </a:r>
            <a:r>
              <a:rPr lang="en-US" sz="2000" dirty="0" smtClean="0"/>
              <a:t> in </a:t>
            </a:r>
            <a:r>
              <a:rPr lang="en-US" sz="2000" dirty="0" err="1" smtClean="0"/>
              <a:t>competitia</a:t>
            </a:r>
            <a:r>
              <a:rPr lang="en-US" sz="2000" dirty="0" smtClean="0"/>
              <a:t> </a:t>
            </a:r>
            <a:r>
              <a:rPr lang="en-US" sz="2000" dirty="0" err="1" smtClean="0"/>
              <a:t>electorala</a:t>
            </a:r>
            <a:r>
              <a:rPr lang="en-US" sz="2000" dirty="0" smtClean="0"/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1990: 71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1992: 79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1996: 64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2000: 68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DAR</a:t>
            </a:r>
            <a:r>
              <a:rPr lang="en-US" sz="2000" dirty="0"/>
              <a:t> </a:t>
            </a:r>
            <a:r>
              <a:rPr lang="en-US" sz="2000" dirty="0" smtClean="0"/>
              <a:t>…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d</a:t>
            </a:r>
            <a:r>
              <a:rPr lang="en-US" sz="2000" dirty="0" smtClean="0"/>
              <a:t>in </a:t>
            </a:r>
            <a:r>
              <a:rPr lang="en-US" sz="2000" dirty="0" err="1" smtClean="0"/>
              <a:t>cele</a:t>
            </a:r>
            <a:r>
              <a:rPr lang="en-US" sz="2000" dirty="0" smtClean="0"/>
              <a:t> 71 de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</a:t>
            </a:r>
            <a:r>
              <a:rPr lang="en-US" sz="2000" smtClean="0"/>
              <a:t>din </a:t>
            </a:r>
            <a:r>
              <a:rPr lang="en-US" sz="2000" smtClean="0"/>
              <a:t>1990, </a:t>
            </a:r>
            <a:r>
              <a:rPr lang="en-US" sz="2000" dirty="0" err="1" smtClean="0"/>
              <a:t>numai</a:t>
            </a:r>
            <a:r>
              <a:rPr lang="en-US" sz="2000" dirty="0" smtClean="0"/>
              <a:t> 28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prezente</a:t>
            </a:r>
            <a:r>
              <a:rPr lang="en-US" sz="2000" dirty="0" smtClean="0"/>
              <a:t> cu </a:t>
            </a:r>
            <a:r>
              <a:rPr lang="en-US" sz="2000" dirty="0" err="1" smtClean="0"/>
              <a:t>aceeasi</a:t>
            </a:r>
            <a:r>
              <a:rPr lang="en-US" sz="2000" dirty="0" smtClean="0"/>
              <a:t> </a:t>
            </a:r>
            <a:r>
              <a:rPr lang="en-US" sz="2000" dirty="0" err="1" smtClean="0"/>
              <a:t>titulatura</a:t>
            </a:r>
            <a:r>
              <a:rPr lang="en-US" sz="2000" dirty="0" smtClean="0"/>
              <a:t>/ </a:t>
            </a:r>
            <a:r>
              <a:rPr lang="en-US" sz="2000" dirty="0" err="1" smtClean="0"/>
              <a:t>eticheta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in 1992.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PNL</a:t>
            </a:r>
            <a:r>
              <a:rPr lang="en-US" sz="2000" dirty="0"/>
              <a:t>, PNTCD, PSDR, UMDR, </a:t>
            </a:r>
            <a:r>
              <a:rPr lang="en-US" sz="2000" dirty="0" smtClean="0"/>
              <a:t>PUNR, </a:t>
            </a:r>
            <a:r>
              <a:rPr lang="en-US" sz="2000" dirty="0" err="1" smtClean="0"/>
              <a:t>si</a:t>
            </a:r>
            <a:r>
              <a:rPr lang="en-US" sz="2000" dirty="0" smtClean="0"/>
              <a:t> PER</a:t>
            </a:r>
            <a:r>
              <a:rPr lang="en-US" sz="2000" dirty="0"/>
              <a:t>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singurele</a:t>
            </a:r>
            <a:r>
              <a:rPr lang="en-US" sz="2000" dirty="0" smtClean="0"/>
              <a:t> care </a:t>
            </a:r>
            <a:r>
              <a:rPr lang="en-US" sz="2000" dirty="0" err="1" smtClean="0"/>
              <a:t>isi</a:t>
            </a:r>
            <a:r>
              <a:rPr lang="en-US" sz="2000" dirty="0" smtClean="0"/>
              <a:t> </a:t>
            </a:r>
            <a:r>
              <a:rPr lang="en-US" sz="2000" dirty="0" err="1" smtClean="0"/>
              <a:t>pastreaza</a:t>
            </a:r>
            <a:r>
              <a:rPr lang="en-US" sz="2000" dirty="0" smtClean="0"/>
              <a:t> </a:t>
            </a:r>
            <a:r>
              <a:rPr lang="en-US" sz="2000" dirty="0" err="1" smtClean="0"/>
              <a:t>eticheta</a:t>
            </a:r>
            <a:r>
              <a:rPr lang="en-US" sz="2000" dirty="0" smtClean="0"/>
              <a:t> din 1990 </a:t>
            </a:r>
            <a:r>
              <a:rPr lang="en-US" sz="2000" dirty="0" err="1" smtClean="0"/>
              <a:t>pana</a:t>
            </a:r>
            <a:r>
              <a:rPr lang="en-US" sz="2000" dirty="0" smtClean="0"/>
              <a:t> in 2000.</a:t>
            </a:r>
          </a:p>
          <a:p>
            <a:pPr>
              <a:spcBef>
                <a:spcPts val="0"/>
              </a:spcBef>
            </a:pPr>
            <a:r>
              <a:rPr lang="en-US" sz="2000" dirty="0" err="1"/>
              <a:t>d</a:t>
            </a:r>
            <a:r>
              <a:rPr lang="en-US" sz="2000" dirty="0" err="1" smtClean="0"/>
              <a:t>oua</a:t>
            </a:r>
            <a:r>
              <a:rPr lang="en-US" sz="2000" dirty="0" smtClean="0"/>
              <a:t>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</a:t>
            </a:r>
            <a:r>
              <a:rPr lang="en-US" sz="2000" dirty="0" err="1" smtClean="0"/>
              <a:t>mari</a:t>
            </a:r>
            <a:r>
              <a:rPr lang="en-US" sz="2000" dirty="0" smtClean="0"/>
              <a:t> </a:t>
            </a:r>
            <a:r>
              <a:rPr lang="en-US" sz="2000" dirty="0" err="1" smtClean="0"/>
              <a:t>isi</a:t>
            </a:r>
            <a:r>
              <a:rPr lang="en-US" sz="2000" dirty="0" smtClean="0"/>
              <a:t> </a:t>
            </a:r>
            <a:r>
              <a:rPr lang="en-US" sz="2000" dirty="0" err="1" smtClean="0"/>
              <a:t>schimba</a:t>
            </a:r>
            <a:r>
              <a:rPr lang="en-US" sz="2000" dirty="0" smtClean="0"/>
              <a:t> </a:t>
            </a:r>
            <a:r>
              <a:rPr lang="en-US" sz="2000" dirty="0" err="1" smtClean="0"/>
              <a:t>frecvent</a:t>
            </a:r>
            <a:r>
              <a:rPr lang="en-US" sz="2000" dirty="0" smtClean="0"/>
              <a:t> </a:t>
            </a:r>
            <a:r>
              <a:rPr lang="en-US" sz="2000" dirty="0" err="1" smtClean="0"/>
              <a:t>eticheta</a:t>
            </a:r>
            <a:r>
              <a:rPr lang="en-US" sz="2000" dirty="0" smtClean="0"/>
              <a:t>/</a:t>
            </a:r>
            <a:r>
              <a:rPr lang="en-US" sz="2000" dirty="0" err="1" smtClean="0"/>
              <a:t>numele</a:t>
            </a:r>
            <a:r>
              <a:rPr lang="en-US" sz="2000" dirty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structura</a:t>
            </a:r>
            <a:r>
              <a:rPr lang="en-US" sz="2000" dirty="0" smtClean="0"/>
              <a:t>: FSN→ FSN-PD→ PDL, FDSN→PDSR→PSD.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PNTCD </a:t>
            </a:r>
            <a:r>
              <a:rPr lang="en-US" sz="2000" dirty="0" err="1" smtClean="0"/>
              <a:t>dispare</a:t>
            </a:r>
            <a:r>
              <a:rPr lang="en-US" sz="2000" dirty="0" smtClean="0"/>
              <a:t> ca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partid</a:t>
            </a:r>
            <a:r>
              <a:rPr lang="en-US" sz="2000" dirty="0" smtClean="0"/>
              <a:t> relevant (</a:t>
            </a:r>
            <a:r>
              <a:rPr lang="en-US" sz="2000" dirty="0" err="1" smtClean="0"/>
              <a:t>parlamentar</a:t>
            </a:r>
            <a:r>
              <a:rPr lang="en-US" sz="2000" dirty="0" smtClean="0"/>
              <a:t>) in 2000.</a:t>
            </a:r>
          </a:p>
          <a:p>
            <a:pPr>
              <a:spcBef>
                <a:spcPts val="0"/>
              </a:spcBef>
            </a:pPr>
            <a:r>
              <a:rPr lang="en-US" sz="2000" dirty="0" err="1"/>
              <a:t>g</a:t>
            </a:r>
            <a:r>
              <a:rPr lang="en-US" sz="2000" dirty="0" err="1" smtClean="0"/>
              <a:t>rupurile</a:t>
            </a:r>
            <a:r>
              <a:rPr lang="en-US" sz="2000" dirty="0" smtClean="0"/>
              <a:t> </a:t>
            </a:r>
            <a:r>
              <a:rPr lang="en-US" sz="2000" dirty="0" err="1" smtClean="0"/>
              <a:t>parlamentare</a:t>
            </a:r>
            <a:r>
              <a:rPr lang="en-US" sz="2000" dirty="0" smtClean="0"/>
              <a:t> ale </a:t>
            </a:r>
            <a:r>
              <a:rPr lang="en-US" sz="2000" dirty="0" err="1" smtClean="0"/>
              <a:t>unor</a:t>
            </a:r>
            <a:r>
              <a:rPr lang="en-US" sz="2000" dirty="0" smtClean="0"/>
              <a:t>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</a:t>
            </a:r>
            <a:r>
              <a:rPr lang="en-US" sz="2000" dirty="0" err="1" smtClean="0"/>
              <a:t>dispar</a:t>
            </a:r>
            <a:r>
              <a:rPr lang="en-US" sz="2000" dirty="0" smtClean="0"/>
              <a:t> </a:t>
            </a:r>
            <a:r>
              <a:rPr lang="en-US" sz="2000" dirty="0" err="1" smtClean="0"/>
              <a:t>pe</a:t>
            </a:r>
            <a:r>
              <a:rPr lang="en-US" sz="2000" dirty="0" smtClean="0"/>
              <a:t> </a:t>
            </a:r>
            <a:r>
              <a:rPr lang="en-US" sz="2000" dirty="0" err="1" smtClean="0"/>
              <a:t>parcursul</a:t>
            </a:r>
            <a:r>
              <a:rPr lang="en-US" sz="2000" dirty="0" smtClean="0"/>
              <a:t> </a:t>
            </a:r>
            <a:r>
              <a:rPr lang="en-US" sz="2000" dirty="0" err="1" smtClean="0"/>
              <a:t>unei</a:t>
            </a:r>
            <a:r>
              <a:rPr lang="en-US" sz="2000" dirty="0" smtClean="0"/>
              <a:t> </a:t>
            </a:r>
            <a:r>
              <a:rPr lang="en-US" sz="2000" dirty="0" err="1" smtClean="0"/>
              <a:t>legislaturi</a:t>
            </a:r>
            <a:r>
              <a:rPr lang="en-US" sz="2000" dirty="0" smtClean="0"/>
              <a:t>: in </a:t>
            </a:r>
            <a:r>
              <a:rPr lang="en-US" sz="2000" dirty="0" err="1" smtClean="0"/>
              <a:t>legislatura</a:t>
            </a:r>
            <a:r>
              <a:rPr lang="en-US" sz="2000" dirty="0" smtClean="0"/>
              <a:t> 1992-1996 in Camera </a:t>
            </a:r>
            <a:r>
              <a:rPr lang="en-US" sz="2000" dirty="0" err="1" smtClean="0"/>
              <a:t>Deputatilor</a:t>
            </a:r>
            <a:r>
              <a:rPr lang="en-US" sz="2000" dirty="0" smtClean="0"/>
              <a:t> </a:t>
            </a:r>
            <a:r>
              <a:rPr lang="en-US" sz="2000" dirty="0" err="1" smtClean="0"/>
              <a:t>dispar</a:t>
            </a:r>
            <a:r>
              <a:rPr lang="en-US" sz="2000" dirty="0" smtClean="0"/>
              <a:t> </a:t>
            </a:r>
            <a:r>
              <a:rPr lang="en-US" sz="2000" dirty="0" err="1" smtClean="0"/>
              <a:t>grupurile</a:t>
            </a:r>
            <a:r>
              <a:rPr lang="en-US" sz="2000" dirty="0" smtClean="0"/>
              <a:t> </a:t>
            </a:r>
            <a:r>
              <a:rPr lang="en-US" sz="2000" dirty="0" err="1" smtClean="0"/>
              <a:t>parlamentare</a:t>
            </a:r>
            <a:r>
              <a:rPr lang="en-US" sz="2000" dirty="0"/>
              <a:t> </a:t>
            </a:r>
            <a:r>
              <a:rPr lang="en-US" sz="2000" dirty="0" smtClean="0"/>
              <a:t>PAC/</a:t>
            </a:r>
            <a:r>
              <a:rPr lang="en-US" sz="2000" dirty="0" err="1" smtClean="0"/>
              <a:t>Partidul</a:t>
            </a:r>
            <a:r>
              <a:rPr lang="en-US" sz="2000" dirty="0" smtClean="0"/>
              <a:t> </a:t>
            </a:r>
            <a:r>
              <a:rPr lang="en-US" sz="2000" dirty="0" err="1"/>
              <a:t>A</a:t>
            </a:r>
            <a:r>
              <a:rPr lang="en-US" sz="2000" dirty="0" err="1" smtClean="0"/>
              <a:t>lianta</a:t>
            </a:r>
            <a:r>
              <a:rPr lang="en-US" sz="2000" dirty="0" smtClean="0"/>
              <a:t> </a:t>
            </a:r>
            <a:r>
              <a:rPr lang="en-US" sz="2000" dirty="0" err="1" smtClean="0"/>
              <a:t>Civica</a:t>
            </a:r>
            <a:r>
              <a:rPr lang="en-US" sz="2000" dirty="0" smtClean="0"/>
              <a:t>, </a:t>
            </a:r>
            <a:r>
              <a:rPr lang="en-US" sz="2000" dirty="0" err="1" smtClean="0"/>
              <a:t>grupul</a:t>
            </a:r>
            <a:r>
              <a:rPr lang="en-US" sz="2000" dirty="0" smtClean="0"/>
              <a:t> </a:t>
            </a:r>
            <a:r>
              <a:rPr lang="en-US" sz="2000" dirty="0" err="1" smtClean="0"/>
              <a:t>parlamentar</a:t>
            </a:r>
            <a:r>
              <a:rPr lang="en-US" sz="2000" dirty="0" smtClean="0"/>
              <a:t> socialist,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grupul</a:t>
            </a:r>
            <a:r>
              <a:rPr lang="en-US" sz="2000" dirty="0" smtClean="0"/>
              <a:t> </a:t>
            </a:r>
            <a:r>
              <a:rPr lang="en-US" sz="2000" dirty="0" err="1" smtClean="0"/>
              <a:t>parlamentar</a:t>
            </a:r>
            <a:r>
              <a:rPr lang="en-US" sz="2000" dirty="0" smtClean="0"/>
              <a:t> PSDR.</a:t>
            </a:r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6428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err="1"/>
              <a:t>Migrare</a:t>
            </a:r>
            <a:r>
              <a:rPr lang="en-US" sz="2800" dirty="0"/>
              <a:t> a </a:t>
            </a:r>
            <a:r>
              <a:rPr lang="en-US" sz="2800" dirty="0" err="1"/>
              <a:t>parlamentarilor</a:t>
            </a:r>
            <a:r>
              <a:rPr lang="en-US" sz="2800" dirty="0"/>
              <a:t> de la un </a:t>
            </a:r>
            <a:r>
              <a:rPr lang="en-US" sz="2800" dirty="0" err="1"/>
              <a:t>partid</a:t>
            </a:r>
            <a:r>
              <a:rPr lang="en-US" sz="2800" dirty="0"/>
              <a:t> la </a:t>
            </a:r>
            <a:r>
              <a:rPr lang="en-US" sz="2800" dirty="0" err="1"/>
              <a:t>altul</a:t>
            </a:r>
            <a:r>
              <a:rPr lang="en-US" sz="2800" dirty="0"/>
              <a:t> </a:t>
            </a:r>
            <a:r>
              <a:rPr lang="en-US" sz="2800" dirty="0" err="1"/>
              <a:t>pe</a:t>
            </a:r>
            <a:r>
              <a:rPr lang="en-US" sz="2800" dirty="0"/>
              <a:t> </a:t>
            </a:r>
            <a:r>
              <a:rPr lang="en-US" sz="2800" dirty="0" err="1"/>
              <a:t>perioada</a:t>
            </a:r>
            <a:r>
              <a:rPr lang="en-US" sz="2800" dirty="0"/>
              <a:t> </a:t>
            </a:r>
            <a:r>
              <a:rPr lang="en-US" sz="2800" dirty="0" err="1"/>
              <a:t>unei</a:t>
            </a:r>
            <a:r>
              <a:rPr lang="en-US" sz="2800" dirty="0"/>
              <a:t> </a:t>
            </a:r>
            <a:r>
              <a:rPr lang="en-US" sz="2800" dirty="0" err="1"/>
              <a:t>legislaturi</a:t>
            </a:r>
            <a:r>
              <a:rPr lang="en-US" sz="2800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5600" dirty="0" err="1"/>
              <a:t>Grupuri</a:t>
            </a:r>
            <a:r>
              <a:rPr lang="en-US" sz="5600" dirty="0"/>
              <a:t> </a:t>
            </a:r>
            <a:r>
              <a:rPr lang="en-US" sz="5600" dirty="0" err="1"/>
              <a:t>parlamentare</a:t>
            </a:r>
            <a:r>
              <a:rPr lang="en-US" sz="5600" dirty="0"/>
              <a:t>, 1990 - 2012</a:t>
            </a:r>
            <a:endParaRPr lang="ro-RO" sz="5600" dirty="0"/>
          </a:p>
          <a:p>
            <a:pPr marL="0" indent="0">
              <a:buNone/>
            </a:pPr>
            <a:r>
              <a:rPr lang="en-US" dirty="0"/>
              <a:t> </a:t>
            </a:r>
            <a:endParaRPr lang="ro-RO" dirty="0"/>
          </a:p>
          <a:p>
            <a:pPr marL="0" indent="0">
              <a:buNone/>
            </a:pPr>
            <a:r>
              <a:rPr lang="en-US" sz="5600" u="sng" dirty="0"/>
              <a:t>Camera </a:t>
            </a:r>
            <a:r>
              <a:rPr lang="en-US" sz="5600" u="sng" dirty="0" err="1"/>
              <a:t>Deputatilor</a:t>
            </a:r>
            <a:endParaRPr lang="ro-RO" sz="5600" dirty="0"/>
          </a:p>
          <a:p>
            <a:pPr marL="0" indent="0">
              <a:buNone/>
            </a:pPr>
            <a:r>
              <a:rPr lang="en-US" sz="4000" dirty="0"/>
              <a:t> </a:t>
            </a:r>
            <a:endParaRPr lang="ro-RO" sz="4000" dirty="0"/>
          </a:p>
          <a:p>
            <a:pPr marL="0" indent="0">
              <a:buNone/>
            </a:pPr>
            <a:r>
              <a:rPr lang="en-US" sz="4000" dirty="0" err="1" smtClean="0"/>
              <a:t>Legislatura</a:t>
            </a:r>
            <a:r>
              <a:rPr lang="en-US" sz="4000" dirty="0" smtClean="0"/>
              <a:t>:</a:t>
            </a:r>
            <a:r>
              <a:rPr lang="en-US" sz="4000" dirty="0"/>
              <a:t>		1990-1992	1992-1996	1996-2000	2000-2004	2004-2008	2008-2012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Party:		start/end/diff	start/end/diff	start/end/diff	start/end/diff	start/end/diff	start/end/diff 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FDSN/PDSR/PSD		-	117/106/-11	91/82/-9	155/158/+3	132/105/-27	110/98/-21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FER		-	1/0/-1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FSN/PD/PDL		263/245/-18	43/41/-2	43/34/-9	31/27/-4	48/67/+21	115/94/-21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GDC		2/2/0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MER		12/12/0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PAC		-	5/4/-1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PAR		-	-	6/0/-6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PDAR		9/9/0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PDM		1/1/0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PER		8//8/0	4/4/0	5/0/-5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PL’93		-	10/9/-1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PLS		1/1/0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PNTCD		12/13/+1	41/38/-3	83/70/-13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PNL		29/29/0	-	25/37/+12	30/27/-3	64/60/-4	65/52/-13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PNL-CD		-	2/0/-2	5/0/-5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PRM		-	16/14/-2	19/19/+1	84/70/-14	48/21/-27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PRNR		1/1/0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PSD		5/5/0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PSDR**		2/2/0	10/0/-10	8/8/0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PSM*		-	13/0/-13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PTLDR		1/1/0	-	-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PUNR		9/10/+1	30/27/-3	18/12/-6	-	-	-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PUR/PC		-	-	-	4/4/0	19/19/0	4/3/-1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UDMR		29/29/0	27/27/0	25/25/0	27/26/-1	22/22/0	22/20/-2</a:t>
            </a:r>
            <a:endParaRPr lang="ro-RO" sz="4000" dirty="0"/>
          </a:p>
          <a:p>
            <a:pPr marL="0" indent="0">
              <a:buNone/>
            </a:pPr>
            <a:r>
              <a:rPr lang="en-US" sz="4000" dirty="0"/>
              <a:t>ULB		1/1/0	-	-	-	-	-</a:t>
            </a:r>
            <a:endParaRPr lang="ro-RO" sz="4000" dirty="0"/>
          </a:p>
          <a:p>
            <a:pPr marL="0" indent="0">
              <a:buNone/>
            </a:pPr>
            <a:r>
              <a:rPr lang="en-US" dirty="0"/>
              <a:t> 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*</a:t>
            </a:r>
            <a:r>
              <a:rPr lang="en-US" dirty="0" err="1"/>
              <a:t>grupul</a:t>
            </a:r>
            <a:r>
              <a:rPr lang="en-US" dirty="0"/>
              <a:t> PSM </a:t>
            </a:r>
            <a:r>
              <a:rPr lang="en-US" dirty="0" err="1"/>
              <a:t>si</a:t>
            </a:r>
            <a:r>
              <a:rPr lang="en-US" dirty="0"/>
              <a:t>-a </a:t>
            </a:r>
            <a:r>
              <a:rPr lang="en-US" dirty="0" err="1"/>
              <a:t>incetat</a:t>
            </a:r>
            <a:r>
              <a:rPr lang="en-US" dirty="0"/>
              <a:t> existent in </a:t>
            </a:r>
            <a:r>
              <a:rPr lang="en-US" dirty="0" err="1"/>
              <a:t>legislatura</a:t>
            </a:r>
            <a:r>
              <a:rPr lang="en-US" dirty="0"/>
              <a:t> 1992-1996 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** </a:t>
            </a:r>
            <a:r>
              <a:rPr lang="en-US" dirty="0" err="1"/>
              <a:t>grupul</a:t>
            </a:r>
            <a:r>
              <a:rPr lang="en-US" dirty="0"/>
              <a:t>  PSDR </a:t>
            </a:r>
            <a:r>
              <a:rPr lang="en-US" dirty="0" err="1"/>
              <a:t>si</a:t>
            </a:r>
            <a:r>
              <a:rPr lang="en-US" dirty="0"/>
              <a:t>-a </a:t>
            </a:r>
            <a:r>
              <a:rPr lang="en-US" dirty="0" err="1"/>
              <a:t>incetat</a:t>
            </a:r>
            <a:r>
              <a:rPr lang="en-US" dirty="0"/>
              <a:t> existent in </a:t>
            </a:r>
            <a:r>
              <a:rPr lang="en-US" dirty="0" err="1"/>
              <a:t>legislatura</a:t>
            </a:r>
            <a:r>
              <a:rPr lang="en-US" dirty="0"/>
              <a:t> 1996-2000</a:t>
            </a:r>
            <a:endParaRPr lang="ro-RO" dirty="0"/>
          </a:p>
          <a:p>
            <a:pPr marL="0" indent="0">
              <a:buNone/>
            </a:pPr>
            <a:r>
              <a:rPr lang="en-US" dirty="0" err="1"/>
              <a:t>Sursa</a:t>
            </a:r>
            <a:r>
              <a:rPr lang="en-US" dirty="0"/>
              <a:t> </a:t>
            </a:r>
            <a:r>
              <a:rPr lang="en-US" dirty="0" err="1"/>
              <a:t>datelor</a:t>
            </a:r>
            <a:r>
              <a:rPr lang="en-US" dirty="0"/>
              <a:t>: </a:t>
            </a:r>
            <a:r>
              <a:rPr lang="en-US" dirty="0" err="1"/>
              <a:t>Parlamentul</a:t>
            </a:r>
            <a:r>
              <a:rPr lang="en-US" dirty="0"/>
              <a:t> </a:t>
            </a:r>
            <a:r>
              <a:rPr lang="en-US" dirty="0" err="1"/>
              <a:t>Romaniei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1781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Migrare</a:t>
            </a:r>
            <a:r>
              <a:rPr lang="en-US" sz="2800" dirty="0"/>
              <a:t> a </a:t>
            </a:r>
            <a:r>
              <a:rPr lang="en-US" sz="2800" dirty="0" err="1"/>
              <a:t>parlamentarilor</a:t>
            </a:r>
            <a:r>
              <a:rPr lang="en-US" sz="2800" dirty="0"/>
              <a:t> de la un </a:t>
            </a:r>
            <a:r>
              <a:rPr lang="en-US" sz="2800" dirty="0" err="1"/>
              <a:t>partid</a:t>
            </a:r>
            <a:r>
              <a:rPr lang="en-US" sz="2800" dirty="0"/>
              <a:t> la </a:t>
            </a:r>
            <a:r>
              <a:rPr lang="en-US" sz="2800" dirty="0" err="1"/>
              <a:t>altul</a:t>
            </a:r>
            <a:r>
              <a:rPr lang="en-US" sz="2800" dirty="0"/>
              <a:t> </a:t>
            </a:r>
            <a:r>
              <a:rPr lang="en-US" sz="2800" dirty="0" err="1"/>
              <a:t>pe</a:t>
            </a:r>
            <a:r>
              <a:rPr lang="en-US" sz="2800" dirty="0"/>
              <a:t> </a:t>
            </a:r>
            <a:r>
              <a:rPr lang="en-US" sz="2800" dirty="0" err="1"/>
              <a:t>perioada</a:t>
            </a:r>
            <a:r>
              <a:rPr lang="en-US" sz="2800" dirty="0"/>
              <a:t> </a:t>
            </a:r>
            <a:r>
              <a:rPr lang="en-US" sz="2800" dirty="0" err="1"/>
              <a:t>unei</a:t>
            </a:r>
            <a:r>
              <a:rPr lang="en-US" sz="2800" dirty="0"/>
              <a:t> </a:t>
            </a:r>
            <a:r>
              <a:rPr lang="en-US" sz="2800" dirty="0" err="1"/>
              <a:t>legislaturi</a:t>
            </a:r>
            <a:r>
              <a:rPr lang="en-US" sz="2800" dirty="0"/>
              <a:t>.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4400" dirty="0" err="1"/>
              <a:t>Grupuri</a:t>
            </a:r>
            <a:r>
              <a:rPr lang="en-US" sz="4400" dirty="0"/>
              <a:t> </a:t>
            </a:r>
            <a:r>
              <a:rPr lang="en-US" sz="4400" dirty="0" err="1"/>
              <a:t>parlamentare</a:t>
            </a:r>
            <a:r>
              <a:rPr lang="en-US" sz="4400" dirty="0"/>
              <a:t>, 1990 - 2012</a:t>
            </a:r>
            <a:endParaRPr lang="ro-RO" sz="4400" dirty="0"/>
          </a:p>
          <a:p>
            <a:pPr marL="0" indent="0">
              <a:buNone/>
            </a:pPr>
            <a:endParaRPr lang="en-US" sz="2500" u="sng" dirty="0" smtClean="0"/>
          </a:p>
          <a:p>
            <a:pPr marL="0" indent="0">
              <a:buNone/>
            </a:pPr>
            <a:r>
              <a:rPr lang="en-US" sz="4400" u="sng" dirty="0" err="1" smtClean="0"/>
              <a:t>Senat</a:t>
            </a:r>
            <a:endParaRPr lang="ro-RO" sz="4400" dirty="0"/>
          </a:p>
          <a:p>
            <a:pPr marL="0" indent="0">
              <a:buNone/>
            </a:pPr>
            <a:r>
              <a:rPr lang="en-US" dirty="0"/>
              <a:t> </a:t>
            </a:r>
            <a:endParaRPr lang="ro-RO" dirty="0"/>
          </a:p>
          <a:p>
            <a:pPr marL="0" indent="0">
              <a:buNone/>
            </a:pPr>
            <a:r>
              <a:rPr lang="en-US" dirty="0" err="1" smtClean="0"/>
              <a:t>Legislatura</a:t>
            </a:r>
            <a:r>
              <a:rPr lang="en-US" dirty="0" smtClean="0"/>
              <a:t>:</a:t>
            </a:r>
            <a:r>
              <a:rPr lang="en-US" dirty="0"/>
              <a:t>	</a:t>
            </a:r>
            <a:r>
              <a:rPr lang="en-US" dirty="0" smtClean="0"/>
              <a:t>	1990-1992</a:t>
            </a:r>
            <a:r>
              <a:rPr lang="en-US" dirty="0"/>
              <a:t>	1992-1996	1996-2000	2000-2004	2004-2008	2008-2012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Party:		start/end/diff	start/end/diff	start/end/diff	start/end/diff	start/end/diff	start/end/diff 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AUR		1/1/0	-	-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FDSN/PDSR/PSD	</a:t>
            </a:r>
            <a:r>
              <a:rPr lang="en-US" dirty="0" smtClean="0"/>
              <a:t>	-</a:t>
            </a:r>
            <a:r>
              <a:rPr lang="en-US" dirty="0"/>
              <a:t>	49/50/+1	41/36/-5	65/61/-4	57/44/-13	48/40/-8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FER		-	-	1/1/0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FSN/PD/PDL	</a:t>
            </a:r>
            <a:r>
              <a:rPr lang="en-US" dirty="0" smtClean="0"/>
              <a:t>	91/79</a:t>
            </a:r>
            <a:r>
              <a:rPr lang="en-US" dirty="0"/>
              <a:t>/-12	18/16/-2	23/18/-5	13/7/-5	21/29/+8	51/34/-17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MER		1/1/0	-	-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PAC		-	8/8/0	-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PAR		-	-	1/2/+1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PDAR		-	5/5/0	-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PER		1/1/0	-	1/1/0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PNTCD		1/1/0	21/21/0	14/13/-1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PNL		10/14/+4	-	17/17/0	13/13/0	28/23/-5	28/21/-7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PNL-AT		-	1/1/0	-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PNL-CD		-	4/4/0	4/1/-3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PRM		-	6/5/-1	8/7/-1	37/36/-1	21/13/-8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PSDR		-	1/1/0	1/1/0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PSM*		-	5/4/-1	-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PUNR		1/10	14/13/-1	7/6/-1	-	-	-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PUR/PC		-	-	-	-	11/10/-1	1/3/+2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UDMR		12/11/-1	12/11/-1	11/11/0	12/12/0	10/10/0	9/7/-2</a:t>
            </a:r>
            <a:endParaRPr lang="ro-RO" dirty="0"/>
          </a:p>
          <a:p>
            <a:pPr marL="0" indent="0">
              <a:buNone/>
            </a:pPr>
            <a:r>
              <a:rPr lang="en-US" dirty="0"/>
              <a:t> </a:t>
            </a:r>
            <a:endParaRPr lang="ro-RO" dirty="0"/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dirty="0" err="1"/>
              <a:t>grupul</a:t>
            </a:r>
            <a:r>
              <a:rPr lang="en-US" dirty="0"/>
              <a:t> PSM </a:t>
            </a:r>
            <a:r>
              <a:rPr lang="en-US" dirty="0" err="1"/>
              <a:t>si</a:t>
            </a:r>
            <a:r>
              <a:rPr lang="en-US" dirty="0"/>
              <a:t>-a </a:t>
            </a:r>
            <a:r>
              <a:rPr lang="en-US" dirty="0" err="1"/>
              <a:t>incetat</a:t>
            </a:r>
            <a:r>
              <a:rPr lang="en-US" dirty="0"/>
              <a:t> existent in </a:t>
            </a:r>
            <a:r>
              <a:rPr lang="en-US" dirty="0" err="1"/>
              <a:t>legislatura</a:t>
            </a:r>
            <a:r>
              <a:rPr lang="en-US" dirty="0"/>
              <a:t> 1992-1996 </a:t>
            </a:r>
            <a:endParaRPr lang="ro-RO" dirty="0"/>
          </a:p>
          <a:p>
            <a:pPr marL="0" indent="0">
              <a:buNone/>
            </a:pPr>
            <a:r>
              <a:rPr lang="en-US" dirty="0" err="1"/>
              <a:t>Sursa</a:t>
            </a:r>
            <a:r>
              <a:rPr lang="en-US" dirty="0"/>
              <a:t> </a:t>
            </a:r>
            <a:r>
              <a:rPr lang="en-US" dirty="0" err="1"/>
              <a:t>datelor</a:t>
            </a:r>
            <a:r>
              <a:rPr lang="en-US" dirty="0"/>
              <a:t>: </a:t>
            </a:r>
            <a:r>
              <a:rPr lang="en-US" dirty="0" err="1"/>
              <a:t>Parlamentul</a:t>
            </a:r>
            <a:r>
              <a:rPr lang="en-US" dirty="0"/>
              <a:t> </a:t>
            </a:r>
            <a:r>
              <a:rPr lang="en-US" dirty="0" err="1"/>
              <a:t>Romaniei</a:t>
            </a: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328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100" dirty="0" err="1" smtClean="0"/>
              <a:t>Capacitatea</a:t>
            </a:r>
            <a:r>
              <a:rPr lang="en-US" sz="3100" dirty="0" smtClean="0"/>
              <a:t> </a:t>
            </a:r>
            <a:r>
              <a:rPr lang="en-US" sz="3100" dirty="0" err="1"/>
              <a:t>partidelor</a:t>
            </a:r>
            <a:r>
              <a:rPr lang="en-US" sz="3100" dirty="0"/>
              <a:t> considerate </a:t>
            </a:r>
            <a:r>
              <a:rPr lang="en-US" sz="3100" dirty="0" err="1"/>
              <a:t>relevante</a:t>
            </a:r>
            <a:r>
              <a:rPr lang="en-US" sz="3100" dirty="0"/>
              <a:t> de a </a:t>
            </a:r>
            <a:r>
              <a:rPr lang="en-US" sz="3100" dirty="0" err="1"/>
              <a:t>castiga</a:t>
            </a:r>
            <a:r>
              <a:rPr lang="en-US" sz="3100" dirty="0"/>
              <a:t> in mod </a:t>
            </a:r>
            <a:r>
              <a:rPr lang="en-US" sz="3100" dirty="0" err="1"/>
              <a:t>repetat</a:t>
            </a:r>
            <a:r>
              <a:rPr lang="en-US" sz="3100" dirty="0"/>
              <a:t> </a:t>
            </a:r>
            <a:r>
              <a:rPr lang="en-US" sz="3100" dirty="0" err="1"/>
              <a:t>majoritatea</a:t>
            </a:r>
            <a:r>
              <a:rPr lang="en-US" sz="3100" dirty="0"/>
              <a:t> </a:t>
            </a:r>
            <a:r>
              <a:rPr lang="en-US" sz="3100" dirty="0" err="1"/>
              <a:t>voturilor</a:t>
            </a:r>
            <a:r>
              <a:rPr lang="en-US" sz="3100" dirty="0"/>
              <a:t> </a:t>
            </a:r>
            <a:r>
              <a:rPr lang="en-US" sz="3100" dirty="0" err="1"/>
              <a:t>si</a:t>
            </a:r>
            <a:r>
              <a:rPr lang="en-US" sz="3100" dirty="0"/>
              <a:t> </a:t>
            </a:r>
            <a:r>
              <a:rPr lang="en-US" sz="3100" dirty="0" err="1"/>
              <a:t>locurilor</a:t>
            </a:r>
            <a:r>
              <a:rPr lang="en-US" sz="3100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000" dirty="0" err="1" smtClean="0"/>
              <a:t>Primele</a:t>
            </a:r>
            <a:r>
              <a:rPr lang="en-US" sz="2000" dirty="0" smtClean="0"/>
              <a:t> 5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, la </a:t>
            </a:r>
            <a:r>
              <a:rPr lang="en-US" sz="2000" dirty="0" err="1" smtClean="0"/>
              <a:t>fiecare</a:t>
            </a:r>
            <a:r>
              <a:rPr lang="en-US" sz="2000" dirty="0" smtClean="0"/>
              <a:t> </a:t>
            </a:r>
            <a:r>
              <a:rPr lang="en-US" sz="2000" dirty="0" err="1" smtClean="0"/>
              <a:t>alegere</a:t>
            </a:r>
            <a:r>
              <a:rPr lang="en-US" sz="2000" dirty="0" smtClean="0"/>
              <a:t>, </a:t>
            </a:r>
            <a:r>
              <a:rPr lang="en-US" sz="2000" dirty="0" err="1" smtClean="0"/>
              <a:t>castiga</a:t>
            </a:r>
            <a:r>
              <a:rPr lang="en-US" sz="2000" dirty="0" smtClean="0"/>
              <a:t> </a:t>
            </a:r>
            <a:r>
              <a:rPr lang="en-US" sz="2000" dirty="0" err="1" smtClean="0"/>
              <a:t>mai</a:t>
            </a:r>
            <a:r>
              <a:rPr lang="en-US" sz="2000" dirty="0" smtClean="0"/>
              <a:t> </a:t>
            </a:r>
            <a:r>
              <a:rPr lang="en-US" sz="2000" dirty="0" err="1" smtClean="0"/>
              <a:t>mult</a:t>
            </a:r>
            <a:r>
              <a:rPr lang="en-US" sz="2000" dirty="0" smtClean="0"/>
              <a:t> de ¾ din </a:t>
            </a:r>
            <a:r>
              <a:rPr lang="en-US" sz="2000" dirty="0" err="1" smtClean="0"/>
              <a:t>voturile</a:t>
            </a:r>
            <a:r>
              <a:rPr lang="en-US" sz="2000" dirty="0" smtClean="0"/>
              <a:t> </a:t>
            </a:r>
            <a:r>
              <a:rPr lang="en-US" sz="2000" dirty="0" err="1" smtClean="0"/>
              <a:t>valide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aproximativ</a:t>
            </a:r>
            <a:r>
              <a:rPr lang="en-US" sz="2000" dirty="0" smtClean="0"/>
              <a:t> 90% din </a:t>
            </a:r>
            <a:r>
              <a:rPr lang="en-US" sz="2000" dirty="0" err="1" smtClean="0"/>
              <a:t>locuri</a:t>
            </a:r>
            <a:r>
              <a:rPr lang="en-US" sz="2000" dirty="0" smtClean="0"/>
              <a:t>.</a:t>
            </a:r>
          </a:p>
          <a:p>
            <a:pPr>
              <a:buFontTx/>
              <a:buChar char="-"/>
            </a:pPr>
            <a:r>
              <a:rPr lang="en-US" sz="2000" dirty="0" err="1"/>
              <a:t>Primele</a:t>
            </a:r>
            <a:r>
              <a:rPr lang="en-US" sz="2000" dirty="0"/>
              <a:t> </a:t>
            </a:r>
            <a:r>
              <a:rPr lang="en-US" sz="2000" dirty="0" smtClean="0"/>
              <a:t>2 </a:t>
            </a:r>
            <a:r>
              <a:rPr lang="en-US" sz="2000" dirty="0" err="1"/>
              <a:t>partide</a:t>
            </a:r>
            <a:r>
              <a:rPr lang="en-US" sz="2000" dirty="0"/>
              <a:t>, la </a:t>
            </a:r>
            <a:r>
              <a:rPr lang="en-US" sz="2000" dirty="0" err="1"/>
              <a:t>fiecare</a:t>
            </a:r>
            <a:r>
              <a:rPr lang="en-US" sz="2000" dirty="0"/>
              <a:t> </a:t>
            </a:r>
            <a:r>
              <a:rPr lang="en-US" sz="2000" dirty="0" err="1"/>
              <a:t>alegere</a:t>
            </a:r>
            <a:r>
              <a:rPr lang="en-US" sz="2000" dirty="0"/>
              <a:t>, </a:t>
            </a:r>
            <a:r>
              <a:rPr lang="en-US" sz="2000" dirty="0" err="1"/>
              <a:t>castiga</a:t>
            </a:r>
            <a:r>
              <a:rPr lang="en-US" sz="2000" dirty="0"/>
              <a:t> </a:t>
            </a:r>
            <a:r>
              <a:rPr lang="en-US" sz="2000" dirty="0" err="1" smtClean="0"/>
              <a:t>intre</a:t>
            </a:r>
            <a:r>
              <a:rPr lang="en-US" sz="2000" dirty="0" smtClean="0"/>
              <a:t> ½ </a:t>
            </a:r>
            <a:r>
              <a:rPr lang="en-US" sz="2000" dirty="0" err="1" smtClean="0"/>
              <a:t>si</a:t>
            </a:r>
            <a:r>
              <a:rPr lang="en-US" sz="2000" dirty="0" smtClean="0"/>
              <a:t> ¾ din </a:t>
            </a:r>
            <a:r>
              <a:rPr lang="en-US" sz="2000" dirty="0" err="1"/>
              <a:t>voturile</a:t>
            </a:r>
            <a:r>
              <a:rPr lang="en-US" sz="2000" dirty="0"/>
              <a:t> </a:t>
            </a:r>
            <a:r>
              <a:rPr lang="en-US" sz="2000" dirty="0" err="1" smtClean="0"/>
              <a:t>valide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intre</a:t>
            </a:r>
            <a:r>
              <a:rPr lang="en-US" sz="2000" dirty="0"/>
              <a:t> </a:t>
            </a:r>
            <a:r>
              <a:rPr lang="en-US" sz="2000" dirty="0" smtClean="0"/>
              <a:t>66% </a:t>
            </a:r>
            <a:r>
              <a:rPr lang="en-US" sz="2000" dirty="0" err="1" smtClean="0"/>
              <a:t>si</a:t>
            </a:r>
            <a:r>
              <a:rPr lang="en-US" sz="2000" dirty="0" smtClean="0"/>
              <a:t> 75% din </a:t>
            </a:r>
            <a:r>
              <a:rPr lang="en-US" sz="2000" dirty="0" err="1" smtClean="0"/>
              <a:t>locuri</a:t>
            </a:r>
            <a:r>
              <a:rPr lang="en-US" sz="2000" dirty="0" smtClean="0"/>
              <a:t>.</a:t>
            </a:r>
          </a:p>
          <a:p>
            <a:pPr>
              <a:buFontTx/>
              <a:buChar char="-"/>
            </a:pPr>
            <a:r>
              <a:rPr lang="en-US" sz="2000" dirty="0" err="1" smtClean="0"/>
              <a:t>Exceptie</a:t>
            </a:r>
            <a:r>
              <a:rPr lang="en-US" sz="2000" dirty="0" smtClean="0"/>
              <a:t>: 1992, </a:t>
            </a:r>
            <a:r>
              <a:rPr lang="en-US" sz="2000" dirty="0" err="1" smtClean="0"/>
              <a:t>cand</a:t>
            </a:r>
            <a:r>
              <a:rPr lang="en-US" sz="2000" dirty="0" smtClean="0"/>
              <a:t> la </a:t>
            </a:r>
            <a:r>
              <a:rPr lang="en-US" sz="2000" dirty="0" err="1" smtClean="0"/>
              <a:t>Senat</a:t>
            </a:r>
            <a:r>
              <a:rPr lang="en-US" sz="2000" dirty="0" smtClean="0"/>
              <a:t> </a:t>
            </a:r>
            <a:r>
              <a:rPr lang="en-US" sz="2000" dirty="0" err="1" smtClean="0"/>
              <a:t>partidele</a:t>
            </a:r>
            <a:r>
              <a:rPr lang="en-US" sz="2000" dirty="0" smtClean="0"/>
              <a:t> </a:t>
            </a:r>
            <a:r>
              <a:rPr lang="en-US" sz="2000" dirty="0" err="1" smtClean="0"/>
              <a:t>clasate</a:t>
            </a:r>
            <a:r>
              <a:rPr lang="en-US" sz="2000" dirty="0" smtClean="0"/>
              <a:t> </a:t>
            </a:r>
            <a:r>
              <a:rPr lang="en-US" sz="2000" dirty="0" err="1" smtClean="0"/>
              <a:t>pe</a:t>
            </a:r>
            <a:r>
              <a:rPr lang="en-US" sz="2000" dirty="0" smtClean="0"/>
              <a:t> </a:t>
            </a:r>
            <a:r>
              <a:rPr lang="en-US" sz="2000" dirty="0" err="1" smtClean="0"/>
              <a:t>primele</a:t>
            </a:r>
            <a:r>
              <a:rPr lang="en-US" sz="2000" dirty="0" smtClean="0"/>
              <a:t> 2 </a:t>
            </a:r>
            <a:r>
              <a:rPr lang="en-US" sz="2000" dirty="0" err="1" smtClean="0"/>
              <a:t>locuri</a:t>
            </a:r>
            <a:r>
              <a:rPr lang="en-US" sz="2000" dirty="0" smtClean="0"/>
              <a:t> </a:t>
            </a:r>
            <a:r>
              <a:rPr lang="en-US" sz="2000" dirty="0" err="1" smtClean="0"/>
              <a:t>castiga</a:t>
            </a:r>
            <a:r>
              <a:rPr lang="en-US" sz="2000" dirty="0" smtClean="0"/>
              <a:t> 48.45% din </a:t>
            </a:r>
            <a:r>
              <a:rPr lang="en-US" sz="2000" dirty="0" err="1" smtClean="0"/>
              <a:t>voturi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58% din </a:t>
            </a:r>
            <a:r>
              <a:rPr lang="en-US" sz="2000" dirty="0" err="1" smtClean="0"/>
              <a:t>locuri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75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800</Words>
  <Application>Microsoft Office PowerPoint</Application>
  <PresentationFormat>On-screen Show (4:3)</PresentationFormat>
  <Paragraphs>147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Partide și sisteme de partide</vt:lpstr>
      <vt:lpstr>Inceputul</vt:lpstr>
      <vt:lpstr>Legile partidelor din 1996 si 2003</vt:lpstr>
      <vt:lpstr>Stabilizarea sistemului de partide din Romania</vt:lpstr>
      <vt:lpstr> Abilitatea partidelor de a intra in competitie electorala la nivel national </vt:lpstr>
      <vt:lpstr>Durata in timp a partidelor, de la o alegere la alta</vt:lpstr>
      <vt:lpstr>Migrare a parlamentarilor de la un partid la altul pe perioada unei legislaturi.</vt:lpstr>
      <vt:lpstr>Migrare a parlamentarilor de la un partid la altul pe perioada unei legislaturi.</vt:lpstr>
      <vt:lpstr> Capacitatea partidelor considerate relevante de a castiga in mod repetat majoritatea voturilor si locurilor. </vt:lpstr>
      <vt:lpstr>Ideologie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și sisteme de partide</dc:title>
  <dc:creator>Cosmin Marian</dc:creator>
  <cp:lastModifiedBy>Cosmin Marian</cp:lastModifiedBy>
  <cp:revision>30</cp:revision>
  <dcterms:created xsi:type="dcterms:W3CDTF">2014-04-15T10:17:58Z</dcterms:created>
  <dcterms:modified xsi:type="dcterms:W3CDTF">2014-05-05T09:22:09Z</dcterms:modified>
</cp:coreProperties>
</file>