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8" r:id="rId13"/>
    <p:sldId id="269" r:id="rId14"/>
    <p:sldId id="263" r:id="rId15"/>
    <p:sldId id="270" r:id="rId16"/>
    <p:sldId id="271" r:id="rId17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27880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8850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7394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85274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46025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1655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5482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977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9409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38188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9869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D015-128F-4620-B6D2-18B5A1E0A5F6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80245-E5E0-4FCB-8D19-3B73C688822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7201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b="1" dirty="0" smtClean="0"/>
              <a:t>Originea partidelor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6437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191000" cy="4754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err="1" smtClean="0"/>
              <a:t>Noi</a:t>
            </a:r>
            <a:r>
              <a:rPr lang="en-US" b="1" dirty="0" smtClean="0"/>
              <a:t> </a:t>
            </a:r>
            <a:r>
              <a:rPr lang="en-US" b="1" dirty="0" err="1" smtClean="0"/>
              <a:t>explicatii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u="sng" dirty="0" smtClean="0"/>
              <a:t>1. In </a:t>
            </a:r>
            <a:r>
              <a:rPr lang="en-US" sz="2400" u="sng" dirty="0" err="1" smtClean="0"/>
              <a:t>societatile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contemporane</a:t>
            </a:r>
            <a:r>
              <a:rPr lang="en-US" sz="2400" u="sng" dirty="0" smtClean="0"/>
              <a:t>, </a:t>
            </a:r>
            <a:r>
              <a:rPr lang="en-US" sz="2400" u="sng" dirty="0" err="1" smtClean="0"/>
              <a:t>vechile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clivaje</a:t>
            </a:r>
            <a:r>
              <a:rPr lang="en-US" sz="2400" u="sng" dirty="0" smtClean="0"/>
              <a:t> au </a:t>
            </a:r>
            <a:r>
              <a:rPr lang="en-US" sz="2400" u="sng" dirty="0" err="1" smtClean="0"/>
              <a:t>fost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completate</a:t>
            </a:r>
            <a:r>
              <a:rPr lang="en-US" sz="2400" u="sng" dirty="0" smtClean="0"/>
              <a:t> cu </a:t>
            </a:r>
            <a:r>
              <a:rPr lang="en-US" sz="2400" u="sng" dirty="0" err="1" smtClean="0"/>
              <a:t>noi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dimensiuni</a:t>
            </a:r>
            <a:r>
              <a:rPr lang="en-US" sz="2400" u="sng" dirty="0" smtClean="0"/>
              <a:t>: </a:t>
            </a:r>
            <a:r>
              <a:rPr lang="en-US" sz="2400" u="sng" dirty="0" err="1" smtClean="0"/>
              <a:t>mediu</a:t>
            </a:r>
            <a:r>
              <a:rPr lang="en-US" sz="2400" u="sng" dirty="0" smtClean="0"/>
              <a:t>/</a:t>
            </a:r>
            <a:r>
              <a:rPr lang="en-US" sz="2400" u="sng" dirty="0" err="1" smtClean="0"/>
              <a:t>protectia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mediului</a:t>
            </a:r>
            <a:r>
              <a:rPr lang="en-US" sz="2400" u="sng" dirty="0" smtClean="0"/>
              <a:t>, </a:t>
            </a:r>
            <a:r>
              <a:rPr lang="en-US" sz="2400" u="sng" dirty="0" err="1" smtClean="0"/>
              <a:t>drepturile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minoritatilor</a:t>
            </a:r>
            <a:r>
              <a:rPr lang="en-US" sz="2400" u="sng" dirty="0" smtClean="0"/>
              <a:t>, </a:t>
            </a:r>
            <a:r>
              <a:rPr lang="en-US" sz="2400" u="sng" dirty="0" err="1" smtClean="0"/>
              <a:t>efectele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tehnologiei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informatiei</a:t>
            </a:r>
            <a:r>
              <a:rPr lang="en-US" sz="2400" u="sng" dirty="0" smtClean="0"/>
              <a:t>, etc.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Datele</a:t>
            </a:r>
            <a:r>
              <a:rPr lang="en-US" sz="2400" dirty="0" smtClean="0"/>
              <a:t> </a:t>
            </a:r>
            <a:r>
              <a:rPr lang="en-US" sz="2400" dirty="0" err="1" smtClean="0"/>
              <a:t>arata</a:t>
            </a:r>
            <a:r>
              <a:rPr lang="en-US" sz="2400" dirty="0" smtClean="0"/>
              <a:t> ca </a:t>
            </a:r>
            <a:r>
              <a:rPr lang="en-US" sz="2400" dirty="0" err="1" smtClean="0"/>
              <a:t>partidele</a:t>
            </a:r>
            <a:r>
              <a:rPr lang="en-US" sz="2400" dirty="0" smtClean="0"/>
              <a:t> </a:t>
            </a:r>
            <a:r>
              <a:rPr lang="en-US" sz="2400" dirty="0" err="1" smtClean="0"/>
              <a:t>aparute</a:t>
            </a:r>
            <a:r>
              <a:rPr lang="en-US" sz="2400" dirty="0" smtClean="0"/>
              <a:t> ca </a:t>
            </a:r>
            <a:r>
              <a:rPr lang="en-US" sz="2400" dirty="0" err="1" smtClean="0"/>
              <a:t>urmare</a:t>
            </a:r>
            <a:r>
              <a:rPr lang="en-US" sz="2400" dirty="0" smtClean="0"/>
              <a:t> a </a:t>
            </a:r>
            <a:r>
              <a:rPr lang="en-US" sz="2400" dirty="0" err="1" smtClean="0"/>
              <a:t>acestor</a:t>
            </a:r>
            <a:r>
              <a:rPr lang="en-US" sz="2400" dirty="0" smtClean="0"/>
              <a:t> </a:t>
            </a:r>
            <a:r>
              <a:rPr lang="en-US" sz="2400" dirty="0" err="1" smtClean="0"/>
              <a:t>clivaje</a:t>
            </a:r>
            <a:r>
              <a:rPr lang="en-US" sz="2400" dirty="0" smtClean="0"/>
              <a:t> s-au </a:t>
            </a:r>
            <a:r>
              <a:rPr lang="en-US" sz="2400" dirty="0" err="1" smtClean="0"/>
              <a:t>integrat</a:t>
            </a:r>
            <a:r>
              <a:rPr lang="en-US" sz="2400" dirty="0" smtClean="0"/>
              <a:t> in schema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 </a:t>
            </a:r>
            <a:r>
              <a:rPr lang="en-US" sz="2400" dirty="0" err="1" smtClean="0"/>
              <a:t>aparute</a:t>
            </a:r>
            <a:r>
              <a:rPr lang="en-US" sz="2400" dirty="0" smtClean="0"/>
              <a:t> </a:t>
            </a:r>
            <a:r>
              <a:rPr lang="en-US" sz="2400" dirty="0" err="1" smtClean="0"/>
              <a:t>datorita</a:t>
            </a:r>
            <a:r>
              <a:rPr lang="en-US" sz="2400" dirty="0" smtClean="0"/>
              <a:t> </a:t>
            </a:r>
            <a:r>
              <a:rPr lang="en-US" sz="2400" dirty="0" err="1" smtClean="0"/>
              <a:t>vechilor</a:t>
            </a:r>
            <a:r>
              <a:rPr lang="en-US" sz="2400" dirty="0" smtClean="0"/>
              <a:t> </a:t>
            </a:r>
            <a:r>
              <a:rPr lang="en-US" sz="2400" dirty="0" err="1" smtClean="0"/>
              <a:t>clivaje</a:t>
            </a:r>
            <a:r>
              <a:rPr lang="en-US" sz="2400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0"/>
            <a:ext cx="3276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00600" y="5636217"/>
            <a:ext cx="40386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Party </a:t>
            </a:r>
            <a:r>
              <a:rPr lang="en-US" sz="1100" b="1" dirty="0"/>
              <a:t>Positions on Two Policy Dimensions</a:t>
            </a:r>
            <a:br>
              <a:rPr lang="en-US" sz="1100" b="1" dirty="0"/>
            </a:br>
            <a:r>
              <a:rPr lang="en-US" sz="1100" dirty="0"/>
              <a:t>SOURCE: Laver, Michael, and W. Ben Hunt. 1992. </a:t>
            </a:r>
            <a:r>
              <a:rPr lang="en-US" sz="1100" i="1" dirty="0"/>
              <a:t>Policy and Party Competition</a:t>
            </a:r>
            <a:r>
              <a:rPr lang="en-US" sz="1100" dirty="0"/>
              <a:t>. New York and London: Routledge</a:t>
            </a:r>
            <a:endParaRPr lang="ro-RO" sz="1100" dirty="0"/>
          </a:p>
        </p:txBody>
      </p:sp>
    </p:spTree>
    <p:extLst>
      <p:ext uri="{BB962C8B-B14F-4D97-AF65-F5344CB8AC3E}">
        <p14:creationId xmlns:p14="http://schemas.microsoft.com/office/powerpoint/2010/main" val="31823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433" y="1143000"/>
            <a:ext cx="8229600" cy="5562600"/>
          </a:xfrm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300" b="1" dirty="0" err="1" smtClean="0"/>
              <a:t>Noi</a:t>
            </a:r>
            <a:r>
              <a:rPr lang="en-US" sz="4300" b="1" dirty="0" smtClean="0"/>
              <a:t> </a:t>
            </a:r>
            <a:r>
              <a:rPr lang="en-US" sz="4300" b="1" dirty="0" err="1" smtClean="0"/>
              <a:t>explicatii</a:t>
            </a:r>
            <a:r>
              <a:rPr lang="en-US" sz="4300" b="1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u="sng" dirty="0" smtClean="0"/>
              <a:t>2. In </a:t>
            </a:r>
            <a:r>
              <a:rPr lang="en-US" sz="2400" u="sng" dirty="0" err="1" smtClean="0"/>
              <a:t>tarile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unde</a:t>
            </a:r>
            <a:r>
              <a:rPr lang="en-US" sz="2400" u="sng" dirty="0" smtClean="0"/>
              <a:t> au </a:t>
            </a:r>
            <a:r>
              <a:rPr lang="en-US" sz="2400" u="sng" dirty="0" err="1" smtClean="0"/>
              <a:t>actionat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regimuri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politice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nivelatoare</a:t>
            </a:r>
            <a:r>
              <a:rPr lang="en-US" sz="2400" u="sng" dirty="0" smtClean="0"/>
              <a:t> (cum a </a:t>
            </a:r>
            <a:r>
              <a:rPr lang="en-US" sz="2400" u="sng" dirty="0" err="1" smtClean="0"/>
              <a:t>fost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cazul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regimului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comunist</a:t>
            </a:r>
            <a:r>
              <a:rPr lang="en-US" sz="2400" u="sng" dirty="0" smtClean="0"/>
              <a:t> in Europa de Est), </a:t>
            </a:r>
            <a:r>
              <a:rPr lang="en-US" sz="2400" u="sng" dirty="0" err="1" smtClean="0"/>
              <a:t>vechile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clivaje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si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efectele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lor</a:t>
            </a:r>
            <a:r>
              <a:rPr lang="en-US" sz="2400" u="sng" dirty="0" smtClean="0"/>
              <a:t> s-au </a:t>
            </a:r>
            <a:r>
              <a:rPr lang="en-US" sz="2400" u="sng" dirty="0" err="1" smtClean="0"/>
              <a:t>pastrat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intr</a:t>
            </a:r>
            <a:r>
              <a:rPr lang="en-US" sz="2400" u="sng" dirty="0" smtClean="0"/>
              <a:t>-o </a:t>
            </a:r>
            <a:r>
              <a:rPr lang="en-US" sz="2400" u="sng" dirty="0" err="1" smtClean="0"/>
              <a:t>anumita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masura</a:t>
            </a:r>
            <a:r>
              <a:rPr lang="en-US" sz="2400" u="sng" dirty="0"/>
              <a:t> </a:t>
            </a:r>
            <a:r>
              <a:rPr lang="en-US" sz="2400" dirty="0" smtClean="0"/>
              <a:t>(</a:t>
            </a:r>
            <a:r>
              <a:rPr lang="en-US" sz="2400" dirty="0"/>
              <a:t>James Toole, The Historical Foundations of Party Politics in Post-Communist East Central Europe, Europe Asia Studies, Vol.59, No.4, 2007, </a:t>
            </a:r>
            <a:r>
              <a:rPr lang="en-US" sz="2400" dirty="0" smtClean="0"/>
              <a:t>pp.541-566):</a:t>
            </a:r>
          </a:p>
          <a:p>
            <a:pPr marL="0" indent="0">
              <a:spcBef>
                <a:spcPts val="0"/>
              </a:spcBef>
              <a:buNone/>
            </a:pPr>
            <a:endParaRPr lang="en-US" sz="1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H1: In </a:t>
            </a:r>
            <a:r>
              <a:rPr lang="en-US" sz="2400" dirty="0" err="1" smtClean="0"/>
              <a:t>tarile</a:t>
            </a:r>
            <a:r>
              <a:rPr lang="en-US" sz="2400" dirty="0" smtClean="0"/>
              <a:t> cu </a:t>
            </a:r>
            <a:r>
              <a:rPr lang="en-US" sz="2400" dirty="0" err="1" smtClean="0"/>
              <a:t>majoritati</a:t>
            </a:r>
            <a:r>
              <a:rPr lang="en-US" sz="2400" dirty="0" smtClean="0"/>
              <a:t> </a:t>
            </a:r>
            <a:r>
              <a:rPr lang="en-US" sz="2400" dirty="0" err="1" smtClean="0"/>
              <a:t>romano-catolice</a:t>
            </a:r>
            <a:r>
              <a:rPr lang="en-US" sz="2400" dirty="0" smtClean="0"/>
              <a:t> </a:t>
            </a:r>
            <a:r>
              <a:rPr lang="en-US" sz="2400" dirty="0" err="1" smtClean="0"/>
              <a:t>sau</a:t>
            </a:r>
            <a:r>
              <a:rPr lang="en-US" sz="2400" dirty="0" smtClean="0"/>
              <a:t> cu </a:t>
            </a:r>
            <a:r>
              <a:rPr lang="en-US" sz="2400" dirty="0" err="1" smtClean="0"/>
              <a:t>minoritati</a:t>
            </a:r>
            <a:r>
              <a:rPr lang="en-US" sz="2400" dirty="0" smtClean="0"/>
              <a:t> </a:t>
            </a:r>
            <a:r>
              <a:rPr lang="en-US" sz="2400" dirty="0" err="1" smtClean="0"/>
              <a:t>romano-catolice</a:t>
            </a:r>
            <a:r>
              <a:rPr lang="en-US" sz="2400" dirty="0" smtClean="0"/>
              <a:t> </a:t>
            </a:r>
            <a:r>
              <a:rPr lang="en-US" sz="2400" dirty="0" err="1" smtClean="0"/>
              <a:t>puternice</a:t>
            </a:r>
            <a:r>
              <a:rPr lang="en-US" sz="2400" dirty="0" smtClean="0"/>
              <a:t>, se </a:t>
            </a:r>
            <a:r>
              <a:rPr lang="en-US" sz="2400" dirty="0" err="1" smtClean="0"/>
              <a:t>formeaza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</a:t>
            </a:r>
            <a:r>
              <a:rPr lang="en-US" sz="2400" dirty="0" smtClean="0"/>
              <a:t> care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apere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interesele</a:t>
            </a:r>
            <a:r>
              <a:rPr lang="en-US" sz="2400" dirty="0" smtClean="0"/>
              <a:t> </a:t>
            </a:r>
            <a:r>
              <a:rPr lang="en-US" sz="2400" dirty="0" err="1" smtClean="0"/>
              <a:t>bisericii</a:t>
            </a:r>
            <a:r>
              <a:rPr lang="en-US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H2: </a:t>
            </a:r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exista</a:t>
            </a:r>
            <a:r>
              <a:rPr lang="en-US" sz="2400" dirty="0" smtClean="0"/>
              <a:t> </a:t>
            </a:r>
            <a:r>
              <a:rPr lang="en-US" sz="2400" dirty="0" err="1" smtClean="0"/>
              <a:t>minoritati</a:t>
            </a:r>
            <a:r>
              <a:rPr lang="en-US" sz="2400" dirty="0" smtClean="0"/>
              <a:t> </a:t>
            </a:r>
            <a:r>
              <a:rPr lang="en-US" sz="2400" dirty="0" err="1" smtClean="0"/>
              <a:t>etnice</a:t>
            </a:r>
            <a:r>
              <a:rPr lang="en-US" sz="2400" dirty="0" smtClean="0"/>
              <a:t> </a:t>
            </a:r>
            <a:r>
              <a:rPr lang="en-US" sz="2400" dirty="0" err="1" smtClean="0"/>
              <a:t>grupate</a:t>
            </a:r>
            <a:r>
              <a:rPr lang="en-US" sz="2400" dirty="0" smtClean="0"/>
              <a:t> </a:t>
            </a:r>
            <a:r>
              <a:rPr lang="en-US" sz="2400" dirty="0" err="1" smtClean="0"/>
              <a:t>teritorial</a:t>
            </a:r>
            <a:r>
              <a:rPr lang="en-US" sz="2400" dirty="0" smtClean="0"/>
              <a:t> </a:t>
            </a:r>
            <a:r>
              <a:rPr lang="en-US" sz="2400" dirty="0" err="1" smtClean="0"/>
              <a:t>acestea</a:t>
            </a:r>
            <a:r>
              <a:rPr lang="en-US" sz="2400" dirty="0" smtClean="0"/>
              <a:t> au </a:t>
            </a:r>
            <a:r>
              <a:rPr lang="en-US" sz="2400" dirty="0" err="1" smtClean="0"/>
              <a:t>tendita</a:t>
            </a:r>
            <a:r>
              <a:rPr lang="en-US" sz="2400" dirty="0" smtClean="0"/>
              <a:t> de a </a:t>
            </a:r>
            <a:r>
              <a:rPr lang="en-US" sz="2400" dirty="0" err="1" smtClean="0"/>
              <a:t>avea</a:t>
            </a:r>
            <a:r>
              <a:rPr lang="en-US" sz="2400" dirty="0" smtClean="0"/>
              <a:t>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putine</a:t>
            </a:r>
            <a:r>
              <a:rPr lang="en-US" sz="2400" dirty="0" smtClean="0"/>
              <a:t> </a:t>
            </a:r>
            <a:r>
              <a:rPr lang="en-US" sz="2400" dirty="0" err="1" smtClean="0"/>
              <a:t>legaturi</a:t>
            </a:r>
            <a:r>
              <a:rPr lang="en-US" sz="2400" dirty="0" smtClean="0"/>
              <a:t> cu </a:t>
            </a:r>
            <a:r>
              <a:rPr lang="en-US" sz="2400" dirty="0" err="1" smtClean="0"/>
              <a:t>statul</a:t>
            </a:r>
            <a:r>
              <a:rPr lang="en-US" sz="2400" dirty="0" smtClean="0"/>
              <a:t> din care </a:t>
            </a:r>
            <a:r>
              <a:rPr lang="en-US" sz="2400" dirty="0" err="1" smtClean="0"/>
              <a:t>fac</a:t>
            </a:r>
            <a:r>
              <a:rPr lang="en-US" sz="2400" dirty="0"/>
              <a:t> </a:t>
            </a:r>
            <a:r>
              <a:rPr lang="en-US" sz="2400" dirty="0" smtClean="0"/>
              <a:t>parte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exista</a:t>
            </a:r>
            <a:r>
              <a:rPr lang="en-US" sz="2400" dirty="0" smtClean="0"/>
              <a:t> o </a:t>
            </a:r>
            <a:r>
              <a:rPr lang="en-US" sz="2400" dirty="0" err="1" smtClean="0"/>
              <a:t>mai</a:t>
            </a:r>
            <a:r>
              <a:rPr lang="en-US" sz="2400" dirty="0" smtClean="0"/>
              <a:t> mare </a:t>
            </a:r>
            <a:r>
              <a:rPr lang="en-US" sz="2400" dirty="0" err="1" smtClean="0"/>
              <a:t>probabilitate</a:t>
            </a:r>
            <a:r>
              <a:rPr lang="en-US" sz="2400" dirty="0" smtClean="0"/>
              <a:t> de </a:t>
            </a:r>
            <a:r>
              <a:rPr lang="en-US" sz="2400" dirty="0" err="1" smtClean="0"/>
              <a:t>formare</a:t>
            </a:r>
            <a:r>
              <a:rPr lang="en-US" sz="2400" dirty="0" smtClean="0"/>
              <a:t> a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 </a:t>
            </a:r>
            <a:r>
              <a:rPr lang="en-US" sz="2400" dirty="0" err="1" smtClean="0"/>
              <a:t>etnice</a:t>
            </a:r>
            <a:r>
              <a:rPr lang="en-US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H3: In </a:t>
            </a:r>
            <a:r>
              <a:rPr lang="en-US" sz="2400" dirty="0" err="1" smtClean="0"/>
              <a:t>tarile</a:t>
            </a:r>
            <a:r>
              <a:rPr lang="en-US" sz="2400" dirty="0" smtClean="0"/>
              <a:t> </a:t>
            </a:r>
            <a:r>
              <a:rPr lang="en-US" sz="2400" dirty="0" err="1" smtClean="0"/>
              <a:t>unde</a:t>
            </a:r>
            <a:r>
              <a:rPr lang="en-US" sz="2400" dirty="0" smtClean="0"/>
              <a:t> </a:t>
            </a:r>
            <a:r>
              <a:rPr lang="en-US" sz="2400" dirty="0" err="1" smtClean="0"/>
              <a:t>fondatorii</a:t>
            </a:r>
            <a:r>
              <a:rPr lang="en-US" sz="2400" dirty="0" smtClean="0"/>
              <a:t> </a:t>
            </a:r>
            <a:r>
              <a:rPr lang="en-US" sz="2400" dirty="0" err="1" smtClean="0"/>
              <a:t>statului</a:t>
            </a:r>
            <a:r>
              <a:rPr lang="en-US" sz="2400" dirty="0" smtClean="0"/>
              <a:t> se </a:t>
            </a:r>
            <a:r>
              <a:rPr lang="en-US" sz="2400" dirty="0" err="1" smtClean="0"/>
              <a:t>aliaza</a:t>
            </a:r>
            <a:r>
              <a:rPr lang="en-US" sz="2400" dirty="0" smtClean="0"/>
              <a:t> cu </a:t>
            </a:r>
            <a:r>
              <a:rPr lang="en-US" sz="2400" dirty="0" err="1" smtClean="0"/>
              <a:t>burghezia</a:t>
            </a:r>
            <a:r>
              <a:rPr lang="en-US" sz="2400" dirty="0" smtClean="0"/>
              <a:t> </a:t>
            </a:r>
            <a:r>
              <a:rPr lang="en-US" sz="2400" dirty="0" err="1" smtClean="0"/>
              <a:t>urbana</a:t>
            </a:r>
            <a:r>
              <a:rPr lang="en-US" sz="2400" dirty="0" smtClean="0"/>
              <a:t>, in </a:t>
            </a:r>
            <a:r>
              <a:rPr lang="en-US" sz="2400" dirty="0" err="1" smtClean="0"/>
              <a:t>sistemul</a:t>
            </a:r>
            <a:r>
              <a:rPr lang="en-US" sz="2400" dirty="0" smtClean="0"/>
              <a:t> politic </a:t>
            </a:r>
            <a:r>
              <a:rPr lang="en-US" sz="2400" dirty="0" err="1" smtClean="0"/>
              <a:t>ar</a:t>
            </a:r>
            <a:r>
              <a:rPr lang="en-US" sz="2400" dirty="0" smtClean="0"/>
              <a:t> </a:t>
            </a:r>
            <a:r>
              <a:rPr lang="en-US" sz="2400" dirty="0" err="1" smtClean="0"/>
              <a:t>trebui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apara</a:t>
            </a:r>
            <a:r>
              <a:rPr lang="en-US" sz="2400" dirty="0" smtClean="0"/>
              <a:t> un </a:t>
            </a:r>
            <a:r>
              <a:rPr lang="en-US" sz="2400" dirty="0" err="1" smtClean="0"/>
              <a:t>partid</a:t>
            </a:r>
            <a:r>
              <a:rPr lang="en-US" sz="2400" dirty="0" smtClean="0"/>
              <a:t> agrarian </a:t>
            </a:r>
            <a:r>
              <a:rPr lang="en-US" sz="2400" dirty="0" err="1" smtClean="0"/>
              <a:t>puternic</a:t>
            </a:r>
            <a:r>
              <a:rPr lang="en-US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H4: In </a:t>
            </a:r>
            <a:r>
              <a:rPr lang="en-US" sz="2400" dirty="0" err="1" smtClean="0"/>
              <a:t>tarile</a:t>
            </a:r>
            <a:r>
              <a:rPr lang="en-US" sz="2400" dirty="0" smtClean="0"/>
              <a:t> in care </a:t>
            </a:r>
            <a:r>
              <a:rPr lang="en-US" sz="2400" dirty="0" err="1" smtClean="0"/>
              <a:t>conflictul</a:t>
            </a:r>
            <a:r>
              <a:rPr lang="en-US" sz="2400" dirty="0" smtClean="0"/>
              <a:t> </a:t>
            </a:r>
            <a:r>
              <a:rPr lang="en-US" sz="2400" dirty="0" err="1" smtClean="0"/>
              <a:t>biserica</a:t>
            </a:r>
            <a:r>
              <a:rPr lang="en-US" sz="2400" smtClean="0"/>
              <a:t>-stat a </a:t>
            </a:r>
            <a:r>
              <a:rPr lang="en-US" sz="2400" dirty="0" err="1" smtClean="0"/>
              <a:t>fost</a:t>
            </a:r>
            <a:r>
              <a:rPr lang="en-US" sz="2400" dirty="0" smtClean="0"/>
              <a:t> </a:t>
            </a:r>
            <a:r>
              <a:rPr lang="en-US" sz="2400" dirty="0" err="1" smtClean="0"/>
              <a:t>puternic</a:t>
            </a:r>
            <a:r>
              <a:rPr lang="en-US" sz="2400" dirty="0" smtClean="0"/>
              <a:t>, </a:t>
            </a:r>
            <a:r>
              <a:rPr lang="en-US" sz="2400" dirty="0" err="1" smtClean="0"/>
              <a:t>ar</a:t>
            </a:r>
            <a:r>
              <a:rPr lang="en-US" sz="2400" dirty="0" smtClean="0"/>
              <a:t> </a:t>
            </a:r>
            <a:r>
              <a:rPr lang="en-US" sz="2400" dirty="0" err="1" smtClean="0"/>
              <a:t>trebui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apara</a:t>
            </a:r>
            <a:r>
              <a:rPr lang="en-US" sz="2400" dirty="0" smtClean="0"/>
              <a:t> </a:t>
            </a:r>
            <a:r>
              <a:rPr lang="en-US" sz="2400" dirty="0" err="1" smtClean="0"/>
              <a:t>diviziuni</a:t>
            </a:r>
            <a:r>
              <a:rPr lang="en-US" sz="2400" dirty="0" smtClean="0"/>
              <a:t> </a:t>
            </a:r>
            <a:r>
              <a:rPr lang="en-US" sz="2400" dirty="0" err="1" smtClean="0"/>
              <a:t>clare</a:t>
            </a:r>
            <a:r>
              <a:rPr lang="en-US" sz="2400" dirty="0" smtClean="0"/>
              <a:t> </a:t>
            </a:r>
            <a:r>
              <a:rPr lang="en-US" sz="2400" dirty="0" err="1" smtClean="0"/>
              <a:t>intre</a:t>
            </a:r>
            <a:r>
              <a:rPr lang="en-US" sz="2400" dirty="0" smtClean="0"/>
              <a:t> </a:t>
            </a:r>
            <a:r>
              <a:rPr lang="en-US" sz="2400" dirty="0" err="1" smtClean="0"/>
              <a:t>diferite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</a:t>
            </a:r>
            <a:r>
              <a:rPr lang="en-US" sz="2400" dirty="0" smtClean="0"/>
              <a:t> </a:t>
            </a:r>
            <a:r>
              <a:rPr lang="en-US" sz="2400" dirty="0" err="1" smtClean="0"/>
              <a:t>moderne</a:t>
            </a:r>
            <a:r>
              <a:rPr lang="en-US" sz="2400" dirty="0" smtClean="0"/>
              <a:t> care </a:t>
            </a:r>
            <a:r>
              <a:rPr lang="en-US" sz="2400" dirty="0" err="1" smtClean="0"/>
              <a:t>apara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interesele</a:t>
            </a:r>
            <a:r>
              <a:rPr lang="en-US" sz="2400" dirty="0" smtClean="0"/>
              <a:t> </a:t>
            </a:r>
            <a:r>
              <a:rPr lang="en-US" sz="2400" dirty="0" err="1" smtClean="0"/>
              <a:t>clasei</a:t>
            </a:r>
            <a:r>
              <a:rPr lang="en-US" sz="2400" dirty="0" smtClean="0"/>
              <a:t> </a:t>
            </a:r>
            <a:r>
              <a:rPr lang="en-US" sz="2400" dirty="0" err="1" smtClean="0"/>
              <a:t>muncitoare</a:t>
            </a:r>
            <a:r>
              <a:rPr lang="en-US" sz="2400" dirty="0" smtClean="0"/>
              <a:t>. </a:t>
            </a: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ro-RO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888575"/>
              </p:ext>
            </p:extLst>
          </p:nvPr>
        </p:nvGraphicFramePr>
        <p:xfrm>
          <a:off x="1447800" y="4876800"/>
          <a:ext cx="609600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04800">
                <a:tc>
                  <a:txBody>
                    <a:bodyPr/>
                    <a:lstStyle/>
                    <a:p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Polonia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Ungaria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Cehia</a:t>
                      </a:r>
                      <a:endParaRPr lang="ro-RO" sz="16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Partial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</a:t>
                      </a:r>
                      <a:endParaRPr lang="ro-RO" sz="1600" dirty="0"/>
                    </a:p>
                  </a:txBody>
                  <a:tcPr/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H2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n/a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n/a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</a:t>
                      </a:r>
                      <a:endParaRPr lang="ro-RO" sz="1600" dirty="0"/>
                    </a:p>
                  </a:txBody>
                  <a:tcPr/>
                </a:tc>
              </a:tr>
              <a:tr h="32511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H3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</a:t>
                      </a:r>
                      <a:endParaRPr lang="ro-RO" sz="1600" dirty="0"/>
                    </a:p>
                  </a:txBody>
                  <a:tcPr/>
                </a:tc>
              </a:tr>
              <a:tr h="21843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H4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</a:t>
                      </a:r>
                      <a:endParaRPr lang="ro-R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</a:t>
                      </a:r>
                      <a:endParaRPr lang="ro-RO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60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Explicatia</a:t>
            </a:r>
            <a:r>
              <a:rPr lang="en-US" dirty="0"/>
              <a:t> </a:t>
            </a:r>
            <a:r>
              <a:rPr lang="en-US" dirty="0" err="1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err="1" smtClean="0"/>
              <a:t>Limite</a:t>
            </a:r>
            <a:r>
              <a:rPr lang="en-US" u="sng" dirty="0" smtClean="0"/>
              <a:t>: </a:t>
            </a:r>
          </a:p>
          <a:p>
            <a:pPr marL="0" indent="0">
              <a:buNone/>
            </a:pPr>
            <a:r>
              <a:rPr lang="en-US" dirty="0" err="1" smtClean="0"/>
              <a:t>Abordarea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r>
              <a:rPr lang="en-US" dirty="0" smtClean="0"/>
              <a:t> ne </a:t>
            </a:r>
            <a:r>
              <a:rPr lang="en-US" dirty="0" err="1" smtClean="0"/>
              <a:t>ajuta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explicam</a:t>
            </a:r>
            <a:r>
              <a:rPr lang="en-US" dirty="0" smtClean="0"/>
              <a:t> </a:t>
            </a:r>
            <a:r>
              <a:rPr lang="en-US" dirty="0" err="1" smtClean="0"/>
              <a:t>numarul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trebuie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observam</a:t>
            </a:r>
            <a:r>
              <a:rPr lang="en-US" dirty="0" smtClean="0"/>
              <a:t> ca in </a:t>
            </a:r>
            <a:r>
              <a:rPr lang="en-US" dirty="0" err="1" smtClean="0"/>
              <a:t>orice</a:t>
            </a:r>
            <a:r>
              <a:rPr lang="en-US" dirty="0" smtClean="0"/>
              <a:t> </a:t>
            </a:r>
            <a:r>
              <a:rPr lang="en-US" dirty="0" err="1" smtClean="0"/>
              <a:t>societate</a:t>
            </a:r>
            <a:r>
              <a:rPr lang="en-US" dirty="0" smtClean="0"/>
              <a:t> (in general)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diviziuni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 smtClean="0"/>
              <a:t>decat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/>
              <a:t> </a:t>
            </a:r>
            <a:r>
              <a:rPr lang="en-US" dirty="0" smtClean="0"/>
              <a:t>→→→ Nu </a:t>
            </a:r>
            <a:r>
              <a:rPr lang="en-US" dirty="0" err="1" smtClean="0"/>
              <a:t>toate</a:t>
            </a:r>
            <a:r>
              <a:rPr lang="en-US" dirty="0" smtClean="0"/>
              <a:t> </a:t>
            </a:r>
            <a:r>
              <a:rPr lang="en-US" dirty="0" err="1" smtClean="0"/>
              <a:t>clivajele</a:t>
            </a:r>
            <a:r>
              <a:rPr lang="en-US" dirty="0" smtClean="0"/>
              <a:t> </a:t>
            </a:r>
            <a:r>
              <a:rPr lang="en-US" dirty="0" err="1" smtClean="0"/>
              <a:t>produc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None/>
            </a:pPr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10460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Explicatia</a:t>
            </a:r>
            <a:r>
              <a:rPr lang="en-US" dirty="0"/>
              <a:t> </a:t>
            </a:r>
            <a:r>
              <a:rPr lang="en-US" dirty="0" err="1"/>
              <a:t>Institutionala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ro-RO" b="1" u="sng" dirty="0" smtClean="0"/>
              <a:t>A </a:t>
            </a:r>
            <a:r>
              <a:rPr lang="en-US" altLang="ro-RO" b="1" u="sng" dirty="0" err="1" smtClean="0"/>
              <a:t>doua</a:t>
            </a:r>
            <a:r>
              <a:rPr lang="en-US" altLang="ro-RO" b="1" u="sng" dirty="0" smtClean="0"/>
              <a:t> </a:t>
            </a:r>
            <a:r>
              <a:rPr lang="en-US" altLang="ro-RO" b="1" u="sng" dirty="0" err="1" smtClean="0"/>
              <a:t>explicatie</a:t>
            </a:r>
            <a:r>
              <a:rPr lang="en-US" altLang="ro-RO" b="1" u="sng" dirty="0" smtClean="0"/>
              <a:t>: </a:t>
            </a:r>
            <a:r>
              <a:rPr lang="en-US" altLang="ro-RO" dirty="0" err="1" smtClean="0"/>
              <a:t>Institutiile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conteaza</a:t>
            </a:r>
            <a:r>
              <a:rPr lang="en-US" altLang="ro-RO" dirty="0" smtClean="0"/>
              <a:t>.  </a:t>
            </a:r>
            <a:r>
              <a:rPr lang="en-US" altLang="ro-RO" dirty="0" err="1" smtClean="0"/>
              <a:t>Regulile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electorale</a:t>
            </a:r>
            <a:r>
              <a:rPr lang="en-US" altLang="ro-RO" dirty="0" smtClean="0"/>
              <a:t>, in special, </a:t>
            </a:r>
            <a:r>
              <a:rPr lang="en-US" altLang="ro-RO" dirty="0" err="1" smtClean="0"/>
              <a:t>determina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numarul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dintr</a:t>
            </a:r>
            <a:r>
              <a:rPr lang="en-US" altLang="ro-RO" dirty="0" smtClean="0"/>
              <a:t>-o </a:t>
            </a:r>
            <a:r>
              <a:rPr lang="en-US" altLang="ro-RO" dirty="0" err="1" smtClean="0"/>
              <a:t>societate</a:t>
            </a:r>
            <a:r>
              <a:rPr lang="en-US" altLang="ro-RO" dirty="0" smtClean="0"/>
              <a:t> = </a:t>
            </a:r>
            <a:r>
              <a:rPr lang="en-US" altLang="ro-RO" dirty="0" err="1" smtClean="0"/>
              <a:t>determina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aparitia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sau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disparitia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acestora</a:t>
            </a:r>
            <a:r>
              <a:rPr lang="en-US" altLang="ro-RO" dirty="0" smtClean="0"/>
              <a:t>. </a:t>
            </a:r>
            <a:endParaRPr lang="en-US" altLang="ro-RO" b="1" u="sng" dirty="0" smtClean="0"/>
          </a:p>
          <a:p>
            <a:pPr marL="0" indent="0">
              <a:buNone/>
            </a:pPr>
            <a:endParaRPr lang="en-US" altLang="ro-RO" dirty="0" smtClean="0"/>
          </a:p>
          <a:p>
            <a:pPr marL="0" indent="0">
              <a:buNone/>
            </a:pPr>
            <a:r>
              <a:rPr lang="en-US" altLang="ro-RO" b="1" u="sng" dirty="0" err="1" smtClean="0"/>
              <a:t>Legea</a:t>
            </a:r>
            <a:r>
              <a:rPr lang="en-US" altLang="ro-RO" b="1" u="sng" dirty="0" smtClean="0"/>
              <a:t> </a:t>
            </a:r>
            <a:r>
              <a:rPr lang="en-US" altLang="ro-RO" b="1" u="sng" dirty="0" err="1" smtClean="0"/>
              <a:t>lui</a:t>
            </a:r>
            <a:r>
              <a:rPr lang="en-US" altLang="ro-RO" b="1" u="sng" dirty="0" smtClean="0"/>
              <a:t> </a:t>
            </a:r>
            <a:r>
              <a:rPr lang="en-US" altLang="ro-RO" b="1" u="sng" dirty="0" err="1" smtClean="0"/>
              <a:t>Duverger</a:t>
            </a:r>
            <a:r>
              <a:rPr lang="en-US" altLang="ro-RO" b="1" u="sng" dirty="0" smtClean="0"/>
              <a:t>: </a:t>
            </a:r>
          </a:p>
          <a:p>
            <a:pPr marL="0" indent="0">
              <a:buNone/>
            </a:pPr>
            <a:r>
              <a:rPr lang="en-US" dirty="0" smtClean="0"/>
              <a:t> - </a:t>
            </a:r>
            <a:r>
              <a:rPr lang="en-US" dirty="0" err="1" smtClean="0"/>
              <a:t>Reguli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 err="1" smtClean="0"/>
              <a:t>majoritare</a:t>
            </a:r>
            <a:r>
              <a:rPr lang="en-US" dirty="0" smtClean="0"/>
              <a:t> (DM=1 </a:t>
            </a:r>
            <a:r>
              <a:rPr lang="en-US" dirty="0" err="1" smtClean="0"/>
              <a:t>sau</a:t>
            </a:r>
            <a:r>
              <a:rPr lang="en-US" dirty="0" smtClean="0"/>
              <a:t> Single Member District) </a:t>
            </a:r>
            <a:r>
              <a:rPr lang="en-US" dirty="0" err="1" smtClean="0"/>
              <a:t>tind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produca</a:t>
            </a:r>
            <a:r>
              <a:rPr lang="en-US" dirty="0" smtClean="0"/>
              <a:t>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dirty="0" err="1" smtClean="0"/>
              <a:t>Reguli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 err="1" smtClean="0"/>
              <a:t>proportionale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cu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majoritare</a:t>
            </a:r>
            <a:r>
              <a:rPr lang="en-US" dirty="0" smtClean="0"/>
              <a:t> cu </a:t>
            </a: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tururi</a:t>
            </a:r>
            <a:r>
              <a:rPr lang="en-US" dirty="0" smtClean="0"/>
              <a:t> de </a:t>
            </a:r>
            <a:r>
              <a:rPr lang="en-US" dirty="0" err="1" smtClean="0"/>
              <a:t>scrutin</a:t>
            </a:r>
            <a:r>
              <a:rPr lang="en-US" dirty="0" smtClean="0"/>
              <a:t> </a:t>
            </a:r>
            <a:r>
              <a:rPr lang="en-US" dirty="0" err="1" smtClean="0"/>
              <a:t>tind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produca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3275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Institutionala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ro-RO" b="1" u="sng" dirty="0" err="1"/>
              <a:t>Legea</a:t>
            </a:r>
            <a:r>
              <a:rPr lang="en-US" altLang="ro-RO" b="1" u="sng" dirty="0"/>
              <a:t> </a:t>
            </a:r>
            <a:r>
              <a:rPr lang="en-US" altLang="ro-RO" b="1" u="sng" dirty="0" err="1"/>
              <a:t>lui</a:t>
            </a:r>
            <a:r>
              <a:rPr lang="en-US" altLang="ro-RO" b="1" u="sng" dirty="0"/>
              <a:t> </a:t>
            </a:r>
            <a:r>
              <a:rPr lang="en-US" altLang="ro-RO" b="1" u="sng" dirty="0" err="1" smtClean="0"/>
              <a:t>Duverger</a:t>
            </a:r>
            <a:r>
              <a:rPr lang="en-US" altLang="ro-RO" b="1" u="sng" dirty="0" smtClean="0"/>
              <a:t>, </a:t>
            </a:r>
            <a:r>
              <a:rPr lang="en-US" altLang="ro-RO" b="1" u="sng" dirty="0" err="1" smtClean="0"/>
              <a:t>explicatii</a:t>
            </a:r>
            <a:r>
              <a:rPr lang="en-US" altLang="ro-RO" b="1" u="sng" dirty="0" smtClean="0"/>
              <a:t>:</a:t>
            </a:r>
          </a:p>
          <a:p>
            <a:pPr marL="0" indent="0">
              <a:buNone/>
            </a:pPr>
            <a:endParaRPr lang="en-US" altLang="ro-RO" dirty="0" smtClean="0"/>
          </a:p>
          <a:p>
            <a:pPr marL="0" indent="0">
              <a:buNone/>
            </a:pPr>
            <a:r>
              <a:rPr lang="en-US" altLang="ro-RO" u="sng" dirty="0" smtClean="0"/>
              <a:t>O </a:t>
            </a:r>
            <a:r>
              <a:rPr lang="en-US" altLang="ro-RO" u="sng" dirty="0" err="1" smtClean="0"/>
              <a:t>componenta</a:t>
            </a:r>
            <a:r>
              <a:rPr lang="en-US" altLang="ro-RO" u="sng" dirty="0" smtClean="0"/>
              <a:t> </a:t>
            </a:r>
            <a:r>
              <a:rPr lang="en-US" altLang="ro-RO" u="sng" dirty="0" err="1" smtClean="0"/>
              <a:t>mecanica</a:t>
            </a:r>
            <a:r>
              <a:rPr lang="en-US" altLang="ro-RO" dirty="0" smtClean="0"/>
              <a:t> - </a:t>
            </a:r>
            <a:r>
              <a:rPr lang="en-US" dirty="0" err="1" smtClean="0"/>
              <a:t>Regulile</a:t>
            </a:r>
            <a:r>
              <a:rPr lang="en-US" dirty="0" smtClean="0"/>
              <a:t> </a:t>
            </a:r>
            <a:r>
              <a:rPr lang="en-US" dirty="0" err="1"/>
              <a:t>electorale</a:t>
            </a:r>
            <a:r>
              <a:rPr lang="en-US" dirty="0"/>
              <a:t> </a:t>
            </a:r>
            <a:r>
              <a:rPr lang="en-US" dirty="0" err="1"/>
              <a:t>majoritare</a:t>
            </a:r>
            <a:r>
              <a:rPr lang="en-US" dirty="0"/>
              <a:t> (DM=1 </a:t>
            </a:r>
            <a:r>
              <a:rPr lang="en-US" dirty="0" err="1"/>
              <a:t>sau</a:t>
            </a:r>
            <a:r>
              <a:rPr lang="en-US" dirty="0"/>
              <a:t> Single Member District)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dificile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/>
              <a:t> →→→ </a:t>
            </a:r>
            <a:r>
              <a:rPr lang="en-US" dirty="0" smtClean="0"/>
              <a:t>un </a:t>
            </a:r>
            <a:r>
              <a:rPr lang="en-US" dirty="0" err="1" smtClean="0"/>
              <a:t>partid</a:t>
            </a:r>
            <a:r>
              <a:rPr lang="en-US" dirty="0" smtClean="0"/>
              <a:t>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castiga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voturi</a:t>
            </a:r>
            <a:r>
              <a:rPr lang="en-US" dirty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acestea</a:t>
            </a:r>
            <a:r>
              <a:rPr lang="en-US" dirty="0" smtClean="0"/>
              <a:t> nu </a:t>
            </a:r>
            <a:r>
              <a:rPr lang="en-US" dirty="0" err="1" smtClean="0"/>
              <a:t>sunt</a:t>
            </a:r>
            <a:r>
              <a:rPr lang="en-US" dirty="0" smtClean="0"/>
              <a:t> concentrate (</a:t>
            </a:r>
            <a:r>
              <a:rPr lang="en-US" dirty="0" err="1" smtClean="0"/>
              <a:t>intr-una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in </a:t>
            </a:r>
            <a:r>
              <a:rPr lang="en-US" dirty="0" err="1" smtClean="0"/>
              <a:t>putine</a:t>
            </a:r>
            <a:r>
              <a:rPr lang="en-US" dirty="0" smtClean="0"/>
              <a:t> </a:t>
            </a:r>
            <a:r>
              <a:rPr lang="en-US" dirty="0" err="1" smtClean="0"/>
              <a:t>circumscriptii</a:t>
            </a:r>
            <a:r>
              <a:rPr lang="en-US" dirty="0" smtClean="0"/>
              <a:t>) nu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 smtClean="0"/>
              <a:t>castiga</a:t>
            </a:r>
            <a:r>
              <a:rPr lang="en-US" dirty="0" smtClean="0"/>
              <a:t> </a:t>
            </a:r>
            <a:r>
              <a:rPr lang="en-US" dirty="0" err="1" smtClean="0"/>
              <a:t>locuri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parlament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O </a:t>
            </a:r>
            <a:r>
              <a:rPr lang="en-US" u="sng" dirty="0" err="1" smtClean="0"/>
              <a:t>componenta</a:t>
            </a:r>
            <a:r>
              <a:rPr lang="en-US" u="sng" dirty="0" smtClean="0"/>
              <a:t> </a:t>
            </a:r>
            <a:r>
              <a:rPr lang="en-US" u="sng" dirty="0" err="1" smtClean="0"/>
              <a:t>psihologica</a:t>
            </a:r>
            <a:r>
              <a:rPr lang="en-US" u="sng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alegatorii</a:t>
            </a:r>
            <a:r>
              <a:rPr lang="en-US" dirty="0" smtClean="0"/>
              <a:t>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abandona</a:t>
            </a:r>
            <a:r>
              <a:rPr lang="en-US" dirty="0" smtClean="0"/>
              <a:t> </a:t>
            </a: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care </a:t>
            </a:r>
            <a:r>
              <a:rPr lang="en-US" dirty="0" err="1" smtClean="0"/>
              <a:t>anticipeaza</a:t>
            </a:r>
            <a:r>
              <a:rPr lang="en-US" dirty="0" smtClean="0"/>
              <a:t> ca nu au </a:t>
            </a:r>
            <a:r>
              <a:rPr lang="en-US" dirty="0" err="1" smtClean="0"/>
              <a:t>sanse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castige</a:t>
            </a:r>
            <a:r>
              <a:rPr lang="en-US" dirty="0" smtClean="0"/>
              <a:t> </a:t>
            </a:r>
            <a:r>
              <a:rPr lang="en-US" dirty="0" err="1" smtClean="0"/>
              <a:t>locuri</a:t>
            </a:r>
            <a:r>
              <a:rPr lang="en-US" dirty="0"/>
              <a:t> </a:t>
            </a:r>
            <a:r>
              <a:rPr lang="en-US" dirty="0" smtClean="0"/>
              <a:t>→→→ </a:t>
            </a:r>
            <a:r>
              <a:rPr lang="en-US" dirty="0" err="1" smtClean="0"/>
              <a:t>apare</a:t>
            </a:r>
            <a:r>
              <a:rPr lang="en-US" dirty="0" smtClean="0"/>
              <a:t> </a:t>
            </a:r>
            <a:r>
              <a:rPr lang="en-US" dirty="0" err="1" smtClean="0"/>
              <a:t>comportamentul</a:t>
            </a:r>
            <a:r>
              <a:rPr lang="en-US" dirty="0" smtClean="0"/>
              <a:t> strategic = </a:t>
            </a:r>
            <a:r>
              <a:rPr lang="en-US" dirty="0" err="1" smtClean="0"/>
              <a:t>voteaza</a:t>
            </a:r>
            <a:r>
              <a:rPr lang="en-US" dirty="0" smtClean="0"/>
              <a:t> </a:t>
            </a:r>
            <a:r>
              <a:rPr lang="en-US" dirty="0" err="1" smtClean="0"/>
              <a:t>partidul</a:t>
            </a:r>
            <a:r>
              <a:rPr lang="en-US" dirty="0" smtClean="0"/>
              <a:t> care e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apropiat</a:t>
            </a:r>
            <a:r>
              <a:rPr lang="en-US" dirty="0" smtClean="0"/>
              <a:t> de </a:t>
            </a:r>
            <a:r>
              <a:rPr lang="en-US" dirty="0" err="1" smtClean="0"/>
              <a:t>preferinta</a:t>
            </a:r>
            <a:r>
              <a:rPr lang="en-US" dirty="0" smtClean="0"/>
              <a:t> </a:t>
            </a:r>
            <a:r>
              <a:rPr lang="en-US" dirty="0" err="1" smtClean="0"/>
              <a:t>electorala</a:t>
            </a:r>
            <a:r>
              <a:rPr lang="en-US" dirty="0" smtClean="0"/>
              <a:t> </a:t>
            </a:r>
            <a:r>
              <a:rPr lang="en-US" dirty="0" err="1" smtClean="0"/>
              <a:t>proprie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care are </a:t>
            </a:r>
            <a:r>
              <a:rPr lang="en-US" dirty="0" err="1" smtClean="0"/>
              <a:t>sanse</a:t>
            </a:r>
            <a:r>
              <a:rPr lang="en-US" dirty="0" smtClean="0"/>
              <a:t> de a </a:t>
            </a:r>
            <a:r>
              <a:rPr lang="en-US" dirty="0" err="1" smtClean="0"/>
              <a:t>castiga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Explicatia</a:t>
            </a:r>
            <a:r>
              <a:rPr lang="en-US" dirty="0"/>
              <a:t> </a:t>
            </a:r>
            <a:r>
              <a:rPr lang="en-US" dirty="0" err="1"/>
              <a:t>Institutionala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err="1" smtClean="0"/>
              <a:t>Limite</a:t>
            </a:r>
            <a:r>
              <a:rPr lang="en-US" u="sng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Aceleasi</a:t>
            </a:r>
            <a:r>
              <a:rPr lang="en-US" dirty="0" smtClean="0"/>
              <a:t> </a:t>
            </a:r>
            <a:r>
              <a:rPr lang="en-US" dirty="0" err="1" smtClean="0"/>
              <a:t>reguli</a:t>
            </a:r>
            <a:r>
              <a:rPr lang="en-US" dirty="0" smtClean="0"/>
              <a:t> pot genera un </a:t>
            </a:r>
            <a:r>
              <a:rPr lang="en-US" dirty="0" err="1" smtClean="0"/>
              <a:t>numar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diferit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, in </a:t>
            </a:r>
            <a:r>
              <a:rPr lang="en-US" dirty="0" err="1" smtClean="0"/>
              <a:t>fuctie</a:t>
            </a:r>
            <a:r>
              <a:rPr lang="en-US" dirty="0" smtClean="0"/>
              <a:t> de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conditii</a:t>
            </a:r>
            <a:r>
              <a:rPr lang="en-US" dirty="0" smtClean="0"/>
              <a:t> din </a:t>
            </a:r>
            <a:r>
              <a:rPr lang="en-US" dirty="0" err="1" smtClean="0"/>
              <a:t>sistemul</a:t>
            </a:r>
            <a:r>
              <a:rPr lang="en-US" dirty="0" smtClean="0"/>
              <a:t> politic.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Spre</a:t>
            </a:r>
            <a:r>
              <a:rPr lang="en-US" dirty="0" smtClean="0"/>
              <a:t> </a:t>
            </a:r>
            <a:r>
              <a:rPr lang="en-US" dirty="0" err="1" smtClean="0"/>
              <a:t>exemplu</a:t>
            </a:r>
            <a:r>
              <a:rPr lang="en-US" dirty="0" smtClean="0"/>
              <a:t>, </a:t>
            </a:r>
            <a:r>
              <a:rPr lang="en-US" dirty="0" err="1" smtClean="0"/>
              <a:t>reguli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 err="1" smtClean="0"/>
              <a:t>majoritare</a:t>
            </a:r>
            <a:r>
              <a:rPr lang="en-US" dirty="0" smtClean="0"/>
              <a:t> </a:t>
            </a:r>
            <a:r>
              <a:rPr lang="en-US" dirty="0" err="1" smtClean="0"/>
              <a:t>produc</a:t>
            </a:r>
            <a:r>
              <a:rPr lang="en-US" dirty="0" smtClean="0"/>
              <a:t> 2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, </a:t>
            </a:r>
            <a:r>
              <a:rPr lang="en-US" dirty="0" err="1" smtClean="0"/>
              <a:t>parlamentare</a:t>
            </a:r>
            <a:r>
              <a:rPr lang="en-US" dirty="0" smtClean="0"/>
              <a:t> in USA,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aceleasi</a:t>
            </a:r>
            <a:r>
              <a:rPr lang="en-US" dirty="0" smtClean="0"/>
              <a:t> </a:t>
            </a:r>
            <a:r>
              <a:rPr lang="en-US" dirty="0" err="1" smtClean="0"/>
              <a:t>reguli</a:t>
            </a:r>
            <a:r>
              <a:rPr lang="en-US" dirty="0" smtClean="0"/>
              <a:t> </a:t>
            </a:r>
            <a:r>
              <a:rPr lang="en-US" dirty="0" err="1" smtClean="0"/>
              <a:t>produc</a:t>
            </a:r>
            <a:r>
              <a:rPr lang="en-US" dirty="0" smtClean="0"/>
              <a:t> 5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parlamentare</a:t>
            </a:r>
            <a:r>
              <a:rPr lang="en-US" dirty="0" smtClean="0"/>
              <a:t> in Canada </a:t>
            </a:r>
            <a:r>
              <a:rPr lang="en-US" dirty="0" err="1" smtClean="0"/>
              <a:t>si</a:t>
            </a:r>
            <a:r>
              <a:rPr lang="en-US" dirty="0" smtClean="0"/>
              <a:t> 38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parlamentare</a:t>
            </a:r>
            <a:r>
              <a:rPr lang="en-US" dirty="0" smtClean="0"/>
              <a:t> in India.</a:t>
            </a:r>
            <a:endParaRPr lang="en-US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2336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Concluzii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ro-RO" dirty="0" err="1" smtClean="0"/>
              <a:t>Interactiunea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dintre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clivajele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istorice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institutii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este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cea</a:t>
            </a:r>
            <a:r>
              <a:rPr lang="en-US" altLang="ro-RO" dirty="0" smtClean="0"/>
              <a:t> care duce la </a:t>
            </a:r>
            <a:r>
              <a:rPr lang="en-US" altLang="ro-RO" dirty="0" err="1" smtClean="0"/>
              <a:t>aparitia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partidelor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politice</a:t>
            </a:r>
            <a:r>
              <a:rPr lang="en-US" altLang="ro-RO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6365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ro-RO" dirty="0" smtClean="0"/>
              <a:t>Originea </a:t>
            </a:r>
            <a:r>
              <a:rPr lang="ro-RO" dirty="0"/>
              <a:t>partidelor</a:t>
            </a:r>
            <a:br>
              <a:rPr lang="ro-RO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Doua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en-US" dirty="0" err="1" smtClean="0"/>
              <a:t>explicatii</a:t>
            </a:r>
            <a:r>
              <a:rPr lang="en-US" dirty="0" smtClean="0"/>
              <a:t>:</a:t>
            </a:r>
          </a:p>
          <a:p>
            <a:r>
              <a:rPr lang="en-US" dirty="0" smtClean="0"/>
              <a:t>O </a:t>
            </a:r>
            <a:r>
              <a:rPr lang="en-US" dirty="0" err="1" smtClean="0"/>
              <a:t>explicatie</a:t>
            </a:r>
            <a:r>
              <a:rPr lang="en-US" dirty="0" smtClean="0"/>
              <a:t> social-</a:t>
            </a:r>
            <a:r>
              <a:rPr lang="en-US" dirty="0" err="1" smtClean="0"/>
              <a:t>istorica</a:t>
            </a:r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explicatie</a:t>
            </a:r>
            <a:r>
              <a:rPr lang="en-US" dirty="0" smtClean="0"/>
              <a:t> </a:t>
            </a:r>
            <a:r>
              <a:rPr lang="en-US" dirty="0" err="1" smtClean="0"/>
              <a:t>institutionala</a:t>
            </a:r>
            <a:r>
              <a:rPr lang="en-US" dirty="0" smtClean="0"/>
              <a:t>/</a:t>
            </a:r>
            <a:r>
              <a:rPr lang="en-US" dirty="0" err="1" smtClean="0"/>
              <a:t>electorala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701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Explicatia</a:t>
            </a:r>
            <a:r>
              <a:rPr lang="en-US" dirty="0"/>
              <a:t> </a:t>
            </a:r>
            <a:r>
              <a:rPr lang="en-US" dirty="0" err="1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ro-RO" sz="2800" b="1" u="sng" dirty="0" smtClean="0"/>
              <a:t>Prima </a:t>
            </a:r>
            <a:r>
              <a:rPr lang="en-US" altLang="ro-RO" sz="2800" b="1" u="sng" dirty="0" err="1" smtClean="0"/>
              <a:t>explicatie</a:t>
            </a:r>
            <a:r>
              <a:rPr lang="en-US" altLang="ro-RO" sz="2800" b="1" u="sng" dirty="0" smtClean="0"/>
              <a:t>: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Societatea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conteaza</a:t>
            </a:r>
            <a:r>
              <a:rPr lang="en-US" altLang="ro-RO" sz="2800" dirty="0" smtClean="0"/>
              <a:t>. Cu cat o </a:t>
            </a:r>
            <a:r>
              <a:rPr lang="en-US" altLang="ro-RO" sz="2800" dirty="0" err="1" smtClean="0"/>
              <a:t>societate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este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mai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diversa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si</a:t>
            </a:r>
            <a:r>
              <a:rPr lang="en-US" altLang="ro-RO" sz="2800" dirty="0" smtClean="0"/>
              <a:t> are </a:t>
            </a:r>
            <a:r>
              <a:rPr lang="en-US" altLang="ro-RO" sz="2800" dirty="0" err="1" smtClean="0"/>
              <a:t>mai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multe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clivaje</a:t>
            </a:r>
            <a:r>
              <a:rPr lang="en-US" altLang="ro-RO" sz="2800" dirty="0" smtClean="0"/>
              <a:t>, cu </a:t>
            </a:r>
            <a:r>
              <a:rPr lang="en-US" altLang="ro-RO" sz="2800" dirty="0" err="1" smtClean="0"/>
              <a:t>atat</a:t>
            </a:r>
            <a:r>
              <a:rPr lang="en-US" altLang="ro-RO" sz="2800" dirty="0" smtClean="0"/>
              <a:t> e </a:t>
            </a:r>
            <a:r>
              <a:rPr lang="en-US" altLang="ro-RO" sz="2800" dirty="0" err="1" smtClean="0"/>
              <a:t>mai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probabil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sa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aiba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mai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multe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partide</a:t>
            </a:r>
            <a:r>
              <a:rPr lang="en-US" altLang="ro-RO" sz="2800" dirty="0" smtClean="0"/>
              <a:t>.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ro-RO" sz="1200" dirty="0"/>
          </a:p>
          <a:p>
            <a:pPr marL="0" indent="0">
              <a:lnSpc>
                <a:spcPct val="90000"/>
              </a:lnSpc>
              <a:buNone/>
            </a:pPr>
            <a:r>
              <a:rPr lang="en-US" altLang="ro-RO" sz="2800" dirty="0" smtClean="0"/>
              <a:t>De </a:t>
            </a:r>
            <a:r>
              <a:rPr lang="en-US" altLang="ro-RO" sz="2800" dirty="0" err="1" smtClean="0"/>
              <a:t>ce</a:t>
            </a:r>
            <a:r>
              <a:rPr lang="en-US" altLang="ro-RO" sz="2800" dirty="0" smtClean="0"/>
              <a:t>?  </a:t>
            </a:r>
            <a:endParaRPr lang="en-US" altLang="ro-RO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altLang="ro-RO" sz="1000" dirty="0"/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Indivizii</a:t>
            </a:r>
            <a:r>
              <a:rPr lang="en-US" altLang="ro-RO" sz="2400" dirty="0" smtClean="0"/>
              <a:t> care </a:t>
            </a:r>
            <a:r>
              <a:rPr lang="en-US" altLang="ro-RO" sz="2400" dirty="0" err="1" smtClean="0"/>
              <a:t>fac</a:t>
            </a:r>
            <a:r>
              <a:rPr lang="en-US" altLang="ro-RO" sz="2400" dirty="0" smtClean="0"/>
              <a:t> parte din </a:t>
            </a:r>
            <a:r>
              <a:rPr lang="en-US" altLang="ro-RO" sz="2400" dirty="0" err="1" smtClean="0"/>
              <a:t>acelasi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grup</a:t>
            </a:r>
            <a:r>
              <a:rPr lang="en-US" altLang="ro-RO" sz="2400" dirty="0" smtClean="0"/>
              <a:t> au </a:t>
            </a:r>
            <a:r>
              <a:rPr lang="en-US" altLang="ro-RO" sz="2400" dirty="0" err="1" smtClean="0"/>
              <a:t>interese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comune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tind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voteze</a:t>
            </a:r>
            <a:r>
              <a:rPr lang="en-US" altLang="ro-RO" sz="2400" dirty="0" smtClean="0"/>
              <a:t> similar (</a:t>
            </a:r>
            <a:r>
              <a:rPr lang="en-US" altLang="ro-RO" sz="2400" dirty="0" err="1" smtClean="0"/>
              <a:t>potrivit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acestor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interese</a:t>
            </a:r>
            <a:r>
              <a:rPr lang="en-US" altLang="ro-RO" sz="2400" dirty="0" smtClean="0"/>
              <a:t>).</a:t>
            </a:r>
            <a:endParaRPr lang="en-US" altLang="ro-RO" sz="2400" dirty="0"/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Partidele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joaca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cartea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diviziunilor</a:t>
            </a:r>
            <a:r>
              <a:rPr lang="en-US" altLang="ro-RO" sz="2400" dirty="0" smtClean="0"/>
              <a:t> din </a:t>
            </a:r>
            <a:r>
              <a:rPr lang="en-US" altLang="ro-RO" sz="2400" dirty="0" err="1" smtClean="0"/>
              <a:t>societate</a:t>
            </a:r>
            <a:r>
              <a:rPr lang="en-US" altLang="ro-RO" sz="2400" dirty="0" smtClean="0"/>
              <a:t>.</a:t>
            </a:r>
            <a:endParaRPr lang="en-US" altLang="ro-RO" sz="2400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0290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Seymour </a:t>
            </a:r>
            <a:r>
              <a:rPr lang="en-US" dirty="0" smtClean="0"/>
              <a:t>Martin </a:t>
            </a:r>
            <a:r>
              <a:rPr lang="en-US" b="1" dirty="0" err="1" smtClean="0"/>
              <a:t>Lipset</a:t>
            </a:r>
            <a:r>
              <a:rPr lang="en-US" dirty="0"/>
              <a:t> 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/>
              <a:t>Stein </a:t>
            </a:r>
            <a:r>
              <a:rPr lang="en-US" b="1" dirty="0" err="1"/>
              <a:t>Rokkan</a:t>
            </a:r>
            <a:r>
              <a:rPr lang="en-US" dirty="0"/>
              <a:t> </a:t>
            </a:r>
            <a:r>
              <a:rPr lang="en-US" dirty="0" smtClean="0"/>
              <a:t>(Party Systems and Voter Alignments. Cross–National Perspectives. New York: The Free Press, 1967)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/>
              <a:t>a</a:t>
            </a:r>
            <a:r>
              <a:rPr lang="en-US" dirty="0" err="1" smtClean="0"/>
              <a:t>utorii</a:t>
            </a:r>
            <a:r>
              <a:rPr lang="en-US" dirty="0" smtClean="0"/>
              <a:t> </a:t>
            </a:r>
            <a:r>
              <a:rPr lang="en-US" dirty="0" err="1" smtClean="0"/>
              <a:t>descriu</a:t>
            </a:r>
            <a:r>
              <a:rPr lang="en-US" dirty="0" smtClean="0"/>
              <a:t> </a:t>
            </a:r>
            <a:r>
              <a:rPr lang="en-US" dirty="0" err="1" smtClean="0"/>
              <a:t>dezvoltarea</a:t>
            </a:r>
            <a:r>
              <a:rPr lang="en-US" dirty="0" smtClean="0"/>
              <a:t> </a:t>
            </a:r>
            <a:r>
              <a:rPr lang="en-US" dirty="0" err="1" smtClean="0"/>
              <a:t>sistemului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(in special in Europa) in </a:t>
            </a:r>
            <a:r>
              <a:rPr lang="en-US" dirty="0" err="1" smtClean="0"/>
              <a:t>functie</a:t>
            </a:r>
            <a:r>
              <a:rPr lang="en-US" dirty="0" smtClean="0"/>
              <a:t> de o </a:t>
            </a:r>
            <a:r>
              <a:rPr lang="en-US" dirty="0" err="1" smtClean="0"/>
              <a:t>serie</a:t>
            </a:r>
            <a:r>
              <a:rPr lang="en-US" dirty="0" smtClean="0"/>
              <a:t> de </a:t>
            </a:r>
            <a:r>
              <a:rPr lang="en-US" dirty="0" err="1" smtClean="0"/>
              <a:t>conditii</a:t>
            </a:r>
            <a:r>
              <a:rPr lang="en-US" dirty="0" smtClean="0"/>
              <a:t> </a:t>
            </a:r>
            <a:r>
              <a:rPr lang="en-US" dirty="0" err="1" smtClean="0"/>
              <a:t>istorice</a:t>
            </a:r>
            <a:r>
              <a:rPr lang="en-US" dirty="0" smtClean="0"/>
              <a:t> </a:t>
            </a:r>
            <a:r>
              <a:rPr lang="en-US" dirty="0" err="1" smtClean="0"/>
              <a:t>specifice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/</a:t>
            </a:r>
            <a:r>
              <a:rPr lang="en-US" dirty="0" err="1" smtClean="0"/>
              <a:t>sau</a:t>
            </a:r>
            <a:r>
              <a:rPr lang="en-US" dirty="0" smtClean="0"/>
              <a:t> a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evolutii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socio-</a:t>
            </a:r>
            <a:r>
              <a:rPr lang="en-US" dirty="0" err="1" smtClean="0"/>
              <a:t>economice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/>
              <a:t>c</a:t>
            </a:r>
            <a:r>
              <a:rPr lang="en-US" dirty="0" err="1" smtClean="0"/>
              <a:t>onsidera</a:t>
            </a:r>
            <a:r>
              <a:rPr lang="en-US" dirty="0" smtClean="0"/>
              <a:t> ca </a:t>
            </a:r>
            <a:r>
              <a:rPr lang="en-US" dirty="0" err="1" smtClean="0"/>
              <a:t>doua</a:t>
            </a:r>
            <a:r>
              <a:rPr lang="en-US" dirty="0" smtClean="0"/>
              <a:t> “</a:t>
            </a:r>
            <a:r>
              <a:rPr lang="en-US" dirty="0" err="1" smtClean="0"/>
              <a:t>revolutii</a:t>
            </a:r>
            <a:r>
              <a:rPr lang="en-US" dirty="0" smtClean="0"/>
              <a:t>” care s-au </a:t>
            </a:r>
            <a:r>
              <a:rPr lang="en-US" dirty="0" err="1" smtClean="0"/>
              <a:t>succedat</a:t>
            </a:r>
            <a:r>
              <a:rPr lang="en-US" dirty="0" smtClean="0"/>
              <a:t> in </a:t>
            </a:r>
            <a:r>
              <a:rPr lang="en-US" dirty="0" err="1" smtClean="0"/>
              <a:t>societatea</a:t>
            </a:r>
            <a:r>
              <a:rPr lang="en-US" dirty="0" smtClean="0"/>
              <a:t> </a:t>
            </a:r>
            <a:r>
              <a:rPr lang="en-US" dirty="0" err="1" smtClean="0"/>
              <a:t>moderna</a:t>
            </a:r>
            <a:r>
              <a:rPr lang="en-US" dirty="0" smtClean="0"/>
              <a:t> din Europa </a:t>
            </a:r>
            <a:r>
              <a:rPr lang="en-US" dirty="0" err="1" smtClean="0"/>
              <a:t>Occidentala</a:t>
            </a:r>
            <a:r>
              <a:rPr lang="en-US" dirty="0" smtClean="0"/>
              <a:t> -- </a:t>
            </a:r>
            <a:r>
              <a:rPr lang="en-US" dirty="0" err="1" smtClean="0"/>
              <a:t>Revolutia</a:t>
            </a:r>
            <a:r>
              <a:rPr lang="en-US" dirty="0" smtClean="0"/>
              <a:t> </a:t>
            </a:r>
            <a:r>
              <a:rPr lang="en-US" dirty="0" err="1" smtClean="0"/>
              <a:t>Natioanala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Revolutia</a:t>
            </a:r>
            <a:r>
              <a:rPr lang="en-US" dirty="0" smtClean="0"/>
              <a:t> </a:t>
            </a:r>
            <a:r>
              <a:rPr lang="en-US" dirty="0" err="1" smtClean="0"/>
              <a:t>Industriala</a:t>
            </a:r>
            <a:r>
              <a:rPr lang="en-US" dirty="0" smtClean="0"/>
              <a:t>  -- au </a:t>
            </a:r>
            <a:r>
              <a:rPr lang="en-US" dirty="0" err="1" smtClean="0"/>
              <a:t>creat</a:t>
            </a:r>
            <a:r>
              <a:rPr lang="en-US" dirty="0" smtClean="0"/>
              <a:t> </a:t>
            </a:r>
            <a:r>
              <a:rPr lang="en-US" dirty="0" err="1" smtClean="0"/>
              <a:t>diviziuni</a:t>
            </a:r>
            <a:r>
              <a:rPr lang="en-US" dirty="0" smtClean="0"/>
              <a:t> care au </a:t>
            </a:r>
            <a:r>
              <a:rPr lang="en-US" dirty="0" err="1" smtClean="0"/>
              <a:t>structurat</a:t>
            </a:r>
            <a:r>
              <a:rPr lang="en-US" dirty="0" smtClean="0"/>
              <a:t> </a:t>
            </a:r>
            <a:r>
              <a:rPr lang="en-US" dirty="0" err="1" smtClean="0"/>
              <a:t>competitia</a:t>
            </a:r>
            <a:r>
              <a:rPr lang="en-US" dirty="0" smtClean="0"/>
              <a:t> </a:t>
            </a:r>
            <a:r>
              <a:rPr lang="en-US" dirty="0" err="1" smtClean="0"/>
              <a:t>politica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au </a:t>
            </a:r>
            <a:r>
              <a:rPr lang="en-US" dirty="0" err="1" smtClean="0"/>
              <a:t>dus</a:t>
            </a:r>
            <a:r>
              <a:rPr lang="en-US" dirty="0" smtClean="0"/>
              <a:t> in </a:t>
            </a:r>
            <a:r>
              <a:rPr lang="en-US" dirty="0" err="1" smtClean="0"/>
              <a:t>timp</a:t>
            </a:r>
            <a:r>
              <a:rPr lang="en-US" dirty="0" smtClean="0"/>
              <a:t> la </a:t>
            </a:r>
            <a:r>
              <a:rPr lang="en-US" dirty="0" err="1" smtClean="0"/>
              <a:t>formarea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92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u="sng" dirty="0" err="1" smtClean="0"/>
              <a:t>Revolutia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Nationala</a:t>
            </a:r>
            <a:r>
              <a:rPr lang="en-US" sz="2400" u="sng" dirty="0" smtClean="0"/>
              <a:t> </a:t>
            </a:r>
            <a:r>
              <a:rPr lang="en-US" sz="2400" dirty="0" smtClean="0"/>
              <a:t>a </a:t>
            </a:r>
            <a:r>
              <a:rPr lang="en-US" sz="2400" dirty="0" err="1" smtClean="0"/>
              <a:t>dus</a:t>
            </a:r>
            <a:r>
              <a:rPr lang="en-US" sz="2400" dirty="0" smtClean="0"/>
              <a:t> la </a:t>
            </a:r>
            <a:r>
              <a:rPr lang="en-US" sz="2400" dirty="0" err="1" smtClean="0"/>
              <a:t>doua</a:t>
            </a:r>
            <a:r>
              <a:rPr lang="en-US" sz="2400" dirty="0" smtClean="0"/>
              <a:t> </a:t>
            </a:r>
            <a:r>
              <a:rPr lang="en-US" sz="2400" dirty="0" err="1" smtClean="0"/>
              <a:t>tipuri</a:t>
            </a:r>
            <a:r>
              <a:rPr lang="en-US" sz="2400" dirty="0" smtClean="0"/>
              <a:t> de </a:t>
            </a:r>
            <a:r>
              <a:rPr lang="en-US" sz="2400" dirty="0" err="1" smtClean="0"/>
              <a:t>clivaje</a:t>
            </a:r>
            <a:r>
              <a:rPr lang="en-US" sz="2400" dirty="0" smtClean="0"/>
              <a:t> in </a:t>
            </a:r>
            <a:r>
              <a:rPr lang="en-US" sz="2400" dirty="0" err="1" smtClean="0"/>
              <a:t>societate</a:t>
            </a:r>
            <a:r>
              <a:rPr lang="en-US" sz="2400" dirty="0" smtClean="0"/>
              <a:t>:</a:t>
            </a:r>
          </a:p>
          <a:p>
            <a:pPr>
              <a:buFontTx/>
              <a:buChar char="-"/>
            </a:pPr>
            <a:r>
              <a:rPr lang="en-US" sz="2400" dirty="0" smtClean="0"/>
              <a:t>un </a:t>
            </a:r>
            <a:r>
              <a:rPr lang="en-US" sz="2400" u="sng" dirty="0" err="1" smtClean="0"/>
              <a:t>clivaj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centru-periferie</a:t>
            </a:r>
            <a:r>
              <a:rPr lang="en-US" sz="2400" u="sng" dirty="0" smtClean="0"/>
              <a:t> </a:t>
            </a:r>
            <a:r>
              <a:rPr lang="en-US" sz="2400" dirty="0" smtClean="0"/>
              <a:t>care a pus fata-in-fata </a:t>
            </a:r>
            <a:r>
              <a:rPr lang="en-US" sz="2400" dirty="0" err="1" smtClean="0"/>
              <a:t>grupurile</a:t>
            </a:r>
            <a:r>
              <a:rPr lang="en-US" sz="2400" dirty="0" smtClean="0"/>
              <a:t> </a:t>
            </a:r>
            <a:r>
              <a:rPr lang="en-US" sz="2400" dirty="0" err="1" smtClean="0"/>
              <a:t>nationale</a:t>
            </a:r>
            <a:r>
              <a:rPr lang="en-US" sz="2400" dirty="0" smtClean="0"/>
              <a:t> </a:t>
            </a:r>
            <a:r>
              <a:rPr lang="en-US" sz="2400" dirty="0" err="1" smtClean="0"/>
              <a:t>dominante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grupurile</a:t>
            </a:r>
            <a:r>
              <a:rPr lang="en-US" sz="2400" dirty="0" smtClean="0"/>
              <a:t> </a:t>
            </a:r>
            <a:r>
              <a:rPr lang="en-US" sz="2400" dirty="0" err="1" smtClean="0"/>
              <a:t>minoritare</a:t>
            </a:r>
            <a:r>
              <a:rPr lang="en-US" sz="2400" dirty="0" smtClean="0"/>
              <a:t> </a:t>
            </a:r>
            <a:r>
              <a:rPr lang="en-US" sz="2400" dirty="0" err="1" smtClean="0"/>
              <a:t>etnic</a:t>
            </a:r>
            <a:r>
              <a:rPr lang="en-US" sz="2400" dirty="0" smtClean="0"/>
              <a:t>, </a:t>
            </a:r>
            <a:r>
              <a:rPr lang="en-US" sz="2400" dirty="0" err="1" smtClean="0"/>
              <a:t>religios</a:t>
            </a:r>
            <a:r>
              <a:rPr lang="en-US" sz="2400" dirty="0" smtClean="0"/>
              <a:t>, </a:t>
            </a:r>
            <a:r>
              <a:rPr lang="en-US" sz="2400" dirty="0" err="1" smtClean="0"/>
              <a:t>sau</a:t>
            </a:r>
            <a:r>
              <a:rPr lang="en-US" sz="2400" dirty="0" smtClean="0"/>
              <a:t> </a:t>
            </a:r>
            <a:r>
              <a:rPr lang="en-US" sz="2400" dirty="0" err="1" smtClean="0"/>
              <a:t>lingvistic</a:t>
            </a:r>
            <a:r>
              <a:rPr lang="en-US" sz="2400" dirty="0" smtClean="0"/>
              <a:t> care se </a:t>
            </a:r>
            <a:r>
              <a:rPr lang="en-US" sz="2400" dirty="0" err="1" smtClean="0"/>
              <a:t>aflau</a:t>
            </a:r>
            <a:r>
              <a:rPr lang="en-US" sz="2400" dirty="0" smtClean="0"/>
              <a:t> </a:t>
            </a:r>
            <a:r>
              <a:rPr lang="en-US" sz="2400" dirty="0" err="1" smtClean="0"/>
              <a:t>pozitionate</a:t>
            </a:r>
            <a:r>
              <a:rPr lang="en-US" sz="2400" dirty="0" smtClean="0"/>
              <a:t> </a:t>
            </a:r>
            <a:r>
              <a:rPr lang="en-US" sz="2400" dirty="0" err="1" smtClean="0"/>
              <a:t>geografic</a:t>
            </a:r>
            <a:r>
              <a:rPr lang="en-US" sz="2400" dirty="0" smtClean="0"/>
              <a:t> in </a:t>
            </a:r>
            <a:r>
              <a:rPr lang="en-US" sz="2400" dirty="0" err="1" smtClean="0"/>
              <a:t>provincii</a:t>
            </a:r>
            <a:r>
              <a:rPr lang="en-US" sz="2400" dirty="0" smtClean="0"/>
              <a:t> ale </a:t>
            </a:r>
            <a:r>
              <a:rPr lang="en-US" sz="2400" dirty="0" err="1" smtClean="0"/>
              <a:t>noilor</a:t>
            </a:r>
            <a:r>
              <a:rPr lang="en-US" sz="2400" dirty="0" smtClean="0"/>
              <a:t> state </a:t>
            </a:r>
            <a:r>
              <a:rPr lang="en-US" sz="2400" dirty="0" err="1" smtClean="0"/>
              <a:t>nationale</a:t>
            </a:r>
            <a:r>
              <a:rPr lang="en-US" sz="2400" dirty="0" smtClean="0"/>
              <a:t> care se </a:t>
            </a:r>
            <a:r>
              <a:rPr lang="en-US" sz="2400" dirty="0" err="1" smtClean="0"/>
              <a:t>formau</a:t>
            </a:r>
            <a:r>
              <a:rPr lang="en-US" sz="2400" dirty="0" smtClean="0"/>
              <a:t> </a:t>
            </a:r>
            <a:r>
              <a:rPr lang="en-US" sz="2400" dirty="0" err="1" smtClean="0"/>
              <a:t>incepand</a:t>
            </a:r>
            <a:r>
              <a:rPr lang="en-US" sz="2400" dirty="0" smtClean="0"/>
              <a:t> cu </a:t>
            </a:r>
            <a:r>
              <a:rPr lang="en-US" sz="2400" dirty="0" err="1" smtClean="0"/>
              <a:t>secolul</a:t>
            </a:r>
            <a:r>
              <a:rPr lang="en-US" sz="2400" dirty="0" smtClean="0"/>
              <a:t> 17.</a:t>
            </a:r>
          </a:p>
          <a:p>
            <a:pPr>
              <a:buFontTx/>
              <a:buChar char="-"/>
            </a:pPr>
            <a:endParaRPr lang="en-US" sz="1000" dirty="0" smtClean="0"/>
          </a:p>
          <a:p>
            <a:pPr marL="914400" indent="-914400">
              <a:buNone/>
            </a:pPr>
            <a:r>
              <a:rPr lang="en-US" sz="2400" dirty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acest</a:t>
            </a:r>
            <a:r>
              <a:rPr lang="en-US" sz="2000" dirty="0" smtClean="0"/>
              <a:t> </a:t>
            </a:r>
            <a:r>
              <a:rPr lang="en-US" sz="2000" dirty="0" err="1" smtClean="0"/>
              <a:t>clivaj</a:t>
            </a:r>
            <a:r>
              <a:rPr lang="en-US" sz="2000" dirty="0" smtClean="0"/>
              <a:t> a </a:t>
            </a:r>
            <a:r>
              <a:rPr lang="en-US" sz="2000" dirty="0" err="1" smtClean="0"/>
              <a:t>generat</a:t>
            </a:r>
            <a:r>
              <a:rPr lang="en-US" sz="2000" dirty="0" smtClean="0"/>
              <a:t> </a:t>
            </a:r>
            <a:r>
              <a:rPr lang="en-US" sz="2000" dirty="0" err="1" smtClean="0"/>
              <a:t>conflicte</a:t>
            </a:r>
            <a:r>
              <a:rPr lang="en-US" sz="2000" dirty="0" smtClean="0"/>
              <a:t> cu </a:t>
            </a:r>
            <a:r>
              <a:rPr lang="en-US" sz="2000" dirty="0" err="1" smtClean="0"/>
              <a:t>privire</a:t>
            </a:r>
            <a:r>
              <a:rPr lang="en-US" sz="2000" dirty="0" smtClean="0"/>
              <a:t> la </a:t>
            </a:r>
            <a:r>
              <a:rPr lang="en-US" sz="2000" dirty="0" err="1" smtClean="0"/>
              <a:t>valorile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identitatile</a:t>
            </a:r>
            <a:r>
              <a:rPr lang="en-US" sz="2000" dirty="0" smtClean="0"/>
              <a:t> </a:t>
            </a:r>
            <a:r>
              <a:rPr lang="en-US" sz="2000" dirty="0" err="1" smtClean="0"/>
              <a:t>culturale</a:t>
            </a:r>
            <a:r>
              <a:rPr lang="en-US" sz="2000" dirty="0" smtClean="0"/>
              <a:t>; </a:t>
            </a:r>
            <a:r>
              <a:rPr lang="en-US" sz="2000" dirty="0" err="1" smtClean="0"/>
              <a:t>spre</a:t>
            </a:r>
            <a:r>
              <a:rPr lang="en-US" sz="2000" dirty="0" smtClean="0"/>
              <a:t> </a:t>
            </a:r>
            <a:r>
              <a:rPr lang="en-US" sz="2000" dirty="0" err="1" smtClean="0"/>
              <a:t>exemplu</a:t>
            </a:r>
            <a:r>
              <a:rPr lang="en-US" sz="2000" dirty="0" smtClean="0"/>
              <a:t>: </a:t>
            </a:r>
            <a:r>
              <a:rPr lang="en-US" sz="2000" dirty="0" err="1" smtClean="0"/>
              <a:t>Alsacienii</a:t>
            </a:r>
            <a:r>
              <a:rPr lang="en-US" sz="2000" dirty="0" smtClean="0"/>
              <a:t>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Francezi</a:t>
            </a:r>
            <a:r>
              <a:rPr lang="en-US" sz="2000" dirty="0" smtClean="0"/>
              <a:t> </a:t>
            </a:r>
            <a:r>
              <a:rPr lang="en-US" sz="2000" dirty="0" err="1" smtClean="0"/>
              <a:t>sau</a:t>
            </a:r>
            <a:r>
              <a:rPr lang="en-US" sz="2000" dirty="0" smtClean="0"/>
              <a:t> </a:t>
            </a:r>
            <a:r>
              <a:rPr lang="en-US" sz="2000" dirty="0" err="1" smtClean="0"/>
              <a:t>Germani</a:t>
            </a:r>
            <a:r>
              <a:rPr lang="en-US" sz="2000" dirty="0" smtClean="0"/>
              <a:t>? </a:t>
            </a:r>
            <a:r>
              <a:rPr lang="en-US" sz="2000" dirty="0" err="1" smtClean="0"/>
              <a:t>Scotienii</a:t>
            </a:r>
            <a:r>
              <a:rPr lang="en-US" sz="2000" dirty="0" smtClean="0"/>
              <a:t>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sau</a:t>
            </a:r>
            <a:r>
              <a:rPr lang="en-US" sz="2000" dirty="0" smtClean="0"/>
              <a:t> nu </a:t>
            </a:r>
            <a:r>
              <a:rPr lang="en-US" sz="2000" dirty="0" err="1" smtClean="0"/>
              <a:t>Britanici</a:t>
            </a:r>
            <a:r>
              <a:rPr lang="en-US" sz="2000" dirty="0" smtClean="0"/>
              <a:t>?</a:t>
            </a:r>
          </a:p>
          <a:p>
            <a:pPr marL="914400" indent="-914400">
              <a:buNone/>
            </a:pPr>
            <a:endParaRPr lang="en-US" sz="1200" dirty="0" smtClean="0"/>
          </a:p>
          <a:p>
            <a:pPr marL="914400" indent="-914400">
              <a:buNone/>
            </a:pPr>
            <a:r>
              <a:rPr lang="en-US" sz="2000" dirty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acest</a:t>
            </a:r>
            <a:r>
              <a:rPr lang="en-US" sz="2000" dirty="0" smtClean="0"/>
              <a:t> </a:t>
            </a:r>
            <a:r>
              <a:rPr lang="en-US" sz="2000" dirty="0" err="1" smtClean="0"/>
              <a:t>clivaj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vizibil</a:t>
            </a:r>
            <a:r>
              <a:rPr lang="en-US" sz="2000" dirty="0" smtClean="0"/>
              <a:t> </a:t>
            </a:r>
            <a:r>
              <a:rPr lang="en-US" sz="2000" dirty="0" err="1" smtClean="0"/>
              <a:t>astazi</a:t>
            </a:r>
            <a:r>
              <a:rPr lang="en-US" sz="2000" dirty="0" smtClean="0"/>
              <a:t>, </a:t>
            </a:r>
            <a:r>
              <a:rPr lang="en-US" sz="2000" dirty="0" err="1" smtClean="0"/>
              <a:t>spre</a:t>
            </a:r>
            <a:r>
              <a:rPr lang="en-US" sz="2000" dirty="0" smtClean="0"/>
              <a:t> </a:t>
            </a:r>
            <a:r>
              <a:rPr lang="en-US" sz="2000" dirty="0" err="1" smtClean="0"/>
              <a:t>exemplu</a:t>
            </a:r>
            <a:r>
              <a:rPr lang="en-US" sz="2000" dirty="0" smtClean="0"/>
              <a:t>, in </a:t>
            </a:r>
            <a:r>
              <a:rPr lang="en-US" sz="2000" dirty="0" err="1" smtClean="0"/>
              <a:t>orientarile</a:t>
            </a:r>
            <a:r>
              <a:rPr lang="en-US" sz="2000" dirty="0" smtClean="0"/>
              <a:t> </a:t>
            </a:r>
            <a:r>
              <a:rPr lang="en-US" sz="2000" dirty="0" err="1" smtClean="0"/>
              <a:t>politice</a:t>
            </a:r>
            <a:r>
              <a:rPr lang="en-US" sz="2000" dirty="0" smtClean="0"/>
              <a:t> </a:t>
            </a:r>
            <a:r>
              <a:rPr lang="en-US" sz="2000" dirty="0" err="1" smtClean="0"/>
              <a:t>diferite</a:t>
            </a:r>
            <a:r>
              <a:rPr lang="en-US" sz="2000" dirty="0" smtClean="0"/>
              <a:t> ale </a:t>
            </a:r>
            <a:r>
              <a:rPr lang="en-US" sz="2000" dirty="0" err="1" smtClean="0"/>
              <a:t>Catalanilor</a:t>
            </a:r>
            <a:r>
              <a:rPr lang="en-US" sz="2000" dirty="0" smtClean="0"/>
              <a:t> in </a:t>
            </a:r>
            <a:r>
              <a:rPr lang="en-US" sz="2000" dirty="0" err="1" smtClean="0"/>
              <a:t>raport</a:t>
            </a:r>
            <a:r>
              <a:rPr lang="en-US" sz="2000" dirty="0" smtClean="0"/>
              <a:t> cu </a:t>
            </a:r>
            <a:r>
              <a:rPr lang="en-US" sz="2000" dirty="0" err="1" smtClean="0"/>
              <a:t>Spaniolii</a:t>
            </a:r>
            <a:r>
              <a:rPr lang="en-US" sz="2000" dirty="0" smtClean="0"/>
              <a:t>, ale </a:t>
            </a:r>
            <a:r>
              <a:rPr lang="en-US" sz="2000" dirty="0" err="1" smtClean="0"/>
              <a:t>Scotienilor</a:t>
            </a:r>
            <a:r>
              <a:rPr lang="en-US" sz="2000" dirty="0" smtClean="0"/>
              <a:t> in </a:t>
            </a:r>
            <a:r>
              <a:rPr lang="en-US" sz="2000" dirty="0" err="1" smtClean="0"/>
              <a:t>raport</a:t>
            </a:r>
            <a:r>
              <a:rPr lang="en-US" sz="2000" dirty="0" smtClean="0"/>
              <a:t> cu </a:t>
            </a:r>
            <a:r>
              <a:rPr lang="en-US" sz="2000" dirty="0" err="1" smtClean="0"/>
              <a:t>Britanicii</a:t>
            </a:r>
            <a:r>
              <a:rPr lang="en-US" sz="2000" dirty="0" smtClean="0"/>
              <a:t>, in </a:t>
            </a:r>
            <a:r>
              <a:rPr lang="en-US" sz="2000" dirty="0" err="1" smtClean="0"/>
              <a:t>disputele</a:t>
            </a:r>
            <a:r>
              <a:rPr lang="en-US" sz="2000" dirty="0" smtClean="0"/>
              <a:t> </a:t>
            </a:r>
            <a:r>
              <a:rPr lang="en-US" sz="2000" dirty="0" err="1" smtClean="0"/>
              <a:t>dintre</a:t>
            </a:r>
            <a:r>
              <a:rPr lang="en-US" sz="2000" dirty="0" smtClean="0"/>
              <a:t> </a:t>
            </a:r>
            <a:r>
              <a:rPr lang="en-US" sz="2000" dirty="0" err="1" smtClean="0"/>
              <a:t>diferitele</a:t>
            </a:r>
            <a:r>
              <a:rPr lang="en-US" sz="2000" dirty="0" smtClean="0"/>
              <a:t> </a:t>
            </a:r>
            <a:r>
              <a:rPr lang="en-US" sz="2000" dirty="0" err="1" smtClean="0"/>
              <a:t>landuri</a:t>
            </a:r>
            <a:r>
              <a:rPr lang="en-US" sz="2000" dirty="0" smtClean="0"/>
              <a:t> germane.</a:t>
            </a:r>
          </a:p>
          <a:p>
            <a:pPr marL="914400" indent="-914400">
              <a:buNone/>
            </a:pPr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16357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un </a:t>
            </a:r>
            <a:r>
              <a:rPr lang="en-US" sz="2400" u="sng" dirty="0" err="1" smtClean="0"/>
              <a:t>clivaj</a:t>
            </a:r>
            <a:r>
              <a:rPr lang="en-US" sz="2400" u="sng" dirty="0" smtClean="0"/>
              <a:t> stat-</a:t>
            </a:r>
            <a:r>
              <a:rPr lang="en-US" sz="2400" u="sng" dirty="0" err="1" smtClean="0"/>
              <a:t>biserica</a:t>
            </a:r>
            <a:r>
              <a:rPr lang="en-US" sz="2400" dirty="0" smtClean="0"/>
              <a:t>, </a:t>
            </a:r>
            <a:r>
              <a:rPr lang="en-US" sz="2400" dirty="0" err="1" smtClean="0"/>
              <a:t>intre</a:t>
            </a:r>
            <a:r>
              <a:rPr lang="en-US" sz="2400" dirty="0" smtClean="0"/>
              <a:t> </a:t>
            </a:r>
            <a:r>
              <a:rPr lang="en-US" sz="2400" dirty="0" err="1" smtClean="0"/>
              <a:t>cei</a:t>
            </a:r>
            <a:r>
              <a:rPr lang="en-US" sz="2400" dirty="0" smtClean="0"/>
              <a:t> care </a:t>
            </a:r>
            <a:r>
              <a:rPr lang="en-US" sz="2400" dirty="0" err="1" smtClean="0"/>
              <a:t>doreau</a:t>
            </a:r>
            <a:r>
              <a:rPr lang="en-US" sz="2400" dirty="0" smtClean="0"/>
              <a:t> </a:t>
            </a:r>
            <a:r>
              <a:rPr lang="en-US" sz="2400" dirty="0" err="1" smtClean="0"/>
              <a:t>centralizarea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standardizarea</a:t>
            </a:r>
            <a:r>
              <a:rPr lang="en-US" sz="2400" dirty="0" smtClean="0"/>
              <a:t> </a:t>
            </a:r>
            <a:r>
              <a:rPr lang="en-US" sz="2400" dirty="0" err="1" smtClean="0"/>
              <a:t>statului</a:t>
            </a:r>
            <a:r>
              <a:rPr lang="en-US" sz="2400" dirty="0" smtClean="0"/>
              <a:t> in </a:t>
            </a:r>
            <a:r>
              <a:rPr lang="en-US" sz="2400" dirty="0" err="1" smtClean="0"/>
              <a:t>functie</a:t>
            </a:r>
            <a:r>
              <a:rPr lang="en-US" sz="2400" dirty="0" smtClean="0"/>
              <a:t> de o </a:t>
            </a:r>
            <a:r>
              <a:rPr lang="en-US" sz="2400" dirty="0" err="1" smtClean="0"/>
              <a:t>serie</a:t>
            </a:r>
            <a:r>
              <a:rPr lang="en-US" sz="2400" dirty="0" smtClean="0"/>
              <a:t> de </a:t>
            </a:r>
            <a:r>
              <a:rPr lang="en-US" sz="2400" dirty="0" err="1" smtClean="0"/>
              <a:t>valori</a:t>
            </a:r>
            <a:r>
              <a:rPr lang="en-US" sz="2400" dirty="0" smtClean="0"/>
              <a:t> </a:t>
            </a:r>
            <a:r>
              <a:rPr lang="en-US" sz="2400" dirty="0" err="1" smtClean="0"/>
              <a:t>nationale</a:t>
            </a:r>
            <a:r>
              <a:rPr lang="en-US" sz="2400" dirty="0" smtClean="0"/>
              <a:t> (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cel</a:t>
            </a:r>
            <a:r>
              <a:rPr lang="en-US" sz="2400" dirty="0" smtClean="0"/>
              <a:t> </a:t>
            </a:r>
            <a:r>
              <a:rPr lang="en-US" sz="2400" dirty="0" err="1" smtClean="0"/>
              <a:t>mai</a:t>
            </a:r>
            <a:r>
              <a:rPr lang="en-US" sz="2400" dirty="0" smtClean="0"/>
              <a:t> </a:t>
            </a:r>
            <a:r>
              <a:rPr lang="en-US" sz="2400" dirty="0" err="1" smtClean="0"/>
              <a:t>frecvent</a:t>
            </a:r>
            <a:r>
              <a:rPr lang="en-US" sz="2400" dirty="0" smtClean="0"/>
              <a:t> </a:t>
            </a:r>
            <a:r>
              <a:rPr lang="en-US" sz="2400" dirty="0" err="1" smtClean="0"/>
              <a:t>laice</a:t>
            </a:r>
            <a:r>
              <a:rPr lang="en-US" sz="2400" dirty="0" smtClean="0"/>
              <a:t>)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cei</a:t>
            </a:r>
            <a:r>
              <a:rPr lang="en-US" sz="2400" dirty="0" smtClean="0"/>
              <a:t> care </a:t>
            </a:r>
            <a:r>
              <a:rPr lang="en-US" sz="2400" dirty="0" err="1" smtClean="0"/>
              <a:t>doreau</a:t>
            </a:r>
            <a:r>
              <a:rPr lang="en-US" sz="2400" dirty="0" smtClean="0"/>
              <a:t> </a:t>
            </a:r>
            <a:r>
              <a:rPr lang="en-US" sz="2400" dirty="0" err="1" smtClean="0"/>
              <a:t>mentinerea</a:t>
            </a:r>
            <a:r>
              <a:rPr lang="en-US" sz="2400" dirty="0" smtClean="0"/>
              <a:t> in </a:t>
            </a:r>
            <a:r>
              <a:rPr lang="en-US" sz="2400" dirty="0" err="1" smtClean="0"/>
              <a:t>societate</a:t>
            </a:r>
            <a:r>
              <a:rPr lang="en-US" sz="2400" dirty="0" smtClean="0"/>
              <a:t> </a:t>
            </a:r>
            <a:r>
              <a:rPr lang="en-US" sz="2400" dirty="0" err="1" smtClean="0"/>
              <a:t>vechilor</a:t>
            </a:r>
            <a:r>
              <a:rPr lang="en-US" sz="2400" dirty="0" smtClean="0"/>
              <a:t> </a:t>
            </a:r>
            <a:r>
              <a:rPr lang="en-US" sz="2400" dirty="0" err="1" smtClean="0"/>
              <a:t>valori</a:t>
            </a:r>
            <a:r>
              <a:rPr lang="en-US" sz="2400" dirty="0" smtClean="0"/>
              <a:t> ale </a:t>
            </a:r>
            <a:r>
              <a:rPr lang="en-US" sz="2400" dirty="0" err="1" smtClean="0"/>
              <a:t>bisericii</a:t>
            </a:r>
            <a:r>
              <a:rPr lang="en-US" sz="2400" dirty="0" smtClean="0"/>
              <a:t>, in special a </a:t>
            </a:r>
            <a:r>
              <a:rPr lang="en-US" sz="2400" dirty="0" err="1" smtClean="0"/>
              <a:t>celei</a:t>
            </a:r>
            <a:r>
              <a:rPr lang="en-US" sz="2400" dirty="0" smtClean="0"/>
              <a:t> </a:t>
            </a:r>
            <a:r>
              <a:rPr lang="en-US" sz="2400" dirty="0" err="1" smtClean="0"/>
              <a:t>catolice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1500" dirty="0" smtClean="0"/>
          </a:p>
          <a:p>
            <a:pPr lvl="1">
              <a:buFontTx/>
              <a:buChar char="-"/>
            </a:pPr>
            <a:r>
              <a:rPr lang="en-US" sz="2200" dirty="0" smtClean="0"/>
              <a:t>in fata </a:t>
            </a:r>
            <a:r>
              <a:rPr lang="en-US" sz="2200" dirty="0" err="1" smtClean="0"/>
              <a:t>tenditelor</a:t>
            </a:r>
            <a:r>
              <a:rPr lang="en-US" sz="2200" dirty="0" smtClean="0"/>
              <a:t> </a:t>
            </a:r>
            <a:r>
              <a:rPr lang="en-US" sz="2200" dirty="0" err="1" smtClean="0"/>
              <a:t>seculare</a:t>
            </a:r>
            <a:r>
              <a:rPr lang="en-US" sz="2200" dirty="0" smtClean="0"/>
              <a:t> ale </a:t>
            </a:r>
            <a:r>
              <a:rPr lang="en-US" sz="2200" dirty="0" err="1" smtClean="0"/>
              <a:t>statelor</a:t>
            </a:r>
            <a:r>
              <a:rPr lang="en-US" sz="2200" dirty="0" smtClean="0"/>
              <a:t> </a:t>
            </a:r>
            <a:r>
              <a:rPr lang="en-US" sz="2200" dirty="0" err="1" smtClean="0"/>
              <a:t>nationale</a:t>
            </a:r>
            <a:r>
              <a:rPr lang="en-US" sz="2200" dirty="0" smtClean="0"/>
              <a:t>, </a:t>
            </a:r>
            <a:r>
              <a:rPr lang="en-US" sz="2200" dirty="0" err="1" smtClean="0"/>
              <a:t>biserica</a:t>
            </a:r>
            <a:r>
              <a:rPr lang="en-US" sz="2200" dirty="0" smtClean="0"/>
              <a:t> a </a:t>
            </a:r>
            <a:r>
              <a:rPr lang="en-US" sz="2200" dirty="0" err="1" smtClean="0"/>
              <a:t>incercat</a:t>
            </a:r>
            <a:r>
              <a:rPr lang="en-US" sz="2200" dirty="0" smtClean="0"/>
              <a:t> </a:t>
            </a:r>
            <a:r>
              <a:rPr lang="en-US" sz="2200" dirty="0" err="1" smtClean="0"/>
              <a:t>sa</a:t>
            </a:r>
            <a:r>
              <a:rPr lang="en-US" sz="2200" dirty="0" smtClean="0"/>
              <a:t> </a:t>
            </a:r>
            <a:r>
              <a:rPr lang="en-US" sz="2200" dirty="0" err="1" smtClean="0"/>
              <a:t>isi</a:t>
            </a:r>
            <a:r>
              <a:rPr lang="en-US" sz="2200" dirty="0" smtClean="0"/>
              <a:t> </a:t>
            </a:r>
            <a:r>
              <a:rPr lang="en-US" sz="2200" dirty="0" err="1" smtClean="0"/>
              <a:t>protejeze</a:t>
            </a:r>
            <a:r>
              <a:rPr lang="en-US" sz="2200" dirty="0" smtClean="0"/>
              <a:t> </a:t>
            </a:r>
            <a:r>
              <a:rPr lang="en-US" sz="2200" dirty="0" err="1" smtClean="0"/>
              <a:t>propriile</a:t>
            </a:r>
            <a:r>
              <a:rPr lang="en-US" sz="2200" dirty="0" smtClean="0"/>
              <a:t> </a:t>
            </a:r>
            <a:r>
              <a:rPr lang="en-US" sz="2200" dirty="0" err="1" smtClean="0"/>
              <a:t>interese</a:t>
            </a:r>
            <a:r>
              <a:rPr lang="en-US" sz="2200" dirty="0" smtClean="0"/>
              <a:t> </a:t>
            </a:r>
            <a:r>
              <a:rPr lang="en-US" sz="2200" dirty="0" err="1" smtClean="0"/>
              <a:t>corporatiste</a:t>
            </a:r>
            <a:r>
              <a:rPr lang="en-US" sz="2200" dirty="0" smtClean="0"/>
              <a:t>.</a:t>
            </a:r>
          </a:p>
          <a:p>
            <a:pPr lvl="1">
              <a:buFontTx/>
              <a:buChar char="-"/>
            </a:pPr>
            <a:endParaRPr lang="en-US" sz="2200" dirty="0" smtClean="0"/>
          </a:p>
          <a:p>
            <a:pPr lvl="1">
              <a:buFontTx/>
              <a:buChar char="-"/>
            </a:pPr>
            <a:r>
              <a:rPr lang="en-US" sz="2200" dirty="0" err="1" smtClean="0"/>
              <a:t>frecvent</a:t>
            </a:r>
            <a:r>
              <a:rPr lang="en-US" sz="2200" dirty="0" smtClean="0"/>
              <a:t>, </a:t>
            </a:r>
            <a:r>
              <a:rPr lang="en-US" sz="2200" dirty="0" err="1" smtClean="0"/>
              <a:t>protestantii</a:t>
            </a:r>
            <a:r>
              <a:rPr lang="en-US" sz="2200" dirty="0" smtClean="0"/>
              <a:t> au </a:t>
            </a:r>
            <a:r>
              <a:rPr lang="en-US" sz="2200" dirty="0" err="1" smtClean="0"/>
              <a:t>fost</a:t>
            </a:r>
            <a:r>
              <a:rPr lang="en-US" sz="2200" dirty="0" smtClean="0"/>
              <a:t> de </a:t>
            </a:r>
            <a:r>
              <a:rPr lang="en-US" sz="2200" dirty="0" err="1" smtClean="0"/>
              <a:t>partea</a:t>
            </a:r>
            <a:r>
              <a:rPr lang="en-US" sz="2200" dirty="0" smtClean="0"/>
              <a:t> </a:t>
            </a:r>
            <a:r>
              <a:rPr lang="en-US" sz="2200" dirty="0" err="1" smtClean="0"/>
              <a:t>miscarilor</a:t>
            </a:r>
            <a:r>
              <a:rPr lang="en-US" sz="2200" dirty="0" smtClean="0"/>
              <a:t> </a:t>
            </a:r>
            <a:r>
              <a:rPr lang="en-US" sz="2200" dirty="0" err="1" smtClean="0"/>
              <a:t>nationale</a:t>
            </a:r>
            <a:r>
              <a:rPr lang="en-US" sz="2200" dirty="0" smtClean="0"/>
              <a:t> in fata </a:t>
            </a:r>
            <a:r>
              <a:rPr lang="en-US" sz="2200" dirty="0" err="1" smtClean="0"/>
              <a:t>Bisericii</a:t>
            </a:r>
            <a:r>
              <a:rPr lang="en-US" sz="2200" dirty="0" smtClean="0"/>
              <a:t> </a:t>
            </a:r>
            <a:r>
              <a:rPr lang="en-US" sz="2200" dirty="0" err="1" smtClean="0"/>
              <a:t>Catolice</a:t>
            </a:r>
            <a:r>
              <a:rPr lang="en-US" sz="22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99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u="sng" dirty="0" err="1" smtClean="0"/>
              <a:t>Revolutia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Industriala</a:t>
            </a:r>
            <a:r>
              <a:rPr lang="en-US" sz="2600" dirty="0" smtClean="0"/>
              <a:t>, similar, a </a:t>
            </a:r>
            <a:r>
              <a:rPr lang="en-US" sz="2600" dirty="0" err="1" smtClean="0"/>
              <a:t>dus</a:t>
            </a:r>
            <a:r>
              <a:rPr lang="en-US" sz="2600" dirty="0" smtClean="0"/>
              <a:t> la </a:t>
            </a:r>
            <a:r>
              <a:rPr lang="en-US" sz="2600" dirty="0" err="1" smtClean="0"/>
              <a:t>doua</a:t>
            </a:r>
            <a:r>
              <a:rPr lang="en-US" sz="2600" dirty="0" smtClean="0"/>
              <a:t> </a:t>
            </a:r>
            <a:r>
              <a:rPr lang="en-US" sz="2600" dirty="0" err="1" smtClean="0"/>
              <a:t>tipuri</a:t>
            </a:r>
            <a:r>
              <a:rPr lang="en-US" sz="2600" dirty="0" smtClean="0"/>
              <a:t> de </a:t>
            </a:r>
            <a:r>
              <a:rPr lang="en-US" sz="2600" dirty="0" err="1" smtClean="0"/>
              <a:t>clivaje</a:t>
            </a:r>
            <a:r>
              <a:rPr lang="en-US" sz="2600" dirty="0" smtClean="0"/>
              <a:t> in </a:t>
            </a:r>
            <a:r>
              <a:rPr lang="en-US" sz="2600" dirty="0" err="1" smtClean="0"/>
              <a:t>societate</a:t>
            </a:r>
            <a:r>
              <a:rPr lang="en-US" sz="2600" dirty="0" smtClean="0"/>
              <a:t>:</a:t>
            </a:r>
          </a:p>
          <a:p>
            <a:pPr marL="0" indent="0">
              <a:buNone/>
            </a:pPr>
            <a:r>
              <a:rPr lang="en-US" sz="2600" dirty="0" smtClean="0"/>
              <a:t> - un </a:t>
            </a:r>
            <a:r>
              <a:rPr lang="en-US" sz="2600" u="sng" dirty="0" err="1" smtClean="0"/>
              <a:t>clivaj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intre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interesele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celor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legati</a:t>
            </a:r>
            <a:r>
              <a:rPr lang="en-US" sz="2600" u="sng" dirty="0" smtClean="0"/>
              <a:t> de </a:t>
            </a:r>
            <a:r>
              <a:rPr lang="en-US" sz="2600" u="sng" dirty="0" err="1" smtClean="0"/>
              <a:t>agricultura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si</a:t>
            </a:r>
            <a:r>
              <a:rPr lang="en-US" sz="2600" u="sng" dirty="0" smtClean="0"/>
              <a:t> a </a:t>
            </a:r>
            <a:r>
              <a:rPr lang="en-US" sz="2600" u="sng" dirty="0" err="1" smtClean="0"/>
              <a:t>celor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legati</a:t>
            </a:r>
            <a:r>
              <a:rPr lang="en-US" sz="2600" u="sng" dirty="0" smtClean="0"/>
              <a:t> de </a:t>
            </a:r>
            <a:r>
              <a:rPr lang="en-US" sz="2600" u="sng" dirty="0" err="1" smtClean="0"/>
              <a:t>industrie</a:t>
            </a:r>
            <a:r>
              <a:rPr lang="en-US" sz="2600" dirty="0" smtClean="0"/>
              <a:t> (</a:t>
            </a:r>
            <a:r>
              <a:rPr lang="en-US" sz="2600" dirty="0" err="1" smtClean="0"/>
              <a:t>aflata</a:t>
            </a:r>
            <a:r>
              <a:rPr lang="en-US" sz="2600" dirty="0" smtClean="0"/>
              <a:t> in </a:t>
            </a:r>
            <a:r>
              <a:rPr lang="en-US" sz="2600" dirty="0" err="1" smtClean="0"/>
              <a:t>plina</a:t>
            </a:r>
            <a:r>
              <a:rPr lang="en-US" sz="2600" dirty="0" smtClean="0"/>
              <a:t> </a:t>
            </a:r>
            <a:r>
              <a:rPr lang="en-US" sz="2600" dirty="0" err="1" smtClean="0"/>
              <a:t>dezvoltare</a:t>
            </a:r>
            <a:r>
              <a:rPr lang="en-US" sz="2600" dirty="0" smtClean="0"/>
              <a:t> </a:t>
            </a:r>
            <a:r>
              <a:rPr lang="en-US" sz="2600" dirty="0" err="1" smtClean="0"/>
              <a:t>incepand</a:t>
            </a:r>
            <a:r>
              <a:rPr lang="en-US" sz="2600" dirty="0" smtClean="0"/>
              <a:t> cu </a:t>
            </a:r>
            <a:r>
              <a:rPr lang="en-US" sz="2600" dirty="0" err="1" smtClean="0"/>
              <a:t>secolul</a:t>
            </a:r>
            <a:r>
              <a:rPr lang="en-US" sz="2600" dirty="0" smtClean="0"/>
              <a:t> 18).</a:t>
            </a:r>
          </a:p>
          <a:p>
            <a:pPr marL="0" indent="0">
              <a:buNone/>
            </a:pPr>
            <a:endParaRPr lang="en-US" sz="900" dirty="0" smtClean="0"/>
          </a:p>
          <a:p>
            <a:pPr marL="914400" indent="-914400">
              <a:buNone/>
            </a:pPr>
            <a:r>
              <a:rPr lang="en-US" sz="2600" dirty="0"/>
              <a:t>	</a:t>
            </a:r>
            <a:r>
              <a:rPr lang="en-US" sz="2200" dirty="0" smtClean="0"/>
              <a:t>- </a:t>
            </a:r>
            <a:r>
              <a:rPr lang="en-US" sz="2200" dirty="0" err="1" smtClean="0"/>
              <a:t>acest</a:t>
            </a:r>
            <a:r>
              <a:rPr lang="en-US" sz="2200" dirty="0" smtClean="0"/>
              <a:t> </a:t>
            </a:r>
            <a:r>
              <a:rPr lang="en-US" sz="2200" dirty="0" err="1" smtClean="0"/>
              <a:t>clivaj</a:t>
            </a:r>
            <a:r>
              <a:rPr lang="en-US" sz="2200" dirty="0" smtClean="0"/>
              <a:t> a </a:t>
            </a:r>
            <a:r>
              <a:rPr lang="en-US" sz="2200" dirty="0" err="1" smtClean="0"/>
              <a:t>generat</a:t>
            </a:r>
            <a:r>
              <a:rPr lang="en-US" sz="2200" dirty="0" smtClean="0"/>
              <a:t> </a:t>
            </a:r>
            <a:r>
              <a:rPr lang="en-US" sz="2200" dirty="0" err="1" smtClean="0"/>
              <a:t>conflicte</a:t>
            </a:r>
            <a:r>
              <a:rPr lang="en-US" sz="2200" dirty="0" smtClean="0"/>
              <a:t>, </a:t>
            </a:r>
            <a:r>
              <a:rPr lang="en-US" sz="2200" dirty="0" err="1" smtClean="0"/>
              <a:t>spre</a:t>
            </a:r>
            <a:r>
              <a:rPr lang="en-US" sz="2200" dirty="0" smtClean="0"/>
              <a:t> </a:t>
            </a:r>
            <a:r>
              <a:rPr lang="en-US" sz="2200" dirty="0" err="1" smtClean="0"/>
              <a:t>exemplu</a:t>
            </a:r>
            <a:r>
              <a:rPr lang="en-US" sz="2200" dirty="0" smtClean="0"/>
              <a:t>, </a:t>
            </a:r>
            <a:r>
              <a:rPr lang="en-US" sz="2200" dirty="0" err="1" smtClean="0"/>
              <a:t>intre</a:t>
            </a:r>
            <a:r>
              <a:rPr lang="en-US" sz="2200" dirty="0" smtClean="0"/>
              <a:t> </a:t>
            </a:r>
            <a:r>
              <a:rPr lang="en-US" sz="2200" dirty="0" err="1" smtClean="0"/>
              <a:t>Junkerii</a:t>
            </a:r>
            <a:r>
              <a:rPr lang="en-US" sz="2200" dirty="0" smtClean="0"/>
              <a:t> </a:t>
            </a:r>
            <a:r>
              <a:rPr lang="en-US" sz="2200" dirty="0" err="1" smtClean="0"/>
              <a:t>Prusaci</a:t>
            </a:r>
            <a:r>
              <a:rPr lang="en-US" sz="2200" dirty="0" smtClean="0"/>
              <a:t> </a:t>
            </a:r>
            <a:r>
              <a:rPr lang="en-US" sz="2200" dirty="0" err="1" smtClean="0"/>
              <a:t>si</a:t>
            </a:r>
            <a:r>
              <a:rPr lang="en-US" sz="2200" dirty="0" smtClean="0"/>
              <a:t> </a:t>
            </a:r>
            <a:r>
              <a:rPr lang="en-US" sz="2200" dirty="0" err="1" smtClean="0"/>
              <a:t>industriasii</a:t>
            </a:r>
            <a:r>
              <a:rPr lang="en-US" sz="2200" dirty="0" smtClean="0"/>
              <a:t> din </a:t>
            </a:r>
            <a:r>
              <a:rPr lang="en-US" sz="2200" dirty="0" err="1" smtClean="0"/>
              <a:t>regiunea</a:t>
            </a:r>
            <a:r>
              <a:rPr lang="en-US" sz="2200" dirty="0" smtClean="0"/>
              <a:t> Ruhr, </a:t>
            </a:r>
            <a:r>
              <a:rPr lang="en-US" sz="2200" dirty="0" err="1" smtClean="0"/>
              <a:t>intre</a:t>
            </a:r>
            <a:r>
              <a:rPr lang="en-US" sz="2200" dirty="0" smtClean="0"/>
              <a:t> </a:t>
            </a:r>
            <a:r>
              <a:rPr lang="en-US" sz="2200" dirty="0" err="1" smtClean="0"/>
              <a:t>nobilimea</a:t>
            </a:r>
            <a:r>
              <a:rPr lang="en-US" sz="2200" dirty="0" smtClean="0"/>
              <a:t> </a:t>
            </a:r>
            <a:r>
              <a:rPr lang="en-US" sz="2200" dirty="0" err="1" smtClean="0"/>
              <a:t>britanica</a:t>
            </a:r>
            <a:r>
              <a:rPr lang="en-US" sz="2200" dirty="0" smtClean="0"/>
              <a:t> </a:t>
            </a:r>
            <a:r>
              <a:rPr lang="en-US" sz="2200" dirty="0" err="1" smtClean="0"/>
              <a:t>si</a:t>
            </a:r>
            <a:r>
              <a:rPr lang="en-US" sz="2200" dirty="0" smtClean="0"/>
              <a:t> </a:t>
            </a:r>
            <a:r>
              <a:rPr lang="en-US" sz="2200" dirty="0" err="1" smtClean="0"/>
              <a:t>industriasii</a:t>
            </a:r>
            <a:r>
              <a:rPr lang="en-US" sz="2200" dirty="0" smtClean="0"/>
              <a:t> din Manchester </a:t>
            </a:r>
            <a:r>
              <a:rPr lang="en-US" sz="2200" dirty="0" err="1" smtClean="0"/>
              <a:t>si</a:t>
            </a:r>
            <a:r>
              <a:rPr lang="en-US" sz="2200" dirty="0" smtClean="0"/>
              <a:t> </a:t>
            </a:r>
            <a:r>
              <a:rPr lang="en-US" sz="2200" dirty="0" err="1" smtClean="0"/>
              <a:t>Londra</a:t>
            </a:r>
            <a:r>
              <a:rPr lang="en-US" sz="2200" dirty="0" smtClean="0"/>
              <a:t>.</a:t>
            </a:r>
          </a:p>
          <a:p>
            <a:pPr marL="914400" indent="-914400">
              <a:buNone/>
            </a:pPr>
            <a:endParaRPr lang="en-US" sz="1400" dirty="0" smtClean="0"/>
          </a:p>
          <a:p>
            <a:pPr marL="914400" indent="-914400">
              <a:buNone/>
            </a:pPr>
            <a:r>
              <a:rPr lang="en-US" sz="2200" dirty="0"/>
              <a:t>	</a:t>
            </a:r>
            <a:r>
              <a:rPr lang="en-US" sz="2200" dirty="0" smtClean="0"/>
              <a:t>- </a:t>
            </a:r>
            <a:r>
              <a:rPr lang="en-US" sz="2200" dirty="0" err="1" smtClean="0"/>
              <a:t>clivajul</a:t>
            </a:r>
            <a:r>
              <a:rPr lang="en-US" sz="2200" dirty="0" smtClean="0"/>
              <a:t> </a:t>
            </a:r>
            <a:r>
              <a:rPr lang="en-US" sz="2200" dirty="0" err="1" smtClean="0"/>
              <a:t>este</a:t>
            </a:r>
            <a:r>
              <a:rPr lang="en-US" sz="2200" dirty="0" smtClean="0"/>
              <a:t> </a:t>
            </a:r>
            <a:r>
              <a:rPr lang="en-US" sz="2200" dirty="0" err="1" smtClean="0"/>
              <a:t>vizibil</a:t>
            </a:r>
            <a:r>
              <a:rPr lang="en-US" sz="2200" dirty="0" smtClean="0"/>
              <a:t> in </a:t>
            </a:r>
            <a:r>
              <a:rPr lang="en-US" sz="2200" dirty="0" err="1" smtClean="0"/>
              <a:t>conflictele</a:t>
            </a:r>
            <a:r>
              <a:rPr lang="en-US" sz="2200" dirty="0" smtClean="0"/>
              <a:t> </a:t>
            </a:r>
            <a:r>
              <a:rPr lang="en-US" sz="2200" dirty="0" err="1" smtClean="0"/>
              <a:t>si</a:t>
            </a:r>
            <a:r>
              <a:rPr lang="en-US" sz="2200" dirty="0" smtClean="0"/>
              <a:t> </a:t>
            </a:r>
            <a:r>
              <a:rPr lang="en-US" sz="2200" dirty="0" err="1" smtClean="0"/>
              <a:t>competitiile</a:t>
            </a:r>
            <a:r>
              <a:rPr lang="en-US" sz="2200" dirty="0" smtClean="0"/>
              <a:t> </a:t>
            </a:r>
            <a:r>
              <a:rPr lang="en-US" sz="2200" dirty="0" err="1" smtClean="0"/>
              <a:t>intre</a:t>
            </a:r>
            <a:r>
              <a:rPr lang="en-US" sz="2200" dirty="0" smtClean="0"/>
              <a:t> </a:t>
            </a:r>
            <a:r>
              <a:rPr lang="en-US" sz="2200" dirty="0" err="1" smtClean="0"/>
              <a:t>partidele</a:t>
            </a:r>
            <a:r>
              <a:rPr lang="en-US" sz="2200" dirty="0" smtClean="0"/>
              <a:t> </a:t>
            </a:r>
            <a:r>
              <a:rPr lang="en-US" sz="2200" dirty="0" err="1" smtClean="0"/>
              <a:t>taranesti</a:t>
            </a:r>
            <a:r>
              <a:rPr lang="en-US" sz="2200" dirty="0" smtClean="0"/>
              <a:t> </a:t>
            </a:r>
            <a:r>
              <a:rPr lang="en-US" sz="2200" dirty="0" err="1" smtClean="0"/>
              <a:t>si</a:t>
            </a:r>
            <a:r>
              <a:rPr lang="en-US" sz="2200" dirty="0" smtClean="0"/>
              <a:t> ale </a:t>
            </a:r>
            <a:r>
              <a:rPr lang="en-US" sz="2200" dirty="0" err="1" smtClean="0"/>
              <a:t>proprietarilor</a:t>
            </a:r>
            <a:r>
              <a:rPr lang="en-US" sz="2200" dirty="0" smtClean="0"/>
              <a:t> </a:t>
            </a:r>
            <a:r>
              <a:rPr lang="en-US" sz="2200" dirty="0" err="1" smtClean="0"/>
              <a:t>agricoli</a:t>
            </a:r>
            <a:r>
              <a:rPr lang="en-US" sz="2200" dirty="0" smtClean="0"/>
              <a:t> </a:t>
            </a:r>
            <a:r>
              <a:rPr lang="en-US" sz="2200" dirty="0" err="1" smtClean="0"/>
              <a:t>si</a:t>
            </a:r>
            <a:r>
              <a:rPr lang="en-US" sz="2200" dirty="0" smtClean="0"/>
              <a:t> </a:t>
            </a:r>
            <a:r>
              <a:rPr lang="en-US" sz="2200" dirty="0" err="1" smtClean="0"/>
              <a:t>partidele</a:t>
            </a:r>
            <a:r>
              <a:rPr lang="en-US" sz="2200" dirty="0" smtClean="0"/>
              <a:t> care </a:t>
            </a:r>
            <a:r>
              <a:rPr lang="en-US" sz="2200" dirty="0" err="1" smtClean="0"/>
              <a:t>apareau</a:t>
            </a:r>
            <a:r>
              <a:rPr lang="en-US" sz="2200" dirty="0" smtClean="0"/>
              <a:t> </a:t>
            </a:r>
            <a:r>
              <a:rPr lang="en-US" sz="2200" dirty="0" err="1" smtClean="0"/>
              <a:t>interesele</a:t>
            </a:r>
            <a:r>
              <a:rPr lang="en-US" sz="2200" dirty="0" smtClean="0"/>
              <a:t> </a:t>
            </a:r>
            <a:r>
              <a:rPr lang="en-US" sz="2200" dirty="0" err="1" smtClean="0"/>
              <a:t>burgheziei</a:t>
            </a:r>
            <a:r>
              <a:rPr lang="en-US" sz="2200" dirty="0" smtClean="0"/>
              <a:t> </a:t>
            </a:r>
            <a:r>
              <a:rPr lang="en-US" sz="2200" dirty="0" err="1" smtClean="0"/>
              <a:t>liberale</a:t>
            </a:r>
            <a:r>
              <a:rPr lang="en-US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523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un </a:t>
            </a:r>
            <a:r>
              <a:rPr lang="en-US" sz="2400" u="sng" dirty="0" err="1" smtClean="0"/>
              <a:t>clivaj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intre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proprietarii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industriali</a:t>
            </a:r>
            <a:r>
              <a:rPr lang="en-US" sz="2400" u="sng" dirty="0"/>
              <a:t> </a:t>
            </a:r>
            <a:r>
              <a:rPr lang="en-US" sz="2400" u="sng" dirty="0" smtClean="0"/>
              <a:t>/ </a:t>
            </a:r>
            <a:r>
              <a:rPr lang="en-US" sz="2400" u="sng" dirty="0" err="1" smtClean="0"/>
              <a:t>patronatul</a:t>
            </a:r>
            <a:r>
              <a:rPr lang="en-US" sz="2400" u="sng" dirty="0" smtClean="0"/>
              <a:t> industrial </a:t>
            </a:r>
            <a:r>
              <a:rPr lang="en-US" sz="2400" u="sng" dirty="0" err="1" smtClean="0"/>
              <a:t>si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muncitori</a:t>
            </a:r>
            <a:r>
              <a:rPr lang="en-US" sz="2400" u="sng" dirty="0" smtClean="0"/>
              <a:t>. </a:t>
            </a:r>
            <a:endParaRPr lang="en-US" sz="24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860425" indent="-860425">
              <a:buNone/>
            </a:pPr>
            <a:r>
              <a:rPr lang="en-US" dirty="0"/>
              <a:t>	</a:t>
            </a:r>
            <a:r>
              <a:rPr lang="en-US" sz="2000" dirty="0" smtClean="0"/>
              <a:t>- </a:t>
            </a:r>
            <a:r>
              <a:rPr lang="en-US" sz="2000" dirty="0" err="1" smtClean="0"/>
              <a:t>acest</a:t>
            </a:r>
            <a:r>
              <a:rPr lang="en-US" sz="2000" dirty="0" smtClean="0"/>
              <a:t> </a:t>
            </a:r>
            <a:r>
              <a:rPr lang="en-US" sz="2000" dirty="0" err="1" smtClean="0"/>
              <a:t>clivaj</a:t>
            </a:r>
            <a:r>
              <a:rPr lang="en-US" sz="2000" dirty="0" smtClean="0"/>
              <a:t> a stat la </a:t>
            </a:r>
            <a:r>
              <a:rPr lang="en-US" sz="2000" dirty="0" err="1" smtClean="0"/>
              <a:t>baza</a:t>
            </a:r>
            <a:r>
              <a:rPr lang="en-US" sz="2000" dirty="0" smtClean="0"/>
              <a:t> </a:t>
            </a:r>
            <a:r>
              <a:rPr lang="en-US" sz="2000" dirty="0" err="1" smtClean="0"/>
              <a:t>teoriei</a:t>
            </a:r>
            <a:r>
              <a:rPr lang="en-US" sz="2000" dirty="0" smtClean="0"/>
              <a:t> </a:t>
            </a:r>
            <a:r>
              <a:rPr lang="en-US" sz="2000" dirty="0" err="1" smtClean="0"/>
              <a:t>Marxiste</a:t>
            </a:r>
            <a:r>
              <a:rPr lang="en-US" sz="2000" dirty="0" smtClean="0"/>
              <a:t> cu </a:t>
            </a:r>
            <a:r>
              <a:rPr lang="en-US" sz="2000" dirty="0" err="1" smtClean="0"/>
              <a:t>privire</a:t>
            </a:r>
            <a:r>
              <a:rPr lang="en-US" sz="2000" dirty="0" smtClean="0"/>
              <a:t> la </a:t>
            </a:r>
            <a:r>
              <a:rPr lang="en-US" sz="2000" dirty="0" err="1" smtClean="0"/>
              <a:t>conflictul</a:t>
            </a:r>
            <a:r>
              <a:rPr lang="en-US" sz="2000" dirty="0" smtClean="0"/>
              <a:t> </a:t>
            </a:r>
            <a:r>
              <a:rPr lang="en-US" sz="2000" dirty="0" err="1" smtClean="0"/>
              <a:t>intre</a:t>
            </a:r>
            <a:r>
              <a:rPr lang="en-US" sz="2000" dirty="0" smtClean="0"/>
              <a:t> </a:t>
            </a:r>
            <a:r>
              <a:rPr lang="en-US" sz="2000" dirty="0" err="1" smtClean="0"/>
              <a:t>clasa</a:t>
            </a:r>
            <a:r>
              <a:rPr lang="en-US" sz="2000" dirty="0" smtClean="0"/>
              <a:t> </a:t>
            </a:r>
            <a:r>
              <a:rPr lang="en-US" sz="2000" dirty="0" err="1" smtClean="0"/>
              <a:t>muncitoare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burghezie</a:t>
            </a:r>
            <a:r>
              <a:rPr lang="en-US" sz="2000" dirty="0" smtClean="0"/>
              <a:t>. </a:t>
            </a:r>
            <a:r>
              <a:rPr lang="en-US" sz="2000" dirty="0" err="1" smtClean="0"/>
              <a:t>Incercarile</a:t>
            </a:r>
            <a:r>
              <a:rPr lang="en-US" sz="2000" dirty="0" smtClean="0"/>
              <a:t> de </a:t>
            </a:r>
            <a:r>
              <a:rPr lang="en-US" sz="2000" dirty="0" err="1" smtClean="0"/>
              <a:t>legitimare</a:t>
            </a:r>
            <a:r>
              <a:rPr lang="en-US" sz="2000" dirty="0" smtClean="0"/>
              <a:t> a </a:t>
            </a:r>
            <a:r>
              <a:rPr lang="en-US" sz="2000" dirty="0" err="1" smtClean="0"/>
              <a:t>intereselor</a:t>
            </a:r>
            <a:r>
              <a:rPr lang="en-US" sz="2000" dirty="0" smtClean="0"/>
              <a:t> </a:t>
            </a:r>
            <a:r>
              <a:rPr lang="en-US" sz="2000" dirty="0" err="1" smtClean="0"/>
              <a:t>clasei</a:t>
            </a:r>
            <a:r>
              <a:rPr lang="en-US" sz="2000" dirty="0" smtClean="0"/>
              <a:t> </a:t>
            </a:r>
            <a:r>
              <a:rPr lang="en-US" sz="2000" dirty="0" err="1" smtClean="0"/>
              <a:t>muncitoare</a:t>
            </a:r>
            <a:r>
              <a:rPr lang="en-US" sz="2000" dirty="0" smtClean="0"/>
              <a:t> au </a:t>
            </a:r>
            <a:r>
              <a:rPr lang="en-US" sz="2000" dirty="0" err="1" smtClean="0"/>
              <a:t>dus</a:t>
            </a:r>
            <a:r>
              <a:rPr lang="en-US" sz="2000" dirty="0" smtClean="0"/>
              <a:t> la </a:t>
            </a:r>
            <a:r>
              <a:rPr lang="en-US" sz="2000" dirty="0" err="1" smtClean="0"/>
              <a:t>conflicte</a:t>
            </a:r>
            <a:r>
              <a:rPr lang="en-US" sz="2000" dirty="0" smtClean="0"/>
              <a:t> </a:t>
            </a:r>
            <a:r>
              <a:rPr lang="en-US" sz="2000" dirty="0" err="1" smtClean="0"/>
              <a:t>politice</a:t>
            </a:r>
            <a:r>
              <a:rPr lang="en-US" sz="2000" dirty="0" smtClean="0"/>
              <a:t> in </a:t>
            </a:r>
            <a:r>
              <a:rPr lang="en-US" sz="2000" dirty="0" err="1" smtClean="0"/>
              <a:t>secolele</a:t>
            </a:r>
            <a:r>
              <a:rPr lang="en-US" sz="2000" dirty="0" smtClean="0"/>
              <a:t> 19 </a:t>
            </a:r>
            <a:r>
              <a:rPr lang="en-US" sz="2000" dirty="0" err="1" smtClean="0"/>
              <a:t>si</a:t>
            </a:r>
            <a:r>
              <a:rPr lang="en-US" sz="2000" dirty="0" smtClean="0"/>
              <a:t> 20.</a:t>
            </a:r>
          </a:p>
          <a:p>
            <a:pPr marL="860425" indent="-860425">
              <a:buNone/>
            </a:pPr>
            <a:endParaRPr lang="en-US" sz="2000" dirty="0"/>
          </a:p>
          <a:p>
            <a:pPr marL="860425" indent="-860425"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clivajul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vizibil</a:t>
            </a:r>
            <a:r>
              <a:rPr lang="en-US" sz="2000" dirty="0" smtClean="0"/>
              <a:t> in </a:t>
            </a:r>
            <a:r>
              <a:rPr lang="en-US" sz="2000" dirty="0" err="1" smtClean="0"/>
              <a:t>conflictele</a:t>
            </a:r>
            <a:r>
              <a:rPr lang="en-US" sz="2000" dirty="0" smtClean="0"/>
              <a:t> </a:t>
            </a:r>
            <a:r>
              <a:rPr lang="en-US" sz="2000" dirty="0" err="1" smtClean="0"/>
              <a:t>dintre</a:t>
            </a:r>
            <a:r>
              <a:rPr lang="en-US" sz="2000" dirty="0" smtClean="0"/>
              <a:t> </a:t>
            </a:r>
            <a:r>
              <a:rPr lang="en-US" sz="2000" dirty="0" err="1" smtClean="0"/>
              <a:t>partidele</a:t>
            </a:r>
            <a:r>
              <a:rPr lang="en-US" sz="2000" dirty="0" smtClean="0"/>
              <a:t> </a:t>
            </a:r>
            <a:r>
              <a:rPr lang="en-US" sz="2000" dirty="0" err="1" smtClean="0"/>
              <a:t>socialiste</a:t>
            </a:r>
            <a:r>
              <a:rPr lang="en-US" sz="2000" dirty="0" smtClean="0"/>
              <a:t> (social-</a:t>
            </a:r>
            <a:r>
              <a:rPr lang="en-US" sz="2000" dirty="0" err="1" smtClean="0"/>
              <a:t>democrate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marxiste</a:t>
            </a:r>
            <a:r>
              <a:rPr lang="en-US" sz="2000" dirty="0" smtClean="0"/>
              <a:t>)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cele</a:t>
            </a:r>
            <a:r>
              <a:rPr lang="en-US" sz="2000" dirty="0"/>
              <a:t> </a:t>
            </a:r>
            <a:r>
              <a:rPr lang="en-US" sz="2000" dirty="0" smtClean="0"/>
              <a:t>care </a:t>
            </a:r>
            <a:r>
              <a:rPr lang="en-US" sz="2000" dirty="0" err="1" smtClean="0"/>
              <a:t>apara</a:t>
            </a:r>
            <a:r>
              <a:rPr lang="en-US" sz="2000" dirty="0" smtClean="0"/>
              <a:t> </a:t>
            </a:r>
            <a:r>
              <a:rPr lang="en-US" sz="2000" dirty="0" err="1" smtClean="0"/>
              <a:t>interele</a:t>
            </a:r>
            <a:r>
              <a:rPr lang="en-US" sz="2000" dirty="0" smtClean="0"/>
              <a:t> </a:t>
            </a:r>
            <a:r>
              <a:rPr lang="en-US" sz="2000" dirty="0" err="1" smtClean="0"/>
              <a:t>mediului</a:t>
            </a:r>
            <a:r>
              <a:rPr lang="en-US" sz="2000" dirty="0" smtClean="0"/>
              <a:t> de </a:t>
            </a:r>
            <a:r>
              <a:rPr lang="en-US" sz="2000" dirty="0" err="1" smtClean="0"/>
              <a:t>afaceri</a:t>
            </a:r>
            <a:r>
              <a:rPr lang="en-US" sz="2000" dirty="0" smtClean="0"/>
              <a:t>, ale </a:t>
            </a:r>
            <a:r>
              <a:rPr lang="en-US" sz="2000" dirty="0" err="1" smtClean="0"/>
              <a:t>claselor</a:t>
            </a:r>
            <a:r>
              <a:rPr lang="en-US" sz="2000" dirty="0" smtClean="0"/>
              <a:t> </a:t>
            </a:r>
            <a:r>
              <a:rPr lang="en-US" sz="2000" dirty="0" err="1" smtClean="0"/>
              <a:t>mijlocii</a:t>
            </a:r>
            <a:r>
              <a:rPr lang="en-US" sz="2000" dirty="0" smtClean="0"/>
              <a:t>, etc.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610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Explicatia</a:t>
            </a:r>
            <a:r>
              <a:rPr lang="en-US" dirty="0" smtClean="0"/>
              <a:t> </a:t>
            </a:r>
            <a:r>
              <a:rPr lang="en-US" dirty="0" err="1" smtClean="0"/>
              <a:t>istorica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 err="1" smtClean="0"/>
              <a:t>Lipset</a:t>
            </a:r>
            <a:r>
              <a:rPr lang="en-US" sz="2400" dirty="0" smtClean="0"/>
              <a:t> 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b="1" dirty="0" err="1" smtClean="0"/>
              <a:t>Rokkan</a:t>
            </a:r>
            <a:r>
              <a:rPr lang="en-US" sz="2400" b="1" dirty="0" smtClean="0"/>
              <a:t> </a:t>
            </a:r>
            <a:r>
              <a:rPr lang="en-US" sz="2400" dirty="0" err="1" smtClean="0"/>
              <a:t>arata</a:t>
            </a:r>
            <a:r>
              <a:rPr lang="en-US" sz="2400" dirty="0" smtClean="0"/>
              <a:t> ca </a:t>
            </a:r>
            <a:r>
              <a:rPr lang="en-US" sz="2400" dirty="0" err="1" smtClean="0"/>
              <a:t>aceste</a:t>
            </a:r>
            <a:r>
              <a:rPr lang="en-US" sz="2400" dirty="0" smtClean="0"/>
              <a:t> 4 </a:t>
            </a:r>
            <a:r>
              <a:rPr lang="en-US" sz="2400" dirty="0" err="1" smtClean="0"/>
              <a:t>tipuri</a:t>
            </a:r>
            <a:r>
              <a:rPr lang="en-US" sz="2400" dirty="0" smtClean="0"/>
              <a:t> de </a:t>
            </a:r>
            <a:r>
              <a:rPr lang="en-US" sz="2400" dirty="0" err="1" smtClean="0"/>
              <a:t>clivaje</a:t>
            </a:r>
            <a:r>
              <a:rPr lang="en-US" sz="2400" dirty="0" smtClean="0"/>
              <a:t> </a:t>
            </a:r>
            <a:r>
              <a:rPr lang="en-US" sz="2400" dirty="0" err="1" smtClean="0"/>
              <a:t>stau</a:t>
            </a:r>
            <a:r>
              <a:rPr lang="en-US" sz="2400" dirty="0" smtClean="0"/>
              <a:t> la </a:t>
            </a:r>
            <a:r>
              <a:rPr lang="en-US" sz="2400" dirty="0" err="1" smtClean="0"/>
              <a:t>baza</a:t>
            </a:r>
            <a:r>
              <a:rPr lang="en-US" sz="2400" dirty="0" smtClean="0"/>
              <a:t> </a:t>
            </a:r>
            <a:r>
              <a:rPr lang="en-US" sz="2400" dirty="0" err="1" smtClean="0"/>
              <a:t>conflictelor</a:t>
            </a:r>
            <a:r>
              <a:rPr lang="en-US" sz="2400" dirty="0" smtClean="0"/>
              <a:t> </a:t>
            </a:r>
            <a:r>
              <a:rPr lang="en-US" sz="2400" dirty="0" err="1" smtClean="0"/>
              <a:t>politice</a:t>
            </a:r>
            <a:r>
              <a:rPr lang="en-US" sz="2400" dirty="0" smtClean="0"/>
              <a:t> in </a:t>
            </a:r>
            <a:r>
              <a:rPr lang="en-US" sz="2400" dirty="0" err="1" smtClean="0"/>
              <a:t>societatea</a:t>
            </a:r>
            <a:r>
              <a:rPr lang="en-US" sz="2400" dirty="0" smtClean="0"/>
              <a:t> </a:t>
            </a:r>
            <a:r>
              <a:rPr lang="en-US" sz="2400" dirty="0" err="1" smtClean="0"/>
              <a:t>moderna</a:t>
            </a:r>
            <a:r>
              <a:rPr lang="en-US" sz="2400" dirty="0" smtClean="0"/>
              <a:t>; </a:t>
            </a:r>
            <a:r>
              <a:rPr lang="en-US" sz="2400" dirty="0" err="1" smtClean="0"/>
              <a:t>datele</a:t>
            </a:r>
            <a:r>
              <a:rPr lang="en-US" sz="2400" dirty="0" smtClean="0"/>
              <a:t> </a:t>
            </a:r>
            <a:r>
              <a:rPr lang="en-US" sz="2400" dirty="0" err="1" smtClean="0"/>
              <a:t>analziate</a:t>
            </a:r>
            <a:r>
              <a:rPr lang="en-US" sz="2400" dirty="0" smtClean="0"/>
              <a:t> de </a:t>
            </a:r>
            <a:r>
              <a:rPr lang="en-US" sz="2400" dirty="0" err="1" smtClean="0"/>
              <a:t>ei</a:t>
            </a:r>
            <a:r>
              <a:rPr lang="en-US" sz="2400" dirty="0" smtClean="0"/>
              <a:t>  </a:t>
            </a:r>
            <a:r>
              <a:rPr lang="en-US" sz="2400" dirty="0" err="1" smtClean="0"/>
              <a:t>arata</a:t>
            </a:r>
            <a:r>
              <a:rPr lang="en-US" sz="2400" dirty="0" smtClean="0"/>
              <a:t> ca </a:t>
            </a:r>
            <a:r>
              <a:rPr lang="en-US" sz="2400" dirty="0" err="1" smtClean="0"/>
              <a:t>acest</a:t>
            </a:r>
            <a:r>
              <a:rPr lang="en-US" sz="2400" dirty="0" smtClean="0"/>
              <a:t> </a:t>
            </a:r>
            <a:r>
              <a:rPr lang="en-US" sz="2400" dirty="0" err="1" smtClean="0"/>
              <a:t>lucru</a:t>
            </a:r>
            <a:r>
              <a:rPr lang="en-US" sz="2400" dirty="0" smtClean="0"/>
              <a:t> se </a:t>
            </a:r>
            <a:r>
              <a:rPr lang="en-US" sz="2400" dirty="0" err="1" smtClean="0"/>
              <a:t>intampla</a:t>
            </a:r>
            <a:r>
              <a:rPr lang="en-US" sz="2400" dirty="0" smtClean="0"/>
              <a:t> </a:t>
            </a:r>
            <a:r>
              <a:rPr lang="en-US" sz="2400" dirty="0" err="1" smtClean="0"/>
              <a:t>chiar</a:t>
            </a:r>
            <a:r>
              <a:rPr lang="en-US" sz="2400" dirty="0" smtClean="0"/>
              <a:t> </a:t>
            </a:r>
            <a:r>
              <a:rPr lang="en-US" sz="2400" dirty="0" err="1" smtClean="0"/>
              <a:t>daca</a:t>
            </a:r>
            <a:r>
              <a:rPr lang="en-US" sz="2400" dirty="0" smtClean="0"/>
              <a:t> </a:t>
            </a:r>
            <a:r>
              <a:rPr lang="en-US" sz="2400" dirty="0" err="1" smtClean="0"/>
              <a:t>societatea</a:t>
            </a:r>
            <a:r>
              <a:rPr lang="en-US" sz="2400" dirty="0" smtClean="0"/>
              <a:t> s-a </a:t>
            </a:r>
            <a:r>
              <a:rPr lang="en-US" sz="2400" dirty="0" err="1" smtClean="0"/>
              <a:t>modernizat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chiar</a:t>
            </a:r>
            <a:r>
              <a:rPr lang="en-US" sz="2400" dirty="0" smtClean="0"/>
              <a:t> </a:t>
            </a:r>
            <a:r>
              <a:rPr lang="en-US" sz="2400" dirty="0" err="1" smtClean="0"/>
              <a:t>daca</a:t>
            </a:r>
            <a:r>
              <a:rPr lang="en-US" sz="2400" dirty="0" smtClean="0"/>
              <a:t> </a:t>
            </a:r>
            <a:r>
              <a:rPr lang="en-US" sz="2400" dirty="0" err="1" smtClean="0"/>
              <a:t>dreptul</a:t>
            </a:r>
            <a:r>
              <a:rPr lang="en-US" sz="2400" dirty="0" smtClean="0"/>
              <a:t> de </a:t>
            </a:r>
            <a:r>
              <a:rPr lang="en-US" sz="2400" dirty="0" err="1" smtClean="0"/>
              <a:t>vot</a:t>
            </a:r>
            <a:r>
              <a:rPr lang="en-US" sz="2400" dirty="0" smtClean="0"/>
              <a:t> a </a:t>
            </a:r>
            <a:r>
              <a:rPr lang="en-US" sz="2400" dirty="0" err="1" smtClean="0"/>
              <a:t>devenit</a:t>
            </a:r>
            <a:r>
              <a:rPr lang="en-US" sz="2400" dirty="0" smtClean="0"/>
              <a:t> universal (</a:t>
            </a:r>
            <a:r>
              <a:rPr lang="en-US" sz="2400" dirty="0" err="1" smtClean="0"/>
              <a:t>noii</a:t>
            </a:r>
            <a:r>
              <a:rPr lang="en-US" sz="2400" dirty="0" smtClean="0"/>
              <a:t> </a:t>
            </a:r>
            <a:r>
              <a:rPr lang="en-US" sz="2400" dirty="0" err="1" smtClean="0"/>
              <a:t>votanti</a:t>
            </a:r>
            <a:r>
              <a:rPr lang="en-US" sz="2400" dirty="0" smtClean="0"/>
              <a:t> s-au </a:t>
            </a:r>
            <a:r>
              <a:rPr lang="en-US" sz="2400" dirty="0" err="1" smtClean="0"/>
              <a:t>conformat</a:t>
            </a:r>
            <a:r>
              <a:rPr lang="en-US" sz="2400" dirty="0" smtClean="0"/>
              <a:t>/</a:t>
            </a:r>
            <a:r>
              <a:rPr lang="en-US" sz="2400" dirty="0" err="1" smtClean="0"/>
              <a:t>suprapus</a:t>
            </a:r>
            <a:r>
              <a:rPr lang="en-US" sz="2400" dirty="0" smtClean="0"/>
              <a:t> </a:t>
            </a:r>
            <a:r>
              <a:rPr lang="en-US" sz="2400" dirty="0" err="1" smtClean="0"/>
              <a:t>peste</a:t>
            </a:r>
            <a:r>
              <a:rPr lang="en-US" sz="2400" dirty="0" smtClean="0"/>
              <a:t> </a:t>
            </a:r>
            <a:r>
              <a:rPr lang="en-US" sz="2400" dirty="0" err="1" smtClean="0"/>
              <a:t>tendintele</a:t>
            </a:r>
            <a:r>
              <a:rPr lang="en-US" sz="2400" dirty="0" smtClean="0"/>
              <a:t> </a:t>
            </a:r>
            <a:r>
              <a:rPr lang="en-US" sz="2400" dirty="0" err="1" smtClean="0"/>
              <a:t>partizane</a:t>
            </a:r>
            <a:r>
              <a:rPr lang="en-US" sz="2400" dirty="0" smtClean="0"/>
              <a:t> pre-</a:t>
            </a:r>
            <a:r>
              <a:rPr lang="en-US" sz="2400" dirty="0" err="1" smtClean="0"/>
              <a:t>existente</a:t>
            </a:r>
            <a:r>
              <a:rPr lang="en-US" sz="2400" dirty="0" smtClean="0"/>
              <a:t>).</a:t>
            </a:r>
          </a:p>
          <a:p>
            <a:pPr marL="0" indent="0">
              <a:buNone/>
            </a:pPr>
            <a:endParaRPr lang="en-US" sz="1400" dirty="0"/>
          </a:p>
          <a:p>
            <a:pPr marL="914400" indent="-914400">
              <a:buNone/>
            </a:pPr>
            <a:r>
              <a:rPr lang="en-US" sz="2400" dirty="0" smtClean="0"/>
              <a:t>	- </a:t>
            </a:r>
            <a:r>
              <a:rPr lang="en-US" sz="2400" dirty="0" err="1" smtClean="0"/>
              <a:t>spre</a:t>
            </a:r>
            <a:r>
              <a:rPr lang="en-US" sz="2400" dirty="0" smtClean="0"/>
              <a:t> </a:t>
            </a:r>
            <a:r>
              <a:rPr lang="en-US" sz="2400" dirty="0" err="1" smtClean="0"/>
              <a:t>exemplu</a:t>
            </a:r>
            <a:r>
              <a:rPr lang="en-US" sz="2400" dirty="0" smtClean="0"/>
              <a:t>: </a:t>
            </a:r>
          </a:p>
          <a:p>
            <a:pPr marL="2171700">
              <a:buFontTx/>
              <a:buChar char="-"/>
            </a:pPr>
            <a:r>
              <a:rPr lang="en-US" sz="2400" dirty="0" smtClean="0"/>
              <a:t>in UK, </a:t>
            </a:r>
            <a:r>
              <a:rPr lang="en-US" sz="2400" dirty="0" err="1" smtClean="0"/>
              <a:t>Partidul</a:t>
            </a:r>
            <a:r>
              <a:rPr lang="en-US" sz="2400" dirty="0" smtClean="0"/>
              <a:t> Conservator a </a:t>
            </a:r>
            <a:r>
              <a:rPr lang="en-US" sz="2400" dirty="0" err="1" smtClean="0"/>
              <a:t>devenit</a:t>
            </a:r>
            <a:r>
              <a:rPr lang="en-US" sz="2400" dirty="0" smtClean="0"/>
              <a:t> </a:t>
            </a:r>
            <a:r>
              <a:rPr lang="en-US" sz="2400" dirty="0" err="1" smtClean="0"/>
              <a:t>promotorul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intereselor</a:t>
            </a:r>
            <a:r>
              <a:rPr lang="en-US" sz="2400" dirty="0" smtClean="0"/>
              <a:t> </a:t>
            </a:r>
            <a:r>
              <a:rPr lang="en-US" sz="2400" dirty="0" err="1" smtClean="0"/>
              <a:t>clasei</a:t>
            </a:r>
            <a:r>
              <a:rPr lang="en-US" sz="2400" dirty="0" smtClean="0"/>
              <a:t> de </a:t>
            </a:r>
            <a:r>
              <a:rPr lang="en-US" sz="2400" dirty="0" err="1" smtClean="0"/>
              <a:t>mijloc</a:t>
            </a:r>
            <a:r>
              <a:rPr lang="en-US" sz="2400" dirty="0" smtClean="0"/>
              <a:t>, </a:t>
            </a:r>
            <a:r>
              <a:rPr lang="en-US" sz="2400" dirty="0" err="1" smtClean="0"/>
              <a:t>iar</a:t>
            </a:r>
            <a:r>
              <a:rPr lang="en-US" sz="2400" dirty="0" smtClean="0"/>
              <a:t> </a:t>
            </a:r>
            <a:r>
              <a:rPr lang="en-US" sz="2400" dirty="0" err="1" smtClean="0"/>
              <a:t>Partidul</a:t>
            </a:r>
            <a:r>
              <a:rPr lang="en-US" sz="2400" dirty="0" smtClean="0"/>
              <a:t> </a:t>
            </a:r>
            <a:r>
              <a:rPr lang="en-US" sz="2400" dirty="0" err="1" smtClean="0"/>
              <a:t>Laburist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-a </a:t>
            </a:r>
            <a:r>
              <a:rPr lang="en-US" sz="2400" dirty="0" err="1" smtClean="0"/>
              <a:t>asumat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interesele</a:t>
            </a:r>
            <a:r>
              <a:rPr lang="en-US" sz="2400" dirty="0" smtClean="0"/>
              <a:t> </a:t>
            </a:r>
            <a:r>
              <a:rPr lang="en-US" sz="2400" dirty="0" err="1" smtClean="0"/>
              <a:t>clasei</a:t>
            </a:r>
            <a:r>
              <a:rPr lang="en-US" sz="2400" dirty="0" smtClean="0"/>
              <a:t> </a:t>
            </a:r>
            <a:r>
              <a:rPr lang="en-US" sz="2400" dirty="0" err="1" smtClean="0"/>
              <a:t>muncitoare</a:t>
            </a:r>
            <a:r>
              <a:rPr lang="en-US" sz="2400" dirty="0" smtClean="0"/>
              <a:t>;</a:t>
            </a:r>
          </a:p>
          <a:p>
            <a:pPr marL="2171700">
              <a:buFontTx/>
              <a:buChar char="-"/>
            </a:pPr>
            <a:r>
              <a:rPr lang="en-US" sz="2400" dirty="0" smtClean="0"/>
              <a:t>in </a:t>
            </a:r>
            <a:r>
              <a:rPr lang="en-US" sz="2400" dirty="0" err="1" smtClean="0"/>
              <a:t>Franta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Germania, </a:t>
            </a:r>
            <a:r>
              <a:rPr lang="en-US" sz="2400" dirty="0" err="1" smtClean="0"/>
              <a:t>partidele</a:t>
            </a:r>
            <a:r>
              <a:rPr lang="en-US" sz="2400" dirty="0" smtClean="0"/>
              <a:t> </a:t>
            </a:r>
            <a:r>
              <a:rPr lang="en-US" sz="2400" dirty="0" err="1" smtClean="0"/>
              <a:t>socialiste</a:t>
            </a:r>
            <a:r>
              <a:rPr lang="en-US" sz="2400" dirty="0" smtClean="0"/>
              <a:t> </a:t>
            </a:r>
            <a:r>
              <a:rPr lang="en-US" sz="2400" dirty="0" err="1" smtClean="0"/>
              <a:t>reprezinta</a:t>
            </a:r>
            <a:r>
              <a:rPr lang="en-US" sz="2400" dirty="0" smtClean="0"/>
              <a:t> </a:t>
            </a:r>
            <a:r>
              <a:rPr lang="en-US" sz="2400" dirty="0" err="1" smtClean="0"/>
              <a:t>interesele</a:t>
            </a:r>
            <a:r>
              <a:rPr lang="en-US" sz="2400" dirty="0" smtClean="0"/>
              <a:t> </a:t>
            </a:r>
            <a:r>
              <a:rPr lang="en-US" sz="2400" dirty="0" err="1" smtClean="0"/>
              <a:t>clasei</a:t>
            </a:r>
            <a:r>
              <a:rPr lang="en-US" sz="2400" dirty="0" smtClean="0"/>
              <a:t> </a:t>
            </a:r>
            <a:r>
              <a:rPr lang="en-US" sz="2400" dirty="0" err="1" smtClean="0"/>
              <a:t>muncitoare</a:t>
            </a:r>
            <a:r>
              <a:rPr lang="en-US" sz="2400" dirty="0" smtClean="0"/>
              <a:t>;</a:t>
            </a:r>
          </a:p>
          <a:p>
            <a:pPr marL="2171700">
              <a:buFontTx/>
              <a:buChar char="-"/>
            </a:pPr>
            <a:endParaRPr lang="en-US" sz="2300" dirty="0" smtClean="0"/>
          </a:p>
          <a:p>
            <a:pPr marL="0" indent="0">
              <a:buNone/>
            </a:pPr>
            <a:r>
              <a:rPr lang="en-US" sz="2400" dirty="0" err="1" smtClean="0"/>
              <a:t>Conlcuzia</a:t>
            </a:r>
            <a:r>
              <a:rPr lang="en-US" sz="2400" dirty="0" smtClean="0"/>
              <a:t> </a:t>
            </a:r>
            <a:r>
              <a:rPr lang="en-US" sz="2400" dirty="0" err="1" smtClean="0"/>
              <a:t>lui</a:t>
            </a:r>
            <a:r>
              <a:rPr lang="en-US" sz="2400" dirty="0" smtClean="0"/>
              <a:t> </a:t>
            </a:r>
            <a:r>
              <a:rPr lang="en-US" sz="2400" b="1" dirty="0" err="1" smtClean="0"/>
              <a:t>Lipset</a:t>
            </a:r>
            <a:r>
              <a:rPr lang="en-US" sz="2400" dirty="0" smtClean="0"/>
              <a:t> 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b="1" dirty="0" err="1" smtClean="0"/>
              <a:t>Rokkan</a:t>
            </a:r>
            <a:r>
              <a:rPr lang="en-US" sz="2400" b="1" dirty="0" smtClean="0"/>
              <a:t>: </a:t>
            </a:r>
            <a:r>
              <a:rPr lang="en-US" sz="2400" b="1" dirty="0" err="1" smtClean="0"/>
              <a:t>a</a:t>
            </a:r>
            <a:r>
              <a:rPr lang="en-US" sz="2400" dirty="0" err="1" smtClean="0"/>
              <a:t>paritia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partidelor</a:t>
            </a:r>
            <a:r>
              <a:rPr lang="en-US" sz="2400" dirty="0" smtClean="0"/>
              <a:t> de masa a </a:t>
            </a:r>
            <a:r>
              <a:rPr lang="en-US" sz="2400" dirty="0" err="1" smtClean="0"/>
              <a:t>dus</a:t>
            </a:r>
            <a:r>
              <a:rPr lang="en-US" sz="2400" dirty="0" smtClean="0"/>
              <a:t> la </a:t>
            </a:r>
            <a:r>
              <a:rPr lang="en-US" sz="2400" dirty="0" err="1" smtClean="0"/>
              <a:t>institutionalizarea</a:t>
            </a:r>
            <a:r>
              <a:rPr lang="en-US" sz="2400" dirty="0" smtClean="0"/>
              <a:t> </a:t>
            </a:r>
            <a:r>
              <a:rPr lang="en-US" sz="2400" dirty="0" err="1" smtClean="0"/>
              <a:t>conditiile</a:t>
            </a:r>
            <a:r>
              <a:rPr lang="en-US" sz="2400" dirty="0" smtClean="0"/>
              <a:t> </a:t>
            </a:r>
            <a:r>
              <a:rPr lang="en-US" sz="2400" dirty="0" err="1" smtClean="0"/>
              <a:t>partizane</a:t>
            </a:r>
            <a:r>
              <a:rPr lang="en-US" sz="2400" dirty="0"/>
              <a:t> </a:t>
            </a:r>
            <a:r>
              <a:rPr lang="en-US" sz="2400" dirty="0" smtClean="0"/>
              <a:t>care s-au format ca </a:t>
            </a:r>
            <a:r>
              <a:rPr lang="en-US" sz="2400" dirty="0" err="1" smtClean="0"/>
              <a:t>urmare</a:t>
            </a:r>
            <a:r>
              <a:rPr lang="en-US" sz="2400" dirty="0" smtClean="0"/>
              <a:t> a </a:t>
            </a:r>
            <a:r>
              <a:rPr lang="en-US" sz="2400" dirty="0" err="1" smtClean="0"/>
              <a:t>clivajelor</a:t>
            </a:r>
            <a:r>
              <a:rPr lang="en-US" sz="2400" dirty="0" smtClean="0"/>
              <a:t> </a:t>
            </a:r>
            <a:r>
              <a:rPr lang="en-US" sz="2400" dirty="0" err="1" smtClean="0"/>
              <a:t>istorice</a:t>
            </a:r>
            <a:r>
              <a:rPr lang="en-US" sz="2400" dirty="0" smtClean="0"/>
              <a:t> = </a:t>
            </a:r>
            <a:r>
              <a:rPr lang="en-US" sz="2400" dirty="0" err="1" smtClean="0"/>
              <a:t>potentialul</a:t>
            </a:r>
            <a:r>
              <a:rPr lang="en-US" sz="2400" dirty="0" smtClean="0"/>
              <a:t> </a:t>
            </a:r>
            <a:r>
              <a:rPr lang="en-US" sz="2400" dirty="0" err="1" smtClean="0"/>
              <a:t>pentru</a:t>
            </a:r>
            <a:r>
              <a:rPr lang="en-US" sz="2400" dirty="0" smtClean="0"/>
              <a:t> </a:t>
            </a:r>
            <a:r>
              <a:rPr lang="en-US" sz="2400" dirty="0" err="1" smtClean="0"/>
              <a:t>schimbarea</a:t>
            </a:r>
            <a:r>
              <a:rPr lang="en-US" sz="2400" dirty="0" smtClean="0"/>
              <a:t> </a:t>
            </a:r>
            <a:r>
              <a:rPr lang="en-US" sz="2400" dirty="0" err="1" smtClean="0"/>
              <a:t>partizanatului</a:t>
            </a:r>
            <a:r>
              <a:rPr lang="en-US" sz="2400" dirty="0" smtClean="0"/>
              <a:t> se </a:t>
            </a:r>
            <a:r>
              <a:rPr lang="en-US" sz="2400" dirty="0" err="1" smtClean="0"/>
              <a:t>diminueaza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partidele</a:t>
            </a:r>
            <a:r>
              <a:rPr lang="en-US" sz="2400" dirty="0" smtClean="0"/>
              <a:t> </a:t>
            </a:r>
            <a:r>
              <a:rPr lang="en-US" sz="2400" dirty="0" err="1" smtClean="0"/>
              <a:t>devin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institutii</a:t>
            </a:r>
            <a:r>
              <a:rPr lang="en-US" sz="2400" dirty="0" smtClean="0"/>
              <a:t> care se auto-</a:t>
            </a:r>
            <a:r>
              <a:rPr lang="en-US" sz="2400" dirty="0" err="1" smtClean="0"/>
              <a:t>perpetueaza</a:t>
            </a:r>
            <a:r>
              <a:rPr lang="en-US" sz="24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638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804</Words>
  <Application>Microsoft Office PowerPoint</Application>
  <PresentationFormat>On-screen Show (4:3)</PresentationFormat>
  <Paragraphs>119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Partide si Sisteme de Partide</vt:lpstr>
      <vt:lpstr> Originea partidelor </vt:lpstr>
      <vt:lpstr>Explicatia istorica</vt:lpstr>
      <vt:lpstr>Explicatia istorica</vt:lpstr>
      <vt:lpstr>Explicatia istorica</vt:lpstr>
      <vt:lpstr>Explicatia istorica</vt:lpstr>
      <vt:lpstr>Explicatia istorica</vt:lpstr>
      <vt:lpstr>Explicatia istorica</vt:lpstr>
      <vt:lpstr>Explicatia istorica</vt:lpstr>
      <vt:lpstr>Explicatia istorica</vt:lpstr>
      <vt:lpstr>Explicatia istorica</vt:lpstr>
      <vt:lpstr>Explicatia istorica</vt:lpstr>
      <vt:lpstr>Explicatia Institutionala</vt:lpstr>
      <vt:lpstr>Explicatia Institutionala</vt:lpstr>
      <vt:lpstr>Explicatia Institutionala</vt:lpstr>
      <vt:lpstr>Concluzii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si Sisteme de Partide</dc:title>
  <dc:creator>Cosmin Marian</dc:creator>
  <cp:lastModifiedBy>Cosmin Marian</cp:lastModifiedBy>
  <cp:revision>85</cp:revision>
  <dcterms:created xsi:type="dcterms:W3CDTF">2014-03-05T12:38:22Z</dcterms:created>
  <dcterms:modified xsi:type="dcterms:W3CDTF">2014-03-10T09:47:31Z</dcterms:modified>
</cp:coreProperties>
</file>