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7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8DCB7-00C9-4B8A-B525-7630336744D5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0F3C0-4684-4EF2-B75F-23055133ADA6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3259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2B8574B-C683-419B-9B63-A887339E9A12}" type="slidenum">
              <a:rPr lang="en-US" altLang="ro-RO" sz="1200" smtClean="0"/>
              <a:pPr/>
              <a:t>7</a:t>
            </a:fld>
            <a:endParaRPr lang="en-US" altLang="ro-RO" sz="120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o-RO" altLang="ro-R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923B7-7D9A-44D3-A285-E14AB1267182}" type="slidenum">
              <a:rPr lang="en-US" altLang="ro-RO"/>
              <a:pPr/>
              <a:t>19</a:t>
            </a:fld>
            <a:endParaRPr lang="en-US" altLang="ro-RO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o-RO" alt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8886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64165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0811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93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691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1146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65551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32773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6657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3833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8689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0273D-96C9-4B06-A361-4E912C8ACF64}" type="datetimeFigureOut">
              <a:rPr lang="ro-RO" smtClean="0"/>
              <a:t>15.04.2014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DCB61-E3EA-4097-95A1-05FFB1A537A0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5878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smtClean="0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0400" cy="1752600"/>
          </a:xfrm>
        </p:spPr>
        <p:txBody>
          <a:bodyPr/>
          <a:lstStyle/>
          <a:p>
            <a:r>
              <a:rPr lang="ro-RO" b="1" dirty="0"/>
              <a:t>Sisteme electorale și sisteme de partide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4245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2736" y="609600"/>
            <a:ext cx="8229600" cy="381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ro-RO" dirty="0" err="1" smtClean="0"/>
              <a:t>Primul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tur</a:t>
            </a:r>
            <a:r>
              <a:rPr lang="en-US" altLang="ro-RO" dirty="0" smtClean="0"/>
              <a:t> (2012)				Al </a:t>
            </a:r>
            <a:r>
              <a:rPr lang="en-US" altLang="ro-RO" dirty="0" err="1" smtClean="0"/>
              <a:t>doilea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tur</a:t>
            </a:r>
            <a:r>
              <a:rPr lang="en-US" altLang="ro-RO" dirty="0" smtClean="0"/>
              <a:t> (2012)</a:t>
            </a:r>
            <a:endParaRPr lang="ro-RO" altLang="ro-RO" dirty="0" smtClean="0"/>
          </a:p>
          <a:p>
            <a:pPr>
              <a:buFontTx/>
              <a:buNone/>
            </a:pPr>
            <a:endParaRPr lang="ro-RO" altLang="ro-RO" dirty="0" smtClean="0"/>
          </a:p>
        </p:txBody>
      </p:sp>
      <p:pic>
        <p:nvPicPr>
          <p:cNvPr id="1026" name="Picture 2" descr="File:2012 French legislative election - First round - Majority vote (Metropolitan France, communes)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1148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5562600"/>
            <a:ext cx="3124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00" dirty="0" smtClean="0"/>
              <a:t>   Orange: Alliance centriste / Centre pour la France / Nouveau Centre</a:t>
            </a:r>
          </a:p>
          <a:p>
            <a:r>
              <a:rPr lang="fr-FR" sz="700" dirty="0" smtClean="0"/>
              <a:t>   Violet: Divers droite</a:t>
            </a:r>
          </a:p>
          <a:p>
            <a:r>
              <a:rPr lang="fr-FR" sz="700" dirty="0" smtClean="0"/>
              <a:t>   Pink: Parti socialiste / Divers gauche / Parti radical / Parti radical de gauche</a:t>
            </a:r>
          </a:p>
          <a:p>
            <a:r>
              <a:rPr lang="fr-FR" sz="700" dirty="0" smtClean="0"/>
              <a:t>   Green: Europe-Ecologie-Les Verts / Ecologistes</a:t>
            </a:r>
          </a:p>
          <a:p>
            <a:r>
              <a:rPr lang="fr-FR" sz="700" dirty="0" smtClean="0"/>
              <a:t>   </a:t>
            </a:r>
            <a:r>
              <a:rPr lang="fr-FR" sz="700" dirty="0" err="1" smtClean="0"/>
              <a:t>Dark</a:t>
            </a:r>
            <a:r>
              <a:rPr lang="fr-FR" sz="700" dirty="0" smtClean="0"/>
              <a:t> gray: Front national / Extrême-droite</a:t>
            </a:r>
          </a:p>
          <a:p>
            <a:r>
              <a:rPr lang="fr-FR" sz="700" dirty="0" smtClean="0"/>
              <a:t>   </a:t>
            </a:r>
            <a:r>
              <a:rPr lang="fr-FR" sz="700" dirty="0" err="1" smtClean="0"/>
              <a:t>Red</a:t>
            </a:r>
            <a:r>
              <a:rPr lang="fr-FR" sz="700" dirty="0" smtClean="0"/>
              <a:t>: Front de gauche / Extrême-gauche</a:t>
            </a:r>
          </a:p>
          <a:p>
            <a:r>
              <a:rPr lang="fr-FR" sz="700" dirty="0" smtClean="0"/>
              <a:t>   Blue: Union pour un mouvement populaire / Divers droite</a:t>
            </a:r>
          </a:p>
          <a:p>
            <a:r>
              <a:rPr lang="fr-FR" sz="700" dirty="0" smtClean="0"/>
              <a:t>   </a:t>
            </a:r>
            <a:r>
              <a:rPr lang="fr-FR" sz="700" dirty="0" err="1" smtClean="0"/>
              <a:t>Yellow</a:t>
            </a:r>
            <a:r>
              <a:rPr lang="fr-FR" sz="700" dirty="0" smtClean="0"/>
              <a:t>: régionalistes</a:t>
            </a:r>
          </a:p>
          <a:p>
            <a:r>
              <a:rPr lang="fr-FR" sz="700" dirty="0" smtClean="0"/>
              <a:t>   Gray: </a:t>
            </a:r>
            <a:r>
              <a:rPr lang="fr-FR" sz="700" dirty="0" err="1" smtClean="0"/>
              <a:t>misc</a:t>
            </a:r>
            <a:r>
              <a:rPr lang="fr-FR" sz="700" dirty="0" smtClean="0"/>
              <a:t>.</a:t>
            </a:r>
          </a:p>
          <a:p>
            <a:r>
              <a:rPr lang="fr-FR" sz="700" dirty="0" smtClean="0"/>
              <a:t>   Light gray: </a:t>
            </a:r>
            <a:r>
              <a:rPr lang="fr-FR" sz="700" dirty="0" err="1" smtClean="0"/>
              <a:t>standoff</a:t>
            </a:r>
            <a:r>
              <a:rPr lang="fr-FR" sz="700" dirty="0" smtClean="0"/>
              <a:t> </a:t>
            </a:r>
            <a:r>
              <a:rPr lang="fr-FR" sz="700" dirty="0" err="1" smtClean="0"/>
              <a:t>between</a:t>
            </a:r>
            <a:r>
              <a:rPr lang="fr-FR" sz="700" dirty="0" smtClean="0"/>
              <a:t> </a:t>
            </a:r>
            <a:r>
              <a:rPr lang="fr-FR" sz="700" dirty="0" err="1" smtClean="0"/>
              <a:t>two</a:t>
            </a:r>
            <a:r>
              <a:rPr lang="fr-FR" sz="700" dirty="0" smtClean="0"/>
              <a:t> or more candidates</a:t>
            </a:r>
            <a:endParaRPr lang="ro-RO" sz="700" dirty="0"/>
          </a:p>
        </p:txBody>
      </p:sp>
      <p:pic>
        <p:nvPicPr>
          <p:cNvPr id="4" name="Picture 4" descr="http://upload.wikimedia.org/wikipedia/commons/thumb/5/57/2012_French_legistlative_elections_-_Second_round_-_Majority_vote_%28Metropolitan_France%2C_communes%29.svg/440px-2012_French_legistlative_elections_-_Second_round_-_Majority_vote_%28Metropolitan_France%2C_communes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27322"/>
            <a:ext cx="419100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46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Sistemele Proportionale - PR </a:t>
            </a:r>
            <a:br>
              <a:rPr lang="en-US" altLang="ro-RO" sz="4000" smtClean="0"/>
            </a:br>
            <a:r>
              <a:rPr lang="en-US" altLang="ro-RO" sz="4000" smtClean="0"/>
              <a:t>(cu lista de partid)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ro-RO" sz="2800" smtClean="0"/>
              <a:t>MD mai mare de 1</a:t>
            </a:r>
          </a:p>
          <a:p>
            <a:pPr>
              <a:lnSpc>
                <a:spcPct val="80000"/>
              </a:lnSpc>
            </a:pPr>
            <a:endParaRPr lang="en-US" altLang="ro-RO" sz="1400" smtClean="0"/>
          </a:p>
          <a:p>
            <a:pPr>
              <a:lnSpc>
                <a:spcPct val="80000"/>
              </a:lnSpc>
            </a:pPr>
            <a:r>
              <a:rPr lang="en-US" altLang="ro-RO" sz="2800" smtClean="0"/>
              <a:t>Partidele (fara numele candidatilor) sunt listate pe buletinul de vot</a:t>
            </a:r>
          </a:p>
          <a:p>
            <a:pPr>
              <a:lnSpc>
                <a:spcPct val="80000"/>
              </a:lnSpc>
            </a:pPr>
            <a:endParaRPr lang="en-US" altLang="ro-RO" sz="1400" smtClean="0"/>
          </a:p>
          <a:p>
            <a:pPr>
              <a:lnSpc>
                <a:spcPct val="80000"/>
              </a:lnSpc>
            </a:pPr>
            <a:r>
              <a:rPr lang="en-US" altLang="ro-RO" sz="2800" smtClean="0"/>
              <a:t>Locurile sunt distribuite proportional cu voturile primite de fiecare partid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Sunt posibile mai multe formule (cele mai comune D’Honte si Hare)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Unele tari utilizeaza districte stratificate astfel incat “restul de voturi” poate fi transferat la districtul de la nivelul superior (ex Ungaria)</a:t>
            </a:r>
          </a:p>
        </p:txBody>
      </p:sp>
    </p:spTree>
    <p:extLst>
      <p:ext uri="{BB962C8B-B14F-4D97-AF65-F5344CB8AC3E}">
        <p14:creationId xmlns:p14="http://schemas.microsoft.com/office/powerpoint/2010/main" val="1290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Sa presupunem ca rezultatul alegerilor pentru un district este urmatorul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ro-RO" smtClean="0"/>
              <a:t>				</a:t>
            </a:r>
            <a:r>
              <a:rPr lang="en-US" altLang="ro-RO" u="sng" smtClean="0"/>
              <a:t>% of Vote</a:t>
            </a:r>
            <a:r>
              <a:rPr lang="en-US" altLang="ro-RO" smtClean="0"/>
              <a:t>	</a:t>
            </a:r>
            <a:r>
              <a:rPr lang="en-US" altLang="ro-RO" u="sng" smtClean="0"/>
              <a:t>Loc		Loc</a:t>
            </a:r>
          </a:p>
          <a:p>
            <a:pPr>
              <a:buFontTx/>
              <a:buNone/>
            </a:pPr>
            <a:r>
              <a:rPr lang="en-US" altLang="ro-RO" smtClean="0"/>
              <a:t>Partidul liberal	     46%	 5 (4.6)	9 (9.2)</a:t>
            </a:r>
          </a:p>
          <a:p>
            <a:pPr>
              <a:buFontTx/>
              <a:buNone/>
            </a:pPr>
            <a:r>
              <a:rPr lang="en-US" altLang="ro-RO" smtClean="0"/>
              <a:t>Social Democrat     34%	 3 (3.4)	7 (6.8)</a:t>
            </a:r>
          </a:p>
          <a:p>
            <a:pPr>
              <a:buFontTx/>
              <a:buNone/>
            </a:pPr>
            <a:r>
              <a:rPr lang="en-US" altLang="ro-RO" smtClean="0"/>
              <a:t>Partidul verde 	     16%	 2 (1.6)	3 (3.2)</a:t>
            </a:r>
          </a:p>
          <a:p>
            <a:pPr>
              <a:buFontTx/>
              <a:buNone/>
            </a:pPr>
            <a:r>
              <a:rPr lang="en-US" altLang="ro-RO" smtClean="0"/>
              <a:t>Partidul Nat	       4%	 </a:t>
            </a:r>
            <a:r>
              <a:rPr lang="en-US" altLang="ro-RO" u="sng" smtClean="0"/>
              <a:t>0 (0.4)	1 (0.8)</a:t>
            </a:r>
          </a:p>
          <a:p>
            <a:pPr>
              <a:buFontTx/>
              <a:buNone/>
            </a:pPr>
            <a:r>
              <a:rPr lang="en-US" altLang="ro-RO" smtClean="0"/>
              <a:t>DM = 				    10		   20</a:t>
            </a:r>
          </a:p>
          <a:p>
            <a:pPr>
              <a:buFontTx/>
              <a:buNone/>
            </a:pPr>
            <a:endParaRPr lang="en-US" altLang="ro-RO" sz="2000" smtClean="0"/>
          </a:p>
        </p:txBody>
      </p:sp>
    </p:spTree>
    <p:extLst>
      <p:ext uri="{BB962C8B-B14F-4D97-AF65-F5344CB8AC3E}">
        <p14:creationId xmlns:p14="http://schemas.microsoft.com/office/powerpoint/2010/main" val="10523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mtClean="0"/>
              <a:t>Sistemul PR (cu liste de partid)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ro-RO" sz="2800" smtClean="0"/>
              <a:t>Pe masura ce MD creste rezultatele devin tot mai proportionale (raportul dintre voturi si locuri este mai clar pastrat)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Este posibil sa existe un singur district la nivel national 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Israel: MD = 120; Olanda: MD = 150</a:t>
            </a:r>
          </a:p>
          <a:p>
            <a:pPr lvl="1">
              <a:lnSpc>
                <a:spcPct val="80000"/>
              </a:lnSpc>
            </a:pPr>
            <a:endParaRPr lang="en-US" altLang="ro-RO" sz="2400" smtClean="0"/>
          </a:p>
          <a:p>
            <a:pPr>
              <a:lnSpc>
                <a:spcPct val="80000"/>
              </a:lnSpc>
            </a:pPr>
            <a:r>
              <a:rPr lang="en-US" altLang="ro-RO" sz="2800" smtClean="0"/>
              <a:t>Sistemul electoral proportional - PR – tinde sa produca mai multe partide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Alegatorii percep ca exista oportunitate si pentru partidele mici de a castiga locuri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Partidele sunt mai independente unele in raport cu altele</a:t>
            </a:r>
          </a:p>
        </p:txBody>
      </p:sp>
    </p:spTree>
    <p:extLst>
      <p:ext uri="{BB962C8B-B14F-4D97-AF65-F5344CB8AC3E}">
        <p14:creationId xmlns:p14="http://schemas.microsoft.com/office/powerpoint/2010/main" val="62254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Sistemele electorale Mixte </a:t>
            </a:r>
            <a:br>
              <a:rPr lang="en-US" altLang="ro-RO" sz="4000" smtClean="0"/>
            </a:br>
            <a:r>
              <a:rPr lang="en-US" altLang="ro-RO" sz="4000" smtClean="0"/>
              <a:t>Examplu: Bundestag-ul German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ro-RO" sz="2800" smtClean="0"/>
              <a:t>Fiecare alegator apartine la doua districte electorale care se suprapun</a:t>
            </a:r>
          </a:p>
          <a:p>
            <a:pPr lvl="1"/>
            <a:r>
              <a:rPr lang="en-US" altLang="ro-RO" sz="2400" smtClean="0"/>
              <a:t>Un district este SMD: MD = 1 </a:t>
            </a:r>
          </a:p>
          <a:p>
            <a:pPr lvl="1"/>
            <a:r>
              <a:rPr lang="en-US" altLang="ro-RO" sz="2400" smtClean="0"/>
              <a:t>Un district este cu mai multi membrii MD &gt; 1</a:t>
            </a:r>
          </a:p>
          <a:p>
            <a:pPr lvl="1">
              <a:buFontTx/>
              <a:buNone/>
            </a:pPr>
            <a:endParaRPr lang="en-US" altLang="ro-RO" sz="2400" smtClean="0"/>
          </a:p>
          <a:p>
            <a:r>
              <a:rPr lang="en-US" altLang="ro-RO" sz="2800" smtClean="0"/>
              <a:t>Bundestag-ul este impartit in doua parti egale 50/50, cate o parte pentru fiecare tip de district</a:t>
            </a:r>
          </a:p>
          <a:p>
            <a:pPr lvl="1"/>
            <a:r>
              <a:rPr lang="en-US" altLang="ro-RO" sz="2400" smtClean="0"/>
              <a:t>Din 2002, Bundestag –ul are 598 locuri</a:t>
            </a:r>
          </a:p>
          <a:p>
            <a:pPr lvl="1"/>
            <a:r>
              <a:rPr lang="en-US" altLang="ro-RO" sz="2400" smtClean="0"/>
              <a:t>Inainte de 2002 avea 656 locuri</a:t>
            </a:r>
          </a:p>
          <a:p>
            <a:pPr lvl="1"/>
            <a:r>
              <a:rPr lang="en-US" altLang="ro-RO" sz="2400" smtClean="0"/>
              <a:t>Locurile “Overhang” maresc acest numar (se adauga la acest numar)</a:t>
            </a:r>
          </a:p>
        </p:txBody>
      </p:sp>
    </p:spTree>
    <p:extLst>
      <p:ext uri="{BB962C8B-B14F-4D97-AF65-F5344CB8AC3E}">
        <p14:creationId xmlns:p14="http://schemas.microsoft.com/office/powerpoint/2010/main" val="333046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Transformarea Voturilor in Locuri in Bundestag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ro-RO" sz="2800" smtClean="0"/>
              <a:t>Voturile primite in districtele SMD/majoritare  sunt numarate prima data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Locurile sunt alocate disctrictelor SMD prin regula majoritatii simple (plurality)</a:t>
            </a:r>
          </a:p>
          <a:p>
            <a:pPr lvl="1">
              <a:lnSpc>
                <a:spcPct val="80000"/>
              </a:lnSpc>
            </a:pPr>
            <a:endParaRPr lang="en-US" altLang="ro-RO" sz="2400" smtClean="0"/>
          </a:p>
          <a:p>
            <a:pPr>
              <a:lnSpc>
                <a:spcPct val="80000"/>
              </a:lnSpc>
            </a:pPr>
            <a:r>
              <a:rPr lang="en-US" altLang="ro-RO" sz="2800" smtClean="0"/>
              <a:t>Apoi toate voturile (SMD/plurality si PR-liste) sunt combinate si numarate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Candidatii SMD sunt asociati partidului lor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Sistemul PR distribuie locurile proportional</a:t>
            </a:r>
          </a:p>
          <a:p>
            <a:pPr lvl="1">
              <a:lnSpc>
                <a:spcPct val="80000"/>
              </a:lnSpc>
            </a:pPr>
            <a:r>
              <a:rPr lang="en-US" altLang="ro-RO" sz="2400" smtClean="0"/>
              <a:t>Locurile castigate prin SMD sunt eliminate de la inceput de la distribuirea bazata pe sistemul PR</a:t>
            </a:r>
          </a:p>
        </p:txBody>
      </p:sp>
    </p:spTree>
    <p:extLst>
      <p:ext uri="{BB962C8B-B14F-4D97-AF65-F5344CB8AC3E}">
        <p14:creationId xmlns:p14="http://schemas.microsoft.com/office/powerpoint/2010/main" val="39225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Rezultatele Sistemelor </a:t>
            </a:r>
            <a:br>
              <a:rPr lang="en-US" altLang="ro-RO" sz="4000" smtClean="0"/>
            </a:br>
            <a:r>
              <a:rPr lang="en-US" altLang="ro-RO" sz="4000" smtClean="0"/>
              <a:t>Electorale Mixte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o-RO" sz="2800" smtClean="0"/>
              <a:t>Sistemul incurajeaza aparitia a 2 partide mari si anacronice</a:t>
            </a:r>
          </a:p>
          <a:p>
            <a:pPr>
              <a:lnSpc>
                <a:spcPct val="90000"/>
              </a:lnSpc>
            </a:pPr>
            <a:r>
              <a:rPr lang="en-US" altLang="ro-RO" sz="2800" smtClean="0"/>
              <a:t>Sistemul incurajeaza partidele mici sa castige reprezentare (locuri)</a:t>
            </a:r>
          </a:p>
          <a:p>
            <a:pPr lvl="1">
              <a:lnSpc>
                <a:spcPct val="90000"/>
              </a:lnSpc>
            </a:pPr>
            <a:r>
              <a:rPr lang="en-US" altLang="ro-RO" sz="2400" smtClean="0"/>
              <a:t>Partidele mai mici se concentreaza asupra districtelor PR</a:t>
            </a:r>
          </a:p>
          <a:p>
            <a:pPr lvl="1">
              <a:lnSpc>
                <a:spcPct val="90000"/>
              </a:lnSpc>
            </a:pPr>
            <a:r>
              <a:rPr lang="en-US" altLang="ro-RO" sz="2400" smtClean="0"/>
              <a:t>Alegatorii tind sa isi divizeze votul</a:t>
            </a:r>
          </a:p>
          <a:p>
            <a:pPr>
              <a:lnSpc>
                <a:spcPct val="90000"/>
              </a:lnSpc>
            </a:pPr>
            <a:endParaRPr lang="en-US" altLang="ro-RO" sz="2800" smtClean="0"/>
          </a:p>
          <a:p>
            <a:pPr>
              <a:lnSpc>
                <a:spcPct val="90000"/>
              </a:lnSpc>
            </a:pPr>
            <a:r>
              <a:rPr lang="en-US" altLang="ro-RO" sz="2800" smtClean="0"/>
              <a:t>In mod obisnuit rezultatele alegerilor forteaza coalitii intre partide de stanga si de dreapta</a:t>
            </a:r>
          </a:p>
        </p:txBody>
      </p:sp>
    </p:spTree>
    <p:extLst>
      <p:ext uri="{BB962C8B-B14F-4D97-AF65-F5344CB8AC3E}">
        <p14:creationId xmlns:p14="http://schemas.microsoft.com/office/powerpoint/2010/main" val="87422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mtClean="0"/>
              <a:t>Example de locuri “overhang”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o-RO" dirty="0" err="1" smtClean="0"/>
              <a:t>Disctrict</a:t>
            </a:r>
            <a:r>
              <a:rPr lang="en-US" altLang="ro-RO" dirty="0" smtClean="0"/>
              <a:t> PR = un land cu DM = 60</a:t>
            </a:r>
          </a:p>
          <a:p>
            <a:pPr lvl="1">
              <a:lnSpc>
                <a:spcPct val="90000"/>
              </a:lnSpc>
            </a:pPr>
            <a:r>
              <a:rPr lang="en-US" altLang="ro-RO" dirty="0" smtClean="0"/>
              <a:t>30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SMD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30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PR</a:t>
            </a:r>
          </a:p>
          <a:p>
            <a:pPr>
              <a:lnSpc>
                <a:spcPct val="90000"/>
              </a:lnSpc>
            </a:pPr>
            <a:r>
              <a:rPr lang="en-US" altLang="ro-RO" dirty="0" err="1" smtClean="0"/>
              <a:t>Partidul</a:t>
            </a:r>
            <a:r>
              <a:rPr lang="en-US" altLang="ro-RO" dirty="0" smtClean="0"/>
              <a:t> X (un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</a:t>
            </a:r>
            <a:r>
              <a:rPr lang="en-US" altLang="ro-RO" dirty="0" smtClean="0"/>
              <a:t>mare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anacronic</a:t>
            </a:r>
            <a:r>
              <a:rPr lang="en-US" altLang="ro-RO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ro-RO" dirty="0" err="1" smtClean="0"/>
              <a:t>Catistiga</a:t>
            </a:r>
            <a:r>
              <a:rPr lang="en-US" altLang="ro-RO" dirty="0" smtClean="0"/>
              <a:t> 22 din </a:t>
            </a:r>
            <a:r>
              <a:rPr lang="en-US" altLang="ro-RO" dirty="0" err="1" smtClean="0"/>
              <a:t>cele</a:t>
            </a:r>
            <a:r>
              <a:rPr lang="en-US" altLang="ro-RO" dirty="0" smtClean="0"/>
              <a:t> 30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SMD (42% din </a:t>
            </a:r>
            <a:r>
              <a:rPr lang="en-US" altLang="ro-RO" dirty="0" err="1" smtClean="0"/>
              <a:t>voturile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acordate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districtelor</a:t>
            </a:r>
            <a:r>
              <a:rPr lang="en-US" altLang="ro-RO" dirty="0" smtClean="0"/>
              <a:t> SMD)</a:t>
            </a:r>
          </a:p>
          <a:p>
            <a:pPr lvl="1">
              <a:lnSpc>
                <a:spcPct val="90000"/>
              </a:lnSpc>
            </a:pPr>
            <a:r>
              <a:rPr lang="en-US" altLang="ro-RO" dirty="0" err="1" smtClean="0"/>
              <a:t>Combinat</a:t>
            </a:r>
            <a:r>
              <a:rPr lang="en-US" altLang="ro-RO" dirty="0" smtClean="0"/>
              <a:t> cu </a:t>
            </a:r>
            <a:r>
              <a:rPr lang="en-US" altLang="ro-RO" dirty="0" err="1" smtClean="0"/>
              <a:t>voturi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liste</a:t>
            </a:r>
            <a:r>
              <a:rPr lang="en-US" altLang="ro-RO" dirty="0" smtClean="0"/>
              <a:t> PR = 35% din </a:t>
            </a:r>
            <a:r>
              <a:rPr lang="en-US" altLang="ro-RO" dirty="0" err="1" smtClean="0"/>
              <a:t>votul</a:t>
            </a:r>
            <a:r>
              <a:rPr lang="en-US" altLang="ro-RO" dirty="0" smtClean="0"/>
              <a:t> total</a:t>
            </a:r>
          </a:p>
          <a:p>
            <a:pPr lvl="1">
              <a:lnSpc>
                <a:spcPct val="90000"/>
              </a:lnSpc>
            </a:pPr>
            <a:r>
              <a:rPr lang="en-US" altLang="ro-RO" dirty="0" err="1" smtClean="0"/>
              <a:t>Ar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trebui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primeasca</a:t>
            </a:r>
            <a:r>
              <a:rPr lang="en-US" altLang="ro-RO" dirty="0" smtClean="0"/>
              <a:t> 21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din </a:t>
            </a:r>
            <a:r>
              <a:rPr lang="en-US" altLang="ro-RO" dirty="0" err="1" smtClean="0"/>
              <a:t>totalul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(60) </a:t>
            </a:r>
            <a:r>
              <a:rPr lang="en-US" altLang="ro-RO" dirty="0" err="1" smtClean="0"/>
              <a:t>dar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pastreaza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cele</a:t>
            </a:r>
            <a:r>
              <a:rPr lang="en-US" altLang="ro-RO" dirty="0" smtClean="0"/>
              <a:t> 22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SMD (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nu </a:t>
            </a:r>
            <a:r>
              <a:rPr lang="en-US" altLang="ro-RO" dirty="0" err="1" smtClean="0"/>
              <a:t>primeste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nici</a:t>
            </a:r>
            <a:r>
              <a:rPr lang="en-US" altLang="ro-RO" dirty="0" smtClean="0"/>
              <a:t> un </a:t>
            </a:r>
            <a:r>
              <a:rPr lang="en-US" altLang="ro-RO" dirty="0" err="1" smtClean="0"/>
              <a:t>loc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baza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listelor</a:t>
            </a:r>
            <a:r>
              <a:rPr lang="en-US" altLang="ro-RO" dirty="0" smtClean="0"/>
              <a:t> PR)</a:t>
            </a:r>
          </a:p>
        </p:txBody>
      </p:sp>
    </p:spTree>
    <p:extLst>
      <p:ext uri="{BB962C8B-B14F-4D97-AF65-F5344CB8AC3E}">
        <p14:creationId xmlns:p14="http://schemas.microsoft.com/office/powerpoint/2010/main" val="2762778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mtClean="0"/>
              <a:t>Examplu de Partid Mic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o-RO" smtClean="0"/>
              <a:t>Partidul Y in acelasi Land ca si in exemplul anterior</a:t>
            </a:r>
          </a:p>
          <a:p>
            <a:pPr lvl="1"/>
            <a:r>
              <a:rPr lang="en-US" altLang="ro-RO" smtClean="0"/>
              <a:t>Castiga 3 din cele 30 locuri SMD cu 16% din voturi</a:t>
            </a:r>
          </a:p>
          <a:p>
            <a:pPr lvl="1"/>
            <a:r>
              <a:rPr lang="en-US" altLang="ro-RO" smtClean="0"/>
              <a:t>Combinat cu votul pe liste PR = 20% din votul total</a:t>
            </a:r>
          </a:p>
          <a:p>
            <a:pPr lvl="1"/>
            <a:r>
              <a:rPr lang="en-US" altLang="ro-RO" smtClean="0"/>
              <a:t>Ar trebui sa primeasca in total 12 locuri</a:t>
            </a:r>
          </a:p>
          <a:p>
            <a:pPr lvl="1"/>
            <a:r>
              <a:rPr lang="en-US" altLang="ro-RO" smtClean="0"/>
              <a:t>9 dintre aceste locuri sunt obtinute pe baza voturilor pe lista PR</a:t>
            </a:r>
          </a:p>
        </p:txBody>
      </p:sp>
    </p:spTree>
    <p:extLst>
      <p:ext uri="{BB962C8B-B14F-4D97-AF65-F5344CB8AC3E}">
        <p14:creationId xmlns:p14="http://schemas.microsoft.com/office/powerpoint/2010/main" val="1756274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ro-RO" dirty="0" err="1" smtClean="0"/>
              <a:t>Evaluarea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sistemelor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electorale</a:t>
            </a:r>
            <a:endParaRPr lang="en-US" altLang="ro-RO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ro-RO" dirty="0" err="1" smtClean="0"/>
              <a:t>Nivelul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satisfactie</a:t>
            </a:r>
            <a:r>
              <a:rPr lang="en-US" altLang="ro-RO" dirty="0" smtClean="0"/>
              <a:t> al </a:t>
            </a:r>
            <a:r>
              <a:rPr lang="en-US" altLang="ro-RO" dirty="0" err="1" smtClean="0"/>
              <a:t>alegatorilor</a:t>
            </a:r>
            <a:r>
              <a:rPr lang="en-US" altLang="ro-RO" dirty="0" smtClean="0"/>
              <a:t>? </a:t>
            </a:r>
            <a:r>
              <a:rPr lang="en-US" altLang="ro-RO" dirty="0" err="1" smtClean="0"/>
              <a:t>Numarul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celor</a:t>
            </a:r>
            <a:r>
              <a:rPr lang="en-US" altLang="ro-RO" dirty="0" smtClean="0"/>
              <a:t> care </a:t>
            </a:r>
            <a:r>
              <a:rPr lang="en-US" altLang="ro-RO" dirty="0" err="1" smtClean="0"/>
              <a:t>pierd</a:t>
            </a:r>
            <a:r>
              <a:rPr lang="en-US" altLang="ro-RO" dirty="0" smtClean="0"/>
              <a:t>?</a:t>
            </a:r>
          </a:p>
          <a:p>
            <a:endParaRPr lang="en-US" altLang="ro-RO" dirty="0" smtClean="0"/>
          </a:p>
          <a:p>
            <a:r>
              <a:rPr lang="en-US" altLang="ro-RO" dirty="0" err="1" smtClean="0"/>
              <a:t>Justete</a:t>
            </a:r>
            <a:r>
              <a:rPr lang="en-US" altLang="ro-RO" dirty="0" smtClean="0"/>
              <a:t> = </a:t>
            </a:r>
            <a:r>
              <a:rPr lang="en-US" altLang="ro-RO" dirty="0" err="1" smtClean="0"/>
              <a:t>Proportionalitate</a:t>
            </a:r>
            <a:r>
              <a:rPr lang="en-US" altLang="ro-RO" dirty="0" smtClean="0"/>
              <a:t>?</a:t>
            </a:r>
          </a:p>
          <a:p>
            <a:endParaRPr lang="en-US" altLang="ro-RO" dirty="0" smtClean="0"/>
          </a:p>
          <a:p>
            <a:r>
              <a:rPr lang="en-US" altLang="ro-RO" dirty="0" err="1" smtClean="0"/>
              <a:t>Reprezentare</a:t>
            </a:r>
            <a:endParaRPr lang="en-US" altLang="ro-RO" dirty="0" smtClean="0"/>
          </a:p>
          <a:p>
            <a:pPr lvl="1"/>
            <a:r>
              <a:rPr lang="en-US" altLang="ro-RO" dirty="0" smtClean="0"/>
              <a:t>Un </a:t>
            </a:r>
            <a:r>
              <a:rPr lang="en-US" altLang="ro-RO" dirty="0" err="1" smtClean="0"/>
              <a:t>reprezentant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caruia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alegatorul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</a:t>
            </a:r>
            <a:r>
              <a:rPr lang="en-US" altLang="ro-RO" dirty="0" smtClean="0"/>
              <a:t> se </a:t>
            </a:r>
            <a:r>
              <a:rPr lang="en-US" altLang="ro-RO" dirty="0" err="1" smtClean="0"/>
              <a:t>poate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adresa</a:t>
            </a:r>
            <a:r>
              <a:rPr lang="en-US" altLang="ro-RO" dirty="0" smtClean="0"/>
              <a:t>? </a:t>
            </a:r>
          </a:p>
          <a:p>
            <a:pPr lvl="1"/>
            <a:r>
              <a:rPr lang="en-US" altLang="ro-RO" dirty="0" err="1" smtClean="0"/>
              <a:t>Reprezentarea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tendintelor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majoritare</a:t>
            </a:r>
            <a:r>
              <a:rPr lang="en-US" altLang="ro-RO" dirty="0" smtClean="0"/>
              <a:t> din </a:t>
            </a:r>
            <a:r>
              <a:rPr lang="en-US" altLang="ro-RO" dirty="0" err="1" smtClean="0"/>
              <a:t>societate</a:t>
            </a:r>
            <a:r>
              <a:rPr lang="en-US" altLang="ro-RO" dirty="0" smtClean="0"/>
              <a:t>? </a:t>
            </a:r>
            <a:r>
              <a:rPr lang="en-US" altLang="ro-RO" dirty="0" err="1" smtClean="0"/>
              <a:t>Sau</a:t>
            </a:r>
            <a:r>
              <a:rPr lang="en-US" altLang="ro-RO" dirty="0" smtClean="0"/>
              <a:t> a cat </a:t>
            </a:r>
            <a:r>
              <a:rPr lang="en-US" altLang="ro-RO" dirty="0" err="1" smtClean="0"/>
              <a:t>mai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multora</a:t>
            </a:r>
            <a:r>
              <a:rPr lang="en-US" altLang="ro-RO" dirty="0" smtClean="0"/>
              <a:t>? </a:t>
            </a:r>
            <a:r>
              <a:rPr lang="en-US" altLang="ro-RO" dirty="0" err="1" smtClean="0"/>
              <a:t>tuturor</a:t>
            </a:r>
            <a:r>
              <a:rPr lang="en-US" altLang="ro-RO" dirty="0" smtClean="0"/>
              <a:t>? </a:t>
            </a:r>
          </a:p>
          <a:p>
            <a:pPr lvl="1"/>
            <a:r>
              <a:rPr lang="en-US" altLang="ro-RO" dirty="0" err="1" smtClean="0"/>
              <a:t>Prezentarea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anumitor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grupuri</a:t>
            </a:r>
            <a:r>
              <a:rPr lang="en-US" altLang="ro-RO" dirty="0" smtClean="0"/>
              <a:t>: </a:t>
            </a:r>
            <a:r>
              <a:rPr lang="en-US" altLang="ro-RO" dirty="0" err="1" smtClean="0"/>
              <a:t>femei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grupuri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etnice</a:t>
            </a:r>
            <a:r>
              <a:rPr lang="en-US" altLang="ro-RO" dirty="0" smtClean="0"/>
              <a:t>?</a:t>
            </a:r>
          </a:p>
          <a:p>
            <a:pPr lvl="1"/>
            <a:endParaRPr lang="en-US" altLang="ro-RO" dirty="0" smtClean="0"/>
          </a:p>
          <a:p>
            <a:r>
              <a:rPr lang="en-US" altLang="ro-RO" dirty="0" err="1" smtClean="0"/>
              <a:t>Guvernare</a:t>
            </a:r>
            <a:r>
              <a:rPr lang="en-US" altLang="ro-RO" dirty="0" smtClean="0"/>
              <a:t> ‘</a:t>
            </a:r>
            <a:r>
              <a:rPr lang="en-US" altLang="ro-RO" dirty="0" err="1" smtClean="0"/>
              <a:t>stabila</a:t>
            </a:r>
            <a:r>
              <a:rPr lang="en-US" altLang="ro-RO" dirty="0" smtClean="0"/>
              <a:t>’</a:t>
            </a:r>
          </a:p>
          <a:p>
            <a:endParaRPr lang="en-US" altLang="ro-RO" dirty="0"/>
          </a:p>
          <a:p>
            <a:r>
              <a:rPr lang="en-US" altLang="ro-RO" dirty="0" err="1" smtClean="0"/>
              <a:t>Simplitate</a:t>
            </a:r>
            <a:endParaRPr lang="en-US" altLang="ro-RO" dirty="0" smtClean="0"/>
          </a:p>
          <a:p>
            <a:pPr marL="0" indent="0">
              <a:buNone/>
            </a:pPr>
            <a:endParaRPr lang="en-US" altLang="ro-RO" dirty="0" smtClean="0"/>
          </a:p>
          <a:p>
            <a:endParaRPr lang="en-US" altLang="ro-RO" dirty="0" smtClean="0"/>
          </a:p>
          <a:p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val="4101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Alegeri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ro-RO" dirty="0" err="1" smtClean="0"/>
              <a:t>Scopul</a:t>
            </a:r>
            <a:r>
              <a:rPr lang="en-US" altLang="ro-RO" dirty="0" smtClean="0"/>
              <a:t> fundamental al </a:t>
            </a:r>
            <a:r>
              <a:rPr lang="en-US" altLang="ro-RO" dirty="0" err="1" smtClean="0"/>
              <a:t>alegerilor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intr</a:t>
            </a:r>
            <a:r>
              <a:rPr lang="en-US" altLang="ro-RO" dirty="0" smtClean="0"/>
              <a:t>-o </a:t>
            </a:r>
            <a:r>
              <a:rPr lang="en-US" altLang="ro-RO" dirty="0" err="1" smtClean="0"/>
              <a:t>democratie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este</a:t>
            </a:r>
            <a:r>
              <a:rPr lang="en-US" altLang="ro-RO" dirty="0" smtClean="0"/>
              <a:t> de a </a:t>
            </a:r>
            <a:r>
              <a:rPr lang="en-US" altLang="ro-RO" dirty="0" err="1" smtClean="0"/>
              <a:t>asigura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reprezentarea</a:t>
            </a:r>
            <a:r>
              <a:rPr lang="en-US" altLang="ro-RO" dirty="0" smtClean="0"/>
              <a:t>.</a:t>
            </a:r>
            <a:endParaRPr lang="en-US" altLang="ro-RO" sz="1400" dirty="0" smtClean="0"/>
          </a:p>
          <a:p>
            <a:pPr marL="0" indent="0">
              <a:buNone/>
            </a:pPr>
            <a:endParaRPr lang="en-US" altLang="ro-RO" dirty="0" smtClean="0"/>
          </a:p>
          <a:p>
            <a:pPr marL="0" indent="0">
              <a:buNone/>
            </a:pPr>
            <a:r>
              <a:rPr lang="en-US" altLang="ro-RO" dirty="0" err="1" smtClean="0"/>
              <a:t>Alegerile</a:t>
            </a:r>
            <a:r>
              <a:rPr lang="en-US" altLang="ro-RO" dirty="0" smtClean="0"/>
              <a:t>: un </a:t>
            </a:r>
            <a:r>
              <a:rPr lang="en-US" altLang="ro-RO" dirty="0" err="1" smtClean="0"/>
              <a:t>mecanism</a:t>
            </a:r>
            <a:r>
              <a:rPr lang="en-US" altLang="ro-RO" dirty="0" smtClean="0"/>
              <a:t> non-</a:t>
            </a:r>
            <a:r>
              <a:rPr lang="en-US" altLang="ro-RO" dirty="0" err="1" smtClean="0"/>
              <a:t>conflictual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rezolvare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tensiunilor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societatile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moderne</a:t>
            </a:r>
            <a:r>
              <a:rPr lang="en-US" altLang="ro-RO" dirty="0" smtClean="0"/>
              <a:t>. </a:t>
            </a:r>
          </a:p>
          <a:p>
            <a:pPr marL="0" indent="0">
              <a:buNone/>
            </a:pPr>
            <a:endParaRPr lang="en-US" altLang="ro-RO" dirty="0"/>
          </a:p>
          <a:p>
            <a:pPr marL="0" indent="0">
              <a:buNone/>
            </a:pPr>
            <a:r>
              <a:rPr lang="en-US" altLang="ro-RO" dirty="0" err="1" smtClean="0"/>
              <a:t>Alegerile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mobilizeaza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alegatorii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numele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valori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cereri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sau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obiective</a:t>
            </a:r>
            <a:r>
              <a:rPr lang="en-US" altLang="ro-RO" dirty="0" smtClean="0"/>
              <a:t>. </a:t>
            </a: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743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Alegeri</a:t>
            </a:r>
            <a:r>
              <a:rPr lang="en-US" dirty="0" smtClean="0"/>
              <a:t> </a:t>
            </a:r>
            <a:r>
              <a:rPr lang="en-US" dirty="0" err="1" smtClean="0"/>
              <a:t>democratice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ro-RO" dirty="0" err="1" smtClean="0"/>
              <a:t>Intr</a:t>
            </a:r>
            <a:r>
              <a:rPr lang="en-US" altLang="ro-RO" dirty="0" smtClean="0"/>
              <a:t>-o </a:t>
            </a:r>
            <a:r>
              <a:rPr lang="en-US" altLang="ro-RO" dirty="0" err="1" smtClean="0"/>
              <a:t>democratie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alegerile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: </a:t>
            </a:r>
            <a:r>
              <a:rPr lang="en-US" altLang="ro-RO" dirty="0" err="1" smtClean="0"/>
              <a:t>universale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egale</a:t>
            </a:r>
            <a:r>
              <a:rPr lang="en-US" altLang="ro-RO" dirty="0" smtClean="0"/>
              <a:t>, secrete,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directe</a:t>
            </a:r>
            <a:r>
              <a:rPr lang="en-US" altLang="ro-RO" dirty="0" smtClean="0"/>
              <a:t>. </a:t>
            </a:r>
          </a:p>
          <a:p>
            <a:pPr marL="0" indent="0">
              <a:buNone/>
            </a:pPr>
            <a:endParaRPr lang="cs-CZ" altLang="ro-RO" sz="1400" i="1" dirty="0" smtClean="0"/>
          </a:p>
          <a:p>
            <a:r>
              <a:rPr lang="en-US" altLang="ro-RO" u="sng" dirty="0" err="1" smtClean="0"/>
              <a:t>universale</a:t>
            </a:r>
            <a:r>
              <a:rPr lang="cs-CZ" altLang="ro-RO" dirty="0" smtClean="0"/>
              <a:t>: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toti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cetatenii</a:t>
            </a:r>
            <a:r>
              <a:rPr lang="en-US" altLang="ro-RO" dirty="0" smtClean="0"/>
              <a:t> au </a:t>
            </a:r>
            <a:r>
              <a:rPr lang="en-US" altLang="ro-RO" dirty="0" err="1" smtClean="0"/>
              <a:t>dreptul</a:t>
            </a:r>
            <a:r>
              <a:rPr lang="en-US" altLang="ro-RO" dirty="0" smtClean="0"/>
              <a:t> de a </a:t>
            </a:r>
            <a:r>
              <a:rPr lang="en-US" altLang="ro-RO" dirty="0" err="1" smtClean="0"/>
              <a:t>vota</a:t>
            </a:r>
            <a:r>
              <a:rPr lang="cs-CZ" altLang="ro-RO" dirty="0" smtClean="0"/>
              <a:t>.</a:t>
            </a:r>
            <a:r>
              <a:rPr lang="en-US" altLang="ro-RO" dirty="0" smtClean="0"/>
              <a:t> </a:t>
            </a:r>
            <a:endParaRPr lang="cs-CZ" altLang="ro-RO" dirty="0" smtClean="0"/>
          </a:p>
          <a:p>
            <a:r>
              <a:rPr lang="en-US" altLang="ro-RO" u="sng" dirty="0" err="1" smtClean="0"/>
              <a:t>egale</a:t>
            </a:r>
            <a:r>
              <a:rPr lang="cs-CZ" altLang="ro-RO" dirty="0" smtClean="0"/>
              <a:t>: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votul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fiecarui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cetatean</a:t>
            </a:r>
            <a:r>
              <a:rPr lang="en-US" altLang="ro-RO" dirty="0" smtClean="0"/>
              <a:t> are </a:t>
            </a:r>
            <a:r>
              <a:rPr lang="en-US" altLang="ro-RO" dirty="0" err="1" smtClean="0"/>
              <a:t>valoare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egala</a:t>
            </a:r>
            <a:r>
              <a:rPr lang="en-US" altLang="ro-RO" dirty="0" smtClean="0"/>
              <a:t> cu a </a:t>
            </a:r>
            <a:r>
              <a:rPr lang="en-US" altLang="ro-RO" dirty="0" err="1" smtClean="0"/>
              <a:t>celorlalti</a:t>
            </a:r>
            <a:r>
              <a:rPr lang="en-US" altLang="ro-RO" dirty="0" smtClean="0"/>
              <a:t>. </a:t>
            </a:r>
          </a:p>
          <a:p>
            <a:r>
              <a:rPr lang="en-US" altLang="ro-RO" u="sng" dirty="0" smtClean="0"/>
              <a:t>secrete</a:t>
            </a:r>
            <a:r>
              <a:rPr lang="cs-CZ" altLang="ro-RO" dirty="0" smtClean="0"/>
              <a:t>:</a:t>
            </a:r>
            <a:r>
              <a:rPr lang="en-US" altLang="ro-RO" dirty="0" smtClean="0"/>
              <a:t> nu se </a:t>
            </a:r>
            <a:r>
              <a:rPr lang="en-US" altLang="ro-RO" dirty="0" err="1" smtClean="0"/>
              <a:t>poate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identifica</a:t>
            </a:r>
            <a:r>
              <a:rPr lang="en-US" altLang="ro-RO" dirty="0" smtClean="0"/>
              <a:t> (</a:t>
            </a:r>
            <a:r>
              <a:rPr lang="en-US" altLang="ro-RO" dirty="0" err="1" smtClean="0"/>
              <a:t>unic</a:t>
            </a:r>
            <a:r>
              <a:rPr lang="en-US" altLang="ro-RO" dirty="0" smtClean="0"/>
              <a:t>) cu cine a </a:t>
            </a:r>
            <a:r>
              <a:rPr lang="en-US" altLang="ro-RO" dirty="0" err="1" smtClean="0"/>
              <a:t>votat</a:t>
            </a:r>
            <a:r>
              <a:rPr lang="en-US" altLang="ro-RO" dirty="0" smtClean="0"/>
              <a:t> un </a:t>
            </a:r>
            <a:r>
              <a:rPr lang="en-US" altLang="ro-RO" dirty="0" err="1" smtClean="0"/>
              <a:t>alegator</a:t>
            </a:r>
            <a:r>
              <a:rPr lang="en-US" altLang="ro-RO" dirty="0" smtClean="0"/>
              <a:t> particular. </a:t>
            </a:r>
            <a:endParaRPr lang="cs-CZ" altLang="ro-RO" dirty="0" smtClean="0"/>
          </a:p>
          <a:p>
            <a:r>
              <a:rPr lang="en-US" altLang="ro-RO" u="sng" dirty="0" err="1" smtClean="0"/>
              <a:t>directe</a:t>
            </a:r>
            <a:r>
              <a:rPr lang="cs-CZ" altLang="ro-RO" dirty="0" smtClean="0"/>
              <a:t>: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fiecare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alegator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acorda</a:t>
            </a:r>
            <a:r>
              <a:rPr lang="en-US" altLang="ro-RO" dirty="0" smtClean="0"/>
              <a:t> direct </a:t>
            </a:r>
            <a:r>
              <a:rPr lang="en-US" altLang="ro-RO" dirty="0" err="1" smtClean="0"/>
              <a:t>votul</a:t>
            </a:r>
            <a:r>
              <a:rPr lang="en-US" altLang="ro-RO" dirty="0" smtClean="0"/>
              <a:t> (nu </a:t>
            </a:r>
            <a:r>
              <a:rPr lang="en-US" altLang="ro-RO" dirty="0" err="1" smtClean="0"/>
              <a:t>prin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intermediari</a:t>
            </a:r>
            <a:r>
              <a:rPr lang="en-US" altLang="ro-RO" dirty="0" smtClean="0"/>
              <a:t>)</a:t>
            </a:r>
            <a:r>
              <a:rPr lang="cs-CZ" altLang="ro-RO" sz="3600" i="1" dirty="0" smtClean="0"/>
              <a:t>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0808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</a:t>
            </a:r>
            <a:r>
              <a:rPr lang="en-US" dirty="0" smtClean="0"/>
              <a:t> electoral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Un </a:t>
            </a:r>
            <a:r>
              <a:rPr lang="en-US" dirty="0" err="1" smtClean="0"/>
              <a:t>sistem</a:t>
            </a:r>
            <a:r>
              <a:rPr lang="en-US" dirty="0" smtClean="0"/>
              <a:t> electoral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ro-RO" dirty="0" smtClean="0"/>
              <a:t>set </a:t>
            </a:r>
            <a:r>
              <a:rPr lang="en-US" dirty="0" smtClean="0"/>
              <a:t>de </a:t>
            </a:r>
            <a:r>
              <a:rPr lang="en-US" dirty="0" err="1" smtClean="0"/>
              <a:t>reguli</a:t>
            </a:r>
            <a:r>
              <a:rPr lang="en-US" dirty="0" smtClean="0"/>
              <a:t> cu </a:t>
            </a:r>
            <a:r>
              <a:rPr lang="en-US" dirty="0" err="1" smtClean="0"/>
              <a:t>privire</a:t>
            </a:r>
            <a:r>
              <a:rPr lang="en-US" dirty="0" smtClean="0"/>
              <a:t> la </a:t>
            </a:r>
            <a:r>
              <a:rPr lang="en-US" dirty="0" err="1" smtClean="0"/>
              <a:t>modul</a:t>
            </a:r>
            <a:r>
              <a:rPr lang="en-US" dirty="0" smtClean="0"/>
              <a:t> in care se </a:t>
            </a:r>
            <a:r>
              <a:rPr lang="en-US" dirty="0" err="1" smtClean="0"/>
              <a:t>voteaza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un </a:t>
            </a:r>
            <a:r>
              <a:rPr lang="en-US" dirty="0" err="1" smtClean="0"/>
              <a:t>reprezentant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-un </a:t>
            </a:r>
            <a:r>
              <a:rPr lang="en-US" dirty="0" err="1" smtClean="0"/>
              <a:t>corp</a:t>
            </a:r>
            <a:r>
              <a:rPr lang="en-US" dirty="0" smtClean="0"/>
              <a:t> ales/</a:t>
            </a:r>
            <a:r>
              <a:rPr lang="en-US" dirty="0" err="1" smtClean="0"/>
              <a:t>adunare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cum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voturi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convertite</a:t>
            </a:r>
            <a:r>
              <a:rPr lang="en-US" dirty="0" smtClean="0"/>
              <a:t> in </a:t>
            </a:r>
            <a:r>
              <a:rPr lang="en-US" dirty="0" err="1" smtClean="0"/>
              <a:t>locuri</a:t>
            </a:r>
            <a:r>
              <a:rPr lang="en-US" dirty="0" smtClean="0"/>
              <a:t> in </a:t>
            </a:r>
            <a:r>
              <a:rPr lang="en-US" dirty="0" err="1" smtClean="0"/>
              <a:t>respetivul</a:t>
            </a:r>
            <a:r>
              <a:rPr lang="en-US" dirty="0" smtClean="0"/>
              <a:t> </a:t>
            </a:r>
            <a:r>
              <a:rPr lang="en-US" dirty="0" err="1" smtClean="0"/>
              <a:t>corp</a:t>
            </a:r>
            <a:r>
              <a:rPr lang="en-US" dirty="0" smtClean="0"/>
              <a:t> ales/</a:t>
            </a:r>
            <a:r>
              <a:rPr lang="en-US" dirty="0" err="1" smtClean="0"/>
              <a:t>adunare</a:t>
            </a:r>
            <a:r>
              <a:rPr lang="en-US" dirty="0" smtClean="0"/>
              <a:t> (Michael Gallagher and Paul Mitchell, The Politics of Electoral Systems, Oxford University Press, 2005, 3)</a:t>
            </a:r>
            <a:endParaRPr lang="en-US" altLang="ro-RO" dirty="0" smtClean="0"/>
          </a:p>
          <a:p>
            <a:pPr marL="0" indent="0">
              <a:buNone/>
            </a:pPr>
            <a:endParaRPr lang="en-US" altLang="ro-RO" dirty="0" smtClean="0"/>
          </a:p>
          <a:p>
            <a:pPr marL="0" indent="0">
              <a:buNone/>
            </a:pPr>
            <a:r>
              <a:rPr lang="en-US" altLang="ro-RO" dirty="0" err="1" smtClean="0"/>
              <a:t>Rolul</a:t>
            </a:r>
            <a:r>
              <a:rPr lang="cs-CZ" altLang="ro-RO" dirty="0" smtClean="0"/>
              <a:t> </a:t>
            </a:r>
            <a:r>
              <a:rPr lang="en-US" altLang="ro-RO" dirty="0" err="1" smtClean="0"/>
              <a:t>sistemelor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electorale</a:t>
            </a:r>
            <a:r>
              <a:rPr lang="cs-CZ" altLang="ro-RO" dirty="0" smtClean="0"/>
              <a:t>: </a:t>
            </a:r>
            <a:r>
              <a:rPr lang="en-US" altLang="ro-RO" dirty="0" err="1" smtClean="0"/>
              <a:t>transforma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voturi</a:t>
            </a:r>
            <a:r>
              <a:rPr lang="en-US" altLang="ro-RO" dirty="0" smtClean="0"/>
              <a:t> in mandate (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)</a:t>
            </a:r>
            <a:r>
              <a:rPr lang="cs-CZ" altLang="ro-RO" dirty="0" smtClean="0"/>
              <a:t>. </a:t>
            </a:r>
          </a:p>
          <a:p>
            <a:endParaRPr lang="cs-CZ" altLang="ro-RO" dirty="0" smtClean="0"/>
          </a:p>
          <a:p>
            <a:pPr marL="0" indent="0">
              <a:buNone/>
            </a:pPr>
            <a:r>
              <a:rPr lang="en-US" altLang="ro-RO" dirty="0" err="1" smtClean="0"/>
              <a:t>Sistemul</a:t>
            </a:r>
            <a:r>
              <a:rPr lang="en-US" altLang="ro-RO" dirty="0" smtClean="0"/>
              <a:t> electoral </a:t>
            </a:r>
            <a:r>
              <a:rPr lang="en-US" altLang="ro-RO" dirty="0" err="1" smtClean="0"/>
              <a:t>influenteaza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structura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sistemului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partide</a:t>
            </a:r>
            <a:r>
              <a:rPr lang="en-US" altLang="ro-RO" dirty="0" smtClean="0"/>
              <a:t> (</a:t>
            </a:r>
            <a:r>
              <a:rPr lang="en-US" altLang="ro-RO" dirty="0" err="1" smtClean="0"/>
              <a:t>intr</a:t>
            </a:r>
            <a:r>
              <a:rPr lang="en-US" altLang="ro-RO" dirty="0" smtClean="0"/>
              <a:t>-un </a:t>
            </a:r>
            <a:r>
              <a:rPr lang="en-US" altLang="ro-RO" dirty="0" err="1" smtClean="0"/>
              <a:t>sistem</a:t>
            </a:r>
            <a:r>
              <a:rPr lang="en-US" altLang="ro-RO" dirty="0" smtClean="0"/>
              <a:t> politic </a:t>
            </a:r>
            <a:r>
              <a:rPr lang="en-US" altLang="ro-RO" dirty="0" err="1" smtClean="0"/>
              <a:t>dat</a:t>
            </a:r>
            <a:r>
              <a:rPr lang="en-US" altLang="ro-RO" dirty="0" smtClean="0"/>
              <a:t>)</a:t>
            </a:r>
            <a:r>
              <a:rPr lang="cs-CZ" altLang="ro-RO" dirty="0" smtClean="0"/>
              <a:t>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89872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Sisteme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o-RO" sz="2800" dirty="0" err="1" smtClean="0"/>
              <a:t>Sunt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multe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forme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dar</a:t>
            </a:r>
            <a:r>
              <a:rPr lang="en-US" altLang="ro-RO" sz="2800" dirty="0" smtClean="0"/>
              <a:t> pot fi </a:t>
            </a:r>
            <a:r>
              <a:rPr lang="en-US" altLang="ro-RO" sz="2800" dirty="0" err="1" smtClean="0"/>
              <a:t>clasificate</a:t>
            </a:r>
            <a:r>
              <a:rPr lang="en-US" altLang="ro-RO" sz="2800" dirty="0" smtClean="0"/>
              <a:t> </a:t>
            </a:r>
            <a:r>
              <a:rPr lang="en-US" altLang="ro-RO" sz="2800" dirty="0" err="1" smtClean="0"/>
              <a:t>simplu</a:t>
            </a:r>
            <a:r>
              <a:rPr lang="en-US" altLang="ro-RO" sz="28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ro-RO" sz="2400" dirty="0" smtClean="0"/>
              <a:t>SMD (Single Member District)/</a:t>
            </a:r>
            <a:r>
              <a:rPr lang="en-US" altLang="ro-RO" sz="2400" dirty="0" err="1" smtClean="0"/>
              <a:t>sisteme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majoritare</a:t>
            </a:r>
            <a:endParaRPr lang="en-US" altLang="ro-RO" sz="2400" dirty="0" smtClean="0"/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Sisteme</a:t>
            </a:r>
            <a:r>
              <a:rPr lang="en-US" altLang="ro-RO" sz="2400" dirty="0" smtClean="0"/>
              <a:t> PR (</a:t>
            </a:r>
            <a:r>
              <a:rPr lang="en-US" altLang="ro-RO" sz="2400" dirty="0" err="1" smtClean="0"/>
              <a:t>proportionale</a:t>
            </a:r>
            <a:r>
              <a:rPr lang="en-US" altLang="ro-RO" sz="2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Sisteme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mixte</a:t>
            </a:r>
            <a:endParaRPr lang="en-US" altLang="ro-RO" sz="2400" dirty="0" smtClean="0"/>
          </a:p>
          <a:p>
            <a:pPr>
              <a:lnSpc>
                <a:spcPct val="90000"/>
              </a:lnSpc>
            </a:pPr>
            <a:endParaRPr lang="en-US" altLang="ro-RO" sz="1400" dirty="0" smtClean="0"/>
          </a:p>
          <a:p>
            <a:pPr>
              <a:lnSpc>
                <a:spcPct val="90000"/>
              </a:lnSpc>
            </a:pPr>
            <a:r>
              <a:rPr lang="en-US" altLang="ro-RO" sz="2800" dirty="0" smtClean="0"/>
              <a:t>Impact </a:t>
            </a:r>
            <a:r>
              <a:rPr lang="en-US" altLang="ro-RO" sz="2800" dirty="0" err="1" smtClean="0"/>
              <a:t>asupra</a:t>
            </a:r>
            <a:r>
              <a:rPr lang="en-US" altLang="ro-RO" sz="2800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Sistemului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partide</a:t>
            </a:r>
            <a:r>
              <a:rPr lang="en-US" altLang="ro-RO" sz="2400" dirty="0" smtClean="0"/>
              <a:t>: </a:t>
            </a:r>
            <a:r>
              <a:rPr lang="en-US" altLang="ro-RO" sz="2400" dirty="0" err="1" smtClean="0"/>
              <a:t>numar</a:t>
            </a:r>
            <a:r>
              <a:rPr lang="en-US" altLang="ro-RO" sz="2400" dirty="0" smtClean="0"/>
              <a:t> &amp; </a:t>
            </a:r>
            <a:r>
              <a:rPr lang="en-US" altLang="ro-RO" sz="2400" dirty="0" err="1" smtClean="0"/>
              <a:t>competitie</a:t>
            </a:r>
            <a:endParaRPr lang="en-US" altLang="ro-RO" sz="2400" dirty="0" smtClean="0"/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Proportionalitatea</a:t>
            </a:r>
            <a:r>
              <a:rPr lang="en-US" altLang="ro-RO" sz="2400" dirty="0" smtClean="0"/>
              <a:t>: </a:t>
            </a:r>
            <a:r>
              <a:rPr lang="en-US" altLang="ro-RO" sz="2400" dirty="0" err="1" smtClean="0"/>
              <a:t>transformarea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voturilor</a:t>
            </a:r>
            <a:r>
              <a:rPr lang="en-US" altLang="ro-RO" sz="2400" dirty="0" smtClean="0"/>
              <a:t> in </a:t>
            </a:r>
            <a:r>
              <a:rPr lang="en-US" altLang="ro-RO" sz="2400" dirty="0" err="1" smtClean="0"/>
              <a:t>locuri</a:t>
            </a:r>
            <a:endParaRPr lang="en-US" altLang="ro-RO" sz="2400" dirty="0" smtClean="0"/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Produc</a:t>
            </a:r>
            <a:r>
              <a:rPr lang="en-US" altLang="ro-RO" sz="2400" dirty="0" smtClean="0"/>
              <a:t>  </a:t>
            </a:r>
            <a:r>
              <a:rPr lang="en-US" altLang="ro-RO" sz="2400" dirty="0" err="1" smtClean="0"/>
              <a:t>guvernamant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uni-partid</a:t>
            </a:r>
            <a:r>
              <a:rPr lang="en-US" altLang="ro-RO" sz="2400" dirty="0" smtClean="0"/>
              <a:t>/ </a:t>
            </a:r>
            <a:r>
              <a:rPr lang="en-US" altLang="ro-RO" sz="2400" dirty="0" err="1" smtClean="0"/>
              <a:t>guverne</a:t>
            </a:r>
            <a:r>
              <a:rPr lang="en-US" altLang="ro-RO" sz="2400" dirty="0" smtClean="0"/>
              <a:t> de </a:t>
            </a:r>
            <a:r>
              <a:rPr lang="en-US" altLang="ro-RO" sz="2400" dirty="0" err="1" smtClean="0"/>
              <a:t>coalitie</a:t>
            </a:r>
            <a:r>
              <a:rPr lang="en-US" altLang="ro-RO" sz="24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ro-RO" sz="2400" dirty="0" err="1" smtClean="0"/>
              <a:t>Stilul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reprezentarii</a:t>
            </a:r>
            <a:r>
              <a:rPr lang="en-US" altLang="ro-RO" sz="2400" dirty="0" smtClean="0"/>
              <a:t> (</a:t>
            </a:r>
            <a:r>
              <a:rPr lang="en-US" altLang="ro-RO" sz="2400" dirty="0" err="1" smtClean="0"/>
              <a:t>agentie</a:t>
            </a:r>
            <a:r>
              <a:rPr lang="en-US" altLang="ro-RO" sz="2400" dirty="0" smtClean="0"/>
              <a:t> vs. </a:t>
            </a:r>
            <a:r>
              <a:rPr lang="en-US" altLang="ro-RO" sz="2400" dirty="0" err="1" smtClean="0"/>
              <a:t>incredere</a:t>
            </a:r>
            <a:r>
              <a:rPr lang="en-US" altLang="ro-RO" sz="2400" dirty="0" smtClean="0"/>
              <a:t>)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6554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dirty="0" smtClean="0"/>
              <a:t>SMD (Single Member District)/</a:t>
            </a:r>
            <a:r>
              <a:rPr lang="en-US" altLang="ro-RO" sz="4000" dirty="0" err="1" smtClean="0"/>
              <a:t>Sisteme</a:t>
            </a:r>
            <a:r>
              <a:rPr lang="en-US" altLang="ro-RO" sz="4000" dirty="0" smtClean="0"/>
              <a:t> </a:t>
            </a:r>
            <a:r>
              <a:rPr lang="en-US" altLang="ro-RO" sz="4000" dirty="0" err="1" smtClean="0"/>
              <a:t>Majoritare</a:t>
            </a:r>
            <a:endParaRPr lang="en-US" altLang="ro-RO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ro-RO" sz="2400" smtClean="0"/>
              <a:t>Functionarea sistemului: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Magnitudinea Districtului  (DM) = 1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Pe buletinul de vot numele candidatilor sunt listate alaturi de cele ale partidelor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Voturile sunt raportate la totalul obtinut de candidati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Candidatul cu cele mai multe voturi castiga</a:t>
            </a:r>
          </a:p>
          <a:p>
            <a:pPr>
              <a:lnSpc>
                <a:spcPct val="90000"/>
              </a:lnSpc>
            </a:pPr>
            <a:endParaRPr lang="en-US" altLang="ro-RO" sz="1200" smtClean="0"/>
          </a:p>
          <a:p>
            <a:pPr>
              <a:lnSpc>
                <a:spcPct val="90000"/>
              </a:lnSpc>
            </a:pPr>
            <a:r>
              <a:rPr lang="en-US" altLang="ro-RO" sz="2400" smtClean="0"/>
              <a:t>Tinde sa creeze o competitie intre doua partide, pe baza unor rationamente strategice ale alegatorilor si ale liderilor de partid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Clivajele sociale pot duce la expectii de la aceasta situatie</a:t>
            </a:r>
          </a:p>
          <a:p>
            <a:pPr lvl="1">
              <a:lnSpc>
                <a:spcPct val="90000"/>
              </a:lnSpc>
            </a:pPr>
            <a:r>
              <a:rPr lang="en-US" altLang="ro-RO" sz="2000" smtClean="0"/>
              <a:t>Cultura politica poate duce la expectii de la aceasta situatie</a:t>
            </a:r>
          </a:p>
          <a:p>
            <a:pPr lvl="1">
              <a:lnSpc>
                <a:spcPct val="90000"/>
              </a:lnSpc>
            </a:pPr>
            <a:endParaRPr lang="en-US" altLang="ro-RO" sz="2000" smtClean="0"/>
          </a:p>
        </p:txBody>
      </p:sp>
    </p:spTree>
    <p:extLst>
      <p:ext uri="{BB962C8B-B14F-4D97-AF65-F5344CB8AC3E}">
        <p14:creationId xmlns:p14="http://schemas.microsoft.com/office/powerpoint/2010/main" val="28488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Sistemul de Partide Politice </a:t>
            </a:r>
            <a:br>
              <a:rPr lang="en-US" altLang="ro-RO" sz="4000" smtClean="0"/>
            </a:br>
            <a:r>
              <a:rPr lang="en-US" altLang="ro-RO" sz="4000" smtClean="0"/>
              <a:t>in Marea Britanie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ro-RO" sz="2000" b="1" i="1" dirty="0" err="1" smtClean="0"/>
              <a:t>Partidul</a:t>
            </a:r>
            <a:r>
              <a:rPr lang="en-US" altLang="ro-RO" sz="2000" b="1" i="1" dirty="0" smtClean="0"/>
              <a:t> politic</a:t>
            </a:r>
            <a:r>
              <a:rPr lang="en-US" altLang="ro-RO" sz="2000" dirty="0" smtClean="0"/>
              <a:t>: o </a:t>
            </a:r>
            <a:r>
              <a:rPr lang="en-US" altLang="ro-RO" sz="2000" dirty="0" err="1" smtClean="0"/>
              <a:t>organizatie</a:t>
            </a:r>
            <a:r>
              <a:rPr lang="en-US" altLang="ro-RO" sz="2000" dirty="0" smtClean="0"/>
              <a:t> care </a:t>
            </a:r>
            <a:r>
              <a:rPr lang="en-US" altLang="ro-RO" sz="2000" dirty="0" err="1" smtClean="0"/>
              <a:t>urmareste</a:t>
            </a:r>
            <a:r>
              <a:rPr lang="en-US" altLang="ro-RO" sz="2000" dirty="0" smtClean="0"/>
              <a:t> </a:t>
            </a:r>
            <a:r>
              <a:rPr lang="en-US" altLang="ro-RO" sz="2000" dirty="0" err="1" smtClean="0"/>
              <a:t>sa</a:t>
            </a:r>
            <a:r>
              <a:rPr lang="en-US" altLang="ro-RO" sz="2000" dirty="0" smtClean="0"/>
              <a:t> </a:t>
            </a:r>
            <a:r>
              <a:rPr lang="en-US" altLang="ro-RO" sz="2000" dirty="0" err="1" smtClean="0"/>
              <a:t>isi</a:t>
            </a:r>
            <a:r>
              <a:rPr lang="en-US" altLang="ro-RO" sz="2000" dirty="0" smtClean="0"/>
              <a:t> </a:t>
            </a:r>
            <a:r>
              <a:rPr lang="en-US" altLang="ro-RO" sz="2000" dirty="0" err="1" smtClean="0"/>
              <a:t>plaseze</a:t>
            </a:r>
            <a:r>
              <a:rPr lang="en-US" altLang="ro-RO" sz="2000" dirty="0" smtClean="0"/>
              <a:t> </a:t>
            </a:r>
            <a:r>
              <a:rPr lang="en-US" altLang="ro-RO" sz="2000" dirty="0" err="1" smtClean="0"/>
              <a:t>reprezentanti</a:t>
            </a:r>
            <a:r>
              <a:rPr lang="en-US" altLang="ro-RO" sz="2000" dirty="0" smtClean="0"/>
              <a:t> in </a:t>
            </a:r>
            <a:r>
              <a:rPr lang="en-US" altLang="ro-RO" sz="2000" dirty="0" err="1" smtClean="0"/>
              <a:t>functii</a:t>
            </a:r>
            <a:r>
              <a:rPr lang="en-US" altLang="ro-RO" sz="2000" dirty="0" smtClean="0"/>
              <a:t> </a:t>
            </a:r>
            <a:r>
              <a:rPr lang="en-US" altLang="ro-RO" sz="2000" dirty="0" err="1" smtClean="0"/>
              <a:t>publice</a:t>
            </a:r>
            <a:r>
              <a:rPr lang="en-US" altLang="ro-RO" sz="2000" dirty="0" smtClean="0"/>
              <a:t> (de </a:t>
            </a:r>
            <a:r>
              <a:rPr lang="en-US" altLang="ro-RO" sz="2000" dirty="0" err="1" smtClean="0"/>
              <a:t>putere</a:t>
            </a:r>
            <a:r>
              <a:rPr lang="en-US" altLang="ro-RO" sz="2000" dirty="0" smtClean="0"/>
              <a:t>)</a:t>
            </a:r>
            <a:endParaRPr lang="en-US" altLang="ro-RO" sz="1000" dirty="0" smtClean="0"/>
          </a:p>
          <a:p>
            <a:pPr>
              <a:lnSpc>
                <a:spcPct val="80000"/>
              </a:lnSpc>
            </a:pPr>
            <a:r>
              <a:rPr lang="en-US" altLang="ro-RO" sz="2000" b="1" i="1" dirty="0" err="1" smtClean="0"/>
              <a:t>Numarul</a:t>
            </a:r>
            <a:r>
              <a:rPr lang="en-US" altLang="ro-RO" sz="2000" b="1" i="1" dirty="0" smtClean="0"/>
              <a:t> de </a:t>
            </a:r>
            <a:r>
              <a:rPr lang="en-US" altLang="ro-RO" sz="2000" b="1" i="1" dirty="0" err="1" smtClean="0"/>
              <a:t>partide</a:t>
            </a:r>
            <a:r>
              <a:rPr lang="en-US" altLang="ro-RO" sz="2000" b="1" dirty="0" smtClean="0"/>
              <a:t>: (20</a:t>
            </a:r>
            <a:r>
              <a:rPr lang="ro-RO" altLang="ro-RO" sz="2000" b="1" dirty="0" smtClean="0"/>
              <a:t>10</a:t>
            </a:r>
            <a:r>
              <a:rPr lang="en-US" altLang="ro-RO" sz="2000" b="1" dirty="0" smtClean="0"/>
              <a:t>)</a:t>
            </a:r>
            <a:endParaRPr lang="en-US" altLang="ro-RO" sz="2000" b="1" i="1" dirty="0" smtClean="0"/>
          </a:p>
          <a:p>
            <a:pPr lvl="1" eaLnBrk="1" hangingPunct="1">
              <a:lnSpc>
                <a:spcPct val="90000"/>
              </a:lnSpc>
            </a:pPr>
            <a:r>
              <a:rPr lang="ro-RO" altLang="ro-RO" sz="1800" dirty="0" smtClean="0"/>
              <a:t>143</a:t>
            </a:r>
            <a:r>
              <a:rPr lang="en-US" altLang="ro-RO" sz="1800" dirty="0" smtClean="0"/>
              <a:t> s-au </a:t>
            </a:r>
            <a:r>
              <a:rPr lang="en-US" altLang="ro-RO" sz="1800" dirty="0" err="1" smtClean="0"/>
              <a:t>inscris</a:t>
            </a:r>
            <a:r>
              <a:rPr lang="en-US" altLang="ro-RO" sz="1800" dirty="0" smtClean="0"/>
              <a:t> in </a:t>
            </a:r>
            <a:r>
              <a:rPr lang="en-US" altLang="ro-RO" sz="1800" dirty="0" err="1" smtClean="0"/>
              <a:t>cursa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electorala</a:t>
            </a:r>
            <a:r>
              <a:rPr lang="ro-RO" altLang="ro-RO" sz="1800" dirty="0" smtClean="0"/>
              <a:t> (2010)</a:t>
            </a:r>
            <a:endParaRPr lang="en-US" altLang="ro-RO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ro-RO" sz="1800" dirty="0" smtClean="0"/>
              <a:t>1</a:t>
            </a:r>
            <a:r>
              <a:rPr lang="ro-RO" altLang="ro-RO" sz="1800" dirty="0" smtClean="0"/>
              <a:t>8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partide</a:t>
            </a:r>
            <a:r>
              <a:rPr lang="en-US" altLang="ro-RO" sz="1800" dirty="0" smtClean="0"/>
              <a:t> au </a:t>
            </a:r>
            <a:r>
              <a:rPr lang="en-US" altLang="ro-RO" sz="1800" dirty="0" err="1" smtClean="0"/>
              <a:t>avut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cel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putin</a:t>
            </a:r>
            <a:r>
              <a:rPr lang="en-US" altLang="ro-RO" sz="1800" dirty="0" smtClean="0"/>
              <a:t> 0.1% din </a:t>
            </a:r>
            <a:r>
              <a:rPr lang="en-US" altLang="ro-RO" sz="1800" dirty="0" err="1" smtClean="0"/>
              <a:t>voturi</a:t>
            </a:r>
            <a:r>
              <a:rPr lang="en-US" altLang="ro-RO" sz="1800" dirty="0" smtClean="0"/>
              <a:t> (20</a:t>
            </a:r>
            <a:r>
              <a:rPr lang="ro-RO" altLang="ro-RO" sz="1800" dirty="0" smtClean="0"/>
              <a:t>10</a:t>
            </a:r>
            <a:r>
              <a:rPr lang="en-US" altLang="ro-RO" sz="18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ro-RO" sz="1800" dirty="0" smtClean="0"/>
              <a:t>1</a:t>
            </a:r>
            <a:r>
              <a:rPr lang="ro-RO" altLang="ro-RO" sz="1800" dirty="0" smtClean="0"/>
              <a:t>1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partide</a:t>
            </a:r>
            <a:r>
              <a:rPr lang="en-US" altLang="ro-RO" sz="1800" dirty="0" smtClean="0"/>
              <a:t> au </a:t>
            </a:r>
            <a:r>
              <a:rPr lang="en-US" altLang="ro-RO" sz="1800" dirty="0" err="1" smtClean="0"/>
              <a:t>castigat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locuri</a:t>
            </a:r>
            <a:r>
              <a:rPr lang="en-US" altLang="ro-RO" sz="1800" dirty="0" smtClean="0"/>
              <a:t> in </a:t>
            </a:r>
            <a:r>
              <a:rPr lang="en-US" altLang="ro-RO" sz="1800" dirty="0" err="1" smtClean="0"/>
              <a:t>parlament</a:t>
            </a:r>
            <a:r>
              <a:rPr lang="en-US" altLang="ro-RO" sz="1800" dirty="0" smtClean="0"/>
              <a:t> (20</a:t>
            </a:r>
            <a:r>
              <a:rPr lang="ro-RO" altLang="ro-RO" sz="1800" dirty="0" smtClean="0"/>
              <a:t>10</a:t>
            </a:r>
            <a:r>
              <a:rPr lang="en-US" altLang="ro-RO" sz="18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ro-RO" altLang="ro-RO" sz="1800" dirty="0" smtClean="0"/>
              <a:t>Nota: </a:t>
            </a:r>
            <a:r>
              <a:rPr lang="en-US" altLang="ro-RO" sz="1800" dirty="0" smtClean="0"/>
              <a:t>US (2008) </a:t>
            </a:r>
            <a:r>
              <a:rPr lang="en-US" altLang="ro-RO" sz="1800" dirty="0" err="1" smtClean="0"/>
              <a:t>Democratii</a:t>
            </a:r>
            <a:r>
              <a:rPr lang="en-US" altLang="ro-RO" sz="1800" dirty="0" smtClean="0"/>
              <a:t> au </a:t>
            </a:r>
            <a:r>
              <a:rPr lang="en-US" altLang="ro-RO" sz="1800" dirty="0" err="1" smtClean="0"/>
              <a:t>castigat</a:t>
            </a:r>
            <a:r>
              <a:rPr lang="en-US" altLang="ro-RO" sz="1800" dirty="0" smtClean="0"/>
              <a:t> 59 % din </a:t>
            </a:r>
            <a:r>
              <a:rPr lang="en-US" altLang="ro-RO" sz="1800" dirty="0" err="1" smtClean="0"/>
              <a:t>locurile</a:t>
            </a:r>
            <a:r>
              <a:rPr lang="en-US" altLang="ro-RO" sz="1800" dirty="0" smtClean="0"/>
              <a:t> in </a:t>
            </a:r>
            <a:r>
              <a:rPr lang="en-US" altLang="ro-RO" sz="1800" dirty="0" err="1" smtClean="0"/>
              <a:t>parlament</a:t>
            </a:r>
            <a:r>
              <a:rPr lang="en-US" altLang="ro-RO" sz="1800" dirty="0" smtClean="0"/>
              <a:t> cu 53% din </a:t>
            </a:r>
            <a:r>
              <a:rPr lang="en-US" altLang="ro-RO" sz="1800" dirty="0" err="1" smtClean="0"/>
              <a:t>totalul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voturilor</a:t>
            </a:r>
            <a:endParaRPr lang="en-US" altLang="ro-RO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ro-RO" sz="1000" dirty="0" smtClean="0"/>
          </a:p>
          <a:p>
            <a:pPr>
              <a:lnSpc>
                <a:spcPct val="80000"/>
              </a:lnSpc>
            </a:pPr>
            <a:r>
              <a:rPr lang="en-US" altLang="ro-RO" sz="2000" b="1" i="1" dirty="0" err="1" smtClean="0"/>
              <a:t>Numarul</a:t>
            </a:r>
            <a:r>
              <a:rPr lang="en-US" altLang="ro-RO" sz="2000" b="1" i="1" dirty="0" smtClean="0"/>
              <a:t> de </a:t>
            </a:r>
            <a:r>
              <a:rPr lang="en-US" altLang="ro-RO" sz="2000" b="1" i="1" dirty="0" err="1" smtClean="0"/>
              <a:t>partide</a:t>
            </a:r>
            <a:r>
              <a:rPr lang="en-US" altLang="ro-RO" sz="2000" b="1" i="1" dirty="0" smtClean="0"/>
              <a:t> </a:t>
            </a:r>
            <a:r>
              <a:rPr lang="en-US" altLang="ro-RO" sz="2000" b="1" i="1" dirty="0" err="1" smtClean="0"/>
              <a:t>efective</a:t>
            </a:r>
            <a:r>
              <a:rPr lang="en-US" altLang="ro-RO" sz="20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altLang="ro-RO" sz="1800" dirty="0" err="1" smtClean="0"/>
              <a:t>Numarul</a:t>
            </a:r>
            <a:r>
              <a:rPr lang="en-US" altLang="ro-RO" sz="1800" dirty="0" smtClean="0"/>
              <a:t> de </a:t>
            </a:r>
            <a:r>
              <a:rPr lang="en-US" altLang="ro-RO" sz="1800" dirty="0" err="1" smtClean="0"/>
              <a:t>partide</a:t>
            </a:r>
            <a:r>
              <a:rPr lang="en-US" altLang="ro-RO" sz="1800" dirty="0" smtClean="0"/>
              <a:t> care au impact </a:t>
            </a:r>
            <a:r>
              <a:rPr lang="en-US" altLang="ro-RO" sz="1800" dirty="0" err="1" smtClean="0"/>
              <a:t>efectiv</a:t>
            </a:r>
            <a:r>
              <a:rPr lang="en-US" altLang="ro-RO" sz="1800" dirty="0" smtClean="0"/>
              <a:t>/</a:t>
            </a:r>
            <a:r>
              <a:rPr lang="en-US" altLang="ro-RO" sz="1800" dirty="0" err="1" smtClean="0"/>
              <a:t>semnificativ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asupra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politicilor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publice</a:t>
            </a:r>
            <a:endParaRPr lang="en-US" altLang="ro-RO" sz="1800" dirty="0" smtClean="0"/>
          </a:p>
          <a:p>
            <a:pPr lvl="1">
              <a:lnSpc>
                <a:spcPct val="80000"/>
              </a:lnSpc>
            </a:pPr>
            <a:r>
              <a:rPr lang="en-US" altLang="ro-RO" sz="1800" dirty="0" smtClean="0"/>
              <a:t>In </a:t>
            </a:r>
            <a:r>
              <a:rPr lang="en-US" altLang="ro-RO" sz="1800" dirty="0" err="1" smtClean="0"/>
              <a:t>Marea</a:t>
            </a:r>
            <a:r>
              <a:rPr lang="en-US" altLang="ro-RO" sz="1800" dirty="0" smtClean="0"/>
              <a:t> Britanie, 2-3 (</a:t>
            </a:r>
            <a:r>
              <a:rPr lang="en-US" altLang="ro-RO" sz="1800" dirty="0" err="1" smtClean="0"/>
              <a:t>depinde</a:t>
            </a:r>
            <a:r>
              <a:rPr lang="en-US" altLang="ro-RO" sz="1800" dirty="0" smtClean="0"/>
              <a:t> de </a:t>
            </a:r>
            <a:r>
              <a:rPr lang="en-US" altLang="ro-RO" sz="1800" dirty="0" err="1" smtClean="0"/>
              <a:t>rezultatul</a:t>
            </a:r>
            <a:r>
              <a:rPr lang="en-US" altLang="ro-RO" sz="1800" dirty="0" smtClean="0"/>
              <a:t> </a:t>
            </a:r>
            <a:r>
              <a:rPr lang="en-US" altLang="ro-RO" sz="1800" dirty="0" err="1" smtClean="0"/>
              <a:t>alegerilor</a:t>
            </a:r>
            <a:r>
              <a:rPr lang="en-US" altLang="ro-RO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603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o-RO" smtClean="0"/>
              <a:t>Alegerile Prezidentiale din US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ro-RO" b="1" i="1" dirty="0" err="1" smtClean="0"/>
              <a:t>Colegiu</a:t>
            </a:r>
            <a:r>
              <a:rPr lang="en-US" altLang="ro-RO" b="1" i="1" dirty="0" smtClean="0"/>
              <a:t> Electoral</a:t>
            </a:r>
            <a:r>
              <a:rPr lang="en-US" altLang="ro-RO" dirty="0" smtClean="0"/>
              <a:t>:</a:t>
            </a:r>
          </a:p>
          <a:p>
            <a:pPr lvl="1">
              <a:lnSpc>
                <a:spcPct val="90000"/>
              </a:lnSpc>
            </a:pPr>
            <a:r>
              <a:rPr lang="en-US" altLang="ro-RO" dirty="0" err="1" smtClean="0"/>
              <a:t>Electorii</a:t>
            </a:r>
            <a:r>
              <a:rPr lang="en-US" altLang="ro-RO" dirty="0" smtClean="0"/>
              <a:t> = </a:t>
            </a:r>
            <a:r>
              <a:rPr lang="en-US" altLang="ro-RO" dirty="0" err="1" smtClean="0"/>
              <a:t>reprezentnati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statelor</a:t>
            </a:r>
            <a:endParaRPr lang="en-US" altLang="ro-RO" dirty="0" smtClean="0"/>
          </a:p>
          <a:p>
            <a:pPr lvl="1">
              <a:lnSpc>
                <a:spcPct val="90000"/>
              </a:lnSpc>
            </a:pPr>
            <a:r>
              <a:rPr lang="en-US" altLang="ro-RO" dirty="0" err="1" smtClean="0"/>
              <a:t>Trebuie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produca</a:t>
            </a:r>
            <a:r>
              <a:rPr lang="en-US" altLang="ro-RO" dirty="0" smtClean="0"/>
              <a:t> o </a:t>
            </a:r>
            <a:r>
              <a:rPr lang="en-US" altLang="ro-RO" dirty="0" err="1" smtClean="0"/>
              <a:t>majoritate</a:t>
            </a:r>
            <a:r>
              <a:rPr lang="en-US" altLang="ro-RO" dirty="0" smtClean="0"/>
              <a:t> (o </a:t>
            </a:r>
            <a:r>
              <a:rPr lang="en-US" altLang="ro-RO" dirty="0" err="1" smtClean="0"/>
              <a:t>decizie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luata</a:t>
            </a:r>
            <a:r>
              <a:rPr lang="en-US" altLang="ro-RO" dirty="0" smtClean="0"/>
              <a:t> de o </a:t>
            </a:r>
            <a:r>
              <a:rPr lang="en-US" altLang="ro-RO" dirty="0" err="1" smtClean="0"/>
              <a:t>majoritate</a:t>
            </a:r>
            <a:r>
              <a:rPr lang="en-US" altLang="ro-RO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altLang="ro-RO" dirty="0" smtClean="0"/>
              <a:t>In </a:t>
            </a:r>
            <a:r>
              <a:rPr lang="en-US" altLang="ro-RO" dirty="0" err="1" smtClean="0"/>
              <a:t>caz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contrar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decizia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apartine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Congresului</a:t>
            </a:r>
            <a:endParaRPr lang="en-US" altLang="ro-RO" dirty="0" smtClean="0"/>
          </a:p>
          <a:p>
            <a:pPr>
              <a:lnSpc>
                <a:spcPct val="90000"/>
              </a:lnSpc>
            </a:pPr>
            <a:endParaRPr lang="en-US" altLang="ro-RO" sz="1600" dirty="0" smtClean="0"/>
          </a:p>
          <a:p>
            <a:r>
              <a:rPr lang="en-US" altLang="ro-RO" dirty="0" err="1" smtClean="0"/>
              <a:t>Intentia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fost</a:t>
            </a:r>
            <a:r>
              <a:rPr lang="en-US" altLang="ro-RO" dirty="0" smtClean="0"/>
              <a:t> de a produce un </a:t>
            </a:r>
            <a:r>
              <a:rPr lang="en-US" altLang="ro-RO" dirty="0" err="1" smtClean="0"/>
              <a:t>sistem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reprezentare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bazat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pe</a:t>
            </a:r>
            <a:r>
              <a:rPr lang="en-US" altLang="ro-RO" dirty="0" smtClean="0"/>
              <a:t> state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decis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cetateni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iar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acest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sistem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sa</a:t>
            </a:r>
            <a:r>
              <a:rPr lang="en-US" altLang="ro-RO" dirty="0" smtClean="0"/>
              <a:t> fie </a:t>
            </a:r>
            <a:r>
              <a:rPr lang="en-US" altLang="ro-RO" dirty="0" err="1" smtClean="0"/>
              <a:t>controlat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Congres</a:t>
            </a:r>
            <a:endParaRPr lang="en-US" altLang="ro-RO" dirty="0" smtClean="0"/>
          </a:p>
          <a:p>
            <a:endParaRPr lang="en-US" altLang="ro-RO" dirty="0" smtClean="0"/>
          </a:p>
        </p:txBody>
      </p:sp>
    </p:spTree>
    <p:extLst>
      <p:ext uri="{BB962C8B-B14F-4D97-AF65-F5344CB8AC3E}">
        <p14:creationId xmlns:p14="http://schemas.microsoft.com/office/powerpoint/2010/main" val="318951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ro-RO" sz="4000" smtClean="0"/>
              <a:t>Sistemul majoritar cu doua tururi de scrutin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o-RO" smtClean="0"/>
              <a:t>Magnitudinea Districtului (MD) = 1, dar daca un candidat nu are o majoritate in primul tur de scrutin, este organizat un al doilea tur</a:t>
            </a:r>
          </a:p>
          <a:p>
            <a:endParaRPr lang="en-US" altLang="ro-RO" sz="1200" smtClean="0"/>
          </a:p>
          <a:p>
            <a:r>
              <a:rPr lang="en-US" altLang="ro-RO" smtClean="0"/>
              <a:t>Are tendinta de produce aliante electorale in cadrul unul sistem multi-partid</a:t>
            </a:r>
            <a:endParaRPr lang="en-US" altLang="ro-RO" sz="1200" smtClean="0"/>
          </a:p>
          <a:p>
            <a:r>
              <a:rPr lang="en-US" altLang="ro-RO" smtClean="0"/>
              <a:t>Sistemul de partide din Franta a inceput sa se coalizeze in jurul  sistemului bazat pe doua tururi de scrutin</a:t>
            </a:r>
          </a:p>
        </p:txBody>
      </p:sp>
    </p:spTree>
    <p:extLst>
      <p:ext uri="{BB962C8B-B14F-4D97-AF65-F5344CB8AC3E}">
        <p14:creationId xmlns:p14="http://schemas.microsoft.com/office/powerpoint/2010/main" val="201967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1239</Words>
  <Application>Microsoft Office PowerPoint</Application>
  <PresentationFormat>On-screen Show (4:3)</PresentationFormat>
  <Paragraphs>152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Partide și sisteme de partide</vt:lpstr>
      <vt:lpstr>Alegeri</vt:lpstr>
      <vt:lpstr>Alegeri democratice</vt:lpstr>
      <vt:lpstr>Sistem electoral</vt:lpstr>
      <vt:lpstr>Sisteme electorale</vt:lpstr>
      <vt:lpstr>SMD (Single Member District)/Sisteme Majoritare</vt:lpstr>
      <vt:lpstr>Sistemul de Partide Politice  in Marea Britanie</vt:lpstr>
      <vt:lpstr>Alegerile Prezidentiale din US</vt:lpstr>
      <vt:lpstr>Sistemul majoritar cu doua tururi de scrutin</vt:lpstr>
      <vt:lpstr>PowerPoint Presentation</vt:lpstr>
      <vt:lpstr>Sistemele Proportionale - PR  (cu lista de partid)</vt:lpstr>
      <vt:lpstr>Sa presupunem ca rezultatul alegerilor pentru un district este urmatorul</vt:lpstr>
      <vt:lpstr>Sistemul PR (cu liste de partid)</vt:lpstr>
      <vt:lpstr>Sistemele electorale Mixte  Examplu: Bundestag-ul German </vt:lpstr>
      <vt:lpstr>Transformarea Voturilor in Locuri in Bundestag</vt:lpstr>
      <vt:lpstr>Rezultatele Sistemelor  Electorale Mixte</vt:lpstr>
      <vt:lpstr>Example de locuri “overhang”</vt:lpstr>
      <vt:lpstr>Examplu de Partid Mic</vt:lpstr>
      <vt:lpstr>Evaluarea sistemelor electorale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și sisteme de partide</dc:title>
  <dc:creator>Cosmin Marian</dc:creator>
  <cp:lastModifiedBy>Cosmin Marian</cp:lastModifiedBy>
  <cp:revision>17</cp:revision>
  <dcterms:created xsi:type="dcterms:W3CDTF">2014-04-07T12:26:31Z</dcterms:created>
  <dcterms:modified xsi:type="dcterms:W3CDTF">2014-04-15T16:18:58Z</dcterms:modified>
</cp:coreProperties>
</file>