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06777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79163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6007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757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50386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7115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94245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72576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53177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1119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181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5036C-6FB5-48CB-B465-5AAE53BE4F7F}" type="datetimeFigureOut">
              <a:rPr lang="ro-RO" smtClean="0"/>
              <a:t>28.04.2014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17EC7-1A77-4789-9E0D-A3BE416D0FA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1709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1470025"/>
          </a:xfrm>
        </p:spPr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ro-RO" dirty="0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o-RO" dirty="0" smtClean="0"/>
              <a:t>s</a:t>
            </a:r>
            <a:r>
              <a:rPr lang="en-US" dirty="0" err="1" smtClean="0"/>
              <a:t>isteme</a:t>
            </a:r>
            <a:r>
              <a:rPr lang="en-US" dirty="0" smtClean="0"/>
              <a:t> de </a:t>
            </a:r>
            <a:r>
              <a:rPr lang="ro-RO" dirty="0" smtClean="0"/>
              <a:t>p</a:t>
            </a:r>
            <a:r>
              <a:rPr lang="en-US" dirty="0" err="1" smtClean="0"/>
              <a:t>artide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505200"/>
            <a:ext cx="6400800" cy="1752600"/>
          </a:xfrm>
        </p:spPr>
        <p:txBody>
          <a:bodyPr/>
          <a:lstStyle/>
          <a:p>
            <a:r>
              <a:rPr lang="ro-RO" b="1" dirty="0"/>
              <a:t>Sisteme de partide în democrații recente. </a:t>
            </a:r>
            <a:endParaRPr lang="en-US" b="1" dirty="0" smtClean="0"/>
          </a:p>
          <a:p>
            <a:r>
              <a:rPr lang="ro-RO" b="1" dirty="0" smtClean="0"/>
              <a:t>Cazul </a:t>
            </a:r>
            <a:r>
              <a:rPr lang="ro-RO" b="1" dirty="0"/>
              <a:t>Europei Centrale și de Est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373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Clivaje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endParaRPr lang="ro-RO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86" y="1600200"/>
            <a:ext cx="8163628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85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Rezultate</a:t>
            </a:r>
            <a:r>
              <a:rPr lang="en-US" dirty="0" smtClean="0"/>
              <a:t> ale </a:t>
            </a:r>
            <a:r>
              <a:rPr lang="en-US" dirty="0" err="1" smtClean="0"/>
              <a:t>cercetarilor</a:t>
            </a:r>
            <a:r>
              <a:rPr lang="en-US" dirty="0" smtClean="0"/>
              <a:t> in </a:t>
            </a:r>
            <a:r>
              <a:rPr lang="en-US" dirty="0" err="1" smtClean="0"/>
              <a:t>raport</a:t>
            </a:r>
            <a:r>
              <a:rPr lang="en-US" dirty="0" smtClean="0"/>
              <a:t> cu </a:t>
            </a:r>
            <a:r>
              <a:rPr lang="en-US" dirty="0" err="1" smtClean="0"/>
              <a:t>expectantele</a:t>
            </a:r>
            <a:r>
              <a:rPr lang="en-US" dirty="0" smtClean="0"/>
              <a:t> </a:t>
            </a:r>
            <a:r>
              <a:rPr lang="en-US" dirty="0" err="1" smtClean="0"/>
              <a:t>intiale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Volatilitate</a:t>
            </a:r>
            <a:endParaRPr lang="ro-RO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ro-RO" dirty="0" smtClean="0"/>
              <a:t>–</a:t>
            </a:r>
            <a:r>
              <a:rPr lang="en-US" dirty="0" smtClean="0"/>
              <a:t> in general </a:t>
            </a:r>
            <a:r>
              <a:rPr lang="en-US" dirty="0" err="1" smtClean="0"/>
              <a:t>ridicata</a:t>
            </a:r>
            <a:r>
              <a:rPr lang="en-US" dirty="0" smtClean="0"/>
              <a:t>, </a:t>
            </a:r>
            <a:r>
              <a:rPr lang="en-US" dirty="0" err="1" smtClean="0"/>
              <a:t>generata</a:t>
            </a:r>
            <a:r>
              <a:rPr lang="en-US" dirty="0" smtClean="0"/>
              <a:t> de </a:t>
            </a:r>
            <a:r>
              <a:rPr lang="en-US" dirty="0" err="1" smtClean="0"/>
              <a:t>oferta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ro-RO" dirty="0" smtClean="0"/>
              <a:t> </a:t>
            </a:r>
            <a:endParaRPr lang="ro-RO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ro-RO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insa</a:t>
            </a:r>
            <a:r>
              <a:rPr lang="en-US" dirty="0" smtClean="0"/>
              <a:t> </a:t>
            </a:r>
            <a:r>
              <a:rPr lang="en-US" dirty="0" err="1" smtClean="0"/>
              <a:t>variatii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tari</a:t>
            </a:r>
            <a:endParaRPr lang="ro-RO" dirty="0"/>
          </a:p>
          <a:p>
            <a:r>
              <a:rPr lang="en-US" dirty="0" err="1" smtClean="0"/>
              <a:t>Stabilitatea</a:t>
            </a:r>
            <a:r>
              <a:rPr lang="en-US" dirty="0" smtClean="0"/>
              <a:t> </a:t>
            </a:r>
            <a:r>
              <a:rPr lang="en-US" dirty="0" err="1" smtClean="0"/>
              <a:t>partidelor</a:t>
            </a:r>
            <a:endParaRPr lang="ro-RO" dirty="0"/>
          </a:p>
          <a:p>
            <a:pPr marL="0" indent="0">
              <a:buNone/>
            </a:pPr>
            <a:r>
              <a:rPr lang="en-US" dirty="0" smtClean="0"/>
              <a:t>	– </a:t>
            </a:r>
            <a:r>
              <a:rPr lang="en-US" dirty="0" err="1" smtClean="0"/>
              <a:t>stabilitate</a:t>
            </a:r>
            <a:r>
              <a:rPr lang="en-US" dirty="0" smtClean="0"/>
              <a:t> mare in </a:t>
            </a:r>
            <a:r>
              <a:rPr lang="en-US" dirty="0" err="1" smtClean="0"/>
              <a:t>cea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mare parte a </a:t>
            </a:r>
            <a:r>
              <a:rPr lang="en-US" dirty="0" err="1" smtClean="0"/>
              <a:t>tarilor</a:t>
            </a:r>
            <a:r>
              <a:rPr lang="en-US" dirty="0" smtClean="0"/>
              <a:t> ECE</a:t>
            </a:r>
          </a:p>
          <a:p>
            <a:r>
              <a:rPr lang="en-US" dirty="0" err="1" smtClean="0"/>
              <a:t>Competitia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– </a:t>
            </a:r>
            <a:r>
              <a:rPr lang="en-US" dirty="0" err="1" smtClean="0"/>
              <a:t>numarul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efective</a:t>
            </a:r>
            <a:r>
              <a:rPr lang="en-US" dirty="0" smtClean="0"/>
              <a:t> </a:t>
            </a:r>
            <a:r>
              <a:rPr lang="en-US" dirty="0" err="1" smtClean="0"/>
              <a:t>scade</a:t>
            </a:r>
            <a:r>
              <a:rPr lang="en-US" dirty="0" smtClean="0"/>
              <a:t> in </a:t>
            </a:r>
            <a:r>
              <a:rPr lang="en-US" dirty="0" err="1" smtClean="0"/>
              <a:t>timp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ro-RO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clivaje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endParaRPr lang="ro-RO" dirty="0"/>
          </a:p>
          <a:p>
            <a:pPr marL="914400" indent="-914400">
              <a:buNone/>
            </a:pPr>
            <a:r>
              <a:rPr lang="en-US" dirty="0" smtClean="0"/>
              <a:t>	– </a:t>
            </a:r>
            <a:r>
              <a:rPr lang="en-US" dirty="0" err="1" smtClean="0"/>
              <a:t>competitia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destul</a:t>
            </a:r>
            <a:r>
              <a:rPr lang="en-US" dirty="0" smtClean="0"/>
              <a:t> de </a:t>
            </a:r>
            <a:r>
              <a:rPr lang="en-US" dirty="0" err="1" smtClean="0"/>
              <a:t>limitata</a:t>
            </a:r>
            <a:r>
              <a:rPr lang="en-US" dirty="0" smtClean="0"/>
              <a:t> / </a:t>
            </a:r>
            <a:r>
              <a:rPr lang="en-US" dirty="0" err="1" smtClean="0"/>
              <a:t>inchisa</a:t>
            </a:r>
            <a:r>
              <a:rPr lang="en-US" dirty="0" smtClean="0"/>
              <a:t> in </a:t>
            </a:r>
            <a:r>
              <a:rPr lang="en-US" dirty="0" err="1" smtClean="0"/>
              <a:t>unele</a:t>
            </a:r>
            <a:r>
              <a:rPr lang="en-US" dirty="0" smtClean="0"/>
              <a:t> </a:t>
            </a:r>
            <a:r>
              <a:rPr lang="en-US" dirty="0" err="1" smtClean="0"/>
              <a:t>tari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tari</a:t>
            </a:r>
            <a:r>
              <a:rPr lang="en-US" dirty="0" smtClean="0"/>
              <a:t> cu </a:t>
            </a:r>
            <a:r>
              <a:rPr lang="en-US" dirty="0" err="1" smtClean="0"/>
              <a:t>competitie</a:t>
            </a:r>
            <a:r>
              <a:rPr lang="en-US" dirty="0" smtClean="0"/>
              <a:t> </a:t>
            </a:r>
            <a:r>
              <a:rPr lang="en-US" dirty="0" err="1" smtClean="0"/>
              <a:t>deschisa</a:t>
            </a:r>
            <a:endParaRPr lang="en-US" dirty="0" smtClean="0"/>
          </a:p>
          <a:p>
            <a:pPr marL="914400" indent="-914400">
              <a:buNone/>
            </a:pPr>
            <a:r>
              <a:rPr lang="en-US" dirty="0" smtClean="0"/>
              <a:t>	– </a:t>
            </a:r>
            <a:r>
              <a:rPr lang="en-US" dirty="0" err="1" smtClean="0"/>
              <a:t>sistemul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se </a:t>
            </a:r>
            <a:r>
              <a:rPr lang="en-US" dirty="0" err="1" smtClean="0"/>
              <a:t>coalizeaza</a:t>
            </a:r>
            <a:r>
              <a:rPr lang="en-US" dirty="0" smtClean="0"/>
              <a:t> in </a:t>
            </a:r>
            <a:r>
              <a:rPr lang="en-US" dirty="0" err="1" smtClean="0"/>
              <a:t>jurul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set de </a:t>
            </a:r>
            <a:r>
              <a:rPr lang="en-US" dirty="0" err="1" smtClean="0"/>
              <a:t>factori</a:t>
            </a:r>
            <a:r>
              <a:rPr lang="en-US" dirty="0" smtClean="0"/>
              <a:t> </a:t>
            </a:r>
            <a:r>
              <a:rPr lang="en-US" dirty="0" err="1" smtClean="0"/>
              <a:t>predictibili</a:t>
            </a:r>
            <a:r>
              <a:rPr lang="en-US" dirty="0" smtClean="0"/>
              <a:t> :</a:t>
            </a:r>
          </a:p>
          <a:p>
            <a:pPr marL="1944688" indent="0">
              <a:buFont typeface="Wingdings" panose="05000000000000000000" pitchFamily="2" charset="2"/>
              <a:buChar char="Ø"/>
            </a:pPr>
            <a:r>
              <a:rPr lang="en-US" dirty="0" smtClean="0"/>
              <a:t>  </a:t>
            </a:r>
            <a:r>
              <a:rPr lang="en-US" dirty="0" err="1" smtClean="0"/>
              <a:t>atitudinea</a:t>
            </a:r>
            <a:r>
              <a:rPr lang="en-US" dirty="0" smtClean="0"/>
              <a:t> pro </a:t>
            </a:r>
            <a:r>
              <a:rPr lang="en-US" dirty="0" err="1" smtClean="0"/>
              <a:t>si</a:t>
            </a:r>
            <a:r>
              <a:rPr lang="en-US" dirty="0" smtClean="0"/>
              <a:t> anti </a:t>
            </a:r>
            <a:r>
              <a:rPr lang="en-US" dirty="0" err="1" smtClean="0"/>
              <a:t>reforma</a:t>
            </a:r>
            <a:endParaRPr lang="en-US" dirty="0" smtClean="0"/>
          </a:p>
          <a:p>
            <a:pPr marL="1944688" indent="0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probleme</a:t>
            </a:r>
            <a:r>
              <a:rPr lang="en-US" dirty="0" smtClean="0"/>
              <a:t> </a:t>
            </a:r>
            <a:r>
              <a:rPr lang="en-US" dirty="0" err="1" smtClean="0"/>
              <a:t>nerezolvate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</a:t>
            </a:r>
            <a:r>
              <a:rPr lang="en-US" dirty="0" err="1" smtClean="0"/>
              <a:t>societatii</a:t>
            </a:r>
            <a:r>
              <a:rPr lang="en-US" dirty="0" smtClean="0"/>
              <a:t> (</a:t>
            </a:r>
            <a:r>
              <a:rPr lang="en-US" dirty="0" err="1" smtClean="0"/>
              <a:t>variaza</a:t>
            </a:r>
            <a:r>
              <a:rPr lang="en-US" dirty="0" smtClean="0"/>
              <a:t> de la o </a:t>
            </a:r>
            <a:r>
              <a:rPr lang="en-US" dirty="0" err="1" smtClean="0"/>
              <a:t>tara</a:t>
            </a:r>
            <a:r>
              <a:rPr lang="en-US" dirty="0" smtClean="0"/>
              <a:t> la </a:t>
            </a:r>
            <a:r>
              <a:rPr lang="en-US" dirty="0" err="1" smtClean="0"/>
              <a:t>alta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err="1" smtClean="0"/>
              <a:t>Consolidarea</a:t>
            </a:r>
            <a:r>
              <a:rPr lang="en-US" dirty="0" smtClean="0"/>
              <a:t> </a:t>
            </a:r>
            <a:r>
              <a:rPr lang="en-US" dirty="0" err="1" smtClean="0"/>
              <a:t>partidelor</a:t>
            </a:r>
            <a:endParaRPr lang="en-US" dirty="0" smtClean="0"/>
          </a:p>
          <a:p>
            <a:pPr marL="914400" indent="0">
              <a:buNone/>
            </a:pPr>
            <a:r>
              <a:rPr lang="en-US" dirty="0" smtClean="0"/>
              <a:t>– </a:t>
            </a:r>
            <a:r>
              <a:rPr lang="en-US" dirty="0" err="1" smtClean="0"/>
              <a:t>depinde</a:t>
            </a:r>
            <a:r>
              <a:rPr lang="en-US" dirty="0" smtClean="0"/>
              <a:t> de </a:t>
            </a:r>
            <a:r>
              <a:rPr lang="en-US" dirty="0" err="1" smtClean="0"/>
              <a:t>sistemul</a:t>
            </a:r>
            <a:r>
              <a:rPr lang="en-US" dirty="0" smtClean="0"/>
              <a:t> electoral</a:t>
            </a:r>
          </a:p>
          <a:p>
            <a:pPr marL="914400" indent="0">
              <a:buNone/>
            </a:pPr>
            <a:r>
              <a:rPr lang="en-US" dirty="0" smtClean="0"/>
              <a:t>– </a:t>
            </a:r>
            <a:r>
              <a:rPr lang="en-US" dirty="0" err="1" smtClean="0"/>
              <a:t>depinde</a:t>
            </a:r>
            <a:r>
              <a:rPr lang="en-US" dirty="0" smtClean="0"/>
              <a:t> de </a:t>
            </a:r>
            <a:r>
              <a:rPr lang="en-US" dirty="0" err="1" smtClean="0"/>
              <a:t>alegerile</a:t>
            </a:r>
            <a:r>
              <a:rPr lang="en-US" dirty="0" smtClean="0"/>
              <a:t> </a:t>
            </a:r>
            <a:r>
              <a:rPr lang="en-US" dirty="0" err="1" smtClean="0"/>
              <a:t>facute</a:t>
            </a:r>
            <a:r>
              <a:rPr lang="en-US" dirty="0" smtClean="0"/>
              <a:t> de </a:t>
            </a:r>
            <a:r>
              <a:rPr lang="en-US" dirty="0" err="1" smtClean="0"/>
              <a:t>liderii</a:t>
            </a:r>
            <a:r>
              <a:rPr lang="en-US" dirty="0" smtClean="0"/>
              <a:t> de </a:t>
            </a:r>
            <a:r>
              <a:rPr lang="en-US" dirty="0" err="1" smtClean="0"/>
              <a:t>partid</a:t>
            </a:r>
            <a:r>
              <a:rPr lang="en-US" dirty="0" smtClean="0"/>
              <a:t> (</a:t>
            </a:r>
            <a:r>
              <a:rPr lang="en-US" dirty="0" err="1" smtClean="0"/>
              <a:t>vezi</a:t>
            </a:r>
            <a:r>
              <a:rPr lang="en-US" dirty="0" smtClean="0"/>
              <a:t> </a:t>
            </a:r>
            <a:r>
              <a:rPr lang="en-US" dirty="0" err="1" smtClean="0"/>
              <a:t>cazul</a:t>
            </a:r>
            <a:r>
              <a:rPr lang="en-US" dirty="0" smtClean="0"/>
              <a:t> </a:t>
            </a:r>
            <a:r>
              <a:rPr lang="en-US" dirty="0" err="1" smtClean="0"/>
              <a:t>Fidesz</a:t>
            </a:r>
            <a:r>
              <a:rPr lang="en-US" dirty="0" smtClean="0"/>
              <a:t> in </a:t>
            </a:r>
            <a:r>
              <a:rPr lang="en-US" dirty="0" err="1" smtClean="0"/>
              <a:t>Ungaria</a:t>
            </a:r>
            <a:r>
              <a:rPr lang="en-US" dirty="0" smtClean="0"/>
              <a:t>)</a:t>
            </a:r>
          </a:p>
          <a:p>
            <a:pPr marL="914400" indent="0">
              <a:buNone/>
            </a:pPr>
            <a:endParaRPr lang="en-US" dirty="0"/>
          </a:p>
          <a:p>
            <a:pPr marL="914400" indent="-914400">
              <a:buNone/>
            </a:pPr>
            <a:endParaRPr lang="en-US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0883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Influenta</a:t>
            </a:r>
            <a:r>
              <a:rPr lang="en-US" dirty="0" smtClean="0"/>
              <a:t> </a:t>
            </a:r>
            <a:r>
              <a:rPr lang="en-US" dirty="0" err="1" smtClean="0"/>
              <a:t>clivajelor</a:t>
            </a:r>
            <a:r>
              <a:rPr lang="en-US" dirty="0" smtClean="0"/>
              <a:t> in ECE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Kitschelt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/>
              <a:t>1999</a:t>
            </a:r>
            <a:r>
              <a:rPr lang="en-US" dirty="0" smtClean="0"/>
              <a:t>) </a:t>
            </a:r>
            <a:r>
              <a:rPr lang="en-US" dirty="0" err="1" smtClean="0"/>
              <a:t>respinge</a:t>
            </a:r>
            <a:r>
              <a:rPr lang="en-US" dirty="0" smtClean="0"/>
              <a:t> </a:t>
            </a:r>
            <a:r>
              <a:rPr lang="en-US" dirty="0" err="1" smtClean="0"/>
              <a:t>teza</a:t>
            </a:r>
            <a:r>
              <a:rPr lang="en-US" dirty="0" smtClean="0"/>
              <a:t> </a:t>
            </a:r>
            <a:r>
              <a:rPr lang="en-US" dirty="0" err="1" smtClean="0"/>
              <a:t>societatilor</a:t>
            </a:r>
            <a:r>
              <a:rPr lang="en-US" dirty="0" smtClean="0"/>
              <a:t> ‘</a:t>
            </a:r>
            <a:r>
              <a:rPr lang="en-US" dirty="0"/>
              <a:t>tabula rasa</a:t>
            </a:r>
            <a:r>
              <a:rPr lang="en-US" dirty="0" smtClean="0"/>
              <a:t>’: </a:t>
            </a:r>
            <a:endParaRPr lang="en-US" dirty="0"/>
          </a:p>
          <a:p>
            <a:pPr marL="914400" indent="-914400">
              <a:buNone/>
            </a:pPr>
            <a:r>
              <a:rPr lang="en-US" dirty="0" smtClean="0"/>
              <a:t>	– </a:t>
            </a:r>
            <a:r>
              <a:rPr lang="en-US" dirty="0" err="1" smtClean="0"/>
              <a:t>structurile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putin</a:t>
            </a:r>
            <a:r>
              <a:rPr lang="en-US" dirty="0" smtClean="0"/>
              <a:t> </a:t>
            </a:r>
            <a:r>
              <a:rPr lang="en-US" dirty="0" err="1" smtClean="0"/>
              <a:t>uniforme</a:t>
            </a:r>
            <a:r>
              <a:rPr lang="en-US" dirty="0" smtClean="0"/>
              <a:t>/</a:t>
            </a:r>
            <a:r>
              <a:rPr lang="en-US" dirty="0" err="1" smtClean="0"/>
              <a:t>omogene</a:t>
            </a:r>
            <a:r>
              <a:rPr lang="en-US" dirty="0" smtClean="0"/>
              <a:t> </a:t>
            </a:r>
            <a:r>
              <a:rPr lang="en-US" dirty="0" err="1" smtClean="0"/>
              <a:t>decat</a:t>
            </a:r>
            <a:r>
              <a:rPr lang="en-US" dirty="0" smtClean="0"/>
              <a:t> se </a:t>
            </a:r>
            <a:r>
              <a:rPr lang="en-US" dirty="0" err="1" smtClean="0"/>
              <a:t>credea</a:t>
            </a:r>
            <a:r>
              <a:rPr lang="en-US" dirty="0" smtClean="0"/>
              <a:t> initial.</a:t>
            </a:r>
          </a:p>
          <a:p>
            <a:pPr marL="914400" indent="-914400">
              <a:buNone/>
            </a:pPr>
            <a:r>
              <a:rPr lang="en-US" dirty="0"/>
              <a:t>	 – </a:t>
            </a:r>
            <a:r>
              <a:rPr lang="en-US" dirty="0" err="1" smtClean="0"/>
              <a:t>valorile</a:t>
            </a:r>
            <a:r>
              <a:rPr lang="en-US" dirty="0" smtClean="0"/>
              <a:t> </a:t>
            </a:r>
            <a:r>
              <a:rPr lang="en-US" dirty="0" err="1" smtClean="0"/>
              <a:t>sociale</a:t>
            </a:r>
            <a:r>
              <a:rPr lang="en-US" dirty="0" smtClean="0"/>
              <a:t>/</a:t>
            </a:r>
            <a:r>
              <a:rPr lang="en-US" dirty="0" err="1" smtClean="0"/>
              <a:t>culturale</a:t>
            </a:r>
            <a:r>
              <a:rPr lang="en-US" dirty="0" smtClean="0"/>
              <a:t> ale </a:t>
            </a:r>
            <a:r>
              <a:rPr lang="en-US" dirty="0" err="1" smtClean="0"/>
              <a:t>cetatenilor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predictori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preferintelor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endParaRPr lang="en-US" dirty="0" smtClean="0"/>
          </a:p>
          <a:p>
            <a:pPr marL="914400" indent="-914400">
              <a:buNone/>
            </a:pPr>
            <a:r>
              <a:rPr lang="en-US" dirty="0"/>
              <a:t>	 – </a:t>
            </a:r>
            <a:r>
              <a:rPr lang="en-US" dirty="0" err="1" smtClean="0"/>
              <a:t>religia</a:t>
            </a:r>
            <a:r>
              <a:rPr lang="en-US" dirty="0" smtClean="0"/>
              <a:t> (in </a:t>
            </a:r>
            <a:r>
              <a:rPr lang="en-US" dirty="0" err="1" smtClean="0"/>
              <a:t>unele</a:t>
            </a:r>
            <a:r>
              <a:rPr lang="en-US" dirty="0" smtClean="0"/>
              <a:t> </a:t>
            </a:r>
            <a:r>
              <a:rPr lang="en-US" dirty="0" err="1" smtClean="0"/>
              <a:t>cazuri</a:t>
            </a:r>
            <a:r>
              <a:rPr lang="en-US" dirty="0" smtClean="0"/>
              <a:t>)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clasa</a:t>
            </a:r>
            <a:r>
              <a:rPr lang="en-US" dirty="0" smtClean="0"/>
              <a:t> </a:t>
            </a:r>
            <a:r>
              <a:rPr lang="en-US" dirty="0" err="1" smtClean="0"/>
              <a:t>sociala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predictori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preferintelor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ale </a:t>
            </a:r>
            <a:r>
              <a:rPr lang="en-US" dirty="0" err="1" smtClean="0"/>
              <a:t>cetatenilor</a:t>
            </a:r>
            <a:endParaRPr lang="en-US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533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Influenta</a:t>
            </a:r>
            <a:r>
              <a:rPr lang="en-US" dirty="0"/>
              <a:t> </a:t>
            </a:r>
            <a:r>
              <a:rPr lang="en-US" dirty="0" err="1" smtClean="0"/>
              <a:t>sistemelor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 </a:t>
            </a:r>
            <a:r>
              <a:rPr lang="en-US" dirty="0"/>
              <a:t>in ECE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Sistemele</a:t>
            </a:r>
            <a:r>
              <a:rPr lang="en-US" sz="2000" dirty="0" smtClean="0"/>
              <a:t> </a:t>
            </a:r>
            <a:r>
              <a:rPr lang="en-US" sz="2000" dirty="0" err="1" smtClean="0"/>
              <a:t>electorale</a:t>
            </a:r>
            <a:r>
              <a:rPr lang="en-US" sz="2000" dirty="0" smtClean="0"/>
              <a:t> au o mare </a:t>
            </a:r>
            <a:r>
              <a:rPr lang="en-US" sz="2000" dirty="0" err="1" smtClean="0"/>
              <a:t>influenta</a:t>
            </a:r>
            <a:r>
              <a:rPr lang="en-US" sz="2000" dirty="0" smtClean="0"/>
              <a:t> in </a:t>
            </a:r>
            <a:r>
              <a:rPr lang="en-US" sz="2000" dirty="0" err="1" smtClean="0"/>
              <a:t>procesul</a:t>
            </a:r>
            <a:r>
              <a:rPr lang="en-US" sz="2000" dirty="0" smtClean="0"/>
              <a:t> de </a:t>
            </a:r>
            <a:r>
              <a:rPr lang="en-US" sz="2000" dirty="0" err="1" smtClean="0"/>
              <a:t>consolidarea</a:t>
            </a:r>
            <a:r>
              <a:rPr lang="en-US" sz="2000" dirty="0" smtClean="0"/>
              <a:t> </a:t>
            </a:r>
            <a:r>
              <a:rPr lang="en-US" sz="2000" dirty="0" err="1" smtClean="0"/>
              <a:t>sistemului</a:t>
            </a:r>
            <a:r>
              <a:rPr lang="en-US" sz="2000" dirty="0" smtClean="0"/>
              <a:t> de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in ECE.</a:t>
            </a:r>
          </a:p>
          <a:p>
            <a:r>
              <a:rPr lang="en-US" sz="2000" dirty="0" err="1" smtClean="0"/>
              <a:t>Efectele</a:t>
            </a:r>
            <a:r>
              <a:rPr lang="en-US" sz="2000" dirty="0" smtClean="0"/>
              <a:t> </a:t>
            </a:r>
            <a:r>
              <a:rPr lang="en-US" sz="2000" dirty="0" err="1" smtClean="0"/>
              <a:t>mecanice</a:t>
            </a:r>
            <a:r>
              <a:rPr lang="en-US" sz="2000" dirty="0" smtClean="0"/>
              <a:t> ale </a:t>
            </a:r>
            <a:r>
              <a:rPr lang="en-US" sz="2000" dirty="0" err="1" smtClean="0"/>
              <a:t>sistemele</a:t>
            </a:r>
            <a:r>
              <a:rPr lang="en-US" sz="2000" dirty="0" smtClean="0"/>
              <a:t> </a:t>
            </a:r>
            <a:r>
              <a:rPr lang="en-US" sz="2000" dirty="0" err="1" smtClean="0"/>
              <a:t>electorale</a:t>
            </a:r>
            <a:r>
              <a:rPr lang="en-US" sz="2000" dirty="0" smtClean="0"/>
              <a:t> </a:t>
            </a:r>
            <a:r>
              <a:rPr lang="en-US" sz="2000" dirty="0" err="1" smtClean="0"/>
              <a:t>sunt</a:t>
            </a:r>
            <a:r>
              <a:rPr lang="en-US" sz="2000" dirty="0" smtClean="0"/>
              <a:t> </a:t>
            </a:r>
            <a:r>
              <a:rPr lang="en-US" sz="2000" dirty="0" err="1" smtClean="0"/>
              <a:t>mai</a:t>
            </a:r>
            <a:r>
              <a:rPr lang="en-US" sz="2000" dirty="0" smtClean="0"/>
              <a:t> </a:t>
            </a:r>
            <a:r>
              <a:rPr lang="en-US" sz="2000" dirty="0" err="1" smtClean="0"/>
              <a:t>vizibile</a:t>
            </a:r>
            <a:r>
              <a:rPr lang="en-US" sz="2000" dirty="0" smtClean="0"/>
              <a:t> in ECE </a:t>
            </a:r>
            <a:r>
              <a:rPr lang="en-US" sz="2000" dirty="0" err="1" smtClean="0"/>
              <a:t>comparativ</a:t>
            </a:r>
            <a:r>
              <a:rPr lang="en-US" sz="2000" dirty="0" smtClean="0"/>
              <a:t> cu </a:t>
            </a:r>
            <a:r>
              <a:rPr lang="en-US" sz="2000" dirty="0" err="1" smtClean="0"/>
              <a:t>tarile</a:t>
            </a:r>
            <a:r>
              <a:rPr lang="en-US" sz="2000" dirty="0" smtClean="0"/>
              <a:t> din Europa de Vest.</a:t>
            </a:r>
            <a:endParaRPr lang="en-US" sz="2000" dirty="0"/>
          </a:p>
          <a:p>
            <a:r>
              <a:rPr lang="en-US" sz="2000" dirty="0" err="1" smtClean="0"/>
              <a:t>Exista</a:t>
            </a:r>
            <a:r>
              <a:rPr lang="en-US" sz="2000" dirty="0" smtClean="0"/>
              <a:t> o mare </a:t>
            </a:r>
            <a:r>
              <a:rPr lang="en-US" sz="2000" dirty="0" err="1" smtClean="0"/>
              <a:t>diferenta</a:t>
            </a:r>
            <a:r>
              <a:rPr lang="en-US" sz="2000" dirty="0" smtClean="0"/>
              <a:t> </a:t>
            </a:r>
            <a:r>
              <a:rPr lang="en-US" sz="2000" dirty="0" err="1" smtClean="0"/>
              <a:t>intre</a:t>
            </a:r>
            <a:r>
              <a:rPr lang="en-US" sz="2000" dirty="0" smtClean="0"/>
              <a:t> </a:t>
            </a:r>
            <a:r>
              <a:rPr lang="en-US" sz="2000" dirty="0" err="1" smtClean="0"/>
              <a:t>numarul</a:t>
            </a:r>
            <a:r>
              <a:rPr lang="en-US" sz="2000" dirty="0" smtClean="0"/>
              <a:t> </a:t>
            </a:r>
            <a:r>
              <a:rPr lang="en-US" sz="2000" dirty="0" err="1" smtClean="0"/>
              <a:t>efectiv</a:t>
            </a:r>
            <a:r>
              <a:rPr lang="en-US" sz="2000" dirty="0" smtClean="0"/>
              <a:t> de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</a:t>
            </a:r>
            <a:r>
              <a:rPr lang="en-US" sz="2000" dirty="0" err="1" smtClean="0"/>
              <a:t>electorale</a:t>
            </a:r>
            <a:r>
              <a:rPr lang="en-US" sz="2000" dirty="0" smtClean="0"/>
              <a:t> (</a:t>
            </a:r>
            <a:r>
              <a:rPr lang="en-US" sz="2000" dirty="0" err="1" smtClean="0"/>
              <a:t>cele</a:t>
            </a:r>
            <a:r>
              <a:rPr lang="en-US" sz="2000" dirty="0" smtClean="0"/>
              <a:t> care </a:t>
            </a:r>
            <a:r>
              <a:rPr lang="en-US" sz="2000" dirty="0" err="1" smtClean="0"/>
              <a:t>conteaza</a:t>
            </a:r>
            <a:r>
              <a:rPr lang="en-US" sz="2000" dirty="0" smtClean="0"/>
              <a:t> in </a:t>
            </a:r>
            <a:r>
              <a:rPr lang="en-US" sz="2000" dirty="0" err="1" smtClean="0"/>
              <a:t>alegeri</a:t>
            </a:r>
            <a:r>
              <a:rPr lang="en-US" sz="2000" dirty="0" smtClean="0"/>
              <a:t>)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numarul</a:t>
            </a:r>
            <a:r>
              <a:rPr lang="en-US" sz="2000" dirty="0" smtClean="0"/>
              <a:t> </a:t>
            </a:r>
            <a:r>
              <a:rPr lang="en-US" sz="2000" dirty="0" err="1" smtClean="0"/>
              <a:t>efectiv</a:t>
            </a:r>
            <a:r>
              <a:rPr lang="en-US" sz="2000" dirty="0" smtClean="0"/>
              <a:t> de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</a:t>
            </a:r>
            <a:r>
              <a:rPr lang="en-US" sz="2000" dirty="0" err="1" smtClean="0"/>
              <a:t>parlamentare</a:t>
            </a:r>
            <a:r>
              <a:rPr lang="en-US" sz="2000" dirty="0" smtClean="0"/>
              <a:t> (</a:t>
            </a:r>
            <a:r>
              <a:rPr lang="en-US" sz="2000" dirty="0" err="1" smtClean="0"/>
              <a:t>cele</a:t>
            </a:r>
            <a:r>
              <a:rPr lang="en-US" sz="2000" dirty="0" smtClean="0"/>
              <a:t> care </a:t>
            </a:r>
            <a:r>
              <a:rPr lang="en-US" sz="2000" dirty="0" err="1" smtClean="0"/>
              <a:t>conteaza</a:t>
            </a:r>
            <a:r>
              <a:rPr lang="en-US" sz="2000" dirty="0" smtClean="0"/>
              <a:t> in </a:t>
            </a:r>
            <a:r>
              <a:rPr lang="en-US" sz="2000" dirty="0" err="1" smtClean="0"/>
              <a:t>formarea</a:t>
            </a:r>
            <a:r>
              <a:rPr lang="en-US" sz="2000" dirty="0" smtClean="0"/>
              <a:t> de </a:t>
            </a:r>
            <a:r>
              <a:rPr lang="en-US" sz="2000" dirty="0" err="1" smtClean="0"/>
              <a:t>coalitii</a:t>
            </a:r>
            <a:r>
              <a:rPr lang="en-US" sz="2000" dirty="0" smtClean="0"/>
              <a:t> de </a:t>
            </a:r>
            <a:r>
              <a:rPr lang="en-US" sz="2000" dirty="0" err="1" smtClean="0"/>
              <a:t>guvernare</a:t>
            </a:r>
            <a:r>
              <a:rPr lang="en-US" sz="2000" dirty="0" smtClean="0"/>
              <a:t>).</a:t>
            </a:r>
            <a:endParaRPr lang="en-US" sz="2000" dirty="0"/>
          </a:p>
          <a:p>
            <a:r>
              <a:rPr lang="en-US" sz="2000" dirty="0" err="1" smtClean="0"/>
              <a:t>Sistemele</a:t>
            </a:r>
            <a:r>
              <a:rPr lang="en-US" sz="2000" dirty="0" smtClean="0"/>
              <a:t> de </a:t>
            </a:r>
            <a:r>
              <a:rPr lang="en-US" sz="2000" dirty="0" err="1" smtClean="0"/>
              <a:t>partide</a:t>
            </a:r>
            <a:r>
              <a:rPr lang="en-US" sz="2000" dirty="0" smtClean="0"/>
              <a:t> din ECE se </a:t>
            </a:r>
            <a:r>
              <a:rPr lang="en-US" sz="2000" dirty="0" err="1" smtClean="0"/>
              <a:t>consolideaza</a:t>
            </a:r>
            <a:r>
              <a:rPr lang="en-US" sz="2000" dirty="0" smtClean="0"/>
              <a:t> in </a:t>
            </a:r>
            <a:r>
              <a:rPr lang="en-US" sz="2000" dirty="0" err="1" smtClean="0"/>
              <a:t>momentul</a:t>
            </a:r>
            <a:r>
              <a:rPr lang="en-US" sz="2000" dirty="0" smtClean="0"/>
              <a:t> in care </a:t>
            </a:r>
            <a:r>
              <a:rPr lang="en-US" sz="2000" dirty="0" err="1" smtClean="0"/>
              <a:t>sunt</a:t>
            </a:r>
            <a:r>
              <a:rPr lang="en-US" sz="2000" dirty="0" smtClean="0"/>
              <a:t> </a:t>
            </a:r>
            <a:r>
              <a:rPr lang="en-US" sz="2000" dirty="0" err="1" smtClean="0"/>
              <a:t>introduse</a:t>
            </a:r>
            <a:r>
              <a:rPr lang="en-US" sz="2000" dirty="0" smtClean="0"/>
              <a:t> </a:t>
            </a:r>
            <a:r>
              <a:rPr lang="en-US" sz="2000" dirty="0" err="1" smtClean="0"/>
              <a:t>praguri</a:t>
            </a:r>
            <a:r>
              <a:rPr lang="en-US" sz="2000" dirty="0" smtClean="0"/>
              <a:t> </a:t>
            </a:r>
            <a:r>
              <a:rPr lang="en-US" sz="2000" dirty="0" err="1" smtClean="0"/>
              <a:t>electorale</a:t>
            </a:r>
            <a:r>
              <a:rPr lang="en-US" sz="2000" dirty="0" smtClean="0"/>
              <a:t> </a:t>
            </a:r>
            <a:r>
              <a:rPr lang="en-US" sz="2000" dirty="0" err="1" smtClean="0"/>
              <a:t>ridicate</a:t>
            </a:r>
            <a:r>
              <a:rPr lang="en-US" sz="2000" dirty="0" smtClean="0"/>
              <a:t>/</a:t>
            </a:r>
            <a:r>
              <a:rPr lang="en-US" sz="2000" dirty="0" err="1" smtClean="0"/>
              <a:t>mari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0981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Expectante</a:t>
            </a:r>
            <a:r>
              <a:rPr lang="en-US" dirty="0" smtClean="0"/>
              <a:t> </a:t>
            </a:r>
            <a:r>
              <a:rPr lang="en-US" dirty="0" err="1" smtClean="0"/>
              <a:t>initiale</a:t>
            </a:r>
            <a:r>
              <a:rPr lang="en-US" dirty="0" smtClean="0"/>
              <a:t> cu </a:t>
            </a:r>
            <a:r>
              <a:rPr lang="en-US" dirty="0" err="1" smtClean="0"/>
              <a:t>privire</a:t>
            </a:r>
            <a:r>
              <a:rPr lang="en-US" dirty="0" smtClean="0"/>
              <a:t> la </a:t>
            </a:r>
            <a:r>
              <a:rPr lang="en-US" dirty="0" err="1" smtClean="0"/>
              <a:t>sistemul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in ECE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Volatilitate</a:t>
            </a:r>
            <a:r>
              <a:rPr lang="en-US" dirty="0" smtClean="0"/>
              <a:t> </a:t>
            </a:r>
            <a:r>
              <a:rPr lang="en-US" dirty="0" err="1" smtClean="0"/>
              <a:t>ridicata</a:t>
            </a:r>
            <a:r>
              <a:rPr lang="en-US" dirty="0" smtClean="0"/>
              <a:t> (=</a:t>
            </a:r>
            <a:r>
              <a:rPr lang="en-US" dirty="0" err="1" smtClean="0"/>
              <a:t>alegatorii</a:t>
            </a:r>
            <a:r>
              <a:rPr lang="en-US" dirty="0" smtClean="0"/>
              <a:t> </a:t>
            </a:r>
            <a:r>
              <a:rPr lang="en-US" dirty="0" err="1" smtClean="0"/>
              <a:t>schimba</a:t>
            </a:r>
            <a:r>
              <a:rPr lang="en-US" dirty="0" smtClean="0"/>
              <a:t> </a:t>
            </a:r>
            <a:r>
              <a:rPr lang="en-US" dirty="0" err="1" smtClean="0"/>
              <a:t>preferintele</a:t>
            </a:r>
            <a:r>
              <a:rPr lang="en-US" dirty="0" smtClean="0"/>
              <a:t>):</a:t>
            </a:r>
          </a:p>
          <a:p>
            <a:pPr marL="1255713" indent="-1255713">
              <a:buNone/>
            </a:pPr>
            <a:r>
              <a:rPr lang="en-US" dirty="0"/>
              <a:t>	</a:t>
            </a:r>
            <a:r>
              <a:rPr lang="en-US" dirty="0" smtClean="0"/>
              <a:t>– </a:t>
            </a:r>
            <a:r>
              <a:rPr lang="en-US" dirty="0" err="1"/>
              <a:t>s</a:t>
            </a:r>
            <a:r>
              <a:rPr lang="en-US" dirty="0" err="1" smtClean="0"/>
              <a:t>prijinul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se </a:t>
            </a:r>
            <a:r>
              <a:rPr lang="en-US" dirty="0" err="1" smtClean="0"/>
              <a:t>schimba</a:t>
            </a:r>
            <a:r>
              <a:rPr lang="en-US" dirty="0" smtClean="0"/>
              <a:t> cu mare </a:t>
            </a:r>
            <a:r>
              <a:rPr lang="en-US" dirty="0" err="1" smtClean="0"/>
              <a:t>rapiditate</a:t>
            </a:r>
            <a:endParaRPr lang="en-US" dirty="0"/>
          </a:p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slabe</a:t>
            </a:r>
            <a:r>
              <a:rPr lang="en-US" dirty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instabile</a:t>
            </a:r>
            <a:r>
              <a:rPr lang="en-US" dirty="0" smtClean="0"/>
              <a:t>:</a:t>
            </a:r>
            <a:endParaRPr lang="en-US" dirty="0"/>
          </a:p>
          <a:p>
            <a:pPr marL="1255713" indent="-1255713">
              <a:buNone/>
            </a:pPr>
            <a:r>
              <a:rPr lang="en-US" dirty="0" smtClean="0"/>
              <a:t>	–  </a:t>
            </a:r>
            <a:r>
              <a:rPr lang="en-US" dirty="0" err="1" smtClean="0"/>
              <a:t>partide</a:t>
            </a:r>
            <a:r>
              <a:rPr lang="en-US" dirty="0" smtClean="0"/>
              <a:t> care </a:t>
            </a:r>
            <a:r>
              <a:rPr lang="en-US" dirty="0" err="1" smtClean="0"/>
              <a:t>apar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dispar</a:t>
            </a:r>
            <a:r>
              <a:rPr lang="en-US" dirty="0" smtClean="0"/>
              <a:t> cu </a:t>
            </a:r>
            <a:r>
              <a:rPr lang="en-US" dirty="0" err="1" smtClean="0"/>
              <a:t>rapiditate</a:t>
            </a:r>
            <a:endParaRPr lang="en-US" dirty="0"/>
          </a:p>
          <a:p>
            <a:r>
              <a:rPr lang="en-US" dirty="0" err="1" smtClean="0"/>
              <a:t>Comeptitie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deschisa</a:t>
            </a:r>
            <a:r>
              <a:rPr lang="en-US" dirty="0" smtClean="0"/>
              <a:t>:</a:t>
            </a:r>
          </a:p>
          <a:p>
            <a:pPr marL="1255713" indent="-1255713">
              <a:buNone/>
            </a:pPr>
            <a:r>
              <a:rPr lang="en-US" dirty="0"/>
              <a:t>	</a:t>
            </a:r>
            <a:r>
              <a:rPr lang="en-US" dirty="0" smtClean="0"/>
              <a:t>– </a:t>
            </a:r>
            <a:r>
              <a:rPr lang="en-US" dirty="0" err="1" smtClean="0"/>
              <a:t>formarea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disparitia</a:t>
            </a:r>
            <a:r>
              <a:rPr lang="en-US" dirty="0" smtClean="0"/>
              <a:t> </a:t>
            </a:r>
            <a:r>
              <a:rPr lang="en-US" dirty="0" err="1" smtClean="0"/>
              <a:t>coalitiilor</a:t>
            </a:r>
            <a:r>
              <a:rPr lang="en-US" dirty="0" smtClean="0"/>
              <a:t> </a:t>
            </a:r>
            <a:r>
              <a:rPr lang="en-US" dirty="0" err="1" smtClean="0"/>
              <a:t>electorale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guvernamentale</a:t>
            </a:r>
            <a:r>
              <a:rPr lang="en-US" dirty="0" smtClean="0"/>
              <a:t> </a:t>
            </a:r>
            <a:r>
              <a:rPr lang="en-US" dirty="0" err="1" smtClean="0"/>
              <a:t>greu</a:t>
            </a:r>
            <a:r>
              <a:rPr lang="en-US" dirty="0" smtClean="0"/>
              <a:t> de </a:t>
            </a:r>
            <a:r>
              <a:rPr lang="en-US" dirty="0" err="1" smtClean="0"/>
              <a:t>anticipat</a:t>
            </a:r>
            <a:endParaRPr lang="en-US" dirty="0" smtClean="0"/>
          </a:p>
          <a:p>
            <a:pPr marL="1255713" indent="-1255713">
              <a:buNone/>
            </a:pPr>
            <a:r>
              <a:rPr lang="en-US" dirty="0"/>
              <a:t>	</a:t>
            </a:r>
            <a:r>
              <a:rPr lang="en-US" dirty="0" smtClean="0"/>
              <a:t>– </a:t>
            </a:r>
            <a:r>
              <a:rPr lang="en-US" dirty="0" err="1" smtClean="0"/>
              <a:t>clivaje</a:t>
            </a:r>
            <a:r>
              <a:rPr lang="en-US" dirty="0" smtClean="0"/>
              <a:t> </a:t>
            </a:r>
            <a:r>
              <a:rPr lang="en-US" dirty="0" err="1" smtClean="0"/>
              <a:t>partinice</a:t>
            </a:r>
            <a:r>
              <a:rPr lang="en-US" dirty="0"/>
              <a:t> </a:t>
            </a:r>
            <a:r>
              <a:rPr lang="en-US" dirty="0" err="1" smtClean="0"/>
              <a:t>neclare</a:t>
            </a:r>
            <a:r>
              <a:rPr lang="en-US" dirty="0" smtClean="0"/>
              <a:t> </a:t>
            </a:r>
            <a:endParaRPr lang="en-US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74971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Motive de </a:t>
            </a:r>
            <a:r>
              <a:rPr lang="en-US" dirty="0" err="1" smtClean="0"/>
              <a:t>pesimism</a:t>
            </a:r>
            <a:r>
              <a:rPr lang="en-US" dirty="0" smtClean="0"/>
              <a:t> (initial) cu </a:t>
            </a:r>
            <a:r>
              <a:rPr lang="en-US" dirty="0" err="1" smtClean="0"/>
              <a:t>privire</a:t>
            </a:r>
            <a:r>
              <a:rPr lang="en-US" dirty="0" smtClean="0"/>
              <a:t> la </a:t>
            </a:r>
            <a:r>
              <a:rPr lang="en-US" dirty="0" err="1" smtClean="0"/>
              <a:t>sistemul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in ECE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Societatile</a:t>
            </a:r>
            <a:r>
              <a:rPr lang="en-US" dirty="0" smtClean="0"/>
              <a:t> din ECE </a:t>
            </a:r>
            <a:r>
              <a:rPr lang="en-US" dirty="0" err="1" smtClean="0"/>
              <a:t>sunt</a:t>
            </a:r>
            <a:r>
              <a:rPr lang="en-US" dirty="0" smtClean="0"/>
              <a:t> o ‘</a:t>
            </a:r>
            <a:r>
              <a:rPr lang="en-US" dirty="0"/>
              <a:t>tabula rasa</a:t>
            </a:r>
            <a:r>
              <a:rPr lang="en-US" dirty="0" smtClean="0"/>
              <a:t>’ (</a:t>
            </a:r>
            <a:r>
              <a:rPr lang="en-US" dirty="0" err="1" smtClean="0"/>
              <a:t>dupa</a:t>
            </a:r>
            <a:r>
              <a:rPr lang="en-US" dirty="0" smtClean="0"/>
              <a:t> </a:t>
            </a:r>
            <a:r>
              <a:rPr lang="en-US" dirty="0" err="1" smtClean="0"/>
              <a:t>decenii</a:t>
            </a:r>
            <a:r>
              <a:rPr lang="en-US" dirty="0" smtClean="0"/>
              <a:t> de </a:t>
            </a:r>
            <a:r>
              <a:rPr lang="en-US" dirty="0" err="1" smtClean="0"/>
              <a:t>comunism</a:t>
            </a:r>
            <a:r>
              <a:rPr lang="en-US" dirty="0" smtClean="0"/>
              <a:t>)</a:t>
            </a:r>
          </a:p>
          <a:p>
            <a:pPr marL="1317625" indent="-457200">
              <a:buFontTx/>
              <a:buChar char="-"/>
            </a:pPr>
            <a:r>
              <a:rPr lang="en-US" dirty="0" err="1" smtClean="0"/>
              <a:t>Comunismul</a:t>
            </a:r>
            <a:r>
              <a:rPr lang="en-US" dirty="0" smtClean="0"/>
              <a:t> a </a:t>
            </a:r>
            <a:r>
              <a:rPr lang="en-US" dirty="0" err="1" smtClean="0"/>
              <a:t>omogenizat</a:t>
            </a:r>
            <a:r>
              <a:rPr lang="en-US" dirty="0" smtClean="0"/>
              <a:t> </a:t>
            </a:r>
            <a:r>
              <a:rPr lang="en-US" dirty="0" err="1" smtClean="0"/>
              <a:t>aceste</a:t>
            </a:r>
            <a:r>
              <a:rPr lang="en-US" dirty="0" smtClean="0"/>
              <a:t> </a:t>
            </a:r>
            <a:r>
              <a:rPr lang="en-US" dirty="0" err="1" smtClean="0"/>
              <a:t>societati</a:t>
            </a:r>
            <a:r>
              <a:rPr lang="en-US" dirty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anulat</a:t>
            </a:r>
            <a:r>
              <a:rPr lang="en-US" dirty="0" smtClean="0"/>
              <a:t> </a:t>
            </a:r>
            <a:r>
              <a:rPr lang="en-US" dirty="0" err="1" smtClean="0"/>
              <a:t>identitatile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</a:t>
            </a:r>
            <a:r>
              <a:rPr lang="en-US" dirty="0" err="1" smtClean="0"/>
              <a:t>anterioare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r>
              <a:rPr lang="en-US" dirty="0" smtClean="0"/>
              <a:t> </a:t>
            </a:r>
            <a:r>
              <a:rPr lang="en-US" dirty="0" err="1" smtClean="0"/>
              <a:t>marje</a:t>
            </a:r>
            <a:r>
              <a:rPr lang="en-US" dirty="0" smtClean="0"/>
              <a:t> de </a:t>
            </a:r>
            <a:r>
              <a:rPr lang="en-US" dirty="0" err="1" smtClean="0"/>
              <a:t>manevra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antreprenori</a:t>
            </a:r>
            <a:r>
              <a:rPr lang="en-US" dirty="0" smtClean="0"/>
              <a:t> </a:t>
            </a:r>
            <a:r>
              <a:rPr lang="en-US" dirty="0" err="1" smtClean="0"/>
              <a:t>politici</a:t>
            </a:r>
            <a:endParaRPr lang="en-US" dirty="0"/>
          </a:p>
          <a:p>
            <a:pPr marL="1317625" indent="-457200">
              <a:buFontTx/>
              <a:buChar char="-"/>
            </a:pPr>
            <a:r>
              <a:rPr lang="en-US" dirty="0" err="1" smtClean="0"/>
              <a:t>Etichetele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ideologiile</a:t>
            </a:r>
            <a:r>
              <a:rPr lang="en-US" dirty="0" smtClean="0"/>
              <a:t> </a:t>
            </a:r>
            <a:r>
              <a:rPr lang="en-US" dirty="0" err="1" smtClean="0"/>
              <a:t>asumate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nu au mare </a:t>
            </a:r>
            <a:r>
              <a:rPr lang="en-US" dirty="0" err="1" smtClean="0"/>
              <a:t>importanta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nu au </a:t>
            </a:r>
            <a:r>
              <a:rPr lang="en-US" dirty="0" err="1" smtClean="0"/>
              <a:t>legitimitate</a:t>
            </a:r>
            <a:r>
              <a:rPr lang="en-US" dirty="0" smtClean="0"/>
              <a:t>.</a:t>
            </a:r>
          </a:p>
          <a:p>
            <a:pPr marL="1317625" indent="-457200">
              <a:buFontTx/>
              <a:buChar char="-"/>
            </a:pPr>
            <a:r>
              <a:rPr lang="en-US" dirty="0" err="1" smtClean="0"/>
              <a:t>Partidele</a:t>
            </a:r>
            <a:r>
              <a:rPr lang="en-US" dirty="0" smtClean="0"/>
              <a:t> nu </a:t>
            </a:r>
            <a:r>
              <a:rPr lang="en-US" dirty="0" err="1" smtClean="0"/>
              <a:t>joaca</a:t>
            </a:r>
            <a:r>
              <a:rPr lang="en-US" dirty="0" smtClean="0"/>
              <a:t> un </a:t>
            </a:r>
            <a:r>
              <a:rPr lang="en-US" dirty="0" err="1" smtClean="0"/>
              <a:t>rol</a:t>
            </a:r>
            <a:r>
              <a:rPr lang="en-US" dirty="0" smtClean="0"/>
              <a:t> important in </a:t>
            </a:r>
            <a:r>
              <a:rPr lang="en-US" dirty="0" err="1" smtClean="0"/>
              <a:t>functionarea</a:t>
            </a:r>
            <a:r>
              <a:rPr lang="en-US" dirty="0" smtClean="0"/>
              <a:t> </a:t>
            </a:r>
            <a:r>
              <a:rPr lang="en-US" dirty="0" err="1" smtClean="0"/>
              <a:t>institutiilor</a:t>
            </a:r>
            <a:r>
              <a:rPr lang="en-US" dirty="0" smtClean="0"/>
              <a:t> </a:t>
            </a:r>
            <a:r>
              <a:rPr lang="en-US" dirty="0" err="1" smtClean="0"/>
              <a:t>statului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err="1" smtClean="0"/>
              <a:t>Resursele</a:t>
            </a:r>
            <a:r>
              <a:rPr lang="en-US" dirty="0" smtClean="0"/>
              <a:t> </a:t>
            </a:r>
            <a:r>
              <a:rPr lang="en-US" dirty="0" err="1" smtClean="0"/>
              <a:t>organizatorice</a:t>
            </a:r>
            <a:r>
              <a:rPr lang="en-US" dirty="0" smtClean="0"/>
              <a:t> ale </a:t>
            </a:r>
            <a:r>
              <a:rPr lang="en-US" dirty="0" err="1" smtClean="0"/>
              <a:t>partidelor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limitate</a:t>
            </a:r>
            <a:endParaRPr lang="en-US" dirty="0"/>
          </a:p>
          <a:p>
            <a:pPr marL="1317625" indent="-457200">
              <a:buFontTx/>
              <a:buChar char="-"/>
            </a:pPr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istorice</a:t>
            </a:r>
            <a:r>
              <a:rPr lang="en-US" dirty="0" smtClean="0"/>
              <a:t> au </a:t>
            </a:r>
            <a:r>
              <a:rPr lang="en-US" dirty="0" err="1" smtClean="0"/>
              <a:t>putine</a:t>
            </a:r>
            <a:r>
              <a:rPr lang="en-US" dirty="0" smtClean="0"/>
              <a:t> </a:t>
            </a:r>
            <a:r>
              <a:rPr lang="en-US" dirty="0" err="1" smtClean="0"/>
              <a:t>resurse</a:t>
            </a:r>
            <a:r>
              <a:rPr lang="en-US" dirty="0" smtClean="0"/>
              <a:t> </a:t>
            </a:r>
            <a:r>
              <a:rPr lang="en-US" dirty="0" err="1" smtClean="0"/>
              <a:t>financiare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umane</a:t>
            </a:r>
            <a:endParaRPr lang="en-US" dirty="0" smtClean="0"/>
          </a:p>
          <a:p>
            <a:pPr marL="1317625" indent="-457200">
              <a:buFontTx/>
              <a:buChar char="-"/>
            </a:pPr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structuri</a:t>
            </a:r>
            <a:r>
              <a:rPr lang="en-US" dirty="0" smtClean="0"/>
              <a:t> </a:t>
            </a:r>
            <a:r>
              <a:rPr lang="en-US" dirty="0" err="1" smtClean="0"/>
              <a:t>organizate</a:t>
            </a:r>
            <a:r>
              <a:rPr lang="en-US" dirty="0" smtClean="0"/>
              <a:t> de </a:t>
            </a:r>
            <a:r>
              <a:rPr lang="en-US" dirty="0" err="1" smtClean="0"/>
              <a:t>sus</a:t>
            </a:r>
            <a:r>
              <a:rPr lang="en-US" dirty="0" smtClean="0"/>
              <a:t> in </a:t>
            </a:r>
            <a:r>
              <a:rPr lang="en-US" dirty="0" err="1" smtClean="0"/>
              <a:t>jos</a:t>
            </a:r>
            <a:r>
              <a:rPr lang="en-US" dirty="0" smtClean="0"/>
              <a:t>, </a:t>
            </a:r>
            <a:r>
              <a:rPr lang="en-US" dirty="0" err="1" smtClean="0"/>
              <a:t>fara</a:t>
            </a:r>
            <a:r>
              <a:rPr lang="en-US" dirty="0" smtClean="0"/>
              <a:t> </a:t>
            </a:r>
            <a:r>
              <a:rPr lang="en-US" dirty="0" err="1" smtClean="0"/>
              <a:t>organizare</a:t>
            </a:r>
            <a:r>
              <a:rPr lang="en-US" dirty="0" smtClean="0"/>
              <a:t> </a:t>
            </a:r>
            <a:r>
              <a:rPr lang="en-US" dirty="0" err="1" smtClean="0"/>
              <a:t>teritoriala</a:t>
            </a:r>
            <a:r>
              <a:rPr lang="en-US" dirty="0" smtClean="0"/>
              <a:t> </a:t>
            </a:r>
            <a:r>
              <a:rPr lang="en-US" dirty="0" err="1" smtClean="0"/>
              <a:t>suficienta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err="1" smtClean="0"/>
              <a:t>Modele</a:t>
            </a:r>
            <a:r>
              <a:rPr lang="en-US" dirty="0" smtClean="0"/>
              <a:t> de </a:t>
            </a:r>
            <a:r>
              <a:rPr lang="en-US" dirty="0" err="1" smtClean="0"/>
              <a:t>competitie</a:t>
            </a:r>
            <a:r>
              <a:rPr lang="en-US" dirty="0" smtClean="0"/>
              <a:t> </a:t>
            </a:r>
            <a:r>
              <a:rPr lang="en-US" dirty="0" err="1" smtClean="0"/>
              <a:t>contradictorii</a:t>
            </a:r>
            <a:endParaRPr lang="en-US" dirty="0" smtClean="0"/>
          </a:p>
          <a:p>
            <a:pPr marL="1317625" indent="-457200">
              <a:buFontTx/>
              <a:buChar char="-"/>
            </a:pPr>
            <a:r>
              <a:rPr lang="en-US" dirty="0" err="1" smtClean="0"/>
              <a:t>Incertitudinea</a:t>
            </a:r>
            <a:r>
              <a:rPr lang="en-US" dirty="0" smtClean="0"/>
              <a:t> din </a:t>
            </a:r>
            <a:r>
              <a:rPr lang="en-US" dirty="0" err="1" smtClean="0"/>
              <a:t>mediul</a:t>
            </a:r>
            <a:r>
              <a:rPr lang="en-US" dirty="0" smtClean="0"/>
              <a:t> politic </a:t>
            </a:r>
            <a:r>
              <a:rPr lang="en-US" dirty="0" err="1" smtClean="0"/>
              <a:t>incurajeaza</a:t>
            </a:r>
            <a:r>
              <a:rPr lang="en-US" dirty="0" smtClean="0"/>
              <a:t> </a:t>
            </a:r>
            <a:r>
              <a:rPr lang="en-US" dirty="0" err="1" smtClean="0"/>
              <a:t>competitii</a:t>
            </a:r>
            <a:r>
              <a:rPr lang="en-US" dirty="0" smtClean="0"/>
              <a:t> intense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caror</a:t>
            </a:r>
            <a:r>
              <a:rPr lang="en-US" dirty="0"/>
              <a:t> </a:t>
            </a:r>
            <a:r>
              <a:rPr lang="en-US" dirty="0" err="1" smtClean="0"/>
              <a:t>sens</a:t>
            </a:r>
            <a:r>
              <a:rPr lang="en-US" dirty="0" smtClean="0"/>
              <a:t>/</a:t>
            </a:r>
            <a:r>
              <a:rPr lang="en-US" dirty="0" err="1" smtClean="0"/>
              <a:t>directie</a:t>
            </a:r>
            <a:r>
              <a:rPr lang="en-US" dirty="0" smtClean="0"/>
              <a:t> se </a:t>
            </a:r>
            <a:r>
              <a:rPr lang="en-US" dirty="0" err="1" smtClean="0"/>
              <a:t>schimba</a:t>
            </a:r>
            <a:r>
              <a:rPr lang="en-US" dirty="0" smtClean="0"/>
              <a:t> cu mare </a:t>
            </a:r>
            <a:r>
              <a:rPr lang="en-US" dirty="0" err="1" smtClean="0"/>
              <a:t>frecventa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8425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Volatilitata</a:t>
            </a:r>
            <a:r>
              <a:rPr lang="en-US" dirty="0" smtClean="0"/>
              <a:t> </a:t>
            </a:r>
            <a:r>
              <a:rPr lang="en-US" dirty="0" err="1" smtClean="0"/>
              <a:t>Electorala</a:t>
            </a:r>
            <a:r>
              <a:rPr lang="en-US" dirty="0" smtClean="0"/>
              <a:t> in ECE</a:t>
            </a:r>
            <a:endParaRPr lang="ro-RO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600200"/>
            <a:ext cx="4876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19400"/>
            <a:ext cx="2022475" cy="134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193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Volatilitata</a:t>
            </a:r>
            <a:r>
              <a:rPr lang="en-US" dirty="0"/>
              <a:t> </a:t>
            </a:r>
            <a:r>
              <a:rPr lang="en-US" dirty="0" err="1"/>
              <a:t>Electorala</a:t>
            </a:r>
            <a:r>
              <a:rPr lang="en-US" dirty="0"/>
              <a:t> in ECE</a:t>
            </a:r>
            <a:endParaRPr lang="ro-RO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68" y="1600200"/>
            <a:ext cx="740566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766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Stabilitatea</a:t>
            </a:r>
            <a:r>
              <a:rPr lang="en-US" dirty="0" smtClean="0"/>
              <a:t> </a:t>
            </a:r>
            <a:r>
              <a:rPr lang="en-US" dirty="0" err="1" smtClean="0"/>
              <a:t>sistemului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in ECE</a:t>
            </a:r>
            <a:endParaRPr lang="ro-RO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77" y="1600200"/>
            <a:ext cx="710364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Stabilitatea</a:t>
            </a:r>
            <a:r>
              <a:rPr lang="en-US" dirty="0"/>
              <a:t> </a:t>
            </a:r>
            <a:r>
              <a:rPr lang="en-US" dirty="0" err="1"/>
              <a:t>sistemului</a:t>
            </a:r>
            <a:r>
              <a:rPr lang="en-US" dirty="0"/>
              <a:t> de </a:t>
            </a:r>
            <a:r>
              <a:rPr lang="en-US" dirty="0" err="1"/>
              <a:t>partide</a:t>
            </a:r>
            <a:r>
              <a:rPr lang="en-US" dirty="0"/>
              <a:t> in ECE</a:t>
            </a:r>
            <a:endParaRPr lang="ro-RO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83" y="1600200"/>
            <a:ext cx="721063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285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Competitia</a:t>
            </a:r>
            <a:r>
              <a:rPr lang="en-US" dirty="0" smtClean="0"/>
              <a:t>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in ECE</a:t>
            </a:r>
            <a:endParaRPr lang="ro-RO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4892"/>
            <a:ext cx="8229600" cy="4516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02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Competitia</a:t>
            </a:r>
            <a:r>
              <a:rPr lang="en-US" dirty="0"/>
              <a:t> </a:t>
            </a:r>
            <a:r>
              <a:rPr lang="en-US" dirty="0" err="1"/>
              <a:t>dintre</a:t>
            </a:r>
            <a:r>
              <a:rPr lang="en-US" dirty="0"/>
              <a:t> </a:t>
            </a:r>
            <a:r>
              <a:rPr lang="en-US" dirty="0" err="1"/>
              <a:t>partide</a:t>
            </a:r>
            <a:r>
              <a:rPr lang="en-US" dirty="0"/>
              <a:t> in </a:t>
            </a:r>
            <a:r>
              <a:rPr lang="en-US" dirty="0" smtClean="0"/>
              <a:t>ECE</a:t>
            </a:r>
            <a:br>
              <a:rPr lang="en-US" dirty="0" smtClean="0"/>
            </a:br>
            <a:r>
              <a:rPr lang="en-US" dirty="0" err="1" smtClean="0"/>
              <a:t>Stanga</a:t>
            </a:r>
            <a:r>
              <a:rPr lang="en-US" dirty="0" smtClean="0"/>
              <a:t>/</a:t>
            </a:r>
            <a:r>
              <a:rPr lang="en-US" dirty="0" err="1" smtClean="0"/>
              <a:t>Dreapta</a:t>
            </a:r>
            <a:endParaRPr lang="ro-RO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78179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509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309</Words>
  <Application>Microsoft Office PowerPoint</Application>
  <PresentationFormat>On-screen Show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Partide și sisteme de partide</vt:lpstr>
      <vt:lpstr>Expectante initiale cu privire la sistemul de partide in ECE</vt:lpstr>
      <vt:lpstr>Motive de pesimism (initial) cu privire la sistemul de partide in ECE</vt:lpstr>
      <vt:lpstr>Volatilitata Electorala in ECE</vt:lpstr>
      <vt:lpstr>Volatilitata Electorala in ECE</vt:lpstr>
      <vt:lpstr>Stabilitatea sistemului de partide in ECE</vt:lpstr>
      <vt:lpstr>Stabilitatea sistemului de partide in ECE</vt:lpstr>
      <vt:lpstr>Competitia dintre partide in ECE</vt:lpstr>
      <vt:lpstr>Competitia dintre partide in ECE Stanga/Dreapta</vt:lpstr>
      <vt:lpstr>Clivaje intre partide</vt:lpstr>
      <vt:lpstr>Rezultate ale cercetarilor in raport cu expectantele intiale</vt:lpstr>
      <vt:lpstr>Influenta clivajelor in ECE</vt:lpstr>
      <vt:lpstr>Influenta sistemelor electorale in ECE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și sisteme de partide</dc:title>
  <dc:creator>Cosmin Marian</dc:creator>
  <cp:lastModifiedBy>Cosmin Marian</cp:lastModifiedBy>
  <cp:revision>31</cp:revision>
  <dcterms:created xsi:type="dcterms:W3CDTF">2014-04-15T10:17:58Z</dcterms:created>
  <dcterms:modified xsi:type="dcterms:W3CDTF">2014-04-28T08:20:04Z</dcterms:modified>
</cp:coreProperties>
</file>