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63" r:id="rId4"/>
    <p:sldId id="264" r:id="rId5"/>
    <p:sldId id="266" r:id="rId6"/>
    <p:sldId id="260" r:id="rId7"/>
    <p:sldId id="265" r:id="rId8"/>
    <p:sldId id="258" r:id="rId9"/>
    <p:sldId id="259" r:id="rId10"/>
    <p:sldId id="261" r:id="rId11"/>
  </p:sldIdLst>
  <p:sldSz cx="9144000" cy="6858000" type="screen4x3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3" d="100"/>
          <a:sy n="123" d="100"/>
        </p:scale>
        <p:origin x="-1188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42709860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1180220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0318920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5800322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5919505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9501403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5469697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8748110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13609781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4749616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4624120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ro-RO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D79B0C-A5AF-43B0-9FF3-398E9F9F7B47}" type="datetimeFigureOut">
              <a:rPr lang="ro-RO" smtClean="0"/>
              <a:t>01.05.2014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10943C-C0B9-4662-B61D-38A1656C5D49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7955185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Partide</a:t>
            </a:r>
            <a:r>
              <a:rPr lang="en-US" dirty="0" smtClean="0"/>
              <a:t> </a:t>
            </a:r>
            <a:r>
              <a:rPr lang="ro-RO" dirty="0" smtClean="0"/>
              <a:t>ș</a:t>
            </a:r>
            <a:r>
              <a:rPr lang="en-US" dirty="0" err="1" smtClean="0"/>
              <a:t>i</a:t>
            </a:r>
            <a:r>
              <a:rPr lang="en-US" dirty="0" smtClean="0"/>
              <a:t> </a:t>
            </a:r>
            <a:r>
              <a:rPr lang="ro-RO" dirty="0" smtClean="0"/>
              <a:t>s</a:t>
            </a:r>
            <a:r>
              <a:rPr lang="en-US" dirty="0" err="1" smtClean="0"/>
              <a:t>isteme</a:t>
            </a:r>
            <a:r>
              <a:rPr lang="en-US" dirty="0" smtClean="0"/>
              <a:t> de </a:t>
            </a:r>
            <a:r>
              <a:rPr lang="ro-RO" dirty="0" smtClean="0"/>
              <a:t>p</a:t>
            </a:r>
            <a:r>
              <a:rPr lang="en-US" dirty="0" err="1" smtClean="0"/>
              <a:t>artide</a:t>
            </a:r>
            <a:endParaRPr lang="ro-RO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o-RO" b="1" dirty="0" smtClean="0"/>
              <a:t>Parlamentul European și structuri de partide supra-naționale</a:t>
            </a:r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1301674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Europenizarea</a:t>
            </a:r>
            <a:r>
              <a:rPr lang="en-US" dirty="0" smtClean="0"/>
              <a:t> </a:t>
            </a:r>
            <a:r>
              <a:rPr lang="en-US" dirty="0" err="1" smtClean="0"/>
              <a:t>partidelor</a:t>
            </a:r>
            <a:r>
              <a:rPr lang="en-US" dirty="0" smtClean="0"/>
              <a:t> </a:t>
            </a:r>
            <a:r>
              <a:rPr lang="en-US" dirty="0" err="1" smtClean="0"/>
              <a:t>nationale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341313" indent="-341313">
              <a:spcBef>
                <a:spcPts val="550"/>
              </a:spcBef>
              <a:buFont typeface="Times New Roman" pitchFamily="16" charset="0"/>
              <a:buNone/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  <a:defRPr/>
            </a:pPr>
            <a:r>
              <a:rPr lang="it-IT" sz="3600" dirty="0" smtClean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Europenizarea partidelor nationale este un proces care se desfasoara in doua directii: Two directions process:</a:t>
            </a:r>
          </a:p>
          <a:p>
            <a:pPr marL="0" indent="0">
              <a:spcBef>
                <a:spcPts val="550"/>
              </a:spcBef>
              <a:buNone/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  <a:defRPr/>
            </a:pPr>
            <a:r>
              <a:rPr lang="it-IT" b="1" dirty="0" smtClean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1. De sus in jos (top-down)</a:t>
            </a:r>
            <a:r>
              <a:rPr lang="it-IT" dirty="0" smtClean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: </a:t>
            </a:r>
          </a:p>
          <a:p>
            <a:pPr marL="914400" indent="0">
              <a:spcBef>
                <a:spcPts val="550"/>
              </a:spcBef>
              <a:buNone/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  <a:defRPr/>
            </a:pPr>
            <a:r>
              <a:rPr lang="it-IT" dirty="0" smtClean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a)partidele nationale asuma practici si structuri organizationale pentru a face fata problemelor din UE.</a:t>
            </a:r>
          </a:p>
          <a:p>
            <a:pPr marL="914400" indent="0">
              <a:spcBef>
                <a:spcPts val="550"/>
              </a:spcBef>
              <a:buNone/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  <a:defRPr/>
            </a:pPr>
            <a:r>
              <a:rPr lang="it-IT" dirty="0" smtClean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b) partidele nationale imita politicile si comportamentul partidelor echivalente la nivelul PE/UE.</a:t>
            </a:r>
          </a:p>
          <a:p>
            <a:pPr marL="0" indent="0">
              <a:spcBef>
                <a:spcPts val="550"/>
              </a:spcBef>
              <a:buNone/>
              <a:tabLst>
                <a:tab pos="911225" algn="l"/>
                <a:tab pos="1825625" algn="l"/>
                <a:tab pos="2740025" algn="l"/>
                <a:tab pos="3654425" algn="l"/>
                <a:tab pos="4568825" algn="l"/>
                <a:tab pos="5483225" algn="l"/>
                <a:tab pos="6397625" algn="l"/>
                <a:tab pos="7312025" algn="l"/>
                <a:tab pos="8226425" algn="l"/>
                <a:tab pos="9140825" algn="l"/>
                <a:tab pos="10055225" algn="l"/>
              </a:tabLst>
              <a:defRPr/>
            </a:pPr>
            <a:r>
              <a:rPr lang="it-IT" b="1" dirty="0" smtClean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2. De jos in sus (bottom </a:t>
            </a:r>
            <a:r>
              <a:rPr lang="it-IT" b="1" dirty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– </a:t>
            </a:r>
            <a:r>
              <a:rPr lang="it-IT" b="1" dirty="0" smtClean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up) </a:t>
            </a:r>
            <a:r>
              <a:rPr lang="it-IT" dirty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: </a:t>
            </a:r>
            <a:r>
              <a:rPr lang="it-IT" dirty="0" smtClean="0">
                <a:solidFill>
                  <a:srgbClr val="000000"/>
                </a:solidFill>
                <a:latin typeface="Calibri" pitchFamily="32" charset="0"/>
                <a:ea typeface="ＭＳ Ｐゴシック" pitchFamily="32" charset="-128"/>
              </a:rPr>
              <a:t>au loc procese de devolutie (transfer) de putere/atributii, suveranitate si prerogative de la nivel national la nivelul/nivelurile UE.</a:t>
            </a:r>
            <a:endParaRPr lang="it-IT" dirty="0">
              <a:solidFill>
                <a:srgbClr val="000000"/>
              </a:solidFill>
              <a:latin typeface="Calibri" pitchFamily="32" charset="0"/>
              <a:ea typeface="ＭＳ Ｐゴシック" pitchFamily="32" charset="-128"/>
            </a:endParaRPr>
          </a:p>
          <a:p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2517652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Parlamentul</a:t>
            </a:r>
            <a:r>
              <a:rPr lang="en-US" dirty="0" smtClean="0"/>
              <a:t> European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Inainte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1979: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rolul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parlamentului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era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limitat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pPr>
              <a:defRPr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La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inceputul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anilor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’70, PE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dobandeste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competente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/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atributii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bugetare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defRPr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In 1979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sunt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organizate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primele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alegeri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directe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PE →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creste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rolul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parlamentului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defRPr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este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ales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o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perioada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5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ani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8332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Proceduri</a:t>
            </a:r>
            <a:r>
              <a:rPr lang="en-US" dirty="0" smtClean="0"/>
              <a:t> </a:t>
            </a:r>
            <a:r>
              <a:rPr lang="en-US" dirty="0" err="1" smtClean="0"/>
              <a:t>pentru</a:t>
            </a:r>
            <a:r>
              <a:rPr lang="en-US" dirty="0" smtClean="0"/>
              <a:t> </a:t>
            </a:r>
            <a:r>
              <a:rPr lang="en-US" dirty="0" err="1" smtClean="0"/>
              <a:t>recunoasterea</a:t>
            </a:r>
            <a:r>
              <a:rPr lang="en-US" dirty="0" smtClean="0"/>
              <a:t> </a:t>
            </a:r>
            <a:r>
              <a:rPr lang="en-US" dirty="0" err="1" smtClean="0"/>
              <a:t>unui</a:t>
            </a:r>
            <a:r>
              <a:rPr lang="en-US" dirty="0" smtClean="0"/>
              <a:t> </a:t>
            </a:r>
            <a:r>
              <a:rPr lang="en-US" dirty="0" err="1" smtClean="0"/>
              <a:t>partid</a:t>
            </a:r>
            <a:r>
              <a:rPr lang="en-US" dirty="0" smtClean="0"/>
              <a:t> la </a:t>
            </a:r>
            <a:r>
              <a:rPr lang="en-US" dirty="0" err="1" smtClean="0"/>
              <a:t>nivel</a:t>
            </a:r>
            <a:r>
              <a:rPr lang="en-US" dirty="0" smtClean="0"/>
              <a:t> PE/UE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spcBef>
                <a:spcPts val="800"/>
              </a:spcBef>
            </a:pP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Fiecare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grup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politic (care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doreste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sa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fie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recunoscuta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ca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si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partid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la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nivel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PE)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trebuie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sa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demonstreze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ca are un set de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principii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comune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.</a:t>
            </a:r>
          </a:p>
          <a:p>
            <a:pPr>
              <a:spcBef>
                <a:spcPts val="800"/>
              </a:spcBef>
            </a:pP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Sa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respecte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valorile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fundamentale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ale UE.</a:t>
            </a:r>
          </a:p>
          <a:p>
            <a:pPr>
              <a:spcBef>
                <a:spcPts val="800"/>
              </a:spcBef>
            </a:pP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Un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grup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/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partid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la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nivel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PE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poate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fi format din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cel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putin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25 de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membrii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/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parlamentari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in PE, care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provin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din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cel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putin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7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tari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.</a:t>
            </a:r>
          </a:p>
          <a:p>
            <a:pPr>
              <a:spcBef>
                <a:spcPts val="800"/>
              </a:spcBef>
            </a:pP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Sa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iaba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un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buget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transparet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,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potrivit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</a:t>
            </a:r>
            <a:r>
              <a:rPr lang="en-US" altLang="ro-RO" dirty="0" err="1" smtClean="0">
                <a:solidFill>
                  <a:srgbClr val="000000"/>
                </a:solidFill>
                <a:latin typeface="Calibri" pitchFamily="34" charset="0"/>
              </a:rPr>
              <a:t>legislatiei</a:t>
            </a:r>
            <a:r>
              <a:rPr lang="en-US" altLang="ro-RO" dirty="0" smtClean="0">
                <a:solidFill>
                  <a:srgbClr val="000000"/>
                </a:solidFill>
                <a:latin typeface="Calibri" pitchFamily="34" charset="0"/>
              </a:rPr>
              <a:t> UE</a:t>
            </a:r>
            <a:endParaRPr lang="en-US" altLang="ro-RO" dirty="0">
              <a:solidFill>
                <a:srgbClr val="000000"/>
              </a:solidFill>
              <a:latin typeface="Calibri" pitchFamily="34" charset="0"/>
            </a:endParaRPr>
          </a:p>
          <a:p>
            <a:pPr marL="0" indent="0">
              <a:buNone/>
            </a:pPr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697756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Partide</a:t>
            </a:r>
            <a:r>
              <a:rPr lang="en-US" dirty="0" smtClean="0"/>
              <a:t> la </a:t>
            </a:r>
            <a:r>
              <a:rPr lang="en-US" dirty="0" err="1" smtClean="0"/>
              <a:t>nivelul</a:t>
            </a:r>
            <a:r>
              <a:rPr lang="en-US" dirty="0" smtClean="0"/>
              <a:t> UE </a:t>
            </a:r>
            <a:br>
              <a:rPr lang="en-US" dirty="0" smtClean="0"/>
            </a:br>
            <a:r>
              <a:rPr lang="en-US" sz="2700" dirty="0" err="1" smtClean="0"/>
              <a:t>Observatii</a:t>
            </a:r>
            <a:r>
              <a:rPr lang="en-US" sz="2700" dirty="0" smtClean="0"/>
              <a:t> </a:t>
            </a:r>
            <a:r>
              <a:rPr lang="en-US" sz="2700" dirty="0" err="1" smtClean="0"/>
              <a:t>generale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en-US" dirty="0" smtClean="0"/>
              <a:t>La </a:t>
            </a:r>
            <a:r>
              <a:rPr lang="en-US" dirty="0" err="1" smtClean="0"/>
              <a:t>nivel</a:t>
            </a:r>
            <a:r>
              <a:rPr lang="en-US" dirty="0" smtClean="0"/>
              <a:t> UE:</a:t>
            </a:r>
          </a:p>
          <a:p>
            <a:pPr>
              <a:buFontTx/>
              <a:buChar char="-"/>
            </a:pPr>
            <a:r>
              <a:rPr lang="en-US" dirty="0" err="1" smtClean="0"/>
              <a:t>partidele</a:t>
            </a:r>
            <a:r>
              <a:rPr lang="en-US" dirty="0" smtClean="0"/>
              <a:t> </a:t>
            </a:r>
            <a:r>
              <a:rPr lang="en-US" dirty="0" err="1" smtClean="0"/>
              <a:t>sunt</a:t>
            </a:r>
            <a:r>
              <a:rPr lang="en-US" dirty="0" smtClean="0"/>
              <a:t> </a:t>
            </a:r>
            <a:r>
              <a:rPr lang="en-US" dirty="0" err="1" smtClean="0"/>
              <a:t>localizate</a:t>
            </a:r>
            <a:r>
              <a:rPr lang="en-US" dirty="0" smtClean="0"/>
              <a:t> de-a </a:t>
            </a:r>
            <a:r>
              <a:rPr lang="en-US" dirty="0" err="1" smtClean="0"/>
              <a:t>lungul</a:t>
            </a:r>
            <a:r>
              <a:rPr lang="en-US" dirty="0" smtClean="0"/>
              <a:t> </a:t>
            </a:r>
            <a:r>
              <a:rPr lang="en-US" dirty="0" err="1" smtClean="0"/>
              <a:t>unei</a:t>
            </a:r>
            <a:r>
              <a:rPr lang="en-US" dirty="0" smtClean="0"/>
              <a:t> axe </a:t>
            </a:r>
            <a:r>
              <a:rPr lang="en-US" dirty="0" err="1" smtClean="0"/>
              <a:t>idologice</a:t>
            </a:r>
            <a:r>
              <a:rPr lang="en-US" dirty="0" smtClean="0"/>
              <a:t> </a:t>
            </a:r>
            <a:r>
              <a:rPr lang="en-US" dirty="0" err="1" smtClean="0"/>
              <a:t>mult</a:t>
            </a:r>
            <a:r>
              <a:rPr lang="en-US" dirty="0" smtClean="0"/>
              <a:t> </a:t>
            </a:r>
            <a:r>
              <a:rPr lang="en-US" dirty="0" err="1" smtClean="0"/>
              <a:t>mai</a:t>
            </a:r>
            <a:r>
              <a:rPr lang="en-US" dirty="0" smtClean="0"/>
              <a:t> </a:t>
            </a:r>
            <a:r>
              <a:rPr lang="en-US" dirty="0" err="1" smtClean="0"/>
              <a:t>largi</a:t>
            </a:r>
            <a:r>
              <a:rPr lang="en-US" dirty="0" smtClean="0"/>
              <a:t> de cat la </a:t>
            </a:r>
            <a:r>
              <a:rPr lang="en-US" dirty="0" err="1" smtClean="0"/>
              <a:t>nivel</a:t>
            </a:r>
            <a:r>
              <a:rPr lang="en-US" dirty="0"/>
              <a:t> </a:t>
            </a:r>
            <a:r>
              <a:rPr lang="en-US" dirty="0" smtClean="0"/>
              <a:t>national  (in </a:t>
            </a:r>
            <a:r>
              <a:rPr lang="en-US" dirty="0" err="1" smtClean="0"/>
              <a:t>tarile</a:t>
            </a:r>
            <a:r>
              <a:rPr lang="en-US" dirty="0" smtClean="0"/>
              <a:t> </a:t>
            </a:r>
            <a:r>
              <a:rPr lang="en-US" dirty="0" err="1" smtClean="0"/>
              <a:t>membre</a:t>
            </a:r>
            <a:r>
              <a:rPr lang="en-US" dirty="0" smtClean="0"/>
              <a:t>)</a:t>
            </a:r>
          </a:p>
          <a:p>
            <a:pPr>
              <a:buFontTx/>
              <a:buChar char="-"/>
            </a:pPr>
            <a:r>
              <a:rPr lang="en-US" dirty="0" err="1" smtClean="0"/>
              <a:t>teoretic</a:t>
            </a:r>
            <a:r>
              <a:rPr lang="en-US" dirty="0" smtClean="0"/>
              <a:t>, </a:t>
            </a:r>
            <a:r>
              <a:rPr lang="en-US" dirty="0" err="1" smtClean="0"/>
              <a:t>dar</a:t>
            </a:r>
            <a:r>
              <a:rPr lang="en-US" dirty="0" smtClean="0"/>
              <a:t> cu </a:t>
            </a:r>
            <a:r>
              <a:rPr lang="en-US" dirty="0" err="1" smtClean="0"/>
              <a:t>multe</a:t>
            </a:r>
            <a:r>
              <a:rPr lang="en-US" dirty="0" smtClean="0"/>
              <a:t> </a:t>
            </a:r>
            <a:r>
              <a:rPr lang="en-US" dirty="0" err="1" smtClean="0"/>
              <a:t>nuante</a:t>
            </a:r>
            <a:r>
              <a:rPr lang="en-US" dirty="0" smtClean="0"/>
              <a:t> (</a:t>
            </a:r>
            <a:r>
              <a:rPr lang="en-US" dirty="0" err="1" smtClean="0"/>
              <a:t>vezi</a:t>
            </a:r>
            <a:r>
              <a:rPr lang="en-US" dirty="0" smtClean="0"/>
              <a:t> </a:t>
            </a:r>
            <a:r>
              <a:rPr lang="en-US" dirty="0" err="1" smtClean="0"/>
              <a:t>cursul</a:t>
            </a:r>
            <a:r>
              <a:rPr lang="en-US" dirty="0" smtClean="0"/>
              <a:t> cu </a:t>
            </a:r>
            <a:r>
              <a:rPr lang="en-US" dirty="0" err="1" smtClean="0"/>
              <a:t>familii</a:t>
            </a:r>
            <a:r>
              <a:rPr lang="en-US" dirty="0" smtClean="0"/>
              <a:t> de </a:t>
            </a:r>
            <a:r>
              <a:rPr lang="en-US" dirty="0" err="1" smtClean="0"/>
              <a:t>partide</a:t>
            </a:r>
            <a:r>
              <a:rPr lang="en-US" dirty="0" smtClean="0"/>
              <a:t>), </a:t>
            </a:r>
            <a:r>
              <a:rPr lang="en-US" dirty="0" err="1" smtClean="0"/>
              <a:t>partidele</a:t>
            </a:r>
            <a:r>
              <a:rPr lang="en-US" dirty="0" smtClean="0"/>
              <a:t> </a:t>
            </a:r>
            <a:r>
              <a:rPr lang="en-US" dirty="0" err="1" smtClean="0"/>
              <a:t>politice</a:t>
            </a:r>
            <a:r>
              <a:rPr lang="en-US" dirty="0" smtClean="0"/>
              <a:t> la </a:t>
            </a:r>
            <a:r>
              <a:rPr lang="en-US" dirty="0" err="1" smtClean="0"/>
              <a:t>nivelul</a:t>
            </a:r>
            <a:r>
              <a:rPr lang="en-US" dirty="0" smtClean="0"/>
              <a:t> UE </a:t>
            </a:r>
            <a:r>
              <a:rPr lang="en-US" dirty="0" err="1" smtClean="0"/>
              <a:t>sunt</a:t>
            </a:r>
            <a:r>
              <a:rPr lang="en-US" dirty="0" smtClean="0"/>
              <a:t> </a:t>
            </a:r>
            <a:r>
              <a:rPr lang="en-US" dirty="0" err="1" smtClean="0"/>
              <a:t>grupari</a:t>
            </a:r>
            <a:r>
              <a:rPr lang="en-US" dirty="0" smtClean="0"/>
              <a:t> ale </a:t>
            </a:r>
            <a:r>
              <a:rPr lang="en-US" dirty="0" err="1" smtClean="0"/>
              <a:t>unor</a:t>
            </a:r>
            <a:r>
              <a:rPr lang="en-US" dirty="0" smtClean="0"/>
              <a:t> </a:t>
            </a:r>
            <a:r>
              <a:rPr lang="en-US" dirty="0" err="1" smtClean="0"/>
              <a:t>partide</a:t>
            </a:r>
            <a:r>
              <a:rPr lang="en-US" dirty="0" smtClean="0"/>
              <a:t> </a:t>
            </a:r>
            <a:r>
              <a:rPr lang="en-US" dirty="0" err="1" smtClean="0"/>
              <a:t>nationale</a:t>
            </a:r>
            <a:r>
              <a:rPr lang="en-US" dirty="0" smtClean="0"/>
              <a:t> cu </a:t>
            </a:r>
            <a:r>
              <a:rPr lang="en-US" dirty="0" err="1" smtClean="0"/>
              <a:t>ideologii</a:t>
            </a:r>
            <a:r>
              <a:rPr lang="en-US" dirty="0" smtClean="0"/>
              <a:t> </a:t>
            </a:r>
            <a:r>
              <a:rPr lang="en-US" dirty="0" err="1" smtClean="0"/>
              <a:t>similare</a:t>
            </a:r>
            <a:r>
              <a:rPr lang="en-US" dirty="0" smtClean="0"/>
              <a:t>.</a:t>
            </a:r>
          </a:p>
          <a:p>
            <a:pPr>
              <a:buFontTx/>
              <a:buChar char="-"/>
            </a:pPr>
            <a:r>
              <a:rPr lang="en-US" dirty="0" err="1"/>
              <a:t>d</a:t>
            </a:r>
            <a:r>
              <a:rPr lang="en-US" dirty="0" err="1" smtClean="0"/>
              <a:t>upa</a:t>
            </a:r>
            <a:r>
              <a:rPr lang="en-US" dirty="0" smtClean="0"/>
              <a:t> </a:t>
            </a:r>
            <a:r>
              <a:rPr lang="en-US" dirty="0" err="1" smtClean="0"/>
              <a:t>integrarea</a:t>
            </a:r>
            <a:r>
              <a:rPr lang="en-US" dirty="0" smtClean="0"/>
              <a:t> </a:t>
            </a:r>
            <a:r>
              <a:rPr lang="en-US" dirty="0" err="1" smtClean="0"/>
              <a:t>statelor</a:t>
            </a:r>
            <a:r>
              <a:rPr lang="en-US" dirty="0" smtClean="0"/>
              <a:t> din ECE </a:t>
            </a:r>
            <a:r>
              <a:rPr lang="en-US" dirty="0" err="1" smtClean="0"/>
              <a:t>si</a:t>
            </a:r>
            <a:r>
              <a:rPr lang="en-US" dirty="0" smtClean="0"/>
              <a:t> ca </a:t>
            </a:r>
            <a:r>
              <a:rPr lang="en-US" dirty="0" err="1" smtClean="0"/>
              <a:t>urmare</a:t>
            </a:r>
            <a:r>
              <a:rPr lang="en-US" dirty="0" smtClean="0"/>
              <a:t> a </a:t>
            </a:r>
            <a:r>
              <a:rPr lang="en-US" dirty="0" err="1" smtClean="0"/>
              <a:t>crizei</a:t>
            </a:r>
            <a:r>
              <a:rPr lang="en-US" dirty="0" smtClean="0"/>
              <a:t> </a:t>
            </a:r>
            <a:r>
              <a:rPr lang="en-US" dirty="0" err="1" smtClean="0"/>
              <a:t>economice</a:t>
            </a:r>
            <a:r>
              <a:rPr lang="en-US" dirty="0" smtClean="0"/>
              <a:t>, </a:t>
            </a:r>
            <a:r>
              <a:rPr lang="en-US" dirty="0" err="1" smtClean="0"/>
              <a:t>exista</a:t>
            </a:r>
            <a:r>
              <a:rPr lang="en-US" dirty="0" smtClean="0"/>
              <a:t> o </a:t>
            </a:r>
            <a:r>
              <a:rPr lang="en-US" dirty="0" err="1" smtClean="0"/>
              <a:t>tendita</a:t>
            </a:r>
            <a:r>
              <a:rPr lang="en-US" dirty="0" smtClean="0"/>
              <a:t> de </a:t>
            </a:r>
            <a:r>
              <a:rPr lang="en-US" dirty="0" err="1" smtClean="0"/>
              <a:t>dez-aliniere</a:t>
            </a:r>
            <a:endParaRPr lang="en-US" dirty="0" smtClean="0"/>
          </a:p>
          <a:p>
            <a:pPr>
              <a:buFontTx/>
              <a:buChar char="-"/>
            </a:pPr>
            <a:r>
              <a:rPr lang="en-US" dirty="0" err="1"/>
              <a:t>i</a:t>
            </a:r>
            <a:r>
              <a:rPr lang="en-US" dirty="0" err="1" smtClean="0"/>
              <a:t>ntegrarea</a:t>
            </a:r>
            <a:r>
              <a:rPr lang="en-US" dirty="0" smtClean="0"/>
              <a:t> </a:t>
            </a:r>
            <a:r>
              <a:rPr lang="en-US" dirty="0" err="1"/>
              <a:t>e</a:t>
            </a:r>
            <a:r>
              <a:rPr lang="en-US" dirty="0" err="1" smtClean="0"/>
              <a:t>uropeana</a:t>
            </a:r>
            <a:r>
              <a:rPr lang="en-US" dirty="0" smtClean="0"/>
              <a:t> </a:t>
            </a:r>
            <a:r>
              <a:rPr lang="en-US" dirty="0" err="1" smtClean="0"/>
              <a:t>circumscrie</a:t>
            </a:r>
            <a:r>
              <a:rPr lang="en-US" dirty="0" smtClean="0"/>
              <a:t> </a:t>
            </a:r>
            <a:r>
              <a:rPr lang="en-US" dirty="0" err="1" smtClean="0"/>
              <a:t>intr</a:t>
            </a:r>
            <a:r>
              <a:rPr lang="en-US" dirty="0" smtClean="0"/>
              <a:t>-o </a:t>
            </a:r>
            <a:r>
              <a:rPr lang="en-US" dirty="0" err="1" smtClean="0"/>
              <a:t>anumita</a:t>
            </a:r>
            <a:r>
              <a:rPr lang="en-US" dirty="0" smtClean="0"/>
              <a:t> </a:t>
            </a:r>
            <a:r>
              <a:rPr lang="en-US" dirty="0" err="1" smtClean="0"/>
              <a:t>masura</a:t>
            </a:r>
            <a:r>
              <a:rPr lang="en-US" dirty="0" smtClean="0"/>
              <a:t> </a:t>
            </a:r>
            <a:r>
              <a:rPr lang="en-US" dirty="0" err="1" smtClean="0"/>
              <a:t>politicile</a:t>
            </a:r>
            <a:r>
              <a:rPr lang="en-US" dirty="0" smtClean="0"/>
              <a:t> la </a:t>
            </a:r>
            <a:r>
              <a:rPr lang="en-US" dirty="0" err="1" smtClean="0"/>
              <a:t>nivel</a:t>
            </a:r>
            <a:r>
              <a:rPr lang="en-US" dirty="0" smtClean="0"/>
              <a:t> de </a:t>
            </a:r>
            <a:r>
              <a:rPr lang="en-US" dirty="0" err="1" smtClean="0"/>
              <a:t>partid</a:t>
            </a:r>
            <a:r>
              <a:rPr lang="en-US" dirty="0" smtClean="0"/>
              <a:t>.</a:t>
            </a:r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30140993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/>
              <a:t>Partide</a:t>
            </a:r>
            <a:r>
              <a:rPr lang="en-US" dirty="0"/>
              <a:t> la </a:t>
            </a:r>
            <a:r>
              <a:rPr lang="en-US" dirty="0" err="1"/>
              <a:t>nivelul</a:t>
            </a:r>
            <a:r>
              <a:rPr lang="en-US" dirty="0"/>
              <a:t> UE </a:t>
            </a:r>
            <a:br>
              <a:rPr lang="en-US" dirty="0"/>
            </a:br>
            <a:r>
              <a:rPr lang="en-US" sz="2700" dirty="0" err="1"/>
              <a:t>Observatii</a:t>
            </a:r>
            <a:r>
              <a:rPr lang="en-US" sz="2700" dirty="0"/>
              <a:t> </a:t>
            </a:r>
            <a:r>
              <a:rPr lang="en-US" sz="2700" dirty="0" err="1"/>
              <a:t>generale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spcBef>
                <a:spcPts val="800"/>
              </a:spcBef>
              <a:buNone/>
            </a:pPr>
            <a:r>
              <a:rPr lang="it-IT" altLang="ro-RO" sz="2700" dirty="0" smtClean="0">
                <a:solidFill>
                  <a:srgbClr val="000000"/>
                </a:solidFill>
                <a:latin typeface="Calibri" pitchFamily="34" charset="0"/>
              </a:rPr>
              <a:t>continuare ...</a:t>
            </a:r>
          </a:p>
          <a:p>
            <a:pPr>
              <a:spcBef>
                <a:spcPts val="800"/>
              </a:spcBef>
              <a:buFontTx/>
              <a:buChar char="-"/>
            </a:pPr>
            <a:r>
              <a:rPr lang="it-IT" altLang="ro-RO" sz="2700" dirty="0" smtClean="0">
                <a:solidFill>
                  <a:srgbClr val="000000"/>
                </a:solidFill>
                <a:latin typeface="Calibri" pitchFamily="34" charset="0"/>
              </a:rPr>
              <a:t>partidele la nivel european sunt partide de tip cartel.</a:t>
            </a:r>
          </a:p>
          <a:p>
            <a:pPr>
              <a:spcBef>
                <a:spcPts val="800"/>
              </a:spcBef>
              <a:buFontTx/>
              <a:buChar char="-"/>
            </a:pPr>
            <a:r>
              <a:rPr lang="it-IT" altLang="ro-RO" sz="2700" dirty="0" smtClean="0">
                <a:solidFill>
                  <a:srgbClr val="000000"/>
                </a:solidFill>
                <a:latin typeface="Calibri" pitchFamily="34" charset="0"/>
              </a:rPr>
              <a:t>partidele europene confera legitimitate partidelor nationale (afiliate)</a:t>
            </a:r>
          </a:p>
          <a:p>
            <a:pPr>
              <a:spcBef>
                <a:spcPts val="800"/>
              </a:spcBef>
              <a:buFontTx/>
              <a:buChar char="-"/>
            </a:pPr>
            <a:r>
              <a:rPr lang="it-IT" altLang="ro-RO" sz="2700" dirty="0" smtClean="0">
                <a:solidFill>
                  <a:srgbClr val="000000"/>
                </a:solidFill>
                <a:latin typeface="Calibri" pitchFamily="34" charset="0"/>
              </a:rPr>
              <a:t>principala competitie intre partidele europene nu se manifesta (si nu s-a manifestat pana acum) in alegerile pentru Parlamentul European, ci in atragerea/afilierea de partide de la nivel national.</a:t>
            </a:r>
          </a:p>
          <a:p>
            <a:pPr marL="0" indent="0">
              <a:spcBef>
                <a:spcPts val="800"/>
              </a:spcBef>
              <a:buNone/>
            </a:pPr>
            <a:endParaRPr lang="it-IT" altLang="ro-RO" dirty="0">
              <a:solidFill>
                <a:srgbClr val="000000"/>
              </a:solidFill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714459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Partide</a:t>
            </a:r>
            <a:r>
              <a:rPr lang="en-US" dirty="0"/>
              <a:t> </a:t>
            </a:r>
            <a:r>
              <a:rPr lang="en-US" dirty="0" smtClean="0"/>
              <a:t>in </a:t>
            </a:r>
            <a:r>
              <a:rPr lang="en-US" dirty="0" err="1"/>
              <a:t>P</a:t>
            </a:r>
            <a:r>
              <a:rPr lang="en-US" dirty="0" err="1" smtClean="0"/>
              <a:t>arlamentul</a:t>
            </a:r>
            <a:r>
              <a:rPr lang="en-US" dirty="0" smtClean="0"/>
              <a:t> European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>
            <a:normAutofit/>
          </a:bodyPr>
          <a:lstStyle/>
          <a:p>
            <a:pPr marL="0" indent="0">
              <a:lnSpc>
                <a:spcPct val="80000"/>
              </a:lnSpc>
              <a:buNone/>
            </a:pPr>
            <a:r>
              <a:rPr lang="en-GB" altLang="ro-RO" sz="1800" b="1" dirty="0" err="1" smtClean="0"/>
              <a:t>Legislatura</a:t>
            </a:r>
            <a:r>
              <a:rPr lang="en-GB" altLang="ro-RO" sz="1800" b="1" dirty="0" smtClean="0"/>
              <a:t> 2009 – 2014:</a:t>
            </a:r>
          </a:p>
          <a:p>
            <a:pPr marL="0" indent="0">
              <a:lnSpc>
                <a:spcPct val="80000"/>
              </a:lnSpc>
              <a:buNone/>
            </a:pPr>
            <a:endParaRPr lang="en-GB" altLang="ro-RO" sz="1800" dirty="0"/>
          </a:p>
          <a:p>
            <a:pPr marL="0" indent="0">
              <a:lnSpc>
                <a:spcPct val="80000"/>
              </a:lnSpc>
              <a:buNone/>
            </a:pPr>
            <a:r>
              <a:rPr lang="en-GB" altLang="ro-RO" sz="1800" dirty="0" err="1" smtClean="0"/>
              <a:t>Partiul</a:t>
            </a:r>
            <a:r>
              <a:rPr lang="en-GB" altLang="ro-RO" sz="1800" dirty="0" smtClean="0"/>
              <a:t> Popular European</a:t>
            </a:r>
            <a:r>
              <a:rPr lang="en-GB" altLang="ro-RO" sz="1800" dirty="0"/>
              <a:t> </a:t>
            </a:r>
            <a:r>
              <a:rPr lang="en-GB" altLang="ro-RO" sz="1800" dirty="0" smtClean="0"/>
              <a:t>(PPE)			274</a:t>
            </a:r>
            <a:endParaRPr lang="en-GB" altLang="ro-RO" sz="1800" dirty="0"/>
          </a:p>
          <a:p>
            <a:pPr marL="0" indent="0">
              <a:lnSpc>
                <a:spcPct val="80000"/>
              </a:lnSpc>
              <a:buNone/>
            </a:pPr>
            <a:r>
              <a:rPr lang="en-GB" altLang="ro-RO" sz="1800" dirty="0" err="1" smtClean="0"/>
              <a:t>Grupul</a:t>
            </a:r>
            <a:r>
              <a:rPr lang="en-GB" altLang="ro-RO" sz="1800" dirty="0" smtClean="0"/>
              <a:t> Socialist (PES)</a:t>
            </a:r>
            <a:r>
              <a:rPr lang="en-GB" altLang="ro-RO" sz="1800" dirty="0"/>
              <a:t>				</a:t>
            </a:r>
            <a:r>
              <a:rPr lang="en-GB" altLang="ro-RO" sz="1800" dirty="0" smtClean="0"/>
              <a:t>194</a:t>
            </a:r>
            <a:endParaRPr lang="en-GB" altLang="ro-RO" sz="1800" dirty="0"/>
          </a:p>
          <a:p>
            <a:pPr marL="0" indent="0">
              <a:lnSpc>
                <a:spcPct val="80000"/>
              </a:lnSpc>
              <a:buNone/>
            </a:pPr>
            <a:r>
              <a:rPr lang="en-GB" altLang="ro-RO" sz="1800" dirty="0" err="1" smtClean="0"/>
              <a:t>Alianta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Liberalilor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si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Democratilor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pentru</a:t>
            </a:r>
            <a:r>
              <a:rPr lang="en-GB" altLang="ro-RO" sz="1800" dirty="0" smtClean="0"/>
              <a:t> Europa		85</a:t>
            </a:r>
            <a:endParaRPr lang="en-GB" altLang="ro-RO" sz="1800" dirty="0"/>
          </a:p>
          <a:p>
            <a:pPr marL="0" indent="0">
              <a:lnSpc>
                <a:spcPct val="80000"/>
              </a:lnSpc>
              <a:buNone/>
            </a:pPr>
            <a:r>
              <a:rPr lang="en-US" altLang="ro-RO" sz="1800" dirty="0" err="1" smtClean="0"/>
              <a:t>Verzi</a:t>
            </a:r>
            <a:r>
              <a:rPr lang="en-GB" altLang="ro-RO" sz="1800" dirty="0"/>
              <a:t>		</a:t>
            </a:r>
            <a:r>
              <a:rPr lang="en-GB" altLang="ro-RO" sz="1800" dirty="0" smtClean="0"/>
              <a:t>				57</a:t>
            </a:r>
            <a:endParaRPr lang="en-GB" altLang="ro-RO" sz="1800" dirty="0"/>
          </a:p>
          <a:p>
            <a:pPr marL="0" indent="0">
              <a:lnSpc>
                <a:spcPct val="80000"/>
              </a:lnSpc>
              <a:buNone/>
            </a:pPr>
            <a:r>
              <a:rPr lang="en-GB" altLang="ro-RO" sz="1800" dirty="0" err="1" smtClean="0"/>
              <a:t>Conservatori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si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Reformisti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Europeni</a:t>
            </a:r>
            <a:r>
              <a:rPr lang="en-GB" altLang="ro-RO" sz="1800" dirty="0"/>
              <a:t>			</a:t>
            </a:r>
            <a:r>
              <a:rPr lang="en-GB" altLang="ro-RO" sz="1800" dirty="0" smtClean="0"/>
              <a:t>56</a:t>
            </a:r>
            <a:endParaRPr lang="en-GB" altLang="ro-RO" sz="1800" dirty="0"/>
          </a:p>
          <a:p>
            <a:pPr marL="0" indent="0">
              <a:lnSpc>
                <a:spcPct val="80000"/>
              </a:lnSpc>
              <a:buNone/>
            </a:pPr>
            <a:r>
              <a:rPr lang="en-GB" altLang="ro-RO" sz="1800" dirty="0" err="1" smtClean="0"/>
              <a:t>Stanga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Unita</a:t>
            </a:r>
            <a:r>
              <a:rPr lang="en-GB" altLang="ro-RO" sz="1800" dirty="0" smtClean="0"/>
              <a:t>/</a:t>
            </a:r>
            <a:r>
              <a:rPr lang="en-GB" altLang="ro-RO" sz="1800" dirty="0" err="1" smtClean="0"/>
              <a:t>Staga</a:t>
            </a:r>
            <a:r>
              <a:rPr lang="en-GB" altLang="ro-RO" sz="1800" dirty="0" smtClean="0"/>
              <a:t> </a:t>
            </a:r>
            <a:r>
              <a:rPr lang="en-GB" altLang="ro-RO" sz="1800" dirty="0"/>
              <a:t>V</a:t>
            </a:r>
            <a:r>
              <a:rPr lang="en-GB" altLang="ro-RO" sz="1800" dirty="0" smtClean="0"/>
              <a:t>erde Nordica</a:t>
            </a:r>
            <a:r>
              <a:rPr lang="en-GB" altLang="ro-RO" sz="1800" dirty="0"/>
              <a:t>			</a:t>
            </a:r>
            <a:r>
              <a:rPr lang="en-GB" altLang="ro-RO" sz="1800" dirty="0" smtClean="0"/>
              <a:t>35</a:t>
            </a:r>
            <a:endParaRPr lang="en-GB" altLang="ro-RO" sz="1800" dirty="0"/>
          </a:p>
          <a:p>
            <a:pPr marL="0" indent="0">
              <a:lnSpc>
                <a:spcPct val="80000"/>
              </a:lnSpc>
              <a:buNone/>
            </a:pPr>
            <a:r>
              <a:rPr lang="en-GB" altLang="ro-RO" sz="1800" dirty="0" err="1" smtClean="0"/>
              <a:t>Grupul</a:t>
            </a:r>
            <a:r>
              <a:rPr lang="en-GB" altLang="ro-RO" sz="1800" dirty="0" smtClean="0"/>
              <a:t> Europa </a:t>
            </a:r>
            <a:r>
              <a:rPr lang="en-GB" altLang="ro-RO" sz="1800" dirty="0" err="1" smtClean="0"/>
              <a:t>Libertatii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si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Democratiei</a:t>
            </a:r>
            <a:r>
              <a:rPr lang="en-GB" altLang="ro-RO" sz="1800" dirty="0"/>
              <a:t>			</a:t>
            </a:r>
            <a:r>
              <a:rPr lang="en-GB" altLang="ro-RO" sz="1800" dirty="0" smtClean="0"/>
              <a:t>32</a:t>
            </a:r>
            <a:endParaRPr lang="en-GB" altLang="ro-RO" sz="1800" dirty="0"/>
          </a:p>
          <a:p>
            <a:pPr marL="0" indent="0">
              <a:lnSpc>
                <a:spcPct val="80000"/>
              </a:lnSpc>
              <a:buNone/>
            </a:pPr>
            <a:r>
              <a:rPr lang="en-GB" altLang="ro-RO" sz="1800" dirty="0"/>
              <a:t>Non-attached </a:t>
            </a:r>
            <a:r>
              <a:rPr lang="en-GB" altLang="ro-RO" sz="1800" dirty="0" smtClean="0"/>
              <a:t>/</a:t>
            </a:r>
            <a:r>
              <a:rPr lang="en-GB" altLang="ro-RO" sz="1800" dirty="0" err="1" smtClean="0"/>
              <a:t>Fara</a:t>
            </a:r>
            <a:r>
              <a:rPr lang="en-GB" altLang="ro-RO" sz="1800" dirty="0" smtClean="0"/>
              <a:t> </a:t>
            </a:r>
            <a:r>
              <a:rPr lang="en-GB" altLang="ro-RO" sz="1800" dirty="0" err="1" smtClean="0"/>
              <a:t>partid</a:t>
            </a:r>
            <a:r>
              <a:rPr lang="en-GB" altLang="ro-RO" sz="1800" dirty="0"/>
              <a:t>				</a:t>
            </a:r>
            <a:r>
              <a:rPr lang="en-GB" altLang="ro-RO" sz="1800" dirty="0" smtClean="0"/>
              <a:t>31</a:t>
            </a:r>
            <a:endParaRPr lang="en-GB" altLang="ro-RO" sz="1800" dirty="0"/>
          </a:p>
          <a:p>
            <a:endParaRPr lang="ro-RO" dirty="0"/>
          </a:p>
        </p:txBody>
      </p:sp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86400" y="4029559"/>
            <a:ext cx="3525838" cy="274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0667373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Exemple</a:t>
            </a:r>
            <a:r>
              <a:rPr lang="en-US" dirty="0" smtClean="0"/>
              <a:t> de </a:t>
            </a:r>
            <a:r>
              <a:rPr lang="en-US" dirty="0" err="1" smtClean="0"/>
              <a:t>partide</a:t>
            </a:r>
            <a:r>
              <a:rPr lang="en-US" dirty="0" smtClean="0"/>
              <a:t> </a:t>
            </a:r>
            <a:r>
              <a:rPr lang="en-US" dirty="0" err="1" smtClean="0"/>
              <a:t>nationale</a:t>
            </a:r>
            <a:r>
              <a:rPr lang="en-US" dirty="0" smtClean="0"/>
              <a:t> </a:t>
            </a:r>
            <a:r>
              <a:rPr lang="en-US" dirty="0" err="1" smtClean="0"/>
              <a:t>afiliate</a:t>
            </a:r>
            <a:r>
              <a:rPr lang="en-US" dirty="0" smtClean="0"/>
              <a:t> </a:t>
            </a:r>
            <a:r>
              <a:rPr lang="en-US" dirty="0" err="1" smtClean="0"/>
              <a:t>partidelor</a:t>
            </a:r>
            <a:r>
              <a:rPr lang="en-US" dirty="0" smtClean="0"/>
              <a:t> la </a:t>
            </a:r>
            <a:r>
              <a:rPr lang="en-US" dirty="0" err="1" smtClean="0"/>
              <a:t>nivelul</a:t>
            </a:r>
            <a:r>
              <a:rPr lang="en-US" dirty="0" smtClean="0"/>
              <a:t> UE</a:t>
            </a:r>
            <a:endParaRPr lang="ro-RO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spcBef>
                <a:spcPts val="500"/>
              </a:spcBef>
              <a:buClr>
                <a:srgbClr val="FF0000"/>
              </a:buClr>
              <a:buFont typeface="Arial" charset="0"/>
              <a:buChar char="•"/>
            </a:pP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EPP: PDL (Italia), UMP (Franta), CDU (Germania), PP (Spamia), PO (Polania)</a:t>
            </a:r>
          </a:p>
          <a:p>
            <a:pPr>
              <a:spcBef>
                <a:spcPts val="500"/>
              </a:spcBef>
              <a:buClr>
                <a:srgbClr val="FF0000"/>
              </a:buClr>
              <a:buFont typeface="Arial" charset="0"/>
              <a:buChar char="•"/>
            </a:pP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S&amp;D: PD (Italia), Labour Party (UK), PS (Franta), PSOE (Spania)</a:t>
            </a:r>
          </a:p>
          <a:p>
            <a:pPr>
              <a:spcBef>
                <a:spcPts val="500"/>
              </a:spcBef>
              <a:buClr>
                <a:srgbClr val="FF0000"/>
              </a:buClr>
              <a:buFont typeface="Arial" charset="0"/>
              <a:buChar char="•"/>
            </a:pP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ALDE</a:t>
            </a: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: FDP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Germania), </a:t>
            </a: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LDs (UK)</a:t>
            </a:r>
          </a:p>
          <a:p>
            <a:pPr>
              <a:spcBef>
                <a:spcPts val="500"/>
              </a:spcBef>
              <a:buClr>
                <a:srgbClr val="FF0000"/>
              </a:buClr>
              <a:buFont typeface="Arial" charset="0"/>
              <a:buChar char="•"/>
            </a:pP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Greens-EFA: Grunen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Germania), </a:t>
            </a: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Verts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Franta), </a:t>
            </a: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- SNP (UK), PNV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Spania), </a:t>
            </a: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N-VA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Belgia)</a:t>
            </a:r>
            <a:endParaRPr lang="it-IT" altLang="ro-RO" dirty="0">
              <a:solidFill>
                <a:srgbClr val="000000"/>
              </a:solidFill>
              <a:latin typeface="Calibri" pitchFamily="34" charset="0"/>
            </a:endParaRPr>
          </a:p>
          <a:p>
            <a:pPr>
              <a:spcBef>
                <a:spcPts val="500"/>
              </a:spcBef>
              <a:buClr>
                <a:srgbClr val="FF0000"/>
              </a:buClr>
              <a:buFont typeface="Arial" charset="0"/>
              <a:buChar char="•"/>
            </a:pP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ECR: Cons (UK), Pis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Polania), </a:t>
            </a:r>
            <a:endParaRPr lang="it-IT" altLang="ro-RO" dirty="0">
              <a:solidFill>
                <a:srgbClr val="000000"/>
              </a:solidFill>
              <a:latin typeface="Calibri" pitchFamily="34" charset="0"/>
            </a:endParaRPr>
          </a:p>
          <a:p>
            <a:pPr>
              <a:spcBef>
                <a:spcPts val="500"/>
              </a:spcBef>
              <a:buClr>
                <a:srgbClr val="FF0000"/>
              </a:buClr>
              <a:buFont typeface="Arial" charset="0"/>
              <a:buChar char="•"/>
            </a:pP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Gue-NGL: Die Linke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Germania), </a:t>
            </a: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Syriza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Grecia), </a:t>
            </a: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EU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Spania), </a:t>
            </a:r>
            <a:endParaRPr lang="it-IT" altLang="ro-RO" dirty="0">
              <a:solidFill>
                <a:srgbClr val="000000"/>
              </a:solidFill>
              <a:latin typeface="Calibri" pitchFamily="34" charset="0"/>
            </a:endParaRPr>
          </a:p>
          <a:p>
            <a:pPr>
              <a:spcBef>
                <a:spcPts val="500"/>
              </a:spcBef>
              <a:buClr>
                <a:srgbClr val="FF0000"/>
              </a:buClr>
              <a:buFont typeface="Arial" charset="0"/>
              <a:buChar char="•"/>
            </a:pP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EFD: Northern League (</a:t>
            </a:r>
            <a:r>
              <a:rPr lang="it-IT" altLang="ro-RO" dirty="0" smtClean="0">
                <a:solidFill>
                  <a:srgbClr val="000000"/>
                </a:solidFill>
                <a:latin typeface="Calibri" pitchFamily="34" charset="0"/>
              </a:rPr>
              <a:t>Italia), </a:t>
            </a:r>
            <a:r>
              <a:rPr lang="it-IT" altLang="ro-RO" dirty="0">
                <a:solidFill>
                  <a:srgbClr val="000000"/>
                </a:solidFill>
                <a:latin typeface="Calibri" pitchFamily="34" charset="0"/>
              </a:rPr>
              <a:t>UKIP (UK)</a:t>
            </a:r>
          </a:p>
          <a:p>
            <a:endParaRPr lang="ro-RO" dirty="0"/>
          </a:p>
        </p:txBody>
      </p:sp>
    </p:spTree>
    <p:extLst>
      <p:ext uri="{BB962C8B-B14F-4D97-AF65-F5344CB8AC3E}">
        <p14:creationId xmlns:p14="http://schemas.microsoft.com/office/powerpoint/2010/main" val="11939452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57200"/>
            <a:ext cx="8229600" cy="411162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Partidele</a:t>
            </a:r>
            <a:r>
              <a:rPr lang="en-US" dirty="0" smtClean="0"/>
              <a:t> </a:t>
            </a:r>
            <a:r>
              <a:rPr lang="en-US" dirty="0" err="1" smtClean="0"/>
              <a:t>nationale</a:t>
            </a:r>
            <a:r>
              <a:rPr lang="en-US" dirty="0" smtClean="0"/>
              <a:t> </a:t>
            </a:r>
            <a:r>
              <a:rPr lang="en-US" dirty="0" err="1" smtClean="0"/>
              <a:t>si</a:t>
            </a:r>
            <a:r>
              <a:rPr lang="en-US" dirty="0" smtClean="0"/>
              <a:t> </a:t>
            </a:r>
            <a:r>
              <a:rPr lang="en-US" dirty="0" err="1" smtClean="0"/>
              <a:t>integrarea</a:t>
            </a:r>
            <a:r>
              <a:rPr lang="en-US" dirty="0" smtClean="0"/>
              <a:t> UE</a:t>
            </a:r>
            <a:endParaRPr lang="ro-RO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34904950"/>
              </p:ext>
            </p:extLst>
          </p:nvPr>
        </p:nvGraphicFramePr>
        <p:xfrm>
          <a:off x="381000" y="1219200"/>
          <a:ext cx="8458200" cy="53340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62000"/>
                <a:gridCol w="2372791"/>
                <a:gridCol w="2052428"/>
                <a:gridCol w="2280381"/>
                <a:gridCol w="990600"/>
              </a:tblGrid>
              <a:tr h="1054406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Partid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Pozitionare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politica</a:t>
                      </a:r>
                      <a:r>
                        <a:rPr lang="en-US" sz="1200" dirty="0">
                          <a:effectLst/>
                        </a:rPr>
                        <a:t> (in general)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Pozitionare</a:t>
                      </a:r>
                      <a:r>
                        <a:rPr lang="en-US" sz="1200" dirty="0">
                          <a:effectLst/>
                        </a:rPr>
                        <a:t> in </a:t>
                      </a:r>
                      <a:r>
                        <a:rPr lang="en-US" sz="1200" dirty="0" err="1">
                          <a:effectLst/>
                        </a:rPr>
                        <a:t>raport</a:t>
                      </a:r>
                      <a:r>
                        <a:rPr lang="en-US" sz="1200" dirty="0">
                          <a:effectLst/>
                        </a:rPr>
                        <a:t> cu </a:t>
                      </a:r>
                      <a:r>
                        <a:rPr lang="en-US" sz="1200" dirty="0" err="1">
                          <a:effectLst/>
                        </a:rPr>
                        <a:t>integrarea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economica</a:t>
                      </a:r>
                      <a:r>
                        <a:rPr lang="en-US" sz="1200" dirty="0">
                          <a:effectLst/>
                        </a:rPr>
                        <a:t> in UE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Pozitionare in raport cu integrarea politica in UE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Sinteza: pozitionare in general (in raport cu UE)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</a:tr>
              <a:tr h="1020868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Extrema stanga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In </a:t>
                      </a:r>
                      <a:r>
                        <a:rPr lang="en-US" sz="1200" dirty="0" err="1">
                          <a:effectLst/>
                        </a:rPr>
                        <a:t>favoarea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interventiei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agresive</a:t>
                      </a:r>
                      <a:r>
                        <a:rPr lang="en-US" sz="1200" dirty="0">
                          <a:effectLst/>
                        </a:rPr>
                        <a:t> a </a:t>
                      </a:r>
                      <a:r>
                        <a:rPr lang="en-US" sz="1200" dirty="0" err="1">
                          <a:effectLst/>
                        </a:rPr>
                        <a:t>statului</a:t>
                      </a:r>
                      <a:r>
                        <a:rPr lang="en-US" sz="1200" dirty="0">
                          <a:effectLst/>
                        </a:rPr>
                        <a:t> in </a:t>
                      </a:r>
                      <a:r>
                        <a:rPr lang="en-US" sz="1200" dirty="0" err="1">
                          <a:effectLst/>
                        </a:rPr>
                        <a:t>regularizarea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pietelor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si</a:t>
                      </a:r>
                      <a:r>
                        <a:rPr lang="en-US" sz="1200" dirty="0">
                          <a:effectLst/>
                        </a:rPr>
                        <a:t> a </a:t>
                      </a:r>
                      <a:r>
                        <a:rPr lang="en-US" sz="1200" dirty="0" err="1">
                          <a:effectLst/>
                        </a:rPr>
                        <a:t>bunastarii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Se </a:t>
                      </a:r>
                      <a:r>
                        <a:rPr lang="en-US" sz="1200" dirty="0" err="1">
                          <a:effectLst/>
                        </a:rPr>
                        <a:t>opun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puternic</a:t>
                      </a:r>
                      <a:r>
                        <a:rPr lang="en-US" sz="1200" dirty="0">
                          <a:effectLst/>
                        </a:rPr>
                        <a:t>: </a:t>
                      </a:r>
                      <a:r>
                        <a:rPr lang="en-US" sz="1200" dirty="0" err="1">
                          <a:effectLst/>
                        </a:rPr>
                        <a:t>integrarea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creste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inegalitatile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economice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scade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capacitatea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statelor</a:t>
                      </a:r>
                      <a:r>
                        <a:rPr lang="en-US" sz="1200" dirty="0">
                          <a:effectLst/>
                        </a:rPr>
                        <a:t> de a regularize </a:t>
                      </a:r>
                      <a:r>
                        <a:rPr lang="en-US" sz="1200" dirty="0" err="1">
                          <a:effectLst/>
                        </a:rPr>
                        <a:t>pietele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Se </a:t>
                      </a:r>
                      <a:r>
                        <a:rPr lang="en-US" sz="1200" dirty="0" err="1">
                          <a:effectLst/>
                        </a:rPr>
                        <a:t>opun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moderat</a:t>
                      </a:r>
                      <a:r>
                        <a:rPr lang="en-US" sz="1200" dirty="0">
                          <a:effectLst/>
                        </a:rPr>
                        <a:t>: </a:t>
                      </a:r>
                      <a:r>
                        <a:rPr lang="en-US" sz="1200" dirty="0" err="1">
                          <a:effectLst/>
                        </a:rPr>
                        <a:t>structurile</a:t>
                      </a:r>
                      <a:r>
                        <a:rPr lang="en-US" sz="1200" dirty="0">
                          <a:effectLst/>
                        </a:rPr>
                        <a:t> supra-</a:t>
                      </a:r>
                      <a:r>
                        <a:rPr lang="en-US" sz="1200" dirty="0" err="1">
                          <a:effectLst/>
                        </a:rPr>
                        <a:t>nationale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sunt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nedemocratice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sunt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controlate</a:t>
                      </a:r>
                      <a:r>
                        <a:rPr lang="en-US" sz="1200" dirty="0">
                          <a:effectLst/>
                        </a:rPr>
                        <a:t> de </a:t>
                      </a:r>
                      <a:r>
                        <a:rPr lang="en-US" sz="1200" dirty="0" err="1">
                          <a:effectLst/>
                        </a:rPr>
                        <a:t>interese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corporatiste</a:t>
                      </a:r>
                      <a:r>
                        <a:rPr lang="en-US" sz="1200" dirty="0">
                          <a:effectLst/>
                        </a:rPr>
                        <a:t>/</a:t>
                      </a:r>
                      <a:r>
                        <a:rPr lang="en-US" sz="1200" dirty="0" err="1">
                          <a:effectLst/>
                        </a:rPr>
                        <a:t>companii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Opozitie puternica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</a:tr>
              <a:tr h="1118929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Verzi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In favoarea protectiei mediului, sunt pro-choice, si pentru drepturi si libertati le femeilor si minoritatilor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Se opun moderat: integrarea dezvolta economia in defavoarea protectiei mediului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Mix: </a:t>
                      </a:r>
                      <a:r>
                        <a:rPr lang="en-US" sz="1200" dirty="0" err="1">
                          <a:effectLst/>
                        </a:rPr>
                        <a:t>institutiile</a:t>
                      </a:r>
                      <a:r>
                        <a:rPr lang="en-US" sz="1200" dirty="0">
                          <a:effectLst/>
                        </a:rPr>
                        <a:t> supra-</a:t>
                      </a:r>
                      <a:r>
                        <a:rPr lang="en-US" sz="1200" dirty="0" err="1">
                          <a:effectLst/>
                        </a:rPr>
                        <a:t>nationale</a:t>
                      </a:r>
                      <a:r>
                        <a:rPr lang="en-US" sz="1200" dirty="0">
                          <a:effectLst/>
                        </a:rPr>
                        <a:t> pot </a:t>
                      </a:r>
                      <a:r>
                        <a:rPr lang="en-US" sz="1200" dirty="0" err="1">
                          <a:effectLst/>
                        </a:rPr>
                        <a:t>asigura</a:t>
                      </a:r>
                      <a:r>
                        <a:rPr lang="en-US" sz="1200" dirty="0">
                          <a:effectLst/>
                        </a:rPr>
                        <a:t> o </a:t>
                      </a:r>
                      <a:r>
                        <a:rPr lang="en-US" sz="1200" dirty="0" err="1">
                          <a:effectLst/>
                        </a:rPr>
                        <a:t>mai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buna</a:t>
                      </a:r>
                      <a:r>
                        <a:rPr lang="en-US" sz="1200" dirty="0">
                          <a:effectLst/>
                        </a:rPr>
                        <a:t> protective a </a:t>
                      </a:r>
                      <a:r>
                        <a:rPr lang="en-US" sz="1200" dirty="0" err="1">
                          <a:effectLst/>
                        </a:rPr>
                        <a:t>mediului</a:t>
                      </a:r>
                      <a:r>
                        <a:rPr lang="en-US" sz="1200" dirty="0">
                          <a:effectLst/>
                        </a:rPr>
                        <a:t>, </a:t>
                      </a:r>
                      <a:r>
                        <a:rPr lang="en-US" sz="1200" dirty="0" err="1">
                          <a:effectLst/>
                        </a:rPr>
                        <a:t>dar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participarea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democratica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este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diminuata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Moderat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impotriva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</a:tr>
              <a:tr h="1118929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Social-democrati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In favoarea interventiei statului in regularizarea pietelor si a bunastarii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Moderat</a:t>
                      </a:r>
                      <a:r>
                        <a:rPr lang="en-US" sz="1200" dirty="0">
                          <a:effectLst/>
                        </a:rPr>
                        <a:t> in </a:t>
                      </a:r>
                      <a:r>
                        <a:rPr lang="en-US" sz="1200" dirty="0" err="1">
                          <a:effectLst/>
                        </a:rPr>
                        <a:t>favoare</a:t>
                      </a:r>
                      <a:r>
                        <a:rPr lang="en-US" sz="1200" dirty="0">
                          <a:effectLst/>
                        </a:rPr>
                        <a:t>: </a:t>
                      </a:r>
                      <a:r>
                        <a:rPr lang="en-US" sz="1200" dirty="0" err="1">
                          <a:effectLst/>
                        </a:rPr>
                        <a:t>integrarea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asigura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crestere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economica</a:t>
                      </a:r>
                      <a:r>
                        <a:rPr lang="en-US" sz="1200" dirty="0">
                          <a:effectLst/>
                        </a:rPr>
                        <a:t>, </a:t>
                      </a:r>
                      <a:r>
                        <a:rPr lang="en-US" sz="1200" dirty="0" err="1">
                          <a:effectLst/>
                        </a:rPr>
                        <a:t>dar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distributia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bunastarii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este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restransa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datorita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competitiei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politice</a:t>
                      </a:r>
                      <a:r>
                        <a:rPr lang="en-US" sz="1200" dirty="0">
                          <a:effectLst/>
                        </a:rPr>
                        <a:t> la </a:t>
                      </a:r>
                      <a:r>
                        <a:rPr lang="en-US" sz="1200" dirty="0" err="1">
                          <a:effectLst/>
                        </a:rPr>
                        <a:t>nivel</a:t>
                      </a:r>
                      <a:r>
                        <a:rPr lang="en-US" sz="1200" dirty="0">
                          <a:effectLst/>
                        </a:rPr>
                        <a:t> UE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Puternic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pentru</a:t>
                      </a:r>
                      <a:r>
                        <a:rPr lang="en-US" sz="1200" dirty="0">
                          <a:effectLst/>
                        </a:rPr>
                        <a:t>: </a:t>
                      </a:r>
                      <a:r>
                        <a:rPr lang="en-US" sz="1200" dirty="0" err="1">
                          <a:effectLst/>
                        </a:rPr>
                        <a:t>institutiile</a:t>
                      </a:r>
                      <a:r>
                        <a:rPr lang="en-US" sz="1200" dirty="0">
                          <a:effectLst/>
                        </a:rPr>
                        <a:t> supra-</a:t>
                      </a:r>
                      <a:r>
                        <a:rPr lang="en-US" sz="1200" dirty="0" err="1">
                          <a:effectLst/>
                        </a:rPr>
                        <a:t>nationale</a:t>
                      </a:r>
                      <a:r>
                        <a:rPr lang="en-US" sz="1200" dirty="0">
                          <a:effectLst/>
                        </a:rPr>
                        <a:t>, </a:t>
                      </a:r>
                      <a:r>
                        <a:rPr lang="en-US" sz="1200" dirty="0" err="1">
                          <a:effectLst/>
                        </a:rPr>
                        <a:t>desi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nedemocratice</a:t>
                      </a:r>
                      <a:r>
                        <a:rPr lang="en-US" sz="1200" dirty="0">
                          <a:effectLst/>
                        </a:rPr>
                        <a:t>, </a:t>
                      </a:r>
                      <a:r>
                        <a:rPr lang="en-US" sz="1200" dirty="0" err="1">
                          <a:effectLst/>
                        </a:rPr>
                        <a:t>asigura</a:t>
                      </a:r>
                      <a:r>
                        <a:rPr lang="en-US" sz="1200" dirty="0">
                          <a:effectLst/>
                        </a:rPr>
                        <a:t> o </a:t>
                      </a:r>
                      <a:r>
                        <a:rPr lang="en-US" sz="1200" dirty="0" err="1">
                          <a:effectLst/>
                        </a:rPr>
                        <a:t>distributie</a:t>
                      </a:r>
                      <a:r>
                        <a:rPr lang="en-US" sz="1200" dirty="0">
                          <a:effectLst/>
                        </a:rPr>
                        <a:t> a </a:t>
                      </a:r>
                      <a:r>
                        <a:rPr lang="en-US" sz="1200" dirty="0" err="1">
                          <a:effectLst/>
                        </a:rPr>
                        <a:t>bunastarii</a:t>
                      </a:r>
                      <a:r>
                        <a:rPr lang="en-US" sz="1200" dirty="0">
                          <a:effectLst/>
                        </a:rPr>
                        <a:t> la </a:t>
                      </a:r>
                      <a:r>
                        <a:rPr lang="en-US" sz="1200" dirty="0" err="1">
                          <a:effectLst/>
                        </a:rPr>
                        <a:t>scara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larga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Moderat-spre-puternic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pentru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</a:tr>
              <a:tr h="1020868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Liberali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Impotriva interventiei statului, anti-biserica, sprijina libertatile economice si politice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Puternic</a:t>
                      </a:r>
                      <a:r>
                        <a:rPr lang="en-US" sz="1200" dirty="0">
                          <a:effectLst/>
                        </a:rPr>
                        <a:t> in </a:t>
                      </a:r>
                      <a:r>
                        <a:rPr lang="en-US" sz="1200" dirty="0" err="1">
                          <a:effectLst/>
                        </a:rPr>
                        <a:t>favoare</a:t>
                      </a:r>
                      <a:r>
                        <a:rPr lang="en-US" sz="1200" dirty="0">
                          <a:effectLst/>
                        </a:rPr>
                        <a:t>: EU </a:t>
                      </a:r>
                      <a:r>
                        <a:rPr lang="en-US" sz="1200" dirty="0" err="1">
                          <a:effectLst/>
                        </a:rPr>
                        <a:t>consolideaza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piata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libera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libertatile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economice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Puternic</a:t>
                      </a:r>
                      <a:r>
                        <a:rPr lang="en-US" sz="1200" dirty="0">
                          <a:effectLst/>
                        </a:rPr>
                        <a:t> in </a:t>
                      </a:r>
                      <a:r>
                        <a:rPr lang="en-US" sz="1200" dirty="0" err="1">
                          <a:effectLst/>
                        </a:rPr>
                        <a:t>favoare</a:t>
                      </a:r>
                      <a:r>
                        <a:rPr lang="en-US" sz="1200" dirty="0">
                          <a:effectLst/>
                        </a:rPr>
                        <a:t>: </a:t>
                      </a:r>
                      <a:r>
                        <a:rPr lang="en-US" sz="1200" dirty="0" err="1">
                          <a:effectLst/>
                        </a:rPr>
                        <a:t>institutiile</a:t>
                      </a:r>
                      <a:r>
                        <a:rPr lang="en-US" sz="1200" dirty="0">
                          <a:effectLst/>
                        </a:rPr>
                        <a:t> supra-</a:t>
                      </a:r>
                      <a:r>
                        <a:rPr lang="en-US" sz="1200" dirty="0" err="1">
                          <a:effectLst/>
                        </a:rPr>
                        <a:t>nationale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modereaza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nationalismul</a:t>
                      </a:r>
                      <a:r>
                        <a:rPr lang="en-US" sz="1200" dirty="0">
                          <a:effectLst/>
                        </a:rPr>
                        <a:t>, </a:t>
                      </a:r>
                      <a:r>
                        <a:rPr lang="en-US" sz="1200" dirty="0" err="1">
                          <a:effectLst/>
                        </a:rPr>
                        <a:t>asigura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libertate</a:t>
                      </a:r>
                      <a:r>
                        <a:rPr lang="en-US" sz="1200" dirty="0">
                          <a:effectLst/>
                        </a:rPr>
                        <a:t> de </a:t>
                      </a:r>
                      <a:r>
                        <a:rPr lang="en-US" sz="1200" dirty="0" err="1">
                          <a:effectLst/>
                        </a:rPr>
                        <a:t>miscare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si</a:t>
                      </a:r>
                      <a:r>
                        <a:rPr lang="en-US" sz="1200" dirty="0">
                          <a:effectLst/>
                        </a:rPr>
                        <a:t> e </a:t>
                      </a:r>
                      <a:r>
                        <a:rPr lang="en-US" sz="1200" dirty="0" err="1">
                          <a:effectLst/>
                        </a:rPr>
                        <a:t>schimb</a:t>
                      </a:r>
                      <a:r>
                        <a:rPr lang="en-US" sz="1200" dirty="0">
                          <a:effectLst/>
                        </a:rPr>
                        <a:t> liber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Puternic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pentru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4815" marR="34815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278325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14400"/>
            <a:ext cx="8229600" cy="51816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1600" dirty="0" err="1" smtClean="0"/>
              <a:t>Continuarea</a:t>
            </a:r>
            <a:r>
              <a:rPr lang="en-US" sz="1600" dirty="0" smtClean="0"/>
              <a:t> …</a:t>
            </a:r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ro-RO" sz="1600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Partidele</a:t>
            </a:r>
            <a:r>
              <a:rPr lang="en-US" dirty="0" smtClean="0"/>
              <a:t> </a:t>
            </a:r>
            <a:r>
              <a:rPr lang="en-US" dirty="0" err="1" smtClean="0"/>
              <a:t>nationale</a:t>
            </a:r>
            <a:r>
              <a:rPr lang="en-US" dirty="0" smtClean="0"/>
              <a:t> </a:t>
            </a:r>
            <a:r>
              <a:rPr lang="en-US" dirty="0" err="1" smtClean="0"/>
              <a:t>si</a:t>
            </a:r>
            <a:r>
              <a:rPr lang="en-US" dirty="0" smtClean="0"/>
              <a:t> </a:t>
            </a:r>
            <a:r>
              <a:rPr lang="en-US" dirty="0" err="1" smtClean="0"/>
              <a:t>integrarea</a:t>
            </a:r>
            <a:r>
              <a:rPr lang="en-US" dirty="0" smtClean="0"/>
              <a:t> UE</a:t>
            </a:r>
            <a:endParaRPr lang="ro-RO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3448400"/>
              </p:ext>
            </p:extLst>
          </p:nvPr>
        </p:nvGraphicFramePr>
        <p:xfrm>
          <a:off x="381000" y="1295400"/>
          <a:ext cx="8610598" cy="516783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67539"/>
                <a:gridCol w="2023733"/>
                <a:gridCol w="2089408"/>
                <a:gridCol w="1943466"/>
                <a:gridCol w="1386452"/>
              </a:tblGrid>
              <a:tr h="57265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Partid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Pozitionare politica (in general)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Pozitionare in raport cu integrarea economica in UE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Pozitionare in raport cu integrarea politica in UE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Sinteza: pozitionare in general (in raport cu UE)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</a:tr>
              <a:tr h="85898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Agrarieni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In favoarea protectiei fermierilor si a zonelor de periferie ale EU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Se opun moderat: integrarea economica include sprijin pentru fermieri dar este controlata in principal de corporatii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Se </a:t>
                      </a:r>
                      <a:r>
                        <a:rPr lang="en-US" sz="1200" dirty="0" err="1">
                          <a:effectLst/>
                        </a:rPr>
                        <a:t>opun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moderat</a:t>
                      </a:r>
                      <a:r>
                        <a:rPr lang="en-US" sz="1200" dirty="0">
                          <a:effectLst/>
                        </a:rPr>
                        <a:t>: </a:t>
                      </a:r>
                      <a:r>
                        <a:rPr lang="en-US" sz="1200" dirty="0" err="1">
                          <a:effectLst/>
                        </a:rPr>
                        <a:t>institutiile</a:t>
                      </a:r>
                      <a:r>
                        <a:rPr lang="en-US" sz="1200" dirty="0">
                          <a:effectLst/>
                        </a:rPr>
                        <a:t> supra-</a:t>
                      </a:r>
                      <a:r>
                        <a:rPr lang="en-US" sz="1200" dirty="0" err="1">
                          <a:effectLst/>
                        </a:rPr>
                        <a:t>nationale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ajuta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fermierii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dar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slabesc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controlul</a:t>
                      </a:r>
                      <a:r>
                        <a:rPr lang="en-US" sz="1200" dirty="0">
                          <a:effectLst/>
                        </a:rPr>
                        <a:t> local </a:t>
                      </a:r>
                      <a:r>
                        <a:rPr lang="en-US" sz="1200" dirty="0" err="1">
                          <a:effectLst/>
                        </a:rPr>
                        <a:t>asupra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resurselor</a:t>
                      </a:r>
                      <a:r>
                        <a:rPr lang="en-US" sz="1200" dirty="0">
                          <a:effectLst/>
                        </a:rPr>
                        <a:t>/</a:t>
                      </a:r>
                      <a:r>
                        <a:rPr lang="en-US" sz="1200" dirty="0" err="1">
                          <a:effectLst/>
                        </a:rPr>
                        <a:t>politicilor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Moderan impotriva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</a:tr>
              <a:tr h="85898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Crestin-democrati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In favoarea economiei de piata, a bisericii catolice si a valorilor traditionale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Puternic</a:t>
                      </a:r>
                      <a:r>
                        <a:rPr lang="en-US" sz="1200" dirty="0">
                          <a:effectLst/>
                        </a:rPr>
                        <a:t> in </a:t>
                      </a:r>
                      <a:r>
                        <a:rPr lang="en-US" sz="1200" dirty="0" err="1">
                          <a:effectLst/>
                        </a:rPr>
                        <a:t>favoare</a:t>
                      </a:r>
                      <a:r>
                        <a:rPr lang="en-US" sz="1200" dirty="0">
                          <a:effectLst/>
                        </a:rPr>
                        <a:t>: </a:t>
                      </a:r>
                      <a:r>
                        <a:rPr lang="en-US" sz="1200" dirty="0" err="1">
                          <a:effectLst/>
                        </a:rPr>
                        <a:t>integrarea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asigura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crestere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economica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limiteaza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diviziunile</a:t>
                      </a:r>
                      <a:r>
                        <a:rPr lang="en-US" sz="1200" dirty="0">
                          <a:effectLst/>
                        </a:rPr>
                        <a:t> in Europa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Puternic</a:t>
                      </a:r>
                      <a:r>
                        <a:rPr lang="en-US" sz="1200" dirty="0">
                          <a:effectLst/>
                        </a:rPr>
                        <a:t> in </a:t>
                      </a:r>
                      <a:r>
                        <a:rPr lang="en-US" sz="1200" dirty="0" err="1">
                          <a:effectLst/>
                        </a:rPr>
                        <a:t>favoare</a:t>
                      </a:r>
                      <a:r>
                        <a:rPr lang="en-US" sz="1200" dirty="0">
                          <a:effectLst/>
                        </a:rPr>
                        <a:t>: </a:t>
                      </a:r>
                      <a:r>
                        <a:rPr lang="en-US" sz="1200" dirty="0" err="1">
                          <a:effectLst/>
                        </a:rPr>
                        <a:t>institutiile</a:t>
                      </a:r>
                      <a:r>
                        <a:rPr lang="en-US" sz="1200" dirty="0">
                          <a:effectLst/>
                        </a:rPr>
                        <a:t> supra-</a:t>
                      </a:r>
                      <a:r>
                        <a:rPr lang="en-US" sz="1200" dirty="0" err="1">
                          <a:effectLst/>
                        </a:rPr>
                        <a:t>nationale</a:t>
                      </a:r>
                      <a:r>
                        <a:rPr lang="en-US" sz="1200" dirty="0">
                          <a:effectLst/>
                        </a:rPr>
                        <a:t> au capacitate de </a:t>
                      </a:r>
                      <a:r>
                        <a:rPr lang="en-US" sz="1200" dirty="0" err="1">
                          <a:effectLst/>
                        </a:rPr>
                        <a:t>regularizare</a:t>
                      </a:r>
                      <a:r>
                        <a:rPr lang="en-US" sz="1200" dirty="0">
                          <a:effectLst/>
                        </a:rPr>
                        <a:t> a </a:t>
                      </a:r>
                      <a:r>
                        <a:rPr lang="en-US" sz="1200" dirty="0" err="1">
                          <a:effectLst/>
                        </a:rPr>
                        <a:t>politicilor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limiteaza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nationalismul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Puternic pentru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</a:tr>
              <a:tr h="85898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Conservatori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In favoarea pietei libere, interventiei minime a statului, si protejarea comunitatilor nationale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Puternic in favoare: integrarea extinde piata libera si preseaza guvernele nationale sa-si reduca interventiile in economie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Se opun puternic: institutiile supra-nationale submineaza autoritatile nationale, suveranitatea, cultura nationala si democratia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Moderat pentru 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</a:tr>
              <a:tr h="715818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Extrema dreapta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In favoarea protejarii natiunii, culturii nationale si suveranitatii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Se </a:t>
                      </a:r>
                      <a:r>
                        <a:rPr lang="en-US" sz="1200" dirty="0" err="1">
                          <a:effectLst/>
                        </a:rPr>
                        <a:t>opun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moderat</a:t>
                      </a:r>
                      <a:r>
                        <a:rPr lang="en-US" sz="1200" dirty="0">
                          <a:effectLst/>
                        </a:rPr>
                        <a:t>: </a:t>
                      </a:r>
                      <a:r>
                        <a:rPr lang="en-US" sz="1200" dirty="0" err="1">
                          <a:effectLst/>
                        </a:rPr>
                        <a:t>integrarea</a:t>
                      </a:r>
                      <a:r>
                        <a:rPr lang="en-US" sz="1200" dirty="0">
                          <a:effectLst/>
                        </a:rPr>
                        <a:t> produce </a:t>
                      </a:r>
                      <a:r>
                        <a:rPr lang="en-US" sz="1200" dirty="0" err="1">
                          <a:effectLst/>
                        </a:rPr>
                        <a:t>castigatori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pierzatori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submineaza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controlul</a:t>
                      </a:r>
                      <a:r>
                        <a:rPr lang="en-US" sz="1200" dirty="0">
                          <a:effectLst/>
                        </a:rPr>
                        <a:t> national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Se opun puternic: institutiile supra-nationale submineaza autoritatile nationale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</a:rPr>
                        <a:t>Puternic impotriva</a:t>
                      </a:r>
                      <a:endParaRPr lang="ro-RO" sz="1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</a:tr>
              <a:tr h="85898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Regionalisti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In </a:t>
                      </a:r>
                      <a:r>
                        <a:rPr lang="en-US" sz="1200" dirty="0" err="1">
                          <a:effectLst/>
                        </a:rPr>
                        <a:t>favorea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protejarii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minoritatilor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etno-teritoriale</a:t>
                      </a:r>
                      <a:r>
                        <a:rPr lang="en-US" sz="1200" dirty="0">
                          <a:effectLst/>
                        </a:rPr>
                        <a:t>, </a:t>
                      </a:r>
                      <a:r>
                        <a:rPr lang="en-US" sz="1200" dirty="0" err="1">
                          <a:effectLst/>
                        </a:rPr>
                        <a:t>pentru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autonomie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politica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locala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Puternic</a:t>
                      </a:r>
                      <a:r>
                        <a:rPr lang="en-US" sz="1200" dirty="0">
                          <a:effectLst/>
                        </a:rPr>
                        <a:t> in </a:t>
                      </a:r>
                      <a:r>
                        <a:rPr lang="en-US" sz="1200" dirty="0" err="1">
                          <a:effectLst/>
                        </a:rPr>
                        <a:t>favoarea</a:t>
                      </a:r>
                      <a:r>
                        <a:rPr lang="en-US" sz="1200" dirty="0">
                          <a:effectLst/>
                        </a:rPr>
                        <a:t>:  </a:t>
                      </a:r>
                      <a:r>
                        <a:rPr lang="en-US" sz="1200" dirty="0" err="1">
                          <a:effectLst/>
                        </a:rPr>
                        <a:t>integrarea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creaza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cadrul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pentru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autonomie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politica</a:t>
                      </a:r>
                      <a:r>
                        <a:rPr lang="en-US" sz="1200" dirty="0">
                          <a:effectLst/>
                        </a:rPr>
                        <a:t> regional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Moderat</a:t>
                      </a:r>
                      <a:r>
                        <a:rPr lang="en-US" sz="1200" dirty="0">
                          <a:effectLst/>
                        </a:rPr>
                        <a:t> in </a:t>
                      </a:r>
                      <a:r>
                        <a:rPr lang="en-US" sz="1200" dirty="0" err="1">
                          <a:effectLst/>
                        </a:rPr>
                        <a:t>favoarea</a:t>
                      </a:r>
                      <a:r>
                        <a:rPr lang="en-US" sz="1200" dirty="0">
                          <a:effectLst/>
                        </a:rPr>
                        <a:t>:  </a:t>
                      </a:r>
                      <a:r>
                        <a:rPr lang="en-US" sz="1200" dirty="0" err="1">
                          <a:effectLst/>
                        </a:rPr>
                        <a:t>institutiile</a:t>
                      </a:r>
                      <a:r>
                        <a:rPr lang="en-US" sz="1200" dirty="0">
                          <a:effectLst/>
                        </a:rPr>
                        <a:t> supra-</a:t>
                      </a:r>
                      <a:r>
                        <a:rPr lang="en-US" sz="1200" dirty="0" err="1">
                          <a:effectLst/>
                        </a:rPr>
                        <a:t>nationale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slabesc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autoritatile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nationale</a:t>
                      </a:r>
                      <a:r>
                        <a:rPr lang="en-US" sz="1200" dirty="0">
                          <a:effectLst/>
                        </a:rPr>
                        <a:t> sui </a:t>
                      </a:r>
                      <a:r>
                        <a:rPr lang="en-US" sz="1200" dirty="0" err="1">
                          <a:effectLst/>
                        </a:rPr>
                        <a:t>creaza</a:t>
                      </a:r>
                      <a:r>
                        <a:rPr lang="en-US" sz="1200" dirty="0">
                          <a:effectLst/>
                        </a:rPr>
                        <a:t> o Europa plural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 err="1">
                          <a:effectLst/>
                        </a:rPr>
                        <a:t>Moderat-spre-puternic</a:t>
                      </a:r>
                      <a:r>
                        <a:rPr lang="en-US" sz="1200" dirty="0">
                          <a:effectLst/>
                        </a:rPr>
                        <a:t> </a:t>
                      </a:r>
                      <a:r>
                        <a:rPr lang="en-US" sz="1200" dirty="0" err="1">
                          <a:effectLst/>
                        </a:rPr>
                        <a:t>pentru</a:t>
                      </a:r>
                      <a:endParaRPr lang="ro-RO" sz="1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33353" marR="33353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13768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</TotalTime>
  <Words>985</Words>
  <Application>Microsoft Office PowerPoint</Application>
  <PresentationFormat>On-screen Show (4:3)</PresentationFormat>
  <Paragraphs>106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Partide și sisteme de partide</vt:lpstr>
      <vt:lpstr>Parlamentul European</vt:lpstr>
      <vt:lpstr>Proceduri pentru recunoasterea unui partid la nivel PE/UE</vt:lpstr>
      <vt:lpstr>Partide la nivelul UE  Observatii generale</vt:lpstr>
      <vt:lpstr>Partide la nivelul UE  Observatii generale</vt:lpstr>
      <vt:lpstr>Partide in Parlamentul European</vt:lpstr>
      <vt:lpstr>Exemple de partide nationale afiliate partidelor la nivelul UE</vt:lpstr>
      <vt:lpstr>Partidele nationale si integrarea UE</vt:lpstr>
      <vt:lpstr>Partidele nationale si integrarea UE</vt:lpstr>
      <vt:lpstr>Europenizarea partidelor nationale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Partide și sisteme de partide</dc:title>
  <dc:creator>Cosmin Marian</dc:creator>
  <cp:lastModifiedBy>Cosmin Marian</cp:lastModifiedBy>
  <cp:revision>26</cp:revision>
  <dcterms:created xsi:type="dcterms:W3CDTF">2014-04-24T09:51:19Z</dcterms:created>
  <dcterms:modified xsi:type="dcterms:W3CDTF">2014-05-01T11:49:31Z</dcterms:modified>
</cp:coreProperties>
</file>

<file path=docProps/thumbnail.jpeg>
</file>