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5" r:id="rId2"/>
    <p:sldId id="339" r:id="rId3"/>
    <p:sldId id="258" r:id="rId4"/>
    <p:sldId id="260" r:id="rId5"/>
    <p:sldId id="340" r:id="rId6"/>
    <p:sldId id="267" r:id="rId7"/>
    <p:sldId id="268" r:id="rId8"/>
    <p:sldId id="269" r:id="rId9"/>
    <p:sldId id="270" r:id="rId10"/>
    <p:sldId id="346" r:id="rId11"/>
    <p:sldId id="347" r:id="rId12"/>
    <p:sldId id="290" r:id="rId13"/>
    <p:sldId id="293" r:id="rId14"/>
    <p:sldId id="294" r:id="rId15"/>
    <p:sldId id="295" r:id="rId16"/>
    <p:sldId id="318" r:id="rId17"/>
    <p:sldId id="297" r:id="rId18"/>
    <p:sldId id="319" r:id="rId19"/>
    <p:sldId id="341" r:id="rId20"/>
    <p:sldId id="271" r:id="rId21"/>
    <p:sldId id="272" r:id="rId22"/>
    <p:sldId id="274" r:id="rId23"/>
    <p:sldId id="275" r:id="rId24"/>
    <p:sldId id="273" r:id="rId25"/>
    <p:sldId id="276" r:id="rId26"/>
    <p:sldId id="277" r:id="rId27"/>
    <p:sldId id="320" r:id="rId28"/>
    <p:sldId id="321" r:id="rId29"/>
    <p:sldId id="322" r:id="rId30"/>
    <p:sldId id="323" r:id="rId31"/>
    <p:sldId id="324" r:id="rId32"/>
    <p:sldId id="325" r:id="rId33"/>
    <p:sldId id="342" r:id="rId34"/>
    <p:sldId id="299" r:id="rId35"/>
    <p:sldId id="326" r:id="rId36"/>
    <p:sldId id="284" r:id="rId37"/>
    <p:sldId id="327" r:id="rId38"/>
    <p:sldId id="328" r:id="rId39"/>
    <p:sldId id="329" r:id="rId40"/>
    <p:sldId id="330" r:id="rId41"/>
    <p:sldId id="289" r:id="rId42"/>
    <p:sldId id="301" r:id="rId43"/>
    <p:sldId id="343" r:id="rId44"/>
    <p:sldId id="302" r:id="rId45"/>
    <p:sldId id="332" r:id="rId46"/>
    <p:sldId id="333" r:id="rId47"/>
    <p:sldId id="305" r:id="rId48"/>
    <p:sldId id="334" r:id="rId49"/>
    <p:sldId id="335" r:id="rId50"/>
    <p:sldId id="336" r:id="rId51"/>
    <p:sldId id="307" r:id="rId52"/>
    <p:sldId id="344" r:id="rId53"/>
    <p:sldId id="308" r:id="rId54"/>
    <p:sldId id="309" r:id="rId55"/>
    <p:sldId id="310" r:id="rId56"/>
  </p:sldIdLst>
  <p:sldSz cx="9906000" cy="6858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35" autoAdjust="0"/>
    <p:restoredTop sz="94660"/>
  </p:normalViewPr>
  <p:slideViewPr>
    <p:cSldViewPr>
      <p:cViewPr>
        <p:scale>
          <a:sx n="70" d="100"/>
          <a:sy n="70" d="100"/>
        </p:scale>
        <p:origin x="-420" y="-60"/>
      </p:cViewPr>
      <p:guideLst>
        <p:guide orient="horz" pos="3612"/>
        <p:guide pos="51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81850" y="274643"/>
            <a:ext cx="222885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95300" y="274643"/>
            <a:ext cx="652145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</p:spPr>
        <p:txBody>
          <a:bodyPr/>
          <a:lstStyle>
            <a:lvl1pPr>
              <a:defRPr/>
            </a:lvl1pPr>
          </a:lstStyle>
          <a:p>
            <a:fld id="{EC986548-CB47-427E-8B4B-27E314FB1268}" type="datetime1">
              <a:rPr lang="en-US" altLang="en-US"/>
              <a:pPr/>
              <a:t>10/21/2015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</p:spPr>
        <p:txBody>
          <a:bodyPr/>
          <a:lstStyle>
            <a:lvl1pPr>
              <a:defRPr/>
            </a:lvl1pPr>
          </a:lstStyle>
          <a:p>
            <a:fld id="{02F90B95-E1AB-4C53-A803-DA78FCA5A11B}" type="slidenum">
              <a:rPr lang="en-US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736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95300" y="1600205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35550" y="1600205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72972" y="27305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300" y="1600205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7623"/>
            <a:ext cx="9906000" cy="4526289"/>
          </a:xfrm>
          <a:prstGeom prst="rect">
            <a:avLst/>
          </a:prstGeom>
        </p:spPr>
      </p:pic>
      <p:sp>
        <p:nvSpPr>
          <p:cNvPr id="3074" name="矩形 7"/>
          <p:cNvSpPr>
            <a:spLocks noChangeArrowheads="1"/>
          </p:cNvSpPr>
          <p:nvPr/>
        </p:nvSpPr>
        <p:spPr bwMode="auto">
          <a:xfrm>
            <a:off x="0" y="0"/>
            <a:ext cx="9906000" cy="100012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5" name="矩形 11"/>
          <p:cNvSpPr>
            <a:spLocks noChangeArrowheads="1"/>
          </p:cNvSpPr>
          <p:nvPr/>
        </p:nvSpPr>
        <p:spPr bwMode="auto">
          <a:xfrm>
            <a:off x="0" y="6643688"/>
            <a:ext cx="9906000" cy="2143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3077" name="TextBox 13"/>
          <p:cNvSpPr>
            <a:spLocks noChangeArrowheads="1"/>
          </p:cNvSpPr>
          <p:nvPr/>
        </p:nvSpPr>
        <p:spPr bwMode="auto">
          <a:xfrm>
            <a:off x="7275513" y="285750"/>
            <a:ext cx="3365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320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Quick Guide</a:t>
            </a:r>
          </a:p>
        </p:txBody>
      </p:sp>
      <p:sp>
        <p:nvSpPr>
          <p:cNvPr id="3078" name="TextBox 6"/>
          <p:cNvSpPr>
            <a:spLocks noChangeArrowheads="1"/>
          </p:cNvSpPr>
          <p:nvPr/>
        </p:nvSpPr>
        <p:spPr bwMode="auto">
          <a:xfrm>
            <a:off x="560512" y="4946977"/>
            <a:ext cx="47180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3200" dirty="0">
                <a:solidFill>
                  <a:srgbClr val="25C1F3"/>
                </a:solidFill>
                <a:latin typeface="Century Gothic" pitchFamily="34" charset="0"/>
                <a:sym typeface="Adobe Caslon Pro Bold" pitchFamily="18" charset="0"/>
              </a:rPr>
              <a:t>Quick Guide</a:t>
            </a:r>
          </a:p>
        </p:txBody>
      </p:sp>
      <p:sp>
        <p:nvSpPr>
          <p:cNvPr id="3079" name="TextBox 3"/>
          <p:cNvSpPr>
            <a:spLocks noChangeArrowheads="1"/>
          </p:cNvSpPr>
          <p:nvPr/>
        </p:nvSpPr>
        <p:spPr bwMode="auto">
          <a:xfrm>
            <a:off x="465855" y="5373216"/>
            <a:ext cx="7366595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zh-CN" sz="6600" b="1" dirty="0" smtClean="0">
                <a:solidFill>
                  <a:srgbClr val="CC0066"/>
                </a:solidFill>
                <a:latin typeface="Century Gothic" pitchFamily="34" charset="0"/>
                <a:sym typeface="Century Gothic" pitchFamily="34" charset="0"/>
              </a:rPr>
              <a:t>VETTRA </a:t>
            </a:r>
            <a:r>
              <a:rPr lang="en-US" altLang="zh-CN" sz="6600" b="1" dirty="0" err="1" smtClean="0">
                <a:solidFill>
                  <a:srgbClr val="CC0066"/>
                </a:solidFill>
                <a:latin typeface="Century Gothic" pitchFamily="34" charset="0"/>
                <a:sym typeface="Century Gothic" pitchFamily="34" charset="0"/>
              </a:rPr>
              <a:t>ClassPro</a:t>
            </a:r>
            <a:r>
              <a:rPr lang="zh-CN" altLang="en-US" sz="6000" b="1" dirty="0" smtClean="0">
                <a:solidFill>
                  <a:srgbClr val="CC0066"/>
                </a:solidFill>
                <a:latin typeface="Century Gothic" pitchFamily="34" charset="0"/>
                <a:sym typeface="Century Gothic" pitchFamily="34" charset="0"/>
              </a:rPr>
              <a:t> </a:t>
            </a:r>
            <a:endParaRPr lang="en-US" altLang="en-US" sz="6000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9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12" y="3837012"/>
            <a:ext cx="3505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Rounded Rectangle 2"/>
          <p:cNvSpPr/>
          <p:nvPr/>
        </p:nvSpPr>
        <p:spPr>
          <a:xfrm>
            <a:off x="5512668" y="2191109"/>
            <a:ext cx="3794723" cy="56921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prstClr val="white"/>
                </a:solidFill>
              </a:rPr>
              <a:t>Click         </a:t>
            </a:r>
            <a:r>
              <a:rPr lang="en-US" sz="1600" b="1" dirty="0" smtClean="0">
                <a:solidFill>
                  <a:prstClr val="white"/>
                </a:solidFill>
              </a:rPr>
              <a:t> </a:t>
            </a:r>
            <a:r>
              <a:rPr lang="en-US" sz="1600" dirty="0" smtClean="0">
                <a:solidFill>
                  <a:prstClr val="white"/>
                </a:solidFill>
              </a:rPr>
              <a:t>to make the courseware file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31" name="Rounded Rectangle 2"/>
          <p:cNvSpPr/>
          <p:nvPr/>
        </p:nvSpPr>
        <p:spPr>
          <a:xfrm>
            <a:off x="1108390" y="2722624"/>
            <a:ext cx="3052522" cy="49035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prstClr val="white"/>
                </a:solidFill>
              </a:rPr>
              <a:t>Click </a:t>
            </a:r>
            <a:r>
              <a:rPr lang="en-US" sz="1600" b="1" dirty="0" smtClean="0">
                <a:solidFill>
                  <a:prstClr val="white"/>
                </a:solidFill>
              </a:rPr>
              <a:t>Properties </a:t>
            </a:r>
            <a:r>
              <a:rPr lang="en-US" sz="1600" dirty="0" smtClean="0">
                <a:solidFill>
                  <a:prstClr val="white"/>
                </a:solidFill>
              </a:rPr>
              <a:t>to select audio and video device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9" name="Rounded Rectangle 2"/>
          <p:cNvSpPr/>
          <p:nvPr/>
        </p:nvSpPr>
        <p:spPr>
          <a:xfrm>
            <a:off x="1093695" y="2132856"/>
            <a:ext cx="3633076" cy="504055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prstClr val="white"/>
                </a:solidFill>
              </a:rPr>
              <a:t>Click </a:t>
            </a:r>
            <a:r>
              <a:rPr lang="en-US" sz="1600" b="1" dirty="0" smtClean="0">
                <a:solidFill>
                  <a:prstClr val="white"/>
                </a:solidFill>
              </a:rPr>
              <a:t>Digital Recorder/ Repeater courseware Editor </a:t>
            </a:r>
            <a:r>
              <a:rPr lang="en-US" sz="1600" dirty="0" smtClean="0">
                <a:solidFill>
                  <a:prstClr val="white"/>
                </a:solidFill>
              </a:rPr>
              <a:t>button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6643710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29064" y="207668"/>
            <a:ext cx="41824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prstClr val="white"/>
                </a:solidFill>
              </a:rPr>
              <a:t>Digital Recorder</a:t>
            </a:r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use </a:t>
            </a: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Digital Recorder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Oval 20"/>
          <p:cNvSpPr/>
          <p:nvPr/>
        </p:nvSpPr>
        <p:spPr>
          <a:xfrm>
            <a:off x="5344282" y="208997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1000404" y="203172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99168">
            <a:off x="4358028" y="4049396"/>
            <a:ext cx="1045003" cy="68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Oval 20"/>
          <p:cNvSpPr/>
          <p:nvPr/>
        </p:nvSpPr>
        <p:spPr>
          <a:xfrm>
            <a:off x="992560" y="263691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26"/>
          <p:cNvSpPr/>
          <p:nvPr/>
        </p:nvSpPr>
        <p:spPr>
          <a:xfrm>
            <a:off x="8350847" y="5791921"/>
            <a:ext cx="761685" cy="27327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Oval 20"/>
          <p:cNvSpPr/>
          <p:nvPr/>
        </p:nvSpPr>
        <p:spPr>
          <a:xfrm>
            <a:off x="8167785" y="567319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26"/>
          <p:cNvSpPr/>
          <p:nvPr/>
        </p:nvSpPr>
        <p:spPr>
          <a:xfrm>
            <a:off x="3152800" y="4018818"/>
            <a:ext cx="930805" cy="92235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Oval 20"/>
          <p:cNvSpPr/>
          <p:nvPr/>
        </p:nvSpPr>
        <p:spPr>
          <a:xfrm>
            <a:off x="2950531" y="3825343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551" y="3046677"/>
            <a:ext cx="3795713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566" y="2265437"/>
            <a:ext cx="2857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384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08" y="3837012"/>
            <a:ext cx="3505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Rounded Rectangle 2"/>
          <p:cNvSpPr/>
          <p:nvPr/>
        </p:nvSpPr>
        <p:spPr>
          <a:xfrm>
            <a:off x="5512668" y="2191109"/>
            <a:ext cx="4123743" cy="56921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prstClr val="white"/>
                </a:solidFill>
              </a:rPr>
              <a:t>Click         to play the courseware file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31" name="Rounded Rectangle 2"/>
          <p:cNvSpPr/>
          <p:nvPr/>
        </p:nvSpPr>
        <p:spPr>
          <a:xfrm>
            <a:off x="1108390" y="2722624"/>
            <a:ext cx="3052522" cy="49035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prstClr val="white"/>
                </a:solidFill>
              </a:rPr>
              <a:t>Click                            to open the courseware 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9" name="Rounded Rectangle 2"/>
          <p:cNvSpPr/>
          <p:nvPr/>
        </p:nvSpPr>
        <p:spPr>
          <a:xfrm>
            <a:off x="1093695" y="2132856"/>
            <a:ext cx="3633076" cy="504055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prstClr val="white"/>
                </a:solidFill>
              </a:rPr>
              <a:t>Click </a:t>
            </a:r>
            <a:r>
              <a:rPr lang="en-US" sz="1600" b="1" dirty="0" smtClean="0">
                <a:solidFill>
                  <a:prstClr val="white"/>
                </a:solidFill>
              </a:rPr>
              <a:t>Digital Recorder/ Digital Recorder </a:t>
            </a:r>
            <a:r>
              <a:rPr lang="en-US" sz="1600" dirty="0" smtClean="0">
                <a:solidFill>
                  <a:prstClr val="white"/>
                </a:solidFill>
              </a:rPr>
              <a:t>button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6643710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29064" y="207668"/>
            <a:ext cx="41824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prstClr val="white"/>
                </a:solidFill>
              </a:rPr>
              <a:t>Digital Recorder</a:t>
            </a:r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use </a:t>
            </a: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Digital Recorder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Oval 20"/>
          <p:cNvSpPr/>
          <p:nvPr/>
        </p:nvSpPr>
        <p:spPr>
          <a:xfrm>
            <a:off x="5344282" y="208997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1000404" y="203172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99168">
            <a:off x="4358028" y="4049396"/>
            <a:ext cx="1045003" cy="68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Oval 20"/>
          <p:cNvSpPr/>
          <p:nvPr/>
        </p:nvSpPr>
        <p:spPr>
          <a:xfrm>
            <a:off x="992560" y="263691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26"/>
          <p:cNvSpPr/>
          <p:nvPr/>
        </p:nvSpPr>
        <p:spPr>
          <a:xfrm>
            <a:off x="3152800" y="4018818"/>
            <a:ext cx="930805" cy="92235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Oval 20"/>
          <p:cNvSpPr/>
          <p:nvPr/>
        </p:nvSpPr>
        <p:spPr>
          <a:xfrm>
            <a:off x="2950531" y="3825343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448" y="2865474"/>
            <a:ext cx="4271963" cy="284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292" y="2636912"/>
            <a:ext cx="1182687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127" y="2305017"/>
            <a:ext cx="220663" cy="30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160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006" y="3331557"/>
            <a:ext cx="6025218" cy="31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125" y="2996952"/>
            <a:ext cx="4590888" cy="2843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ounded Rectangle 2"/>
          <p:cNvSpPr/>
          <p:nvPr/>
        </p:nvSpPr>
        <p:spPr>
          <a:xfrm>
            <a:off x="1098759" y="2104181"/>
            <a:ext cx="2227363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Response</a:t>
            </a:r>
            <a:r>
              <a:rPr lang="en-US" sz="1600" dirty="0" smtClean="0"/>
              <a:t> button.</a:t>
            </a:r>
            <a:endParaRPr lang="en-US" sz="1600" dirty="0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3040" y="207668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Response &amp; Competition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launch Response &amp; </a:t>
            </a: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Competition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010709" flipH="1" flipV="1">
            <a:off x="2411759" y="5255571"/>
            <a:ext cx="935142" cy="61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6"/>
          <p:cNvSpPr/>
          <p:nvPr/>
        </p:nvSpPr>
        <p:spPr>
          <a:xfrm>
            <a:off x="894989" y="5006526"/>
            <a:ext cx="482000" cy="51070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0"/>
          <p:cNvSpPr/>
          <p:nvPr/>
        </p:nvSpPr>
        <p:spPr>
          <a:xfrm>
            <a:off x="776536" y="4905391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6"/>
          <p:cNvSpPr/>
          <p:nvPr/>
        </p:nvSpPr>
        <p:spPr>
          <a:xfrm>
            <a:off x="1282160" y="6206054"/>
            <a:ext cx="790520" cy="37467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6"/>
          <p:cNvSpPr/>
          <p:nvPr/>
        </p:nvSpPr>
        <p:spPr>
          <a:xfrm>
            <a:off x="3901680" y="3212976"/>
            <a:ext cx="1611010" cy="118807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0"/>
          <p:cNvSpPr/>
          <p:nvPr/>
        </p:nvSpPr>
        <p:spPr>
          <a:xfrm>
            <a:off x="1174720" y="6153601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26"/>
          <p:cNvSpPr/>
          <p:nvPr/>
        </p:nvSpPr>
        <p:spPr>
          <a:xfrm>
            <a:off x="6739227" y="5390752"/>
            <a:ext cx="805505" cy="34833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20"/>
          <p:cNvSpPr/>
          <p:nvPr/>
        </p:nvSpPr>
        <p:spPr>
          <a:xfrm>
            <a:off x="6641468" y="5289617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ounded Rectangle 2"/>
          <p:cNvSpPr/>
          <p:nvPr/>
        </p:nvSpPr>
        <p:spPr>
          <a:xfrm>
            <a:off x="1093694" y="2636912"/>
            <a:ext cx="2203122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Question</a:t>
            </a:r>
            <a:r>
              <a:rPr lang="en-US" sz="1600" dirty="0" smtClean="0"/>
              <a:t> button.</a:t>
            </a:r>
            <a:endParaRPr lang="en-US" sz="1600" dirty="0"/>
          </a:p>
        </p:txBody>
      </p:sp>
      <p:sp>
        <p:nvSpPr>
          <p:cNvPr id="17" name="Oval 20"/>
          <p:cNvSpPr/>
          <p:nvPr/>
        </p:nvSpPr>
        <p:spPr>
          <a:xfrm>
            <a:off x="997624" y="255841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Oval 20"/>
          <p:cNvSpPr/>
          <p:nvPr/>
        </p:nvSpPr>
        <p:spPr>
          <a:xfrm>
            <a:off x="997624" y="205316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ounded Rectangle 17"/>
          <p:cNvSpPr/>
          <p:nvPr/>
        </p:nvSpPr>
        <p:spPr>
          <a:xfrm>
            <a:off x="4407904" y="2098358"/>
            <a:ext cx="3281400" cy="53855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Select </a:t>
            </a:r>
            <a:r>
              <a:rPr lang="en-US" sz="1600" dirty="0" smtClean="0"/>
              <a:t>question type, set think time and answer time, and click  </a:t>
            </a:r>
            <a:r>
              <a:rPr lang="en-US" sz="1600" b="1" dirty="0" smtClean="0"/>
              <a:t>Start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38" name="Oval 18"/>
          <p:cNvSpPr/>
          <p:nvPr/>
        </p:nvSpPr>
        <p:spPr>
          <a:xfrm>
            <a:off x="4322399" y="202635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44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981" y="2903162"/>
            <a:ext cx="8221167" cy="3707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587305" y="207668"/>
            <a:ext cx="4334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Interactive Whiteboard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use Interactive Whiteboard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6"/>
          <p:cNvSpPr/>
          <p:nvPr/>
        </p:nvSpPr>
        <p:spPr>
          <a:xfrm>
            <a:off x="995895" y="4273328"/>
            <a:ext cx="428623" cy="48362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0"/>
          <p:cNvSpPr/>
          <p:nvPr/>
        </p:nvSpPr>
        <p:spPr>
          <a:xfrm>
            <a:off x="894760" y="4172193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6"/>
          <p:cNvSpPr/>
          <p:nvPr/>
        </p:nvSpPr>
        <p:spPr>
          <a:xfrm>
            <a:off x="1997255" y="6294681"/>
            <a:ext cx="723497" cy="37467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0"/>
          <p:cNvSpPr/>
          <p:nvPr/>
        </p:nvSpPr>
        <p:spPr>
          <a:xfrm>
            <a:off x="1883796" y="6184971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ounded Rectangle 2"/>
          <p:cNvSpPr/>
          <p:nvPr/>
        </p:nvSpPr>
        <p:spPr>
          <a:xfrm>
            <a:off x="1074576" y="1945959"/>
            <a:ext cx="3281400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Interactive Whiteboard</a:t>
            </a:r>
            <a:r>
              <a:rPr lang="en-US" sz="1600" dirty="0" smtClean="0"/>
              <a:t> button.</a:t>
            </a:r>
            <a:endParaRPr lang="en-US" sz="1600" dirty="0"/>
          </a:p>
        </p:txBody>
      </p:sp>
      <p:sp>
        <p:nvSpPr>
          <p:cNvPr id="33" name="Oval 18"/>
          <p:cNvSpPr/>
          <p:nvPr/>
        </p:nvSpPr>
        <p:spPr>
          <a:xfrm>
            <a:off x="1007764" y="184482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ounded Rectangle 22"/>
          <p:cNvSpPr/>
          <p:nvPr/>
        </p:nvSpPr>
        <p:spPr>
          <a:xfrm>
            <a:off x="5051346" y="1945958"/>
            <a:ext cx="3646070" cy="44403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Click </a:t>
            </a:r>
            <a:r>
              <a:rPr lang="en-US" sz="1600" b="1" dirty="0"/>
              <a:t>Share</a:t>
            </a:r>
            <a:r>
              <a:rPr lang="en-US" sz="1600" dirty="0"/>
              <a:t> to display teacher's drawing board on students' screens.</a:t>
            </a:r>
          </a:p>
        </p:txBody>
      </p:sp>
      <p:sp>
        <p:nvSpPr>
          <p:cNvPr id="35" name="Oval 23"/>
          <p:cNvSpPr/>
          <p:nvPr/>
        </p:nvSpPr>
        <p:spPr>
          <a:xfrm>
            <a:off x="4933324" y="1844824"/>
            <a:ext cx="209612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ounded Rectangle 2"/>
          <p:cNvSpPr/>
          <p:nvPr/>
        </p:nvSpPr>
        <p:spPr>
          <a:xfrm>
            <a:off x="1074576" y="2489513"/>
            <a:ext cx="3734408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New</a:t>
            </a:r>
            <a:r>
              <a:rPr lang="en-US" sz="1600" dirty="0" smtClean="0"/>
              <a:t> to create a new </a:t>
            </a:r>
            <a:r>
              <a:rPr lang="en-US" sz="1600" dirty="0"/>
              <a:t>drawing board.</a:t>
            </a:r>
          </a:p>
        </p:txBody>
      </p:sp>
      <p:sp>
        <p:nvSpPr>
          <p:cNvPr id="37" name="Oval 18"/>
          <p:cNvSpPr/>
          <p:nvPr/>
        </p:nvSpPr>
        <p:spPr>
          <a:xfrm>
            <a:off x="987569" y="242088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59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979" y="2507524"/>
            <a:ext cx="6154343" cy="4076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Rectangle 26"/>
          <p:cNvSpPr/>
          <p:nvPr/>
        </p:nvSpPr>
        <p:spPr>
          <a:xfrm>
            <a:off x="6290643" y="6295745"/>
            <a:ext cx="723497" cy="30160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0"/>
          <p:cNvSpPr/>
          <p:nvPr/>
        </p:nvSpPr>
        <p:spPr>
          <a:xfrm>
            <a:off x="6177136" y="6223737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26"/>
          <p:cNvSpPr/>
          <p:nvPr/>
        </p:nvSpPr>
        <p:spPr>
          <a:xfrm>
            <a:off x="7100003" y="6288769"/>
            <a:ext cx="805325" cy="30160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0"/>
          <p:cNvSpPr/>
          <p:nvPr/>
        </p:nvSpPr>
        <p:spPr>
          <a:xfrm>
            <a:off x="6969224" y="6223737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</a:t>
            </a:r>
            <a:r>
              <a:rPr lang="en-US" altLang="zh-CN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to interact </a:t>
            </a: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with </a:t>
            </a:r>
            <a:r>
              <a:rPr lang="en-US" altLang="zh-CN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students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ounded Rectangle 2"/>
          <p:cNvSpPr/>
          <p:nvPr/>
        </p:nvSpPr>
        <p:spPr>
          <a:xfrm>
            <a:off x="1074576" y="1945959"/>
            <a:ext cx="3281400" cy="50313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Co-draw </a:t>
            </a:r>
            <a:r>
              <a:rPr lang="en-US" sz="1600" dirty="0" smtClean="0"/>
              <a:t>to invite students to draw on the same </a:t>
            </a:r>
            <a:r>
              <a:rPr lang="en-US" sz="1600" dirty="0"/>
              <a:t>drawing </a:t>
            </a:r>
            <a:r>
              <a:rPr lang="en-US" sz="1600" dirty="0" smtClean="0"/>
              <a:t>board.</a:t>
            </a:r>
            <a:endParaRPr lang="en-US" sz="1600" dirty="0"/>
          </a:p>
        </p:txBody>
      </p:sp>
      <p:sp>
        <p:nvSpPr>
          <p:cNvPr id="21" name="Oval 18"/>
          <p:cNvSpPr/>
          <p:nvPr/>
        </p:nvSpPr>
        <p:spPr>
          <a:xfrm>
            <a:off x="1007764" y="184482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ounded Rectangle 2"/>
          <p:cNvSpPr/>
          <p:nvPr/>
        </p:nvSpPr>
        <p:spPr>
          <a:xfrm>
            <a:off x="4549292" y="1917756"/>
            <a:ext cx="3932100" cy="50313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Draw Individually </a:t>
            </a:r>
            <a:r>
              <a:rPr lang="en-US" sz="1600" dirty="0" smtClean="0"/>
              <a:t>to </a:t>
            </a:r>
            <a:r>
              <a:rPr lang="en-US" sz="1600" dirty="0"/>
              <a:t>ask students draw on their own drawing board</a:t>
            </a:r>
          </a:p>
        </p:txBody>
      </p:sp>
      <p:sp>
        <p:nvSpPr>
          <p:cNvPr id="23" name="Oval 18"/>
          <p:cNvSpPr/>
          <p:nvPr/>
        </p:nvSpPr>
        <p:spPr>
          <a:xfrm>
            <a:off x="4482480" y="1816621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87305" y="207668"/>
            <a:ext cx="4334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Interactive Whiteboard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9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"/>
          <p:cNvSpPr/>
          <p:nvPr/>
        </p:nvSpPr>
        <p:spPr>
          <a:xfrm>
            <a:off x="5032430" y="1945958"/>
            <a:ext cx="3304946" cy="36004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Edit the content and click </a:t>
            </a:r>
            <a:r>
              <a:rPr lang="en-US" sz="1600" b="1" dirty="0" smtClean="0"/>
              <a:t>Send</a:t>
            </a:r>
            <a:r>
              <a:rPr lang="en-US" sz="1600" dirty="0" smtClean="0"/>
              <a:t>. </a:t>
            </a:r>
            <a:endParaRPr lang="en-US" sz="1600" dirty="0"/>
          </a:p>
        </p:txBody>
      </p:sp>
      <p:sp>
        <p:nvSpPr>
          <p:cNvPr id="23" name="Rounded Rectangle 2"/>
          <p:cNvSpPr/>
          <p:nvPr/>
        </p:nvSpPr>
        <p:spPr>
          <a:xfrm>
            <a:off x="1064568" y="2560711"/>
            <a:ext cx="2186527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Select grouping mode.</a:t>
            </a:r>
            <a:endParaRPr lang="en-US" sz="16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723" y="2564904"/>
            <a:ext cx="5716391" cy="364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69" y="4002668"/>
            <a:ext cx="363855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337376" y="207668"/>
            <a:ext cx="13741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Chat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launch Group Chat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20"/>
          <p:cNvSpPr/>
          <p:nvPr/>
        </p:nvSpPr>
        <p:spPr>
          <a:xfrm>
            <a:off x="4931296" y="191683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6"/>
          <p:cNvSpPr/>
          <p:nvPr/>
        </p:nvSpPr>
        <p:spPr>
          <a:xfrm>
            <a:off x="2143530" y="4748210"/>
            <a:ext cx="2324489" cy="48059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0"/>
          <p:cNvSpPr/>
          <p:nvPr/>
        </p:nvSpPr>
        <p:spPr>
          <a:xfrm>
            <a:off x="2042395" y="4647075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079323" flipH="1" flipV="1">
            <a:off x="4216378" y="4165994"/>
            <a:ext cx="914164" cy="598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Oval 20"/>
          <p:cNvSpPr/>
          <p:nvPr/>
        </p:nvSpPr>
        <p:spPr>
          <a:xfrm>
            <a:off x="986618" y="2463769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ounded Rectangle 2"/>
          <p:cNvSpPr/>
          <p:nvPr/>
        </p:nvSpPr>
        <p:spPr>
          <a:xfrm>
            <a:off x="1074576" y="1945959"/>
            <a:ext cx="3281400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Chat - Group Chat </a:t>
            </a:r>
            <a:r>
              <a:rPr lang="en-US" sz="1600" dirty="0" smtClean="0"/>
              <a:t>button.</a:t>
            </a:r>
            <a:endParaRPr lang="en-US" sz="1600" dirty="0"/>
          </a:p>
        </p:txBody>
      </p:sp>
      <p:sp>
        <p:nvSpPr>
          <p:cNvPr id="22" name="Oval 18"/>
          <p:cNvSpPr/>
          <p:nvPr/>
        </p:nvSpPr>
        <p:spPr>
          <a:xfrm>
            <a:off x="992560" y="1858579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6"/>
          <p:cNvSpPr/>
          <p:nvPr/>
        </p:nvSpPr>
        <p:spPr>
          <a:xfrm>
            <a:off x="6321153" y="5949280"/>
            <a:ext cx="864096" cy="245057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20"/>
          <p:cNvSpPr/>
          <p:nvPr/>
        </p:nvSpPr>
        <p:spPr>
          <a:xfrm>
            <a:off x="6220018" y="5848145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51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074" y="2463769"/>
            <a:ext cx="5938462" cy="3817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ounded Rectangle 2"/>
          <p:cNvSpPr/>
          <p:nvPr/>
        </p:nvSpPr>
        <p:spPr>
          <a:xfrm>
            <a:off x="5032430" y="1945958"/>
            <a:ext cx="3304946" cy="36004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Edit the content and click </a:t>
            </a:r>
            <a:r>
              <a:rPr lang="en-US" sz="1600" b="1" dirty="0" smtClean="0"/>
              <a:t>Send</a:t>
            </a:r>
            <a:r>
              <a:rPr lang="en-US" sz="1600" dirty="0" smtClean="0"/>
              <a:t>. </a:t>
            </a:r>
            <a:endParaRPr lang="en-US" sz="1600" dirty="0"/>
          </a:p>
        </p:txBody>
      </p:sp>
      <p:sp>
        <p:nvSpPr>
          <p:cNvPr id="23" name="Rounded Rectangle 2"/>
          <p:cNvSpPr/>
          <p:nvPr/>
        </p:nvSpPr>
        <p:spPr>
          <a:xfrm>
            <a:off x="1064568" y="2560711"/>
            <a:ext cx="2186527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Create new topics.</a:t>
            </a:r>
            <a:endParaRPr lang="en-US" sz="16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36" y="3861048"/>
            <a:ext cx="363855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337376" y="207668"/>
            <a:ext cx="13741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Chat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launch Topic Chat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20"/>
          <p:cNvSpPr/>
          <p:nvPr/>
        </p:nvSpPr>
        <p:spPr>
          <a:xfrm>
            <a:off x="4931296" y="191683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6"/>
          <p:cNvSpPr/>
          <p:nvPr/>
        </p:nvSpPr>
        <p:spPr>
          <a:xfrm>
            <a:off x="2090597" y="4972691"/>
            <a:ext cx="2324489" cy="48059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0"/>
          <p:cNvSpPr/>
          <p:nvPr/>
        </p:nvSpPr>
        <p:spPr>
          <a:xfrm>
            <a:off x="1989462" y="4871556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079323" flipH="1" flipV="1">
            <a:off x="4163445" y="4024374"/>
            <a:ext cx="914164" cy="598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Oval 20"/>
          <p:cNvSpPr/>
          <p:nvPr/>
        </p:nvSpPr>
        <p:spPr>
          <a:xfrm>
            <a:off x="986618" y="2463769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ounded Rectangle 2"/>
          <p:cNvSpPr/>
          <p:nvPr/>
        </p:nvSpPr>
        <p:spPr>
          <a:xfrm>
            <a:off x="1074576" y="1945959"/>
            <a:ext cx="3281400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Chat - Topic Chat </a:t>
            </a:r>
            <a:r>
              <a:rPr lang="en-US" sz="1600" dirty="0" smtClean="0"/>
              <a:t>button.</a:t>
            </a:r>
            <a:endParaRPr lang="en-US" sz="1600" dirty="0"/>
          </a:p>
        </p:txBody>
      </p:sp>
      <p:sp>
        <p:nvSpPr>
          <p:cNvPr id="22" name="Oval 18"/>
          <p:cNvSpPr/>
          <p:nvPr/>
        </p:nvSpPr>
        <p:spPr>
          <a:xfrm>
            <a:off x="992560" y="1858579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6"/>
          <p:cNvSpPr/>
          <p:nvPr/>
        </p:nvSpPr>
        <p:spPr>
          <a:xfrm>
            <a:off x="6393161" y="5891120"/>
            <a:ext cx="720079" cy="34619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20"/>
          <p:cNvSpPr/>
          <p:nvPr/>
        </p:nvSpPr>
        <p:spPr>
          <a:xfrm>
            <a:off x="6321152" y="5789985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31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"/>
          <p:cNvSpPr/>
          <p:nvPr/>
        </p:nvSpPr>
        <p:spPr>
          <a:xfrm>
            <a:off x="5032429" y="1997621"/>
            <a:ext cx="3152547" cy="344413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Stop</a:t>
            </a:r>
            <a:r>
              <a:rPr lang="en-US" sz="1600" dirty="0" smtClean="0"/>
              <a:t> to </a:t>
            </a:r>
            <a:r>
              <a:rPr lang="en-US" sz="1600" dirty="0"/>
              <a:t>end group </a:t>
            </a:r>
            <a:r>
              <a:rPr lang="en-US" sz="1600" dirty="0" smtClean="0"/>
              <a:t>teaching.</a:t>
            </a:r>
            <a:endParaRPr lang="en-US" sz="1600" dirty="0"/>
          </a:p>
        </p:txBody>
      </p:sp>
      <p:sp>
        <p:nvSpPr>
          <p:cNvPr id="21" name="Rounded Rectangle 2"/>
          <p:cNvSpPr/>
          <p:nvPr/>
        </p:nvSpPr>
        <p:spPr>
          <a:xfrm>
            <a:off x="1074576" y="1988840"/>
            <a:ext cx="3281400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Group Teaching – All Groups</a:t>
            </a:r>
            <a:r>
              <a:rPr lang="en-US" sz="1600" dirty="0"/>
              <a:t>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120" y="3140968"/>
            <a:ext cx="7600950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045" y="4564235"/>
            <a:ext cx="3714750" cy="1981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658424" y="207668"/>
            <a:ext cx="3053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Group Teaching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launch Group Teaching to all groups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1683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20"/>
          <p:cNvSpPr/>
          <p:nvPr/>
        </p:nvSpPr>
        <p:spPr>
          <a:xfrm>
            <a:off x="4931296" y="191683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6"/>
          <p:cNvSpPr/>
          <p:nvPr/>
        </p:nvSpPr>
        <p:spPr>
          <a:xfrm>
            <a:off x="5630199" y="5394349"/>
            <a:ext cx="2635169" cy="48059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0"/>
          <p:cNvSpPr/>
          <p:nvPr/>
        </p:nvSpPr>
        <p:spPr>
          <a:xfrm>
            <a:off x="5529064" y="5250333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2697" flipH="1">
            <a:off x="4956160" y="4208237"/>
            <a:ext cx="740088" cy="48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ounded Rectangle 2"/>
          <p:cNvSpPr/>
          <p:nvPr/>
        </p:nvSpPr>
        <p:spPr>
          <a:xfrm>
            <a:off x="1102328" y="2580531"/>
            <a:ext cx="3253648" cy="488429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Select a leader for each group to manage activities.</a:t>
            </a:r>
          </a:p>
        </p:txBody>
      </p:sp>
      <p:sp>
        <p:nvSpPr>
          <p:cNvPr id="20" name="Oval 20"/>
          <p:cNvSpPr/>
          <p:nvPr/>
        </p:nvSpPr>
        <p:spPr>
          <a:xfrm>
            <a:off x="1001194" y="2492896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33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939" y="2695165"/>
            <a:ext cx="367665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ounded Rectangle 2"/>
          <p:cNvSpPr/>
          <p:nvPr/>
        </p:nvSpPr>
        <p:spPr>
          <a:xfrm>
            <a:off x="1074575" y="1988840"/>
            <a:ext cx="3587019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Group Teaching – Part of Groups</a:t>
            </a:r>
            <a:r>
              <a:rPr lang="en-US" sz="1600" dirty="0"/>
              <a:t>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777" y="3916586"/>
            <a:ext cx="371475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658424" y="207668"/>
            <a:ext cx="3053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Group Teaching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Launch Group Teaching to part of groups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1683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6"/>
          <p:cNvSpPr/>
          <p:nvPr/>
        </p:nvSpPr>
        <p:spPr>
          <a:xfrm>
            <a:off x="1445931" y="5180658"/>
            <a:ext cx="2635169" cy="48059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0"/>
          <p:cNvSpPr/>
          <p:nvPr/>
        </p:nvSpPr>
        <p:spPr>
          <a:xfrm>
            <a:off x="1344796" y="503664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193580" flipH="1" flipV="1">
            <a:off x="4291550" y="4546601"/>
            <a:ext cx="740088" cy="526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ounded Rectangle 2"/>
          <p:cNvSpPr/>
          <p:nvPr/>
        </p:nvSpPr>
        <p:spPr>
          <a:xfrm>
            <a:off x="1102328" y="2580531"/>
            <a:ext cx="3253648" cy="344413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Select the group and click </a:t>
            </a:r>
            <a:r>
              <a:rPr lang="en-US" sz="1600" b="1" dirty="0" smtClean="0"/>
              <a:t>OK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20" name="Oval 20"/>
          <p:cNvSpPr/>
          <p:nvPr/>
        </p:nvSpPr>
        <p:spPr>
          <a:xfrm>
            <a:off x="1001194" y="2492896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6"/>
          <p:cNvSpPr/>
          <p:nvPr/>
        </p:nvSpPr>
        <p:spPr>
          <a:xfrm>
            <a:off x="6897216" y="5897786"/>
            <a:ext cx="864096" cy="29346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0"/>
          <p:cNvSpPr/>
          <p:nvPr/>
        </p:nvSpPr>
        <p:spPr>
          <a:xfrm>
            <a:off x="6796081" y="5796651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30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7"/>
          <p:cNvSpPr>
            <a:spLocks noChangeArrowheads="1"/>
          </p:cNvSpPr>
          <p:nvPr/>
        </p:nvSpPr>
        <p:spPr bwMode="auto">
          <a:xfrm>
            <a:off x="0" y="0"/>
            <a:ext cx="9906000" cy="100012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9" name="矩形 11"/>
          <p:cNvSpPr>
            <a:spLocks noChangeArrowheads="1"/>
          </p:cNvSpPr>
          <p:nvPr/>
        </p:nvSpPr>
        <p:spPr bwMode="auto">
          <a:xfrm>
            <a:off x="0" y="6643688"/>
            <a:ext cx="9906000" cy="2143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0" name="TextBox 13"/>
          <p:cNvSpPr>
            <a:spLocks noChangeArrowheads="1"/>
          </p:cNvSpPr>
          <p:nvPr/>
        </p:nvSpPr>
        <p:spPr bwMode="auto">
          <a:xfrm>
            <a:off x="7400925" y="207963"/>
            <a:ext cx="231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For Teachers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4101" name="TextBox 8"/>
          <p:cNvSpPr>
            <a:spLocks noChangeArrowheads="1"/>
          </p:cNvSpPr>
          <p:nvPr/>
        </p:nvSpPr>
        <p:spPr bwMode="auto">
          <a:xfrm>
            <a:off x="1685925" y="836712"/>
            <a:ext cx="650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n-US" altLang="en-US" sz="4000" b="1">
              <a:solidFill>
                <a:srgbClr val="0070C0"/>
              </a:solidFill>
              <a:latin typeface="Calibri" pitchFamily="34" charset="0"/>
              <a:ea typeface="黑体" pitchFamily="49" charset="-122"/>
              <a:sym typeface="Calibri" pitchFamily="34" charset="0"/>
            </a:endParaRPr>
          </a:p>
        </p:txBody>
      </p:sp>
      <p:pic>
        <p:nvPicPr>
          <p:cNvPr id="4103" name="Picture 7" descr="Sticker label color design vector (1)-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1308596"/>
            <a:ext cx="8077200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Box 13"/>
          <p:cNvSpPr>
            <a:spLocks noChangeArrowheads="1"/>
          </p:cNvSpPr>
          <p:nvPr/>
        </p:nvSpPr>
        <p:spPr bwMode="auto">
          <a:xfrm>
            <a:off x="3513138" y="2102346"/>
            <a:ext cx="30241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Chapter </a:t>
            </a:r>
          </a:p>
        </p:txBody>
      </p:sp>
      <p:sp>
        <p:nvSpPr>
          <p:cNvPr id="4105" name="TextBox 14"/>
          <p:cNvSpPr>
            <a:spLocks noChangeArrowheads="1"/>
          </p:cNvSpPr>
          <p:nvPr/>
        </p:nvSpPr>
        <p:spPr bwMode="auto">
          <a:xfrm>
            <a:off x="5729934" y="1923683"/>
            <a:ext cx="275145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070C0"/>
                </a:solidFill>
                <a:ea typeface="黑体" panose="02010609060101010101" pitchFamily="49" charset="-122"/>
              </a:rPr>
              <a:t>Effective </a:t>
            </a:r>
            <a:endParaRPr lang="en-US" altLang="zh-CN" sz="3600" b="1" dirty="0" smtClean="0">
              <a:solidFill>
                <a:srgbClr val="0070C0"/>
              </a:solidFill>
              <a:ea typeface="黑体" panose="02010609060101010101" pitchFamily="49" charset="-122"/>
            </a:endParaRPr>
          </a:p>
          <a:p>
            <a:r>
              <a:rPr lang="en-US" altLang="zh-CN" sz="3600" b="1" dirty="0" smtClean="0">
                <a:solidFill>
                  <a:srgbClr val="0070C0"/>
                </a:solidFill>
                <a:ea typeface="黑体" panose="02010609060101010101" pitchFamily="49" charset="-122"/>
              </a:rPr>
              <a:t>Management</a:t>
            </a:r>
            <a:endParaRPr lang="en-US" altLang="zh-CN" sz="3600" b="1" dirty="0">
              <a:solidFill>
                <a:srgbClr val="0070C0"/>
              </a:solidFill>
              <a:ea typeface="黑体" panose="02010609060101010101" pitchFamily="49" charset="-122"/>
            </a:endParaRPr>
          </a:p>
        </p:txBody>
      </p:sp>
      <p:sp>
        <p:nvSpPr>
          <p:cNvPr id="4106" name="TextBox 13"/>
          <p:cNvSpPr>
            <a:spLocks noChangeArrowheads="1"/>
          </p:cNvSpPr>
          <p:nvPr/>
        </p:nvSpPr>
        <p:spPr bwMode="auto">
          <a:xfrm>
            <a:off x="1857375" y="1670546"/>
            <a:ext cx="86518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9600" b="1" dirty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3</a:t>
            </a:r>
            <a:endParaRPr lang="zh-CN" altLang="en-US" sz="9600" b="1" dirty="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1" name="TextBox 1"/>
          <p:cNvSpPr>
            <a:spLocks noChangeArrowheads="1"/>
          </p:cNvSpPr>
          <p:nvPr/>
        </p:nvSpPr>
        <p:spPr bwMode="auto">
          <a:xfrm>
            <a:off x="1923306" y="4625841"/>
            <a:ext cx="324571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3.1 Manage Class</a:t>
            </a:r>
          </a:p>
          <a:p>
            <a:r>
              <a:rPr lang="en-US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3.2 </a:t>
            </a:r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Student Sign in</a:t>
            </a:r>
          </a:p>
          <a:p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3.3 Monitor &amp; Control</a:t>
            </a:r>
          </a:p>
          <a:p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3.4 Remote </a:t>
            </a:r>
            <a:r>
              <a:rPr lang="en-US" altLang="zh-CN" sz="2000" i="1" dirty="0" smtClean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Command</a:t>
            </a:r>
            <a:endParaRPr lang="en-US" altLang="zh-CN" sz="2000" i="1" dirty="0">
              <a:solidFill>
                <a:srgbClr val="00B0F0"/>
              </a:solidFill>
              <a:latin typeface="Calibri" pitchFamily="34" charset="0"/>
              <a:ea typeface="黑体" pitchFamily="49" charset="-122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1685925" y="4293096"/>
            <a:ext cx="6318515" cy="2016224"/>
          </a:xfrm>
          <a:prstGeom prst="roundRect">
            <a:avLst>
              <a:gd name="adj" fmla="val 16667"/>
            </a:avLst>
          </a:prstGeom>
          <a:noFill/>
          <a:ln w="38100" cmpd="dbl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4" name="TextBox 1"/>
          <p:cNvSpPr>
            <a:spLocks noChangeArrowheads="1"/>
          </p:cNvSpPr>
          <p:nvPr/>
        </p:nvSpPr>
        <p:spPr bwMode="auto">
          <a:xfrm>
            <a:off x="4697338" y="4471952"/>
            <a:ext cx="3245718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zh-CN" sz="2000" i="1" dirty="0" smtClean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3.5 </a:t>
            </a:r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File Distribution</a:t>
            </a:r>
          </a:p>
          <a:p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3.6 File Collection</a:t>
            </a:r>
          </a:p>
          <a:p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3.7 Student Policy</a:t>
            </a:r>
          </a:p>
          <a:p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3.8 Silent/ Silent off</a:t>
            </a:r>
          </a:p>
          <a:p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3.9 Message</a:t>
            </a:r>
          </a:p>
        </p:txBody>
      </p:sp>
    </p:spTree>
    <p:extLst>
      <p:ext uri="{BB962C8B-B14F-4D97-AF65-F5344CB8AC3E}">
        <p14:creationId xmlns:p14="http://schemas.microsoft.com/office/powerpoint/2010/main" val="316356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7"/>
          <p:cNvSpPr>
            <a:spLocks noChangeArrowheads="1"/>
          </p:cNvSpPr>
          <p:nvPr/>
        </p:nvSpPr>
        <p:spPr bwMode="auto">
          <a:xfrm>
            <a:off x="0" y="0"/>
            <a:ext cx="9906000" cy="100012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9" name="矩形 11"/>
          <p:cNvSpPr>
            <a:spLocks noChangeArrowheads="1"/>
          </p:cNvSpPr>
          <p:nvPr/>
        </p:nvSpPr>
        <p:spPr bwMode="auto">
          <a:xfrm>
            <a:off x="0" y="6643688"/>
            <a:ext cx="9906000" cy="2143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0" name="TextBox 13"/>
          <p:cNvSpPr>
            <a:spLocks noChangeArrowheads="1"/>
          </p:cNvSpPr>
          <p:nvPr/>
        </p:nvSpPr>
        <p:spPr bwMode="auto">
          <a:xfrm>
            <a:off x="7400925" y="207963"/>
            <a:ext cx="231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For Teachers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4101" name="TextBox 8"/>
          <p:cNvSpPr>
            <a:spLocks noChangeArrowheads="1"/>
          </p:cNvSpPr>
          <p:nvPr/>
        </p:nvSpPr>
        <p:spPr bwMode="auto">
          <a:xfrm>
            <a:off x="1685925" y="836712"/>
            <a:ext cx="650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n-US" altLang="en-US" sz="4000" b="1">
              <a:solidFill>
                <a:srgbClr val="0070C0"/>
              </a:solidFill>
              <a:latin typeface="Calibri" pitchFamily="34" charset="0"/>
              <a:ea typeface="黑体" pitchFamily="49" charset="-122"/>
              <a:sym typeface="Calibri" pitchFamily="34" charset="0"/>
            </a:endParaRPr>
          </a:p>
        </p:txBody>
      </p:sp>
      <p:pic>
        <p:nvPicPr>
          <p:cNvPr id="4103" name="Picture 7" descr="Sticker label color design vector (1)-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1308596"/>
            <a:ext cx="8077200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Box 13"/>
          <p:cNvSpPr>
            <a:spLocks noChangeArrowheads="1"/>
          </p:cNvSpPr>
          <p:nvPr/>
        </p:nvSpPr>
        <p:spPr bwMode="auto">
          <a:xfrm>
            <a:off x="3513138" y="2102346"/>
            <a:ext cx="30241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Chapter </a:t>
            </a:r>
          </a:p>
        </p:txBody>
      </p:sp>
      <p:sp>
        <p:nvSpPr>
          <p:cNvPr id="4105" name="TextBox 14"/>
          <p:cNvSpPr>
            <a:spLocks noChangeArrowheads="1"/>
          </p:cNvSpPr>
          <p:nvPr/>
        </p:nvSpPr>
        <p:spPr bwMode="auto">
          <a:xfrm>
            <a:off x="5889625" y="1959471"/>
            <a:ext cx="2543175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rgbClr val="0070C0"/>
                </a:solidFill>
                <a:latin typeface="Calibri" pitchFamily="34" charset="0"/>
                <a:ea typeface="黑体" pitchFamily="49" charset="-122"/>
                <a:sym typeface="Calibri" pitchFamily="34" charset="0"/>
              </a:rPr>
              <a:t>Preparation </a:t>
            </a:r>
          </a:p>
          <a:p>
            <a:r>
              <a:rPr lang="en-US" altLang="en-US" sz="3600" b="1" dirty="0">
                <a:solidFill>
                  <a:srgbClr val="0070C0"/>
                </a:solidFill>
                <a:latin typeface="Calibri" pitchFamily="34" charset="0"/>
                <a:ea typeface="黑体" pitchFamily="49" charset="-122"/>
                <a:sym typeface="Calibri" pitchFamily="34" charset="0"/>
              </a:rPr>
              <a:t>Before Class</a:t>
            </a:r>
          </a:p>
          <a:p>
            <a:endParaRPr lang="en-US" altLang="en-US" sz="3600" b="1" dirty="0">
              <a:solidFill>
                <a:srgbClr val="0070C0"/>
              </a:solidFill>
              <a:latin typeface="Calibri" pitchFamily="34" charset="0"/>
              <a:ea typeface="黑体" pitchFamily="49" charset="-122"/>
              <a:sym typeface="Calibri" pitchFamily="34" charset="0"/>
            </a:endParaRPr>
          </a:p>
        </p:txBody>
      </p:sp>
      <p:sp>
        <p:nvSpPr>
          <p:cNvPr id="4106" name="TextBox 13"/>
          <p:cNvSpPr>
            <a:spLocks noChangeArrowheads="1"/>
          </p:cNvSpPr>
          <p:nvPr/>
        </p:nvSpPr>
        <p:spPr bwMode="auto">
          <a:xfrm>
            <a:off x="1857375" y="1670546"/>
            <a:ext cx="865188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9600" b="1" dirty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1</a:t>
            </a:r>
          </a:p>
        </p:txBody>
      </p:sp>
      <p:sp>
        <p:nvSpPr>
          <p:cNvPr id="11" name="TextBox 1"/>
          <p:cNvSpPr>
            <a:spLocks noChangeArrowheads="1"/>
          </p:cNvSpPr>
          <p:nvPr/>
        </p:nvSpPr>
        <p:spPr bwMode="auto">
          <a:xfrm>
            <a:off x="1859237" y="4579174"/>
            <a:ext cx="266965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/>
            <a:r>
              <a:rPr lang="en-US" altLang="en-US" sz="2000" i="1" dirty="0" smtClean="0">
                <a:solidFill>
                  <a:srgbClr val="00B0F0"/>
                </a:solidFill>
                <a:latin typeface="Calibri" pitchFamily="34" charset="0"/>
                <a:ea typeface="黑体" pitchFamily="49" charset="-122"/>
                <a:sym typeface="Calibri" pitchFamily="34" charset="0"/>
              </a:rPr>
              <a:t>1.1 Create Account</a:t>
            </a:r>
            <a:endParaRPr lang="en-US" altLang="en-US" sz="2000" i="1" dirty="0">
              <a:solidFill>
                <a:srgbClr val="00B0F0"/>
              </a:solidFill>
              <a:latin typeface="Calibri" pitchFamily="34" charset="0"/>
              <a:ea typeface="黑体" pitchFamily="49" charset="-122"/>
              <a:sym typeface="Calibri" pitchFamily="34" charset="0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1685925" y="4293096"/>
            <a:ext cx="6318515" cy="1008062"/>
          </a:xfrm>
          <a:prstGeom prst="roundRect">
            <a:avLst>
              <a:gd name="adj" fmla="val 16667"/>
            </a:avLst>
          </a:prstGeom>
          <a:noFill/>
          <a:ln w="38100" cmpd="dbl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Box 1"/>
          <p:cNvSpPr>
            <a:spLocks noChangeArrowheads="1"/>
          </p:cNvSpPr>
          <p:nvPr/>
        </p:nvSpPr>
        <p:spPr bwMode="auto">
          <a:xfrm>
            <a:off x="4867647" y="4579174"/>
            <a:ext cx="266965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/>
            <a:r>
              <a:rPr lang="en-US" altLang="en-US" sz="2000" i="1" dirty="0" smtClean="0">
                <a:solidFill>
                  <a:srgbClr val="00B0F0"/>
                </a:solidFill>
                <a:latin typeface="Calibri" pitchFamily="34" charset="0"/>
                <a:ea typeface="黑体" pitchFamily="49" charset="-122"/>
                <a:sym typeface="Calibri" pitchFamily="34" charset="0"/>
              </a:rPr>
              <a:t>1.2 Teacher </a:t>
            </a:r>
            <a:r>
              <a:rPr lang="en-US" altLang="en-US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  <a:sym typeface="Calibri" pitchFamily="34" charset="0"/>
              </a:rPr>
              <a:t>Login </a:t>
            </a:r>
          </a:p>
        </p:txBody>
      </p:sp>
    </p:spTree>
    <p:extLst>
      <p:ext uri="{BB962C8B-B14F-4D97-AF65-F5344CB8AC3E}">
        <p14:creationId xmlns:p14="http://schemas.microsoft.com/office/powerpoint/2010/main" val="387744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"/>
          <p:cNvSpPr/>
          <p:nvPr/>
        </p:nvSpPr>
        <p:spPr>
          <a:xfrm>
            <a:off x="1093694" y="2662376"/>
            <a:ext cx="3025310" cy="46117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Create, edit and activate class here.</a:t>
            </a:r>
            <a:endParaRPr lang="en-US" sz="1600" dirty="0"/>
          </a:p>
        </p:txBody>
      </p:sp>
      <p:sp>
        <p:nvSpPr>
          <p:cNvPr id="24" name="Rounded Rectangle 2"/>
          <p:cNvSpPr/>
          <p:nvPr/>
        </p:nvSpPr>
        <p:spPr>
          <a:xfrm>
            <a:off x="1074575" y="1988840"/>
            <a:ext cx="2366257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Manage Class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944" y="2469501"/>
            <a:ext cx="5134644" cy="4127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829" y="3524250"/>
            <a:ext cx="292417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43710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897216" y="207668"/>
            <a:ext cx="2814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Manage Class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1683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26"/>
          <p:cNvSpPr/>
          <p:nvPr/>
        </p:nvSpPr>
        <p:spPr>
          <a:xfrm>
            <a:off x="1194829" y="4375954"/>
            <a:ext cx="2924175" cy="49268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20"/>
          <p:cNvSpPr/>
          <p:nvPr/>
        </p:nvSpPr>
        <p:spPr>
          <a:xfrm>
            <a:off x="1101538" y="4287985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7332">
            <a:off x="3963658" y="4184398"/>
            <a:ext cx="804412" cy="52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Oval 20"/>
          <p:cNvSpPr/>
          <p:nvPr/>
        </p:nvSpPr>
        <p:spPr>
          <a:xfrm>
            <a:off x="992560" y="263691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26"/>
          <p:cNvSpPr/>
          <p:nvPr/>
        </p:nvSpPr>
        <p:spPr>
          <a:xfrm>
            <a:off x="8510519" y="3022416"/>
            <a:ext cx="1008540" cy="350292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0"/>
          <p:cNvSpPr/>
          <p:nvPr/>
        </p:nvSpPr>
        <p:spPr>
          <a:xfrm>
            <a:off x="8409384" y="2921281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manage class model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43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"/>
          <p:cNvSpPr/>
          <p:nvPr/>
        </p:nvSpPr>
        <p:spPr>
          <a:xfrm>
            <a:off x="1093694" y="2724534"/>
            <a:ext cx="3427258" cy="34442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Import</a:t>
            </a:r>
            <a:r>
              <a:rPr lang="en-US" sz="1600" dirty="0" smtClean="0"/>
              <a:t> button to import the list.</a:t>
            </a:r>
            <a:endParaRPr lang="en-US" sz="1600" dirty="0"/>
          </a:p>
        </p:txBody>
      </p:sp>
      <p:sp>
        <p:nvSpPr>
          <p:cNvPr id="21" name="Rounded Rectangle 2"/>
          <p:cNvSpPr/>
          <p:nvPr/>
        </p:nvSpPr>
        <p:spPr>
          <a:xfrm>
            <a:off x="1074575" y="2062938"/>
            <a:ext cx="2366257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Manage Name list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216" y="3220851"/>
            <a:ext cx="7572375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7096" y="4240658"/>
            <a:ext cx="292417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43710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825963" y="207668"/>
            <a:ext cx="3023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Student Sign in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manage student name list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7321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26"/>
          <p:cNvSpPr/>
          <p:nvPr/>
        </p:nvSpPr>
        <p:spPr>
          <a:xfrm>
            <a:off x="5861701" y="5474351"/>
            <a:ext cx="2879570" cy="49268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20"/>
          <p:cNvSpPr/>
          <p:nvPr/>
        </p:nvSpPr>
        <p:spPr>
          <a:xfrm>
            <a:off x="5745088" y="5373216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98883">
            <a:off x="4877010" y="4729571"/>
            <a:ext cx="804412" cy="52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Oval 20"/>
          <p:cNvSpPr/>
          <p:nvPr/>
        </p:nvSpPr>
        <p:spPr>
          <a:xfrm>
            <a:off x="992560" y="263691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26"/>
          <p:cNvSpPr/>
          <p:nvPr/>
        </p:nvSpPr>
        <p:spPr>
          <a:xfrm>
            <a:off x="1026424" y="3474552"/>
            <a:ext cx="799703" cy="359473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0"/>
          <p:cNvSpPr/>
          <p:nvPr/>
        </p:nvSpPr>
        <p:spPr>
          <a:xfrm>
            <a:off x="925289" y="3373417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ounded Rectangle 2"/>
          <p:cNvSpPr/>
          <p:nvPr/>
        </p:nvSpPr>
        <p:spPr>
          <a:xfrm>
            <a:off x="4607523" y="2076462"/>
            <a:ext cx="2865757" cy="34442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Edit and manage the name list.</a:t>
            </a:r>
            <a:endParaRPr lang="en-US" sz="1600" dirty="0"/>
          </a:p>
        </p:txBody>
      </p:sp>
      <p:sp>
        <p:nvSpPr>
          <p:cNvPr id="28" name="Oval 20"/>
          <p:cNvSpPr/>
          <p:nvPr/>
        </p:nvSpPr>
        <p:spPr>
          <a:xfrm>
            <a:off x="4506389" y="198884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86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381" y="3451273"/>
            <a:ext cx="434340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ounded Rectangle 2"/>
          <p:cNvSpPr/>
          <p:nvPr/>
        </p:nvSpPr>
        <p:spPr>
          <a:xfrm>
            <a:off x="1093694" y="2717002"/>
            <a:ext cx="3123823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Set the option and click </a:t>
            </a:r>
            <a:r>
              <a:rPr lang="en-US" sz="1600" b="1" dirty="0" smtClean="0"/>
              <a:t>Start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354" y="3570163"/>
            <a:ext cx="292417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ounded Rectangle 2"/>
          <p:cNvSpPr/>
          <p:nvPr/>
        </p:nvSpPr>
        <p:spPr>
          <a:xfrm>
            <a:off x="1074575" y="2062938"/>
            <a:ext cx="2366257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Sign in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43710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</a:t>
            </a:r>
            <a:r>
              <a:rPr lang="en-US" altLang="zh-CN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to implement </a:t>
            </a: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student Sign in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7321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26"/>
          <p:cNvSpPr/>
          <p:nvPr/>
        </p:nvSpPr>
        <p:spPr>
          <a:xfrm>
            <a:off x="1037165" y="5258327"/>
            <a:ext cx="2942364" cy="49268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20"/>
          <p:cNvSpPr/>
          <p:nvPr/>
        </p:nvSpPr>
        <p:spPr>
          <a:xfrm>
            <a:off x="920552" y="515719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1629">
            <a:off x="3815311" y="4478407"/>
            <a:ext cx="804412" cy="52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Oval 20"/>
          <p:cNvSpPr/>
          <p:nvPr/>
        </p:nvSpPr>
        <p:spPr>
          <a:xfrm>
            <a:off x="992560" y="263691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26"/>
          <p:cNvSpPr/>
          <p:nvPr/>
        </p:nvSpPr>
        <p:spPr>
          <a:xfrm>
            <a:off x="6897216" y="5427931"/>
            <a:ext cx="1008540" cy="32308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0"/>
          <p:cNvSpPr/>
          <p:nvPr/>
        </p:nvSpPr>
        <p:spPr>
          <a:xfrm>
            <a:off x="6796081" y="5326796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25963" y="207668"/>
            <a:ext cx="3023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Student Sign in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12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ounded Rectangle 2"/>
          <p:cNvSpPr/>
          <p:nvPr/>
        </p:nvSpPr>
        <p:spPr>
          <a:xfrm>
            <a:off x="5050314" y="1997582"/>
            <a:ext cx="3503086" cy="466187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Compare </a:t>
            </a:r>
            <a:r>
              <a:rPr lang="en-US" sz="1600" dirty="0" smtClean="0"/>
              <a:t>to compare the signed information with name list.</a:t>
            </a:r>
            <a:endParaRPr lang="en-US" sz="1600" dirty="0"/>
          </a:p>
        </p:txBody>
      </p:sp>
      <p:sp>
        <p:nvSpPr>
          <p:cNvPr id="33" name="Rounded Rectangle 2"/>
          <p:cNvSpPr/>
          <p:nvPr/>
        </p:nvSpPr>
        <p:spPr>
          <a:xfrm>
            <a:off x="1117856" y="2563942"/>
            <a:ext cx="3187072" cy="433008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Sign Out </a:t>
            </a:r>
            <a:r>
              <a:rPr lang="en-US" sz="1600" dirty="0" smtClean="0"/>
              <a:t>to return anonymous mode.</a:t>
            </a:r>
            <a:endParaRPr lang="en-US" sz="16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13" y="3545929"/>
            <a:ext cx="2971800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ounded Rectangle 2"/>
          <p:cNvSpPr/>
          <p:nvPr/>
        </p:nvSpPr>
        <p:spPr>
          <a:xfrm>
            <a:off x="1093694" y="1945958"/>
            <a:ext cx="2366257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Signed Information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99" y="3331654"/>
            <a:ext cx="8439150" cy="1924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43710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check signed information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84482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26"/>
          <p:cNvSpPr/>
          <p:nvPr/>
        </p:nvSpPr>
        <p:spPr>
          <a:xfrm>
            <a:off x="317085" y="6010207"/>
            <a:ext cx="2964328" cy="49268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20"/>
          <p:cNvSpPr/>
          <p:nvPr/>
        </p:nvSpPr>
        <p:spPr>
          <a:xfrm>
            <a:off x="200472" y="590907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1629">
            <a:off x="2885933" y="4743606"/>
            <a:ext cx="804412" cy="52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Oval 20"/>
          <p:cNvSpPr/>
          <p:nvPr/>
        </p:nvSpPr>
        <p:spPr>
          <a:xfrm>
            <a:off x="992560" y="2463769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26"/>
          <p:cNvSpPr/>
          <p:nvPr/>
        </p:nvSpPr>
        <p:spPr>
          <a:xfrm>
            <a:off x="1230696" y="3545929"/>
            <a:ext cx="941003" cy="359473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0"/>
          <p:cNvSpPr/>
          <p:nvPr/>
        </p:nvSpPr>
        <p:spPr>
          <a:xfrm>
            <a:off x="1112769" y="3444795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Oval 20"/>
          <p:cNvSpPr/>
          <p:nvPr/>
        </p:nvSpPr>
        <p:spPr>
          <a:xfrm>
            <a:off x="4953000" y="1896449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360712" y="3545928"/>
            <a:ext cx="864096" cy="359473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0"/>
          <p:cNvSpPr/>
          <p:nvPr/>
        </p:nvSpPr>
        <p:spPr>
          <a:xfrm>
            <a:off x="2259577" y="3432015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25963" y="207668"/>
            <a:ext cx="3023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Student Sign in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70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unded Rectangle 2"/>
          <p:cNvSpPr/>
          <p:nvPr/>
        </p:nvSpPr>
        <p:spPr>
          <a:xfrm>
            <a:off x="5273236" y="1947860"/>
            <a:ext cx="3568195" cy="68905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this</a:t>
            </a:r>
            <a:r>
              <a:rPr lang="en-US" sz="1600" b="1" dirty="0" smtClean="0"/>
              <a:t> </a:t>
            </a:r>
            <a:r>
              <a:rPr lang="en-US" sz="1600" dirty="0" smtClean="0"/>
              <a:t>button to set the number </a:t>
            </a:r>
            <a:r>
              <a:rPr lang="en-US" sz="1600" dirty="0"/>
              <a:t>of students' </a:t>
            </a:r>
            <a:r>
              <a:rPr lang="en-US" sz="1600" dirty="0" smtClean="0"/>
              <a:t>screens displayed in one screen.</a:t>
            </a:r>
            <a:endParaRPr lang="en-US" sz="16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07" y="2847975"/>
            <a:ext cx="3819525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269" y="3655860"/>
            <a:ext cx="664845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6"/>
          <p:cNvSpPr/>
          <p:nvPr/>
        </p:nvSpPr>
        <p:spPr>
          <a:xfrm>
            <a:off x="3268387" y="2837615"/>
            <a:ext cx="648072" cy="81824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0"/>
          <p:cNvSpPr/>
          <p:nvPr/>
        </p:nvSpPr>
        <p:spPr>
          <a:xfrm>
            <a:off x="3139294" y="2713055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321152" y="207668"/>
            <a:ext cx="339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Monitor &amp; Control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monitor students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84482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31456">
            <a:off x="3824881" y="3262835"/>
            <a:ext cx="804412" cy="52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Oval 20"/>
          <p:cNvSpPr/>
          <p:nvPr/>
        </p:nvSpPr>
        <p:spPr>
          <a:xfrm>
            <a:off x="5184427" y="184482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26"/>
          <p:cNvSpPr/>
          <p:nvPr/>
        </p:nvSpPr>
        <p:spPr>
          <a:xfrm>
            <a:off x="5769625" y="3968425"/>
            <a:ext cx="407511" cy="359473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20"/>
          <p:cNvSpPr/>
          <p:nvPr/>
        </p:nvSpPr>
        <p:spPr>
          <a:xfrm>
            <a:off x="5668490" y="3803363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ounded Rectangle 2"/>
          <p:cNvSpPr/>
          <p:nvPr/>
        </p:nvSpPr>
        <p:spPr>
          <a:xfrm>
            <a:off x="1093694" y="1945958"/>
            <a:ext cx="2995210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Monitor &amp; Control </a:t>
            </a:r>
            <a:r>
              <a:rPr lang="en-US" sz="1600" dirty="0" smtClean="0"/>
              <a:t>button.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6362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"/>
          <p:cNvSpPr/>
          <p:nvPr/>
        </p:nvSpPr>
        <p:spPr>
          <a:xfrm>
            <a:off x="1093693" y="1945958"/>
            <a:ext cx="4100931" cy="47493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Double click the </a:t>
            </a:r>
            <a:r>
              <a:rPr lang="en-US" sz="1600" dirty="0"/>
              <a:t>student's thumbnail in class model to monitor individual </a:t>
            </a:r>
            <a:r>
              <a:rPr lang="en-US" sz="1600" dirty="0" smtClean="0"/>
              <a:t>student.</a:t>
            </a:r>
            <a:endParaRPr lang="en-US" sz="1600" dirty="0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13" y="2594684"/>
            <a:ext cx="3819525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158" y="3451644"/>
            <a:ext cx="53340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6"/>
          <p:cNvSpPr/>
          <p:nvPr/>
        </p:nvSpPr>
        <p:spPr>
          <a:xfrm>
            <a:off x="1141058" y="3661292"/>
            <a:ext cx="1435677" cy="142389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monitor single student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84482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0000">
            <a:off x="2405967" y="3981241"/>
            <a:ext cx="804412" cy="52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Oval 20"/>
          <p:cNvSpPr/>
          <p:nvPr/>
        </p:nvSpPr>
        <p:spPr>
          <a:xfrm>
            <a:off x="1039923" y="3560157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21152" y="207668"/>
            <a:ext cx="339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Monitor &amp; Control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46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952" y="2648587"/>
            <a:ext cx="4509487" cy="29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542" y="3530987"/>
            <a:ext cx="4550518" cy="291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ounded Rectangle 2"/>
          <p:cNvSpPr/>
          <p:nvPr/>
        </p:nvSpPr>
        <p:spPr>
          <a:xfrm>
            <a:off x="1093694" y="1945958"/>
            <a:ext cx="2995210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Launch Application </a:t>
            </a:r>
            <a:r>
              <a:rPr lang="en-US" sz="1600" dirty="0" smtClean="0"/>
              <a:t>button.</a:t>
            </a:r>
            <a:endParaRPr lang="en-US" sz="1600" dirty="0"/>
          </a:p>
        </p:txBody>
      </p:sp>
      <p:sp>
        <p:nvSpPr>
          <p:cNvPr id="30" name="Rounded Rectangle 2"/>
          <p:cNvSpPr/>
          <p:nvPr/>
        </p:nvSpPr>
        <p:spPr>
          <a:xfrm>
            <a:off x="5194226" y="1943812"/>
            <a:ext cx="3071141" cy="477075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Select the application and click </a:t>
            </a:r>
            <a:r>
              <a:rPr lang="en-US" sz="1600" b="1" dirty="0" smtClean="0"/>
              <a:t>Launch Remotely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44" y="2734392"/>
            <a:ext cx="325755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6"/>
          <p:cNvSpPr/>
          <p:nvPr/>
        </p:nvSpPr>
        <p:spPr>
          <a:xfrm>
            <a:off x="1496616" y="3429000"/>
            <a:ext cx="2609478" cy="50203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315150" y="207668"/>
            <a:ext cx="360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Remote Command 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</a:t>
            </a:r>
            <a:r>
              <a:rPr lang="en-US" altLang="zh-CN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launch applications remotely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84482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29603" flipH="1" flipV="1">
            <a:off x="3778722" y="3597478"/>
            <a:ext cx="940007" cy="61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Oval 20"/>
          <p:cNvSpPr/>
          <p:nvPr/>
        </p:nvSpPr>
        <p:spPr>
          <a:xfrm>
            <a:off x="1395481" y="334103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093490" y="184482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6"/>
          <p:cNvSpPr/>
          <p:nvPr/>
        </p:nvSpPr>
        <p:spPr>
          <a:xfrm>
            <a:off x="5889105" y="6171002"/>
            <a:ext cx="1008112" cy="28233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0"/>
          <p:cNvSpPr/>
          <p:nvPr/>
        </p:nvSpPr>
        <p:spPr>
          <a:xfrm>
            <a:off x="5776278" y="6104626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69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815" y="2689048"/>
            <a:ext cx="5710697" cy="3657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ounded Rectangle 2"/>
          <p:cNvSpPr/>
          <p:nvPr/>
        </p:nvSpPr>
        <p:spPr>
          <a:xfrm>
            <a:off x="1093694" y="1945958"/>
            <a:ext cx="2995210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Open website </a:t>
            </a:r>
            <a:r>
              <a:rPr lang="en-US" sz="1600" dirty="0" smtClean="0"/>
              <a:t>button.</a:t>
            </a:r>
            <a:endParaRPr lang="en-US" sz="1600" dirty="0"/>
          </a:p>
        </p:txBody>
      </p:sp>
      <p:sp>
        <p:nvSpPr>
          <p:cNvPr id="30" name="Rounded Rectangle 2"/>
          <p:cNvSpPr/>
          <p:nvPr/>
        </p:nvSpPr>
        <p:spPr>
          <a:xfrm>
            <a:off x="5194226" y="1943812"/>
            <a:ext cx="3071141" cy="477075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Edit the website addresses and click </a:t>
            </a:r>
            <a:r>
              <a:rPr lang="en-US" sz="1600" b="1" dirty="0" smtClean="0"/>
              <a:t>Launch Remotely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4" y="2564904"/>
            <a:ext cx="325755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6"/>
          <p:cNvSpPr/>
          <p:nvPr/>
        </p:nvSpPr>
        <p:spPr>
          <a:xfrm>
            <a:off x="1136576" y="3693578"/>
            <a:ext cx="2609478" cy="50203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315150" y="207668"/>
            <a:ext cx="360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Remote Command 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</a:t>
            </a:r>
            <a:r>
              <a:rPr lang="en-US" altLang="zh-CN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open websites remotely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84482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29603" flipH="1" flipV="1">
            <a:off x="3434310" y="3729439"/>
            <a:ext cx="940007" cy="61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Oval 20"/>
          <p:cNvSpPr/>
          <p:nvPr/>
        </p:nvSpPr>
        <p:spPr>
          <a:xfrm>
            <a:off x="1035441" y="360560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093490" y="184482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6"/>
          <p:cNvSpPr/>
          <p:nvPr/>
        </p:nvSpPr>
        <p:spPr>
          <a:xfrm>
            <a:off x="3871009" y="2899472"/>
            <a:ext cx="1093425" cy="28233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0"/>
          <p:cNvSpPr/>
          <p:nvPr/>
        </p:nvSpPr>
        <p:spPr>
          <a:xfrm>
            <a:off x="3758183" y="2833096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30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904" y="2569865"/>
            <a:ext cx="5040858" cy="32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840" y="3447370"/>
            <a:ext cx="4991117" cy="3223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ounded Rectangle 2"/>
          <p:cNvSpPr/>
          <p:nvPr/>
        </p:nvSpPr>
        <p:spPr>
          <a:xfrm>
            <a:off x="1093694" y="1945958"/>
            <a:ext cx="2995210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Remote Setting </a:t>
            </a:r>
            <a:r>
              <a:rPr lang="en-US" sz="1600" dirty="0" smtClean="0"/>
              <a:t>button.</a:t>
            </a:r>
            <a:endParaRPr lang="en-US" sz="1600" dirty="0"/>
          </a:p>
        </p:txBody>
      </p:sp>
      <p:sp>
        <p:nvSpPr>
          <p:cNvPr id="30" name="Rounded Rectangle 2"/>
          <p:cNvSpPr/>
          <p:nvPr/>
        </p:nvSpPr>
        <p:spPr>
          <a:xfrm>
            <a:off x="5194226" y="1943812"/>
            <a:ext cx="3935536" cy="477075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 dirty="0" smtClean="0"/>
          </a:p>
          <a:p>
            <a:r>
              <a:rPr lang="en-US" sz="1600" dirty="0" smtClean="0"/>
              <a:t>Set </a:t>
            </a:r>
            <a:r>
              <a:rPr lang="en-US" sz="1600" dirty="0"/>
              <a:t>the </a:t>
            </a:r>
            <a:r>
              <a:rPr lang="en-US" sz="1600" dirty="0" smtClean="0"/>
              <a:t>properties </a:t>
            </a:r>
            <a:r>
              <a:rPr lang="en-US" sz="1600" dirty="0"/>
              <a:t>of windows and android students </a:t>
            </a:r>
            <a:r>
              <a:rPr lang="en-US" sz="1600" dirty="0" smtClean="0"/>
              <a:t>separately and click </a:t>
            </a:r>
            <a:r>
              <a:rPr lang="en-US" sz="1600" b="1" dirty="0" smtClean="0"/>
              <a:t>Apply</a:t>
            </a:r>
            <a:r>
              <a:rPr lang="en-US" sz="1600" dirty="0" smtClean="0"/>
              <a:t>.</a:t>
            </a:r>
            <a:endParaRPr lang="en-US" sz="1600" dirty="0"/>
          </a:p>
          <a:p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12" y="2734392"/>
            <a:ext cx="325755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6"/>
          <p:cNvSpPr/>
          <p:nvPr/>
        </p:nvSpPr>
        <p:spPr>
          <a:xfrm>
            <a:off x="1208584" y="4323937"/>
            <a:ext cx="2609478" cy="50203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315150" y="207668"/>
            <a:ext cx="360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Remote Command 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launch Remote Setting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84482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375136" flipH="1" flipV="1">
            <a:off x="3508999" y="4130485"/>
            <a:ext cx="940007" cy="61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Oval 20"/>
          <p:cNvSpPr/>
          <p:nvPr/>
        </p:nvSpPr>
        <p:spPr>
          <a:xfrm>
            <a:off x="1107449" y="4235967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093490" y="184482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6"/>
          <p:cNvSpPr/>
          <p:nvPr/>
        </p:nvSpPr>
        <p:spPr>
          <a:xfrm>
            <a:off x="7247398" y="6273493"/>
            <a:ext cx="1093425" cy="28233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0"/>
          <p:cNvSpPr/>
          <p:nvPr/>
        </p:nvSpPr>
        <p:spPr>
          <a:xfrm>
            <a:off x="7134572" y="6207117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74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ounded Rectangle 2"/>
          <p:cNvSpPr/>
          <p:nvPr/>
        </p:nvSpPr>
        <p:spPr>
          <a:xfrm>
            <a:off x="1093694" y="1945958"/>
            <a:ext cx="2995210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Remote startup </a:t>
            </a:r>
            <a:r>
              <a:rPr lang="en-US" sz="1600" dirty="0" smtClean="0"/>
              <a:t>button.</a:t>
            </a:r>
            <a:endParaRPr lang="en-US" sz="16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37" y="2492896"/>
            <a:ext cx="325755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6"/>
          <p:cNvSpPr/>
          <p:nvPr/>
        </p:nvSpPr>
        <p:spPr>
          <a:xfrm>
            <a:off x="1470960" y="4525082"/>
            <a:ext cx="2689952" cy="50203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315150" y="207668"/>
            <a:ext cx="360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Remote Command 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startup student </a:t>
            </a:r>
            <a:r>
              <a:rPr lang="en-US" altLang="zh-CN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PC </a:t>
            </a: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remotely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84482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20"/>
          <p:cNvSpPr/>
          <p:nvPr/>
        </p:nvSpPr>
        <p:spPr>
          <a:xfrm>
            <a:off x="1352600" y="4437112"/>
            <a:ext cx="208507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79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21"/>
          <p:cNvSpPr/>
          <p:nvPr/>
        </p:nvSpPr>
        <p:spPr>
          <a:xfrm>
            <a:off x="1275853" y="2071708"/>
            <a:ext cx="3881047" cy="483585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Double </a:t>
            </a:r>
            <a:r>
              <a:rPr lang="en-US" sz="1600" dirty="0"/>
              <a:t>click the Classroom Management software </a:t>
            </a:r>
            <a:r>
              <a:rPr lang="en-US" sz="1600" dirty="0" smtClean="0"/>
              <a:t>shortcut on desktop  </a:t>
            </a:r>
            <a:endParaRPr lang="en-US" sz="1600" dirty="0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43710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897216" y="207668"/>
            <a:ext cx="28143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Create Account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Create an Account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ounded Rectangle 2"/>
          <p:cNvSpPr/>
          <p:nvPr/>
        </p:nvSpPr>
        <p:spPr>
          <a:xfrm>
            <a:off x="1260332" y="2738047"/>
            <a:ext cx="2900580" cy="330913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dirty="0"/>
              <a:t>Input </a:t>
            </a:r>
            <a:r>
              <a:rPr lang="en-US" altLang="zh-CN" sz="1600" b="1" dirty="0"/>
              <a:t>User Name</a:t>
            </a:r>
            <a:r>
              <a:rPr lang="en-US" altLang="zh-CN" sz="1600" dirty="0"/>
              <a:t> and </a:t>
            </a:r>
            <a:r>
              <a:rPr lang="en-US" altLang="zh-CN" sz="1600" b="1" dirty="0"/>
              <a:t>Password</a:t>
            </a:r>
            <a:endParaRPr lang="en-US" sz="1600" b="1" dirty="0"/>
          </a:p>
        </p:txBody>
      </p:sp>
      <p:sp>
        <p:nvSpPr>
          <p:cNvPr id="24" name="Oval 20"/>
          <p:cNvSpPr/>
          <p:nvPr/>
        </p:nvSpPr>
        <p:spPr>
          <a:xfrm>
            <a:off x="1173207" y="199064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1173207" y="269162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ounded Rectangle 2"/>
          <p:cNvSpPr/>
          <p:nvPr/>
        </p:nvSpPr>
        <p:spPr>
          <a:xfrm>
            <a:off x="5446926" y="2683335"/>
            <a:ext cx="2026354" cy="330913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dirty="0" smtClean="0"/>
              <a:t>Click </a:t>
            </a:r>
            <a:r>
              <a:rPr lang="en-US" altLang="zh-CN" sz="1600" b="1" dirty="0" smtClean="0"/>
              <a:t>OK</a:t>
            </a:r>
            <a:r>
              <a:rPr lang="en-US" altLang="zh-CN" sz="1600" dirty="0" smtClean="0"/>
              <a:t> button</a:t>
            </a:r>
            <a:endParaRPr lang="en-US" sz="1600" b="1" dirty="0"/>
          </a:p>
        </p:txBody>
      </p:sp>
      <p:sp>
        <p:nvSpPr>
          <p:cNvPr id="16" name="Oval 20"/>
          <p:cNvSpPr/>
          <p:nvPr/>
        </p:nvSpPr>
        <p:spPr>
          <a:xfrm>
            <a:off x="5359801" y="263691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728" y="3501007"/>
            <a:ext cx="3762375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070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ounded Rectangle 2"/>
          <p:cNvSpPr/>
          <p:nvPr/>
        </p:nvSpPr>
        <p:spPr>
          <a:xfrm>
            <a:off x="1093694" y="1945958"/>
            <a:ext cx="2995210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Shut down </a:t>
            </a:r>
            <a:r>
              <a:rPr lang="en-US" sz="1600" dirty="0" smtClean="0"/>
              <a:t>button.</a:t>
            </a:r>
            <a:endParaRPr lang="en-US" sz="16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37" y="2492896"/>
            <a:ext cx="325755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6"/>
          <p:cNvSpPr/>
          <p:nvPr/>
        </p:nvSpPr>
        <p:spPr>
          <a:xfrm>
            <a:off x="1470960" y="4943186"/>
            <a:ext cx="2689952" cy="50203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315150" y="207668"/>
            <a:ext cx="360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Remote Command 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shut down student </a:t>
            </a:r>
            <a:r>
              <a:rPr lang="en-US" altLang="zh-CN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PC </a:t>
            </a: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remotely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84482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20"/>
          <p:cNvSpPr/>
          <p:nvPr/>
        </p:nvSpPr>
        <p:spPr>
          <a:xfrm>
            <a:off x="1352600" y="4855216"/>
            <a:ext cx="208507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2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ounded Rectangle 2"/>
          <p:cNvSpPr/>
          <p:nvPr/>
        </p:nvSpPr>
        <p:spPr>
          <a:xfrm>
            <a:off x="1093694" y="1945958"/>
            <a:ext cx="2995210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Reboot </a:t>
            </a:r>
            <a:r>
              <a:rPr lang="en-US" sz="1600" dirty="0" smtClean="0"/>
              <a:t>button.</a:t>
            </a:r>
            <a:endParaRPr lang="en-US" sz="16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37" y="2492896"/>
            <a:ext cx="325755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6"/>
          <p:cNvSpPr/>
          <p:nvPr/>
        </p:nvSpPr>
        <p:spPr>
          <a:xfrm>
            <a:off x="1470960" y="5375234"/>
            <a:ext cx="2689952" cy="50203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315150" y="207668"/>
            <a:ext cx="360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Remote Command 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reboot student </a:t>
            </a:r>
            <a:r>
              <a:rPr lang="en-US" altLang="zh-CN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PC </a:t>
            </a: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remotely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84482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20"/>
          <p:cNvSpPr/>
          <p:nvPr/>
        </p:nvSpPr>
        <p:spPr>
          <a:xfrm>
            <a:off x="1352600" y="5287264"/>
            <a:ext cx="208507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34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ounded Rectangle 2"/>
          <p:cNvSpPr/>
          <p:nvPr/>
        </p:nvSpPr>
        <p:spPr>
          <a:xfrm>
            <a:off x="1093694" y="1945958"/>
            <a:ext cx="2995210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Close Application </a:t>
            </a:r>
            <a:r>
              <a:rPr lang="en-US" sz="1600" dirty="0" smtClean="0"/>
              <a:t>button.</a:t>
            </a:r>
            <a:endParaRPr lang="en-US" sz="16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37" y="2492896"/>
            <a:ext cx="325755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6"/>
          <p:cNvSpPr/>
          <p:nvPr/>
        </p:nvSpPr>
        <p:spPr>
          <a:xfrm>
            <a:off x="1470960" y="5807282"/>
            <a:ext cx="2689952" cy="50203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315150" y="207668"/>
            <a:ext cx="360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Remote Command 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</a:t>
            </a:r>
            <a:r>
              <a:rPr lang="en-US" altLang="zh-CN" sz="32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close application </a:t>
            </a: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remotely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84482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20"/>
          <p:cNvSpPr/>
          <p:nvPr/>
        </p:nvSpPr>
        <p:spPr>
          <a:xfrm>
            <a:off x="1352600" y="5719312"/>
            <a:ext cx="208507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57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696" y="2492896"/>
            <a:ext cx="3111933" cy="3966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ounded Rectangle 2"/>
          <p:cNvSpPr/>
          <p:nvPr/>
        </p:nvSpPr>
        <p:spPr>
          <a:xfrm>
            <a:off x="4953000" y="2587363"/>
            <a:ext cx="2995210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Remote Login </a:t>
            </a:r>
            <a:r>
              <a:rPr lang="en-US" sz="1600" dirty="0" smtClean="0"/>
              <a:t>button.</a:t>
            </a:r>
            <a:endParaRPr lang="en-US" sz="1600" dirty="0"/>
          </a:p>
        </p:txBody>
      </p:sp>
      <p:sp>
        <p:nvSpPr>
          <p:cNvPr id="28" name="Rectangle 26"/>
          <p:cNvSpPr/>
          <p:nvPr/>
        </p:nvSpPr>
        <p:spPr>
          <a:xfrm>
            <a:off x="1614976" y="6023306"/>
            <a:ext cx="2689952" cy="50203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315150" y="207668"/>
            <a:ext cx="360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Remote Command 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help students login remotely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4851866" y="2486229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20"/>
          <p:cNvSpPr/>
          <p:nvPr/>
        </p:nvSpPr>
        <p:spPr>
          <a:xfrm>
            <a:off x="1496616" y="5935336"/>
            <a:ext cx="208507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36576" y="1794302"/>
            <a:ext cx="60214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zh-CN" sz="1600" dirty="0" smtClean="0">
                <a:solidFill>
                  <a:srgbClr val="00B0F0"/>
                </a:solidFill>
                <a:cs typeface="Arial" pitchFamily="34" charset="0"/>
              </a:rPr>
              <a:t>This function can only be use when teacher select Auto Login mode</a:t>
            </a:r>
            <a:endParaRPr lang="en-US" sz="1600" dirty="0">
              <a:solidFill>
                <a:srgbClr val="00B0F0"/>
              </a:solidFill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048" y="4184980"/>
            <a:ext cx="354330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079323" flipH="1" flipV="1">
            <a:off x="3885428" y="5173752"/>
            <a:ext cx="914164" cy="598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ounded Rectangle 2"/>
          <p:cNvSpPr/>
          <p:nvPr/>
        </p:nvSpPr>
        <p:spPr>
          <a:xfrm>
            <a:off x="4909145" y="3356992"/>
            <a:ext cx="2995210" cy="50405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Input the User name and Password and click </a:t>
            </a:r>
            <a:r>
              <a:rPr lang="en-US" sz="1600" b="1" dirty="0" smtClean="0"/>
              <a:t>OK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19" name="Oval 20"/>
          <p:cNvSpPr/>
          <p:nvPr/>
        </p:nvSpPr>
        <p:spPr>
          <a:xfrm>
            <a:off x="4808011" y="325585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72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"/>
          <p:cNvSpPr/>
          <p:nvPr/>
        </p:nvSpPr>
        <p:spPr>
          <a:xfrm>
            <a:off x="4690809" y="1977430"/>
            <a:ext cx="2350423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Add files and click </a:t>
            </a:r>
            <a:r>
              <a:rPr lang="en-US" sz="1600" b="1" dirty="0" smtClean="0"/>
              <a:t>Send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24" name="Rounded Rectangle 2"/>
          <p:cNvSpPr/>
          <p:nvPr/>
        </p:nvSpPr>
        <p:spPr>
          <a:xfrm>
            <a:off x="1093694" y="1988840"/>
            <a:ext cx="2995210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File Distribution </a:t>
            </a:r>
            <a:r>
              <a:rPr lang="en-US" sz="1600" dirty="0" smtClean="0"/>
              <a:t>button.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20" y="4999421"/>
            <a:ext cx="248602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819206" y="207668"/>
            <a:ext cx="3102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File Distribution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distribute files to students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1683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6"/>
          <p:cNvSpPr/>
          <p:nvPr/>
        </p:nvSpPr>
        <p:spPr>
          <a:xfrm>
            <a:off x="7041232" y="4797152"/>
            <a:ext cx="701413" cy="29314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0"/>
          <p:cNvSpPr/>
          <p:nvPr/>
        </p:nvSpPr>
        <p:spPr>
          <a:xfrm>
            <a:off x="1568624" y="479715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Oval 20"/>
          <p:cNvSpPr/>
          <p:nvPr/>
        </p:nvSpPr>
        <p:spPr>
          <a:xfrm>
            <a:off x="4589675" y="191167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5" descr="C:\Users\test\Desktop\未标题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079323" flipH="1" flipV="1">
            <a:off x="2735245" y="4190902"/>
            <a:ext cx="914164" cy="598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6"/>
          <p:cNvSpPr/>
          <p:nvPr/>
        </p:nvSpPr>
        <p:spPr>
          <a:xfrm>
            <a:off x="7041232" y="4874276"/>
            <a:ext cx="876955" cy="43204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485" y="2924943"/>
            <a:ext cx="457200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26"/>
          <p:cNvSpPr/>
          <p:nvPr/>
        </p:nvSpPr>
        <p:spPr>
          <a:xfrm>
            <a:off x="1787906" y="5070003"/>
            <a:ext cx="701413" cy="80963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240" y="4625155"/>
            <a:ext cx="629405" cy="595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182" y="4449489"/>
            <a:ext cx="292100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Oval 20"/>
          <p:cNvSpPr/>
          <p:nvPr/>
        </p:nvSpPr>
        <p:spPr>
          <a:xfrm>
            <a:off x="6940097" y="449019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7547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165" y="2544859"/>
            <a:ext cx="7915275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ounded Rectangle 2"/>
          <p:cNvSpPr/>
          <p:nvPr/>
        </p:nvSpPr>
        <p:spPr>
          <a:xfrm>
            <a:off x="4690808" y="1977430"/>
            <a:ext cx="4294639" cy="443458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Check the file submission request from students and choose operation accordingly.</a:t>
            </a:r>
            <a:endParaRPr lang="en-US" sz="1600" dirty="0"/>
          </a:p>
        </p:txBody>
      </p:sp>
      <p:sp>
        <p:nvSpPr>
          <p:cNvPr id="24" name="Rounded Rectangle 2"/>
          <p:cNvSpPr/>
          <p:nvPr/>
        </p:nvSpPr>
        <p:spPr>
          <a:xfrm>
            <a:off x="1093694" y="1988840"/>
            <a:ext cx="2995210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File Collection </a:t>
            </a:r>
            <a:r>
              <a:rPr lang="en-US" sz="1600" dirty="0" smtClean="0"/>
              <a:t>button.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59" y="5562178"/>
            <a:ext cx="248602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819206" y="207668"/>
            <a:ext cx="3102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File Collection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collect files from students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1683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6"/>
          <p:cNvSpPr/>
          <p:nvPr/>
        </p:nvSpPr>
        <p:spPr>
          <a:xfrm>
            <a:off x="2307371" y="5598162"/>
            <a:ext cx="701413" cy="80963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0"/>
          <p:cNvSpPr/>
          <p:nvPr/>
        </p:nvSpPr>
        <p:spPr>
          <a:xfrm>
            <a:off x="2240489" y="5477711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Oval 20"/>
          <p:cNvSpPr/>
          <p:nvPr/>
        </p:nvSpPr>
        <p:spPr>
          <a:xfrm>
            <a:off x="4589675" y="191167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079323" flipH="1" flipV="1">
            <a:off x="3421100" y="4686070"/>
            <a:ext cx="914164" cy="598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6"/>
          <p:cNvSpPr/>
          <p:nvPr/>
        </p:nvSpPr>
        <p:spPr>
          <a:xfrm>
            <a:off x="8222484" y="4813204"/>
            <a:ext cx="876955" cy="118977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0"/>
          <p:cNvSpPr/>
          <p:nvPr/>
        </p:nvSpPr>
        <p:spPr>
          <a:xfrm>
            <a:off x="8114233" y="4715146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88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2"/>
          <p:cNvSpPr/>
          <p:nvPr/>
        </p:nvSpPr>
        <p:spPr>
          <a:xfrm>
            <a:off x="5054135" y="2666039"/>
            <a:ext cx="2635169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Set the policies for students.</a:t>
            </a:r>
            <a:endParaRPr lang="en-US" sz="1600" dirty="0"/>
          </a:p>
        </p:txBody>
      </p:sp>
      <p:sp>
        <p:nvSpPr>
          <p:cNvPr id="32" name="Rounded Rectangle 2"/>
          <p:cNvSpPr/>
          <p:nvPr/>
        </p:nvSpPr>
        <p:spPr>
          <a:xfrm>
            <a:off x="5054135" y="2041997"/>
            <a:ext cx="3931313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Advanced</a:t>
            </a:r>
            <a:r>
              <a:rPr lang="en-US" sz="1600" dirty="0" smtClean="0"/>
              <a:t> to set white or black list.</a:t>
            </a:r>
            <a:endParaRPr lang="en-US" sz="1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36" y="2848565"/>
            <a:ext cx="3800475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506" y="4155375"/>
            <a:ext cx="5762625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ounded Rectangle 2"/>
          <p:cNvSpPr/>
          <p:nvPr/>
        </p:nvSpPr>
        <p:spPr>
          <a:xfrm>
            <a:off x="1093694" y="1988840"/>
            <a:ext cx="2995210" cy="50405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Switch to policy view and click </a:t>
            </a:r>
            <a:r>
              <a:rPr lang="en-US" sz="1600" b="1" dirty="0" smtClean="0"/>
              <a:t>Web Policy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19" name="Rectangle 26"/>
          <p:cNvSpPr/>
          <p:nvPr/>
        </p:nvSpPr>
        <p:spPr>
          <a:xfrm>
            <a:off x="5429628" y="4165149"/>
            <a:ext cx="2428345" cy="33091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6"/>
          <p:cNvSpPr/>
          <p:nvPr/>
        </p:nvSpPr>
        <p:spPr>
          <a:xfrm>
            <a:off x="7959108" y="4178206"/>
            <a:ext cx="1098348" cy="33091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988287" y="207668"/>
            <a:ext cx="2723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Student Policy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set web policy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52273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20"/>
          <p:cNvSpPr/>
          <p:nvPr/>
        </p:nvSpPr>
        <p:spPr>
          <a:xfrm>
            <a:off x="7857974" y="405268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20"/>
          <p:cNvSpPr/>
          <p:nvPr/>
        </p:nvSpPr>
        <p:spPr>
          <a:xfrm>
            <a:off x="4931296" y="1952273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Oval 20"/>
          <p:cNvSpPr/>
          <p:nvPr/>
        </p:nvSpPr>
        <p:spPr>
          <a:xfrm>
            <a:off x="5313040" y="403419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29603" flipH="1" flipV="1">
            <a:off x="2338562" y="4201372"/>
            <a:ext cx="940007" cy="61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6"/>
          <p:cNvSpPr/>
          <p:nvPr/>
        </p:nvSpPr>
        <p:spPr>
          <a:xfrm>
            <a:off x="766155" y="3995068"/>
            <a:ext cx="549174" cy="51405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0"/>
          <p:cNvSpPr/>
          <p:nvPr/>
        </p:nvSpPr>
        <p:spPr>
          <a:xfrm>
            <a:off x="632520" y="390393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20"/>
          <p:cNvSpPr/>
          <p:nvPr/>
        </p:nvSpPr>
        <p:spPr>
          <a:xfrm>
            <a:off x="4931296" y="2564905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829999" y="6077644"/>
            <a:ext cx="1002926" cy="30368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0"/>
          <p:cNvSpPr/>
          <p:nvPr/>
        </p:nvSpPr>
        <p:spPr>
          <a:xfrm>
            <a:off x="3728864" y="5976509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74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47" y="3023016"/>
            <a:ext cx="3914775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505" y="4149080"/>
            <a:ext cx="551497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ounded Rectangle 2"/>
          <p:cNvSpPr/>
          <p:nvPr/>
        </p:nvSpPr>
        <p:spPr>
          <a:xfrm>
            <a:off x="5054135" y="2666039"/>
            <a:ext cx="2832965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Set the policy for students.</a:t>
            </a:r>
            <a:endParaRPr lang="en-US" sz="1600" dirty="0"/>
          </a:p>
        </p:txBody>
      </p:sp>
      <p:sp>
        <p:nvSpPr>
          <p:cNvPr id="32" name="Rounded Rectangle 2"/>
          <p:cNvSpPr/>
          <p:nvPr/>
        </p:nvSpPr>
        <p:spPr>
          <a:xfrm>
            <a:off x="5054135" y="2041997"/>
            <a:ext cx="3931313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Advanced</a:t>
            </a:r>
            <a:r>
              <a:rPr lang="en-US" sz="1600" dirty="0" smtClean="0"/>
              <a:t> to set white or black list.</a:t>
            </a:r>
            <a:endParaRPr lang="en-US" sz="1600" dirty="0"/>
          </a:p>
        </p:txBody>
      </p:sp>
      <p:sp>
        <p:nvSpPr>
          <p:cNvPr id="31" name="Rounded Rectangle 2"/>
          <p:cNvSpPr/>
          <p:nvPr/>
        </p:nvSpPr>
        <p:spPr>
          <a:xfrm>
            <a:off x="1093694" y="1988840"/>
            <a:ext cx="2995210" cy="50405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Switch to policy view and click </a:t>
            </a:r>
            <a:r>
              <a:rPr lang="en-US" sz="1600" b="1" dirty="0" smtClean="0"/>
              <a:t>Application Policy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19" name="Rectangle 26"/>
          <p:cNvSpPr/>
          <p:nvPr/>
        </p:nvSpPr>
        <p:spPr>
          <a:xfrm>
            <a:off x="5357620" y="4165149"/>
            <a:ext cx="2428345" cy="33091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6"/>
          <p:cNvSpPr/>
          <p:nvPr/>
        </p:nvSpPr>
        <p:spPr>
          <a:xfrm>
            <a:off x="7887100" y="4178206"/>
            <a:ext cx="1098348" cy="33091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988287" y="207668"/>
            <a:ext cx="2723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Student Policy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set application policy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52273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20"/>
          <p:cNvSpPr/>
          <p:nvPr/>
        </p:nvSpPr>
        <p:spPr>
          <a:xfrm>
            <a:off x="7785966" y="405268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20"/>
          <p:cNvSpPr/>
          <p:nvPr/>
        </p:nvSpPr>
        <p:spPr>
          <a:xfrm>
            <a:off x="4931296" y="1952273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Oval 20"/>
          <p:cNvSpPr/>
          <p:nvPr/>
        </p:nvSpPr>
        <p:spPr>
          <a:xfrm>
            <a:off x="5241032" y="403419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29603" flipH="1" flipV="1">
            <a:off x="2338564" y="4035913"/>
            <a:ext cx="940007" cy="61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6"/>
          <p:cNvSpPr/>
          <p:nvPr/>
        </p:nvSpPr>
        <p:spPr>
          <a:xfrm>
            <a:off x="694147" y="4168210"/>
            <a:ext cx="549174" cy="51405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0"/>
          <p:cNvSpPr/>
          <p:nvPr/>
        </p:nvSpPr>
        <p:spPr>
          <a:xfrm>
            <a:off x="560512" y="407707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20"/>
          <p:cNvSpPr/>
          <p:nvPr/>
        </p:nvSpPr>
        <p:spPr>
          <a:xfrm>
            <a:off x="4931296" y="2564905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814170" y="6077644"/>
            <a:ext cx="1290958" cy="30368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0"/>
          <p:cNvSpPr/>
          <p:nvPr/>
        </p:nvSpPr>
        <p:spPr>
          <a:xfrm>
            <a:off x="4713035" y="5976509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07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2"/>
          <p:cNvSpPr/>
          <p:nvPr/>
        </p:nvSpPr>
        <p:spPr>
          <a:xfrm>
            <a:off x="5054135" y="1988840"/>
            <a:ext cx="2779185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Set the policy for students.</a:t>
            </a:r>
            <a:endParaRPr lang="en-US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70" y="3140968"/>
            <a:ext cx="266700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784" y="4753669"/>
            <a:ext cx="58769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ounded Rectangle 2"/>
          <p:cNvSpPr/>
          <p:nvPr/>
        </p:nvSpPr>
        <p:spPr>
          <a:xfrm>
            <a:off x="1093694" y="1988840"/>
            <a:ext cx="2995210" cy="50405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Switch to policy view and click </a:t>
            </a:r>
            <a:r>
              <a:rPr lang="en-US" sz="1600" b="1" dirty="0" smtClean="0"/>
              <a:t>USB Disk Policy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19" name="Rectangle 26"/>
          <p:cNvSpPr/>
          <p:nvPr/>
        </p:nvSpPr>
        <p:spPr>
          <a:xfrm>
            <a:off x="3014956" y="5395085"/>
            <a:ext cx="3450212" cy="33091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988287" y="207668"/>
            <a:ext cx="2723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Student Policy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set USB disk policy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52273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20"/>
          <p:cNvSpPr/>
          <p:nvPr/>
        </p:nvSpPr>
        <p:spPr>
          <a:xfrm>
            <a:off x="2913821" y="529395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20"/>
          <p:cNvSpPr/>
          <p:nvPr/>
        </p:nvSpPr>
        <p:spPr>
          <a:xfrm>
            <a:off x="4931296" y="1952273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29603" flipH="1" flipV="1">
            <a:off x="2338564" y="4035913"/>
            <a:ext cx="940007" cy="61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6"/>
          <p:cNvSpPr/>
          <p:nvPr/>
        </p:nvSpPr>
        <p:spPr>
          <a:xfrm>
            <a:off x="694147" y="4168210"/>
            <a:ext cx="549174" cy="51405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0"/>
          <p:cNvSpPr/>
          <p:nvPr/>
        </p:nvSpPr>
        <p:spPr>
          <a:xfrm>
            <a:off x="560512" y="407707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246218" y="5762383"/>
            <a:ext cx="1290958" cy="30368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0"/>
          <p:cNvSpPr/>
          <p:nvPr/>
        </p:nvSpPr>
        <p:spPr>
          <a:xfrm>
            <a:off x="5145083" y="566124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68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2"/>
          <p:cNvSpPr/>
          <p:nvPr/>
        </p:nvSpPr>
        <p:spPr>
          <a:xfrm>
            <a:off x="5054135" y="1988840"/>
            <a:ext cx="2635169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Set the policy for students.</a:t>
            </a:r>
            <a:endParaRPr lang="en-US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70" y="3140968"/>
            <a:ext cx="266700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233" y="4822130"/>
            <a:ext cx="55911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ounded Rectangle 2"/>
          <p:cNvSpPr/>
          <p:nvPr/>
        </p:nvSpPr>
        <p:spPr>
          <a:xfrm>
            <a:off x="1093694" y="1988840"/>
            <a:ext cx="2995210" cy="50405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Switch to policy view and click </a:t>
            </a:r>
            <a:r>
              <a:rPr lang="en-US" sz="1600" b="1" dirty="0" smtClean="0"/>
              <a:t>CD Policy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19" name="Rectangle 26"/>
          <p:cNvSpPr/>
          <p:nvPr/>
        </p:nvSpPr>
        <p:spPr>
          <a:xfrm>
            <a:off x="3014956" y="5395085"/>
            <a:ext cx="3450212" cy="33091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988287" y="207668"/>
            <a:ext cx="2723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Student Policy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set CD policy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52273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20"/>
          <p:cNvSpPr/>
          <p:nvPr/>
        </p:nvSpPr>
        <p:spPr>
          <a:xfrm>
            <a:off x="2913821" y="529395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20"/>
          <p:cNvSpPr/>
          <p:nvPr/>
        </p:nvSpPr>
        <p:spPr>
          <a:xfrm>
            <a:off x="4931296" y="1952273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29603" flipH="1" flipV="1">
            <a:off x="2338564" y="4035913"/>
            <a:ext cx="940007" cy="61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6"/>
          <p:cNvSpPr/>
          <p:nvPr/>
        </p:nvSpPr>
        <p:spPr>
          <a:xfrm>
            <a:off x="694147" y="4168210"/>
            <a:ext cx="549174" cy="51405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0"/>
          <p:cNvSpPr/>
          <p:nvPr/>
        </p:nvSpPr>
        <p:spPr>
          <a:xfrm>
            <a:off x="560512" y="407707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470354" y="5762383"/>
            <a:ext cx="1002926" cy="30368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0"/>
          <p:cNvSpPr/>
          <p:nvPr/>
        </p:nvSpPr>
        <p:spPr>
          <a:xfrm>
            <a:off x="6369219" y="566124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25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43710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257256" y="207668"/>
            <a:ext cx="2454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Teacher Login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Teacher Login</a:t>
            </a:r>
            <a:r>
              <a:rPr lang="zh-CN" alt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（</a:t>
            </a: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Two Modes</a:t>
            </a:r>
            <a:r>
              <a:rPr lang="zh-CN" altLang="en-US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）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ounded Rectangle 2"/>
          <p:cNvSpPr/>
          <p:nvPr/>
        </p:nvSpPr>
        <p:spPr>
          <a:xfrm>
            <a:off x="1050306" y="2522023"/>
            <a:ext cx="3614661" cy="474929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Input </a:t>
            </a:r>
            <a:r>
              <a:rPr lang="en-US" sz="1600" dirty="0" smtClean="0"/>
              <a:t>Teacher </a:t>
            </a:r>
            <a:r>
              <a:rPr lang="en-US" sz="1600" dirty="0"/>
              <a:t>name, </a:t>
            </a:r>
            <a:r>
              <a:rPr lang="en-US" sz="1600" dirty="0" smtClean="0"/>
              <a:t>Login </a:t>
            </a:r>
            <a:r>
              <a:rPr lang="en-US" sz="1600" dirty="0"/>
              <a:t>password and select </a:t>
            </a:r>
            <a:r>
              <a:rPr lang="en-US" sz="1600" dirty="0" smtClean="0"/>
              <a:t>Class </a:t>
            </a:r>
            <a:r>
              <a:rPr lang="en-US" sz="1600" dirty="0"/>
              <a:t>name</a:t>
            </a:r>
            <a:endParaRPr lang="en-US" sz="1600" dirty="0"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4533" y="1988840"/>
            <a:ext cx="3592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olidFill>
                  <a:srgbClr val="00B0F0"/>
                </a:solidFill>
                <a:latin typeface="+mj-lt"/>
                <a:ea typeface="黑体" panose="02010609060101010101" pitchFamily="49" charset="-122"/>
              </a:rPr>
              <a:t>Select teacher to login</a:t>
            </a:r>
            <a:endParaRPr lang="en-US" sz="2000" dirty="0">
              <a:solidFill>
                <a:srgbClr val="00B0F0"/>
              </a:solidFill>
              <a:latin typeface="+mj-lt"/>
              <a:ea typeface="黑体" panose="02010609060101010101" pitchFamily="49" charset="-122"/>
            </a:endParaRPr>
          </a:p>
        </p:txBody>
      </p:sp>
      <p:sp>
        <p:nvSpPr>
          <p:cNvPr id="21" name="Rounded Rectangle 2"/>
          <p:cNvSpPr/>
          <p:nvPr/>
        </p:nvSpPr>
        <p:spPr>
          <a:xfrm>
            <a:off x="1036217" y="3170095"/>
            <a:ext cx="2116583" cy="330913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/>
              <a:t>Click </a:t>
            </a:r>
            <a:r>
              <a:rPr lang="en-US" sz="1400" b="1" dirty="0"/>
              <a:t>Login</a:t>
            </a:r>
            <a:r>
              <a:rPr lang="en-US" sz="1400" dirty="0"/>
              <a:t> button </a:t>
            </a:r>
            <a:endParaRPr lang="en-US" sz="1400" dirty="0">
              <a:latin typeface="+mn-ea"/>
            </a:endParaRPr>
          </a:p>
        </p:txBody>
      </p:sp>
      <p:sp>
        <p:nvSpPr>
          <p:cNvPr id="24" name="Oval 20"/>
          <p:cNvSpPr/>
          <p:nvPr/>
        </p:nvSpPr>
        <p:spPr>
          <a:xfrm>
            <a:off x="935082" y="3084586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25289" y="244839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677" y="2000820"/>
            <a:ext cx="382905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557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2"/>
          <p:cNvSpPr/>
          <p:nvPr/>
        </p:nvSpPr>
        <p:spPr>
          <a:xfrm>
            <a:off x="5054135" y="1988840"/>
            <a:ext cx="2635169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Set the policy for students.</a:t>
            </a:r>
            <a:endParaRPr lang="en-US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70" y="3140968"/>
            <a:ext cx="266700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881" y="4797152"/>
            <a:ext cx="612457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ounded Rectangle 2"/>
          <p:cNvSpPr/>
          <p:nvPr/>
        </p:nvSpPr>
        <p:spPr>
          <a:xfrm>
            <a:off x="1093694" y="1988840"/>
            <a:ext cx="2995210" cy="50405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Switch to policy view and click </a:t>
            </a:r>
            <a:r>
              <a:rPr lang="en-US" sz="1600" b="1" dirty="0" smtClean="0"/>
              <a:t>Printer Policy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19" name="Rectangle 26"/>
          <p:cNvSpPr/>
          <p:nvPr/>
        </p:nvSpPr>
        <p:spPr>
          <a:xfrm>
            <a:off x="2893895" y="5395085"/>
            <a:ext cx="1483041" cy="33091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988287" y="207668"/>
            <a:ext cx="2723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Student Policy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set printer policy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52273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20"/>
          <p:cNvSpPr/>
          <p:nvPr/>
        </p:nvSpPr>
        <p:spPr>
          <a:xfrm>
            <a:off x="2792760" y="529395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20"/>
          <p:cNvSpPr/>
          <p:nvPr/>
        </p:nvSpPr>
        <p:spPr>
          <a:xfrm>
            <a:off x="4931296" y="1952273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29603" flipH="1" flipV="1">
            <a:off x="2338564" y="4035913"/>
            <a:ext cx="940007" cy="61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6"/>
          <p:cNvSpPr/>
          <p:nvPr/>
        </p:nvSpPr>
        <p:spPr>
          <a:xfrm>
            <a:off x="694147" y="4168210"/>
            <a:ext cx="549174" cy="51405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0"/>
          <p:cNvSpPr/>
          <p:nvPr/>
        </p:nvSpPr>
        <p:spPr>
          <a:xfrm>
            <a:off x="560512" y="407707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262442" y="5690375"/>
            <a:ext cx="1087466" cy="30368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0"/>
          <p:cNvSpPr/>
          <p:nvPr/>
        </p:nvSpPr>
        <p:spPr>
          <a:xfrm>
            <a:off x="7161307" y="558924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20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"/>
          <p:cNvSpPr/>
          <p:nvPr/>
        </p:nvSpPr>
        <p:spPr>
          <a:xfrm>
            <a:off x="5054134" y="2075410"/>
            <a:ext cx="2779186" cy="4894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Silent Off </a:t>
            </a:r>
            <a:r>
              <a:rPr lang="en-US" sz="1600" dirty="0" smtClean="0"/>
              <a:t>to </a:t>
            </a:r>
            <a:r>
              <a:rPr lang="en-US" sz="1600" dirty="0"/>
              <a:t>go back to the original </a:t>
            </a:r>
            <a:r>
              <a:rPr lang="en-US" sz="1600" dirty="0" smtClean="0"/>
              <a:t>screen.</a:t>
            </a:r>
            <a:endParaRPr lang="en-US" sz="16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904" y="2976687"/>
            <a:ext cx="5318552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ounded Rectangle 2"/>
          <p:cNvSpPr/>
          <p:nvPr/>
        </p:nvSpPr>
        <p:spPr>
          <a:xfrm>
            <a:off x="1101309" y="2075410"/>
            <a:ext cx="2915587" cy="48949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Silent</a:t>
            </a:r>
            <a:r>
              <a:rPr lang="en-US" sz="1600" dirty="0" smtClean="0"/>
              <a:t> to blank the screen of students.</a:t>
            </a:r>
            <a:endParaRPr lang="en-US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620" y="3486487"/>
            <a:ext cx="27622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681192" y="207668"/>
            <a:ext cx="3030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Silent/Silent Off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get students’ attention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9533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20"/>
          <p:cNvSpPr/>
          <p:nvPr/>
        </p:nvSpPr>
        <p:spPr>
          <a:xfrm>
            <a:off x="4931296" y="199533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29603" flipH="1" flipV="1">
            <a:off x="3837916" y="3986899"/>
            <a:ext cx="698432" cy="45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6"/>
          <p:cNvSpPr/>
          <p:nvPr/>
        </p:nvSpPr>
        <p:spPr>
          <a:xfrm>
            <a:off x="1015684" y="3562588"/>
            <a:ext cx="1273020" cy="51448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0"/>
          <p:cNvSpPr/>
          <p:nvPr/>
        </p:nvSpPr>
        <p:spPr>
          <a:xfrm>
            <a:off x="937485" y="3474856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26"/>
          <p:cNvSpPr/>
          <p:nvPr/>
        </p:nvSpPr>
        <p:spPr>
          <a:xfrm>
            <a:off x="2441104" y="3575990"/>
            <a:ext cx="1273020" cy="514484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0"/>
          <p:cNvSpPr/>
          <p:nvPr/>
        </p:nvSpPr>
        <p:spPr>
          <a:xfrm>
            <a:off x="2339969" y="3461453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40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"/>
          <p:cNvSpPr/>
          <p:nvPr/>
        </p:nvSpPr>
        <p:spPr>
          <a:xfrm>
            <a:off x="4693463" y="1982890"/>
            <a:ext cx="3859937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Edit the message and click </a:t>
            </a:r>
            <a:r>
              <a:rPr lang="en-US" sz="1600" b="1" dirty="0" smtClean="0"/>
              <a:t>Send</a:t>
            </a:r>
            <a:r>
              <a:rPr lang="en-US" sz="1600" dirty="0" smtClean="0"/>
              <a:t> button.</a:t>
            </a:r>
            <a:endParaRPr lang="en-US" sz="16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171" y="2685876"/>
            <a:ext cx="2752725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ounded Rectangle 2"/>
          <p:cNvSpPr/>
          <p:nvPr/>
        </p:nvSpPr>
        <p:spPr>
          <a:xfrm>
            <a:off x="1093694" y="1982890"/>
            <a:ext cx="2419145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Message </a:t>
            </a:r>
            <a:r>
              <a:rPr lang="en-US" sz="1600" dirty="0" smtClean="0"/>
              <a:t>button.</a:t>
            </a:r>
            <a:endParaRPr lang="en-US" sz="1600" dirty="0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833320" y="207668"/>
            <a:ext cx="18782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Message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send messages to students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1683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6"/>
          <p:cNvSpPr/>
          <p:nvPr/>
        </p:nvSpPr>
        <p:spPr>
          <a:xfrm>
            <a:off x="2900708" y="5956300"/>
            <a:ext cx="983254" cy="35937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20"/>
          <p:cNvSpPr/>
          <p:nvPr/>
        </p:nvSpPr>
        <p:spPr>
          <a:xfrm>
            <a:off x="4589675" y="191167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6"/>
          <p:cNvSpPr/>
          <p:nvPr/>
        </p:nvSpPr>
        <p:spPr>
          <a:xfrm>
            <a:off x="2577616" y="2760579"/>
            <a:ext cx="1187188" cy="36004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0"/>
          <p:cNvSpPr/>
          <p:nvPr/>
        </p:nvSpPr>
        <p:spPr>
          <a:xfrm>
            <a:off x="2799573" y="5855165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20"/>
          <p:cNvSpPr/>
          <p:nvPr/>
        </p:nvSpPr>
        <p:spPr>
          <a:xfrm>
            <a:off x="2475099" y="2654137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55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7"/>
          <p:cNvSpPr>
            <a:spLocks noChangeArrowheads="1"/>
          </p:cNvSpPr>
          <p:nvPr/>
        </p:nvSpPr>
        <p:spPr bwMode="auto">
          <a:xfrm>
            <a:off x="0" y="0"/>
            <a:ext cx="9906000" cy="100012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9" name="矩形 11"/>
          <p:cNvSpPr>
            <a:spLocks noChangeArrowheads="1"/>
          </p:cNvSpPr>
          <p:nvPr/>
        </p:nvSpPr>
        <p:spPr bwMode="auto">
          <a:xfrm>
            <a:off x="0" y="6643688"/>
            <a:ext cx="9906000" cy="2143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0" name="TextBox 13"/>
          <p:cNvSpPr>
            <a:spLocks noChangeArrowheads="1"/>
          </p:cNvSpPr>
          <p:nvPr/>
        </p:nvSpPr>
        <p:spPr bwMode="auto">
          <a:xfrm>
            <a:off x="7400925" y="207963"/>
            <a:ext cx="231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For Teachers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4101" name="TextBox 8"/>
          <p:cNvSpPr>
            <a:spLocks noChangeArrowheads="1"/>
          </p:cNvSpPr>
          <p:nvPr/>
        </p:nvSpPr>
        <p:spPr bwMode="auto">
          <a:xfrm>
            <a:off x="1685925" y="836712"/>
            <a:ext cx="650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n-US" altLang="en-US" sz="4000" b="1">
              <a:solidFill>
                <a:srgbClr val="0070C0"/>
              </a:solidFill>
              <a:latin typeface="Calibri" pitchFamily="34" charset="0"/>
              <a:ea typeface="黑体" pitchFamily="49" charset="-122"/>
              <a:sym typeface="Calibri" pitchFamily="34" charset="0"/>
            </a:endParaRPr>
          </a:p>
        </p:txBody>
      </p:sp>
      <p:pic>
        <p:nvPicPr>
          <p:cNvPr id="4103" name="Picture 7" descr="Sticker label color design vector (1)-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1308596"/>
            <a:ext cx="8077200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Box 13"/>
          <p:cNvSpPr>
            <a:spLocks noChangeArrowheads="1"/>
          </p:cNvSpPr>
          <p:nvPr/>
        </p:nvSpPr>
        <p:spPr bwMode="auto">
          <a:xfrm>
            <a:off x="3513138" y="2102346"/>
            <a:ext cx="30241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Chapter </a:t>
            </a:r>
          </a:p>
        </p:txBody>
      </p:sp>
      <p:sp>
        <p:nvSpPr>
          <p:cNvPr id="4105" name="TextBox 14"/>
          <p:cNvSpPr>
            <a:spLocks noChangeArrowheads="1"/>
          </p:cNvSpPr>
          <p:nvPr/>
        </p:nvSpPr>
        <p:spPr bwMode="auto">
          <a:xfrm>
            <a:off x="6009305" y="1923683"/>
            <a:ext cx="219271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070C0"/>
                </a:solidFill>
                <a:ea typeface="黑体" panose="02010609060101010101" pitchFamily="49" charset="-122"/>
              </a:rPr>
              <a:t>Teaching </a:t>
            </a:r>
            <a:endParaRPr lang="en-US" altLang="zh-CN" sz="3600" b="1" dirty="0" smtClean="0">
              <a:solidFill>
                <a:srgbClr val="0070C0"/>
              </a:solidFill>
              <a:ea typeface="黑体" panose="02010609060101010101" pitchFamily="49" charset="-122"/>
            </a:endParaRPr>
          </a:p>
          <a:p>
            <a:r>
              <a:rPr lang="en-US" altLang="zh-CN" sz="3600" b="1" dirty="0" smtClean="0">
                <a:solidFill>
                  <a:srgbClr val="0070C0"/>
                </a:solidFill>
                <a:ea typeface="黑体" panose="02010609060101010101" pitchFamily="49" charset="-122"/>
              </a:rPr>
              <a:t>Evaluation</a:t>
            </a:r>
            <a:endParaRPr lang="en-US" altLang="zh-CN" sz="3600" b="1" dirty="0">
              <a:solidFill>
                <a:srgbClr val="0070C0"/>
              </a:solidFill>
              <a:ea typeface="黑体" panose="02010609060101010101" pitchFamily="49" charset="-122"/>
            </a:endParaRPr>
          </a:p>
        </p:txBody>
      </p:sp>
      <p:sp>
        <p:nvSpPr>
          <p:cNvPr id="4106" name="TextBox 13"/>
          <p:cNvSpPr>
            <a:spLocks noChangeArrowheads="1"/>
          </p:cNvSpPr>
          <p:nvPr/>
        </p:nvSpPr>
        <p:spPr bwMode="auto">
          <a:xfrm>
            <a:off x="1857375" y="1670546"/>
            <a:ext cx="86518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9600" b="1" dirty="0" smtClean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4</a:t>
            </a:r>
            <a:endParaRPr lang="zh-CN" altLang="en-US" sz="9600" b="1" dirty="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1" name="TextBox 1"/>
          <p:cNvSpPr>
            <a:spLocks noChangeArrowheads="1"/>
          </p:cNvSpPr>
          <p:nvPr/>
        </p:nvSpPr>
        <p:spPr bwMode="auto">
          <a:xfrm>
            <a:off x="2049463" y="4591000"/>
            <a:ext cx="223760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4.1 Standard </a:t>
            </a:r>
            <a:r>
              <a:rPr lang="en-US" altLang="zh-CN" sz="2000" i="1" dirty="0" smtClean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Quiz</a:t>
            </a:r>
            <a:endParaRPr lang="en-US" altLang="zh-CN" sz="2000" i="1" dirty="0">
              <a:solidFill>
                <a:srgbClr val="00B0F0"/>
              </a:solidFill>
              <a:latin typeface="Calibri" pitchFamily="34" charset="0"/>
              <a:ea typeface="黑体" pitchFamily="49" charset="-122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1685925" y="4293096"/>
            <a:ext cx="6318515" cy="1080120"/>
          </a:xfrm>
          <a:prstGeom prst="roundRect">
            <a:avLst>
              <a:gd name="adj" fmla="val 16667"/>
            </a:avLst>
          </a:prstGeom>
          <a:noFill/>
          <a:ln w="38100" cmpd="dbl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Box 1"/>
          <p:cNvSpPr>
            <a:spLocks noChangeArrowheads="1"/>
          </p:cNvSpPr>
          <p:nvPr/>
        </p:nvSpPr>
        <p:spPr bwMode="auto">
          <a:xfrm>
            <a:off x="4730172" y="4437112"/>
            <a:ext cx="324571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zh-CN" sz="2000" i="1" dirty="0" smtClean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4.2 </a:t>
            </a:r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Quiz by Answer Sheet</a:t>
            </a:r>
          </a:p>
          <a:p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4.3 Survey</a:t>
            </a:r>
          </a:p>
        </p:txBody>
      </p:sp>
    </p:spTree>
    <p:extLst>
      <p:ext uri="{BB962C8B-B14F-4D97-AF65-F5344CB8AC3E}">
        <p14:creationId xmlns:p14="http://schemas.microsoft.com/office/powerpoint/2010/main" val="389505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"/>
          <p:cNvSpPr/>
          <p:nvPr/>
        </p:nvSpPr>
        <p:spPr>
          <a:xfrm>
            <a:off x="4672849" y="1999650"/>
            <a:ext cx="3592519" cy="493245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/>
              <a:t>A</a:t>
            </a:r>
            <a:r>
              <a:rPr lang="en-US" sz="1600" b="1" dirty="0" smtClean="0"/>
              <a:t>dd Question </a:t>
            </a:r>
            <a:r>
              <a:rPr lang="en-US" sz="1600" dirty="0" smtClean="0"/>
              <a:t>to edit quiz paper, and click </a:t>
            </a:r>
            <a:r>
              <a:rPr lang="en-US" sz="1600" b="1" dirty="0" smtClean="0"/>
              <a:t>Save</a:t>
            </a:r>
            <a:r>
              <a:rPr lang="en-US" sz="1600" dirty="0" smtClean="0"/>
              <a:t> to save the paper.</a:t>
            </a:r>
            <a:endParaRPr lang="en-US" sz="1600" dirty="0"/>
          </a:p>
        </p:txBody>
      </p:sp>
      <p:sp>
        <p:nvSpPr>
          <p:cNvPr id="22" name="Rounded Rectangle 2"/>
          <p:cNvSpPr/>
          <p:nvPr/>
        </p:nvSpPr>
        <p:spPr>
          <a:xfrm>
            <a:off x="1093694" y="1982890"/>
            <a:ext cx="2419145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Create Quiz Paper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59" y="3303561"/>
            <a:ext cx="289560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783" y="2636912"/>
            <a:ext cx="6441935" cy="3810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create a quiz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041232" y="207668"/>
            <a:ext cx="267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Standard Quiz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1683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6"/>
          <p:cNvSpPr/>
          <p:nvPr/>
        </p:nvSpPr>
        <p:spPr>
          <a:xfrm>
            <a:off x="4805885" y="6172640"/>
            <a:ext cx="1083219" cy="26176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20"/>
          <p:cNvSpPr/>
          <p:nvPr/>
        </p:nvSpPr>
        <p:spPr>
          <a:xfrm>
            <a:off x="4589675" y="191167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6"/>
          <p:cNvSpPr/>
          <p:nvPr/>
        </p:nvSpPr>
        <p:spPr>
          <a:xfrm>
            <a:off x="437862" y="4077072"/>
            <a:ext cx="2134978" cy="47493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0"/>
          <p:cNvSpPr/>
          <p:nvPr/>
        </p:nvSpPr>
        <p:spPr>
          <a:xfrm>
            <a:off x="4690808" y="6071505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20"/>
          <p:cNvSpPr/>
          <p:nvPr/>
        </p:nvSpPr>
        <p:spPr>
          <a:xfrm>
            <a:off x="344488" y="400506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882484" flipH="1" flipV="1">
            <a:off x="2699979" y="4015248"/>
            <a:ext cx="914164" cy="598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18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"/>
          <p:cNvSpPr/>
          <p:nvPr/>
        </p:nvSpPr>
        <p:spPr>
          <a:xfrm>
            <a:off x="4672849" y="1999650"/>
            <a:ext cx="3592519" cy="493245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Send quiz paper to students and click </a:t>
            </a:r>
            <a:r>
              <a:rPr lang="en-US" sz="1600" b="1" dirty="0" smtClean="0"/>
              <a:t>Begin Quiz </a:t>
            </a:r>
            <a:r>
              <a:rPr lang="en-US" sz="1600" dirty="0" smtClean="0"/>
              <a:t>to start.</a:t>
            </a:r>
            <a:endParaRPr lang="en-US" sz="1600" dirty="0"/>
          </a:p>
        </p:txBody>
      </p:sp>
      <p:sp>
        <p:nvSpPr>
          <p:cNvPr id="22" name="Rounded Rectangle 2"/>
          <p:cNvSpPr/>
          <p:nvPr/>
        </p:nvSpPr>
        <p:spPr>
          <a:xfrm>
            <a:off x="1093694" y="1982890"/>
            <a:ext cx="2419145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Start Quiz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59" y="2492896"/>
            <a:ext cx="289560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784" y="2989773"/>
            <a:ext cx="603885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start a quiz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041232" y="207668"/>
            <a:ext cx="267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Standard Quiz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1683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6"/>
          <p:cNvSpPr/>
          <p:nvPr/>
        </p:nvSpPr>
        <p:spPr>
          <a:xfrm>
            <a:off x="3987957" y="5618367"/>
            <a:ext cx="1083219" cy="26176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20"/>
          <p:cNvSpPr/>
          <p:nvPr/>
        </p:nvSpPr>
        <p:spPr>
          <a:xfrm>
            <a:off x="4589675" y="191167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6"/>
          <p:cNvSpPr/>
          <p:nvPr/>
        </p:nvSpPr>
        <p:spPr>
          <a:xfrm>
            <a:off x="437862" y="3727581"/>
            <a:ext cx="2134978" cy="47493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0"/>
          <p:cNvSpPr/>
          <p:nvPr/>
        </p:nvSpPr>
        <p:spPr>
          <a:xfrm>
            <a:off x="3872880" y="551723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20"/>
          <p:cNvSpPr/>
          <p:nvPr/>
        </p:nvSpPr>
        <p:spPr>
          <a:xfrm>
            <a:off x="344488" y="3655573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05472" flipH="1" flipV="1">
            <a:off x="2626827" y="3811733"/>
            <a:ext cx="914164" cy="598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76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455" y="3022890"/>
            <a:ext cx="6160045" cy="371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ounded Rectangle 2"/>
          <p:cNvSpPr/>
          <p:nvPr/>
        </p:nvSpPr>
        <p:spPr>
          <a:xfrm>
            <a:off x="4672849" y="1999651"/>
            <a:ext cx="3592519" cy="34328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Open</a:t>
            </a:r>
            <a:r>
              <a:rPr lang="en-US" sz="1600" dirty="0" smtClean="0"/>
              <a:t> to open the quiz and grade.</a:t>
            </a:r>
            <a:endParaRPr lang="en-US" sz="1600" dirty="0"/>
          </a:p>
        </p:txBody>
      </p:sp>
      <p:sp>
        <p:nvSpPr>
          <p:cNvPr id="22" name="Rounded Rectangle 2"/>
          <p:cNvSpPr/>
          <p:nvPr/>
        </p:nvSpPr>
        <p:spPr>
          <a:xfrm>
            <a:off x="1093694" y="1982890"/>
            <a:ext cx="2419145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Quiz Grader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59" y="2492896"/>
            <a:ext cx="289560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grade a quiz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041232" y="207668"/>
            <a:ext cx="2670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Standard Quiz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1683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6"/>
          <p:cNvSpPr/>
          <p:nvPr/>
        </p:nvSpPr>
        <p:spPr>
          <a:xfrm>
            <a:off x="3413506" y="3183063"/>
            <a:ext cx="541609" cy="26176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20"/>
          <p:cNvSpPr/>
          <p:nvPr/>
        </p:nvSpPr>
        <p:spPr>
          <a:xfrm>
            <a:off x="4589675" y="191167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6"/>
          <p:cNvSpPr/>
          <p:nvPr/>
        </p:nvSpPr>
        <p:spPr>
          <a:xfrm>
            <a:off x="437862" y="4149080"/>
            <a:ext cx="2134978" cy="47493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0"/>
          <p:cNvSpPr/>
          <p:nvPr/>
        </p:nvSpPr>
        <p:spPr>
          <a:xfrm>
            <a:off x="344488" y="407707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605472" flipH="1" flipV="1">
            <a:off x="2626827" y="3811733"/>
            <a:ext cx="914164" cy="598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Oval 20"/>
          <p:cNvSpPr/>
          <p:nvPr/>
        </p:nvSpPr>
        <p:spPr>
          <a:xfrm>
            <a:off x="3312371" y="308192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6"/>
          <p:cNvSpPr/>
          <p:nvPr/>
        </p:nvSpPr>
        <p:spPr>
          <a:xfrm>
            <a:off x="4521139" y="3204580"/>
            <a:ext cx="541609" cy="26176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20"/>
          <p:cNvSpPr/>
          <p:nvPr/>
        </p:nvSpPr>
        <p:spPr>
          <a:xfrm>
            <a:off x="4420004" y="3103445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ounded Rectangle 2"/>
          <p:cNvSpPr/>
          <p:nvPr/>
        </p:nvSpPr>
        <p:spPr>
          <a:xfrm>
            <a:off x="4622273" y="2495331"/>
            <a:ext cx="4435183" cy="34328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Send </a:t>
            </a:r>
            <a:r>
              <a:rPr lang="en-US" sz="1600" dirty="0" smtClean="0"/>
              <a:t>to send the quiz results to students.</a:t>
            </a:r>
            <a:endParaRPr lang="en-US" sz="1600" dirty="0"/>
          </a:p>
        </p:txBody>
      </p:sp>
      <p:sp>
        <p:nvSpPr>
          <p:cNvPr id="35" name="Oval 20"/>
          <p:cNvSpPr/>
          <p:nvPr/>
        </p:nvSpPr>
        <p:spPr>
          <a:xfrm>
            <a:off x="4539099" y="240735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85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"/>
          <p:cNvSpPr/>
          <p:nvPr/>
        </p:nvSpPr>
        <p:spPr>
          <a:xfrm>
            <a:off x="4690808" y="1988840"/>
            <a:ext cx="4150623" cy="57606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Import Quiz Paper </a:t>
            </a:r>
            <a:r>
              <a:rPr lang="en-US" sz="1600" dirty="0" smtClean="0"/>
              <a:t>to import documents as quiz paper.</a:t>
            </a:r>
            <a:endParaRPr lang="en-US" sz="16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453" y="2826072"/>
            <a:ext cx="3790950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ounded Rectangle 2"/>
          <p:cNvSpPr/>
          <p:nvPr/>
        </p:nvSpPr>
        <p:spPr>
          <a:xfrm>
            <a:off x="1093694" y="1982890"/>
            <a:ext cx="2709410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Create Answer Sheet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28" y="3068960"/>
            <a:ext cx="289560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import quiz paper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028234" y="207668"/>
            <a:ext cx="39653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Quiz by Answer Sheet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1683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6"/>
          <p:cNvSpPr/>
          <p:nvPr/>
        </p:nvSpPr>
        <p:spPr>
          <a:xfrm>
            <a:off x="4736976" y="4970295"/>
            <a:ext cx="1349499" cy="318053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20"/>
          <p:cNvSpPr/>
          <p:nvPr/>
        </p:nvSpPr>
        <p:spPr>
          <a:xfrm>
            <a:off x="4589675" y="191167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6"/>
          <p:cNvSpPr/>
          <p:nvPr/>
        </p:nvSpPr>
        <p:spPr>
          <a:xfrm>
            <a:off x="805663" y="5186318"/>
            <a:ext cx="2061362" cy="47493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0"/>
          <p:cNvSpPr/>
          <p:nvPr/>
        </p:nvSpPr>
        <p:spPr>
          <a:xfrm>
            <a:off x="4635841" y="486916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20"/>
          <p:cNvSpPr/>
          <p:nvPr/>
        </p:nvSpPr>
        <p:spPr>
          <a:xfrm>
            <a:off x="704528" y="508406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34625" flipH="1" flipV="1">
            <a:off x="3047122" y="4419067"/>
            <a:ext cx="908390" cy="59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1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500" y="2636912"/>
            <a:ext cx="6792888" cy="3895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ounded Rectangle 2"/>
          <p:cNvSpPr/>
          <p:nvPr/>
        </p:nvSpPr>
        <p:spPr>
          <a:xfrm>
            <a:off x="4690809" y="1988840"/>
            <a:ext cx="3214520" cy="50405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Edit the answer sheet by five different question types.</a:t>
            </a:r>
            <a:endParaRPr lang="en-US" sz="1600" dirty="0"/>
          </a:p>
        </p:txBody>
      </p:sp>
      <p:sp>
        <p:nvSpPr>
          <p:cNvPr id="23" name="Rounded Rectangle 2"/>
          <p:cNvSpPr/>
          <p:nvPr/>
        </p:nvSpPr>
        <p:spPr>
          <a:xfrm>
            <a:off x="1093694" y="1982890"/>
            <a:ext cx="2709410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Import quiz paper first. 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edit answer sheet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028234" y="207668"/>
            <a:ext cx="39653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Quiz by Answer Sheet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1683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Oval 20"/>
          <p:cNvSpPr/>
          <p:nvPr/>
        </p:nvSpPr>
        <p:spPr>
          <a:xfrm>
            <a:off x="4589675" y="191167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6"/>
          <p:cNvSpPr/>
          <p:nvPr/>
        </p:nvSpPr>
        <p:spPr>
          <a:xfrm>
            <a:off x="2576736" y="2752289"/>
            <a:ext cx="1228847" cy="31667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0"/>
          <p:cNvSpPr/>
          <p:nvPr/>
        </p:nvSpPr>
        <p:spPr>
          <a:xfrm>
            <a:off x="2475601" y="265115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30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344" y="2997439"/>
            <a:ext cx="474345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ounded Rectangle 2"/>
          <p:cNvSpPr/>
          <p:nvPr/>
        </p:nvSpPr>
        <p:spPr>
          <a:xfrm>
            <a:off x="4690809" y="1988840"/>
            <a:ext cx="3214520" cy="50405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Select the </a:t>
            </a:r>
            <a:r>
              <a:rPr lang="en-US" sz="1600" dirty="0"/>
              <a:t>type of the </a:t>
            </a:r>
            <a:r>
              <a:rPr lang="en-US" sz="1600" dirty="0" smtClean="0"/>
              <a:t>question and click </a:t>
            </a:r>
            <a:r>
              <a:rPr lang="en-US" sz="1600" b="1" dirty="0" smtClean="0"/>
              <a:t>OK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23" name="Rounded Rectangle 2"/>
          <p:cNvSpPr/>
          <p:nvPr/>
        </p:nvSpPr>
        <p:spPr>
          <a:xfrm>
            <a:off x="1093694" y="1982890"/>
            <a:ext cx="1939652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Start Quiz</a:t>
            </a:r>
            <a:r>
              <a:rPr lang="en-US" sz="1600" dirty="0" smtClean="0"/>
              <a:t>. 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start a quiz by answer sheet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028234" y="207668"/>
            <a:ext cx="39653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Quiz by Answer Sheet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1683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Oval 20"/>
          <p:cNvSpPr/>
          <p:nvPr/>
        </p:nvSpPr>
        <p:spPr>
          <a:xfrm>
            <a:off x="4589675" y="191167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6"/>
          <p:cNvSpPr/>
          <p:nvPr/>
        </p:nvSpPr>
        <p:spPr>
          <a:xfrm>
            <a:off x="5413810" y="5815429"/>
            <a:ext cx="884259" cy="31667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0"/>
          <p:cNvSpPr/>
          <p:nvPr/>
        </p:nvSpPr>
        <p:spPr>
          <a:xfrm>
            <a:off x="5312675" y="571429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28" y="3068960"/>
            <a:ext cx="289560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26"/>
          <p:cNvSpPr/>
          <p:nvPr/>
        </p:nvSpPr>
        <p:spPr>
          <a:xfrm>
            <a:off x="805663" y="5618366"/>
            <a:ext cx="2061362" cy="47493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20"/>
          <p:cNvSpPr/>
          <p:nvPr/>
        </p:nvSpPr>
        <p:spPr>
          <a:xfrm>
            <a:off x="704528" y="5516116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34625" flipH="1" flipV="1">
            <a:off x="3145933" y="5000957"/>
            <a:ext cx="908390" cy="59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71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7"/>
          <p:cNvSpPr>
            <a:spLocks noChangeArrowheads="1"/>
          </p:cNvSpPr>
          <p:nvPr/>
        </p:nvSpPr>
        <p:spPr bwMode="auto">
          <a:xfrm>
            <a:off x="0" y="0"/>
            <a:ext cx="9906000" cy="100012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9" name="矩形 11"/>
          <p:cNvSpPr>
            <a:spLocks noChangeArrowheads="1"/>
          </p:cNvSpPr>
          <p:nvPr/>
        </p:nvSpPr>
        <p:spPr bwMode="auto">
          <a:xfrm>
            <a:off x="0" y="6643688"/>
            <a:ext cx="9906000" cy="2143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0" name="TextBox 13"/>
          <p:cNvSpPr>
            <a:spLocks noChangeArrowheads="1"/>
          </p:cNvSpPr>
          <p:nvPr/>
        </p:nvSpPr>
        <p:spPr bwMode="auto">
          <a:xfrm>
            <a:off x="7400925" y="207963"/>
            <a:ext cx="231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For Teachers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4101" name="TextBox 8"/>
          <p:cNvSpPr>
            <a:spLocks noChangeArrowheads="1"/>
          </p:cNvSpPr>
          <p:nvPr/>
        </p:nvSpPr>
        <p:spPr bwMode="auto">
          <a:xfrm>
            <a:off x="1685925" y="836712"/>
            <a:ext cx="650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n-US" altLang="en-US" sz="4000" b="1">
              <a:solidFill>
                <a:srgbClr val="0070C0"/>
              </a:solidFill>
              <a:latin typeface="Calibri" pitchFamily="34" charset="0"/>
              <a:ea typeface="黑体" pitchFamily="49" charset="-122"/>
              <a:sym typeface="Calibri" pitchFamily="34" charset="0"/>
            </a:endParaRPr>
          </a:p>
        </p:txBody>
      </p:sp>
      <p:pic>
        <p:nvPicPr>
          <p:cNvPr id="4103" name="Picture 7" descr="Sticker label color design vector (1)-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1308596"/>
            <a:ext cx="8077200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Box 13"/>
          <p:cNvSpPr>
            <a:spLocks noChangeArrowheads="1"/>
          </p:cNvSpPr>
          <p:nvPr/>
        </p:nvSpPr>
        <p:spPr bwMode="auto">
          <a:xfrm>
            <a:off x="3513138" y="2102346"/>
            <a:ext cx="30241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Chapter </a:t>
            </a:r>
          </a:p>
        </p:txBody>
      </p:sp>
      <p:sp>
        <p:nvSpPr>
          <p:cNvPr id="4105" name="TextBox 14"/>
          <p:cNvSpPr>
            <a:spLocks noChangeArrowheads="1"/>
          </p:cNvSpPr>
          <p:nvPr/>
        </p:nvSpPr>
        <p:spPr bwMode="auto">
          <a:xfrm>
            <a:off x="5782570" y="1923683"/>
            <a:ext cx="233878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070C0"/>
                </a:solidFill>
                <a:ea typeface="黑体" panose="02010609060101010101" pitchFamily="49" charset="-122"/>
              </a:rPr>
              <a:t>Interactive </a:t>
            </a:r>
            <a:endParaRPr lang="en-US" altLang="zh-CN" sz="3600" b="1" dirty="0" smtClean="0">
              <a:solidFill>
                <a:srgbClr val="0070C0"/>
              </a:solidFill>
              <a:ea typeface="黑体" panose="02010609060101010101" pitchFamily="49" charset="-122"/>
            </a:endParaRPr>
          </a:p>
          <a:p>
            <a:r>
              <a:rPr lang="en-US" altLang="zh-CN" sz="3600" b="1" dirty="0" smtClean="0">
                <a:solidFill>
                  <a:srgbClr val="0070C0"/>
                </a:solidFill>
                <a:ea typeface="黑体" panose="02010609060101010101" pitchFamily="49" charset="-122"/>
              </a:rPr>
              <a:t>Teaching </a:t>
            </a:r>
            <a:endParaRPr lang="en-US" sz="3600" b="1" dirty="0">
              <a:solidFill>
                <a:srgbClr val="0070C0"/>
              </a:solidFill>
              <a:ea typeface="黑体" panose="02010609060101010101" pitchFamily="49" charset="-122"/>
            </a:endParaRPr>
          </a:p>
        </p:txBody>
      </p:sp>
      <p:sp>
        <p:nvSpPr>
          <p:cNvPr id="4106" name="TextBox 13"/>
          <p:cNvSpPr>
            <a:spLocks noChangeArrowheads="1"/>
          </p:cNvSpPr>
          <p:nvPr/>
        </p:nvSpPr>
        <p:spPr bwMode="auto">
          <a:xfrm>
            <a:off x="1857375" y="1670546"/>
            <a:ext cx="86518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9600" b="1" dirty="0" smtClean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2</a:t>
            </a:r>
            <a:endParaRPr lang="zh-CN" altLang="en-US" sz="9600" b="1" dirty="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1" name="TextBox 1"/>
          <p:cNvSpPr>
            <a:spLocks noChangeArrowheads="1"/>
          </p:cNvSpPr>
          <p:nvPr/>
        </p:nvSpPr>
        <p:spPr bwMode="auto">
          <a:xfrm>
            <a:off x="1784648" y="4625841"/>
            <a:ext cx="324571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zh-CN" sz="2000" i="1" dirty="0" smtClean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2.1 </a:t>
            </a:r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Screen Broadcast</a:t>
            </a:r>
          </a:p>
          <a:p>
            <a:r>
              <a:rPr lang="en-US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2.2 </a:t>
            </a:r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Student Demonstration</a:t>
            </a:r>
          </a:p>
          <a:p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2.3 Net Movie</a:t>
            </a:r>
          </a:p>
          <a:p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2.4 </a:t>
            </a:r>
            <a:r>
              <a:rPr lang="en-US" altLang="zh-CN" sz="2000" i="1" dirty="0" smtClean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Camera</a:t>
            </a:r>
            <a:endParaRPr lang="en-US" altLang="zh-CN" sz="2000" i="1" dirty="0">
              <a:solidFill>
                <a:srgbClr val="00B0F0"/>
              </a:solidFill>
              <a:latin typeface="Calibri" pitchFamily="34" charset="0"/>
              <a:ea typeface="黑体" pitchFamily="49" charset="-122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1685925" y="4293096"/>
            <a:ext cx="6318515" cy="2016224"/>
          </a:xfrm>
          <a:prstGeom prst="roundRect">
            <a:avLst>
              <a:gd name="adj" fmla="val 16667"/>
            </a:avLst>
          </a:prstGeom>
          <a:noFill/>
          <a:ln w="38100" cmpd="dbl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3" name="TextBox 1"/>
          <p:cNvSpPr>
            <a:spLocks noChangeArrowheads="1"/>
          </p:cNvSpPr>
          <p:nvPr/>
        </p:nvSpPr>
        <p:spPr bwMode="auto">
          <a:xfrm>
            <a:off x="4836401" y="4625841"/>
            <a:ext cx="352839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zh-CN" sz="2000" i="1" dirty="0" smtClean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2.5 </a:t>
            </a:r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Response &amp; Competition</a:t>
            </a:r>
          </a:p>
          <a:p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2.6 Interactive  Whiteboard</a:t>
            </a:r>
          </a:p>
          <a:p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2.7 Chat</a:t>
            </a:r>
          </a:p>
          <a:p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2.8 Group </a:t>
            </a:r>
            <a:r>
              <a:rPr lang="en-US" altLang="zh-CN" sz="2000" i="1" dirty="0" smtClean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Teaching</a:t>
            </a:r>
            <a:endParaRPr lang="en-US" altLang="zh-CN" sz="2000" i="1" dirty="0">
              <a:solidFill>
                <a:srgbClr val="00B0F0"/>
              </a:solidFill>
              <a:latin typeface="Calibri" pitchFamily="34" charset="0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089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" y="2699940"/>
            <a:ext cx="6581478" cy="373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466" y="5298355"/>
            <a:ext cx="6227186" cy="1163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ounded Rectangle 2"/>
          <p:cNvSpPr/>
          <p:nvPr/>
        </p:nvSpPr>
        <p:spPr>
          <a:xfrm>
            <a:off x="4690809" y="1988840"/>
            <a:ext cx="3214520" cy="50405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Grade on answer sheet directly and send the results to students.</a:t>
            </a:r>
            <a:endParaRPr lang="en-US" sz="1600" dirty="0"/>
          </a:p>
        </p:txBody>
      </p:sp>
      <p:sp>
        <p:nvSpPr>
          <p:cNvPr id="23" name="Rounded Rectangle 2"/>
          <p:cNvSpPr/>
          <p:nvPr/>
        </p:nvSpPr>
        <p:spPr>
          <a:xfrm>
            <a:off x="1093694" y="1982890"/>
            <a:ext cx="1939652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Grade </a:t>
            </a:r>
            <a:r>
              <a:rPr lang="en-US" sz="1600" dirty="0" smtClean="0"/>
              <a:t>button. 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grade quiz by answer sheet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028234" y="207668"/>
            <a:ext cx="39653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Quiz by Answer Sheet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1683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Oval 20"/>
          <p:cNvSpPr/>
          <p:nvPr/>
        </p:nvSpPr>
        <p:spPr>
          <a:xfrm>
            <a:off x="4589675" y="191167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6"/>
          <p:cNvSpPr/>
          <p:nvPr/>
        </p:nvSpPr>
        <p:spPr>
          <a:xfrm>
            <a:off x="5413810" y="5815429"/>
            <a:ext cx="884259" cy="31667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0"/>
          <p:cNvSpPr/>
          <p:nvPr/>
        </p:nvSpPr>
        <p:spPr>
          <a:xfrm>
            <a:off x="5312675" y="571429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26"/>
          <p:cNvSpPr/>
          <p:nvPr/>
        </p:nvSpPr>
        <p:spPr>
          <a:xfrm>
            <a:off x="8697416" y="5547164"/>
            <a:ext cx="288032" cy="33317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20"/>
          <p:cNvSpPr/>
          <p:nvPr/>
        </p:nvSpPr>
        <p:spPr>
          <a:xfrm>
            <a:off x="8596281" y="5414981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34625" flipH="1" flipV="1">
            <a:off x="3145933" y="5000957"/>
            <a:ext cx="908390" cy="59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84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"/>
          <p:cNvSpPr/>
          <p:nvPr/>
        </p:nvSpPr>
        <p:spPr>
          <a:xfrm>
            <a:off x="4690809" y="1994497"/>
            <a:ext cx="3214520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Edit the question and click </a:t>
            </a:r>
            <a:r>
              <a:rPr lang="en-US" sz="1600" b="1" dirty="0" smtClean="0"/>
              <a:t>Start</a:t>
            </a:r>
            <a:r>
              <a:rPr lang="en-US" sz="1600" dirty="0" smtClean="0"/>
              <a:t>. </a:t>
            </a:r>
            <a:endParaRPr lang="en-US" sz="1600" dirty="0"/>
          </a:p>
        </p:txBody>
      </p:sp>
      <p:sp>
        <p:nvSpPr>
          <p:cNvPr id="23" name="Rounded Rectangle 2"/>
          <p:cNvSpPr/>
          <p:nvPr/>
        </p:nvSpPr>
        <p:spPr>
          <a:xfrm>
            <a:off x="1093694" y="1982890"/>
            <a:ext cx="1939652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Survey </a:t>
            </a:r>
            <a:r>
              <a:rPr lang="en-US" sz="1600" dirty="0" smtClean="0"/>
              <a:t>button. </a:t>
            </a:r>
            <a:endParaRPr lang="en-US" sz="1600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264" y="2476151"/>
            <a:ext cx="4253397" cy="3962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592" y="4677784"/>
            <a:ext cx="26289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conduct a Survey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121650" y="207668"/>
            <a:ext cx="1589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Survey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1683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6"/>
          <p:cNvSpPr/>
          <p:nvPr/>
        </p:nvSpPr>
        <p:spPr>
          <a:xfrm>
            <a:off x="7214374" y="6060066"/>
            <a:ext cx="690954" cy="318053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20"/>
          <p:cNvSpPr/>
          <p:nvPr/>
        </p:nvSpPr>
        <p:spPr>
          <a:xfrm>
            <a:off x="4589675" y="191167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6"/>
          <p:cNvSpPr/>
          <p:nvPr/>
        </p:nvSpPr>
        <p:spPr>
          <a:xfrm>
            <a:off x="1813300" y="4780266"/>
            <a:ext cx="585926" cy="83083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0"/>
          <p:cNvSpPr/>
          <p:nvPr/>
        </p:nvSpPr>
        <p:spPr>
          <a:xfrm>
            <a:off x="7113240" y="594928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20"/>
          <p:cNvSpPr/>
          <p:nvPr/>
        </p:nvSpPr>
        <p:spPr>
          <a:xfrm>
            <a:off x="1716369" y="4679131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131342" flipH="1" flipV="1">
            <a:off x="3244963" y="4446200"/>
            <a:ext cx="896410" cy="58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23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7"/>
          <p:cNvSpPr>
            <a:spLocks noChangeArrowheads="1"/>
          </p:cNvSpPr>
          <p:nvPr/>
        </p:nvSpPr>
        <p:spPr bwMode="auto">
          <a:xfrm>
            <a:off x="0" y="0"/>
            <a:ext cx="9906000" cy="100012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099" name="矩形 11"/>
          <p:cNvSpPr>
            <a:spLocks noChangeArrowheads="1"/>
          </p:cNvSpPr>
          <p:nvPr/>
        </p:nvSpPr>
        <p:spPr bwMode="auto">
          <a:xfrm>
            <a:off x="0" y="6643688"/>
            <a:ext cx="9906000" cy="214312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altLang="en-US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0" name="TextBox 13"/>
          <p:cNvSpPr>
            <a:spLocks noChangeArrowheads="1"/>
          </p:cNvSpPr>
          <p:nvPr/>
        </p:nvSpPr>
        <p:spPr bwMode="auto">
          <a:xfrm>
            <a:off x="7400925" y="207963"/>
            <a:ext cx="231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For </a:t>
            </a:r>
            <a:r>
              <a:rPr lang="en-US" altLang="zh-CN" sz="3200" dirty="0" smtClean="0">
                <a:solidFill>
                  <a:schemeClr val="bg1"/>
                </a:solidFill>
              </a:rPr>
              <a:t>Students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4101" name="TextBox 8"/>
          <p:cNvSpPr>
            <a:spLocks noChangeArrowheads="1"/>
          </p:cNvSpPr>
          <p:nvPr/>
        </p:nvSpPr>
        <p:spPr bwMode="auto">
          <a:xfrm>
            <a:off x="1685925" y="836712"/>
            <a:ext cx="65071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en-US" altLang="en-US" sz="4000" b="1">
              <a:solidFill>
                <a:srgbClr val="0070C0"/>
              </a:solidFill>
              <a:latin typeface="Calibri" pitchFamily="34" charset="0"/>
              <a:ea typeface="黑体" pitchFamily="49" charset="-122"/>
              <a:sym typeface="Calibri" pitchFamily="34" charset="0"/>
            </a:endParaRPr>
          </a:p>
        </p:txBody>
      </p:sp>
      <p:pic>
        <p:nvPicPr>
          <p:cNvPr id="4103" name="Picture 7" descr="Sticker label color design vector (1)-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1308596"/>
            <a:ext cx="8077200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Box 13"/>
          <p:cNvSpPr>
            <a:spLocks noChangeArrowheads="1"/>
          </p:cNvSpPr>
          <p:nvPr/>
        </p:nvSpPr>
        <p:spPr bwMode="auto">
          <a:xfrm>
            <a:off x="3513138" y="2102346"/>
            <a:ext cx="30241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4400" b="1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Calibri" pitchFamily="34" charset="0"/>
              </a:rPr>
              <a:t>Chapter </a:t>
            </a:r>
          </a:p>
        </p:txBody>
      </p:sp>
      <p:sp>
        <p:nvSpPr>
          <p:cNvPr id="4105" name="TextBox 14"/>
          <p:cNvSpPr>
            <a:spLocks noChangeArrowheads="1"/>
          </p:cNvSpPr>
          <p:nvPr/>
        </p:nvSpPr>
        <p:spPr bwMode="auto">
          <a:xfrm>
            <a:off x="5889104" y="1923683"/>
            <a:ext cx="253620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070C0"/>
                </a:solidFill>
                <a:ea typeface="黑体" panose="02010609060101010101" pitchFamily="49" charset="-122"/>
              </a:rPr>
              <a:t>Functions </a:t>
            </a:r>
            <a:endParaRPr lang="en-US" altLang="zh-CN" sz="3600" b="1" dirty="0" smtClean="0">
              <a:solidFill>
                <a:srgbClr val="0070C0"/>
              </a:solidFill>
              <a:ea typeface="黑体" panose="02010609060101010101" pitchFamily="49" charset="-122"/>
            </a:endParaRPr>
          </a:p>
          <a:p>
            <a:r>
              <a:rPr lang="en-US" altLang="zh-CN" sz="3600" b="1" dirty="0" smtClean="0">
                <a:solidFill>
                  <a:srgbClr val="0070C0"/>
                </a:solidFill>
                <a:ea typeface="黑体" panose="02010609060101010101" pitchFamily="49" charset="-122"/>
              </a:rPr>
              <a:t>for </a:t>
            </a:r>
            <a:r>
              <a:rPr lang="en-US" altLang="zh-CN" sz="3600" b="1" dirty="0">
                <a:solidFill>
                  <a:srgbClr val="0070C0"/>
                </a:solidFill>
                <a:ea typeface="黑体" panose="02010609060101010101" pitchFamily="49" charset="-122"/>
              </a:rPr>
              <a:t>Students</a:t>
            </a:r>
          </a:p>
        </p:txBody>
      </p:sp>
      <p:sp>
        <p:nvSpPr>
          <p:cNvPr id="4106" name="TextBox 13"/>
          <p:cNvSpPr>
            <a:spLocks noChangeArrowheads="1"/>
          </p:cNvSpPr>
          <p:nvPr/>
        </p:nvSpPr>
        <p:spPr bwMode="auto">
          <a:xfrm>
            <a:off x="1857375" y="1670546"/>
            <a:ext cx="865188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9600" b="1" dirty="0">
                <a:solidFill>
                  <a:schemeClr val="bg1"/>
                </a:solidFill>
                <a:latin typeface="Calibri" pitchFamily="34" charset="0"/>
                <a:sym typeface="Calibri" pitchFamily="34" charset="0"/>
              </a:rPr>
              <a:t>5</a:t>
            </a:r>
            <a:endParaRPr lang="zh-CN" altLang="en-US" sz="9600" b="1" dirty="0">
              <a:solidFill>
                <a:schemeClr val="bg1"/>
              </a:solidFill>
              <a:latin typeface="Calibri" pitchFamily="34" charset="0"/>
              <a:sym typeface="Calibri" pitchFamily="34" charset="0"/>
            </a:endParaRPr>
          </a:p>
        </p:txBody>
      </p:sp>
      <p:sp>
        <p:nvSpPr>
          <p:cNvPr id="11" name="TextBox 1"/>
          <p:cNvSpPr>
            <a:spLocks noChangeArrowheads="1"/>
          </p:cNvSpPr>
          <p:nvPr/>
        </p:nvSpPr>
        <p:spPr bwMode="auto">
          <a:xfrm>
            <a:off x="2049463" y="4591000"/>
            <a:ext cx="223760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5.1 Raise Hand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1685925" y="4293096"/>
            <a:ext cx="6318515" cy="1080120"/>
          </a:xfrm>
          <a:prstGeom prst="roundRect">
            <a:avLst>
              <a:gd name="adj" fmla="val 16667"/>
            </a:avLst>
          </a:prstGeom>
          <a:noFill/>
          <a:ln w="38100" cmpd="dbl">
            <a:solidFill>
              <a:srgbClr val="00B0F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5" name="TextBox 1"/>
          <p:cNvSpPr>
            <a:spLocks noChangeArrowheads="1"/>
          </p:cNvSpPr>
          <p:nvPr/>
        </p:nvSpPr>
        <p:spPr bwMode="auto">
          <a:xfrm>
            <a:off x="4730172" y="4437112"/>
            <a:ext cx="324571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fr-FR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5.2 Message</a:t>
            </a:r>
          </a:p>
          <a:p>
            <a:r>
              <a:rPr lang="fr-FR" altLang="zh-CN" sz="2000" i="1" dirty="0">
                <a:solidFill>
                  <a:srgbClr val="00B0F0"/>
                </a:solidFill>
                <a:latin typeface="Calibri" pitchFamily="34" charset="0"/>
                <a:ea typeface="黑体" pitchFamily="49" charset="-122"/>
              </a:rPr>
              <a:t>5.3 File Submission</a:t>
            </a:r>
          </a:p>
        </p:txBody>
      </p:sp>
    </p:spTree>
    <p:extLst>
      <p:ext uri="{BB962C8B-B14F-4D97-AF65-F5344CB8AC3E}">
        <p14:creationId xmlns:p14="http://schemas.microsoft.com/office/powerpoint/2010/main" val="205201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"/>
          <p:cNvSpPr/>
          <p:nvPr/>
        </p:nvSpPr>
        <p:spPr>
          <a:xfrm>
            <a:off x="4690809" y="2089974"/>
            <a:ext cx="3172732" cy="47493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Show the request on teacher's </a:t>
            </a:r>
            <a:r>
              <a:rPr lang="en-US" sz="1600" dirty="0"/>
              <a:t>screen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624" y="2780928"/>
            <a:ext cx="3028950" cy="2047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ounded Rectangle 2"/>
          <p:cNvSpPr/>
          <p:nvPr/>
        </p:nvSpPr>
        <p:spPr>
          <a:xfrm>
            <a:off x="1093694" y="2069436"/>
            <a:ext cx="3172732" cy="495468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Raise Hand </a:t>
            </a:r>
            <a:r>
              <a:rPr lang="en-US" sz="1600" dirty="0" smtClean="0"/>
              <a:t>button on the floating toolbar. </a:t>
            </a:r>
            <a:endParaRPr lang="en-US" sz="16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274" y="4302787"/>
            <a:ext cx="30289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raise hand 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041232" y="207668"/>
            <a:ext cx="26702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Raise Hand 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8884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Oval 20"/>
          <p:cNvSpPr/>
          <p:nvPr/>
        </p:nvSpPr>
        <p:spPr>
          <a:xfrm>
            <a:off x="4589675" y="1983686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6"/>
          <p:cNvSpPr/>
          <p:nvPr/>
        </p:nvSpPr>
        <p:spPr>
          <a:xfrm>
            <a:off x="3973463" y="4230779"/>
            <a:ext cx="585926" cy="71038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0"/>
          <p:cNvSpPr/>
          <p:nvPr/>
        </p:nvSpPr>
        <p:spPr>
          <a:xfrm>
            <a:off x="3884935" y="412964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08680" flipH="1">
            <a:off x="3228710" y="3925446"/>
            <a:ext cx="760381" cy="54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6"/>
          <p:cNvSpPr/>
          <p:nvPr/>
        </p:nvSpPr>
        <p:spPr>
          <a:xfrm>
            <a:off x="2084735" y="3193540"/>
            <a:ext cx="973766" cy="86409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0"/>
          <p:cNvSpPr/>
          <p:nvPr/>
        </p:nvSpPr>
        <p:spPr>
          <a:xfrm>
            <a:off x="2000462" y="3092405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94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"/>
          <p:cNvSpPr/>
          <p:nvPr/>
        </p:nvSpPr>
        <p:spPr>
          <a:xfrm>
            <a:off x="4664968" y="2077806"/>
            <a:ext cx="3172732" cy="34308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Edit the message and click </a:t>
            </a:r>
            <a:r>
              <a:rPr lang="en-US" sz="1600" b="1" dirty="0" smtClean="0"/>
              <a:t>Send</a:t>
            </a:r>
            <a:r>
              <a:rPr lang="en-US" sz="1600" dirty="0" smtClean="0"/>
              <a:t>. </a:t>
            </a:r>
            <a:endParaRPr lang="en-US" sz="1600" dirty="0"/>
          </a:p>
        </p:txBody>
      </p:sp>
      <p:sp>
        <p:nvSpPr>
          <p:cNvPr id="22" name="Rounded Rectangle 2"/>
          <p:cNvSpPr/>
          <p:nvPr/>
        </p:nvSpPr>
        <p:spPr>
          <a:xfrm>
            <a:off x="1093694" y="2069436"/>
            <a:ext cx="3172732" cy="495468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Message </a:t>
            </a:r>
            <a:r>
              <a:rPr lang="en-US" sz="1600" dirty="0" smtClean="0"/>
              <a:t>button on the floating toolbar. </a:t>
            </a:r>
            <a:endParaRPr lang="en-US" sz="1600" dirty="0"/>
          </a:p>
        </p:txBody>
      </p:sp>
      <p:pic>
        <p:nvPicPr>
          <p:cNvPr id="19458" name="Picture 2" descr="C:\Users\test\Desktop\08083592_Alex \2014-05-30\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001" y="2908895"/>
            <a:ext cx="4438650" cy="340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61" y="4865513"/>
            <a:ext cx="30289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send messages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988522" y="207668"/>
            <a:ext cx="172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Message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8884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6"/>
          <p:cNvSpPr/>
          <p:nvPr/>
        </p:nvSpPr>
        <p:spPr>
          <a:xfrm>
            <a:off x="7329264" y="5733256"/>
            <a:ext cx="1318514" cy="49782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20"/>
          <p:cNvSpPr/>
          <p:nvPr/>
        </p:nvSpPr>
        <p:spPr>
          <a:xfrm>
            <a:off x="4589675" y="1983686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6"/>
          <p:cNvSpPr/>
          <p:nvPr/>
        </p:nvSpPr>
        <p:spPr>
          <a:xfrm>
            <a:off x="1693044" y="4848142"/>
            <a:ext cx="585926" cy="71038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0"/>
          <p:cNvSpPr/>
          <p:nvPr/>
        </p:nvSpPr>
        <p:spPr>
          <a:xfrm>
            <a:off x="7185248" y="5632121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20"/>
          <p:cNvSpPr/>
          <p:nvPr/>
        </p:nvSpPr>
        <p:spPr>
          <a:xfrm>
            <a:off x="1591909" y="476437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131342" flipH="1" flipV="1">
            <a:off x="3720286" y="4374192"/>
            <a:ext cx="896410" cy="58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79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"/>
          <p:cNvSpPr/>
          <p:nvPr/>
        </p:nvSpPr>
        <p:spPr>
          <a:xfrm>
            <a:off x="4690809" y="2069436"/>
            <a:ext cx="2710463" cy="35145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Add files and click </a:t>
            </a:r>
            <a:r>
              <a:rPr lang="en-US" sz="1600" b="1" dirty="0" smtClean="0"/>
              <a:t>Submit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20482" name="Picture 2" descr="C:\Users\test\Desktop\08083592_Alex \2014-05-30\f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517" y="2996952"/>
            <a:ext cx="5907087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ounded Rectangle 2"/>
          <p:cNvSpPr/>
          <p:nvPr/>
        </p:nvSpPr>
        <p:spPr>
          <a:xfrm>
            <a:off x="1093694" y="2069436"/>
            <a:ext cx="3172732" cy="495468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File Submit </a:t>
            </a:r>
            <a:r>
              <a:rPr lang="en-US" sz="1600" dirty="0" smtClean="0"/>
              <a:t>button on the floating toolbar. </a:t>
            </a:r>
            <a:endParaRPr lang="en-US" sz="16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61" y="5112246"/>
            <a:ext cx="3028950" cy="600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submit files to the teacher 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71094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825208" y="207668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File Submission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8884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6"/>
          <p:cNvSpPr/>
          <p:nvPr/>
        </p:nvSpPr>
        <p:spPr>
          <a:xfrm>
            <a:off x="4257507" y="3281139"/>
            <a:ext cx="937117" cy="36388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20"/>
          <p:cNvSpPr/>
          <p:nvPr/>
        </p:nvSpPr>
        <p:spPr>
          <a:xfrm>
            <a:off x="4589675" y="1983686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6"/>
          <p:cNvSpPr/>
          <p:nvPr/>
        </p:nvSpPr>
        <p:spPr>
          <a:xfrm>
            <a:off x="2173815" y="5094875"/>
            <a:ext cx="585926" cy="710389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0"/>
          <p:cNvSpPr/>
          <p:nvPr/>
        </p:nvSpPr>
        <p:spPr>
          <a:xfrm>
            <a:off x="4160912" y="318000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20"/>
          <p:cNvSpPr/>
          <p:nvPr/>
        </p:nvSpPr>
        <p:spPr>
          <a:xfrm>
            <a:off x="2072680" y="5011111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5" descr="C:\Users\test\Desktop\未标题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131342" flipH="1" flipV="1">
            <a:off x="3720286" y="4620925"/>
            <a:ext cx="896410" cy="58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55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520" y="2667976"/>
            <a:ext cx="3505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Rounded Rectangle 2"/>
          <p:cNvSpPr/>
          <p:nvPr/>
        </p:nvSpPr>
        <p:spPr>
          <a:xfrm>
            <a:off x="5317810" y="2073890"/>
            <a:ext cx="3019566" cy="330913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dirty="0" smtClean="0"/>
              <a:t>Click </a:t>
            </a:r>
            <a:r>
              <a:rPr lang="en-US" altLang="zh-CN" sz="1600" b="1" dirty="0" smtClean="0"/>
              <a:t>Cancel</a:t>
            </a:r>
            <a:r>
              <a:rPr lang="en-US" altLang="zh-CN" sz="1600" dirty="0" smtClean="0"/>
              <a:t> to </a:t>
            </a:r>
            <a:r>
              <a:rPr lang="en-US" altLang="zh-CN" sz="1600" dirty="0"/>
              <a:t>exit the function</a:t>
            </a:r>
            <a:endParaRPr lang="en-US" sz="1600" dirty="0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43710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652065" y="207668"/>
            <a:ext cx="3059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Screen Broadcast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launch Screen Broadcast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Oval 20"/>
          <p:cNvSpPr/>
          <p:nvPr/>
        </p:nvSpPr>
        <p:spPr>
          <a:xfrm>
            <a:off x="5216676" y="198884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175" y="5266234"/>
            <a:ext cx="4801270" cy="6001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2" name="Rectangle 26"/>
          <p:cNvSpPr/>
          <p:nvPr/>
        </p:nvSpPr>
        <p:spPr>
          <a:xfrm>
            <a:off x="6753200" y="5157192"/>
            <a:ext cx="648072" cy="81824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"/>
          <p:cNvSpPr/>
          <p:nvPr/>
        </p:nvSpPr>
        <p:spPr>
          <a:xfrm>
            <a:off x="1097403" y="2852936"/>
            <a:ext cx="3207525" cy="330913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dirty="0" smtClean="0"/>
              <a:t>Use </a:t>
            </a:r>
            <a:r>
              <a:rPr lang="en-US" sz="1600" dirty="0"/>
              <a:t>floating </a:t>
            </a:r>
            <a:r>
              <a:rPr lang="en-US" altLang="zh-CN" sz="1600" dirty="0" smtClean="0"/>
              <a:t>toolbar </a:t>
            </a:r>
            <a:r>
              <a:rPr lang="en-US" altLang="zh-CN" sz="1600" dirty="0"/>
              <a:t>to assist</a:t>
            </a:r>
            <a:endParaRPr lang="en-US" sz="1600" dirty="0"/>
          </a:p>
        </p:txBody>
      </p:sp>
      <p:sp>
        <p:nvSpPr>
          <p:cNvPr id="27" name="Oval 20"/>
          <p:cNvSpPr/>
          <p:nvPr/>
        </p:nvSpPr>
        <p:spPr>
          <a:xfrm>
            <a:off x="6652065" y="5031123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ounded Rectangle 2"/>
          <p:cNvSpPr/>
          <p:nvPr/>
        </p:nvSpPr>
        <p:spPr>
          <a:xfrm>
            <a:off x="1163382" y="2017967"/>
            <a:ext cx="3624642" cy="38683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Screen Broadcast </a:t>
            </a:r>
            <a:r>
              <a:rPr lang="en-US" sz="1600" dirty="0" smtClean="0"/>
              <a:t>button to launch</a:t>
            </a:r>
            <a:endParaRPr lang="en-US" sz="1600" dirty="0"/>
          </a:p>
        </p:txBody>
      </p:sp>
      <p:sp>
        <p:nvSpPr>
          <p:cNvPr id="29" name="Oval 18"/>
          <p:cNvSpPr/>
          <p:nvPr/>
        </p:nvSpPr>
        <p:spPr>
          <a:xfrm>
            <a:off x="1043608" y="191683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Oval 19"/>
          <p:cNvSpPr/>
          <p:nvPr/>
        </p:nvSpPr>
        <p:spPr>
          <a:xfrm>
            <a:off x="1045558" y="2751801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6"/>
          <p:cNvSpPr/>
          <p:nvPr/>
        </p:nvSpPr>
        <p:spPr>
          <a:xfrm>
            <a:off x="4770873" y="2954070"/>
            <a:ext cx="648072" cy="81824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0"/>
          <p:cNvSpPr/>
          <p:nvPr/>
        </p:nvSpPr>
        <p:spPr>
          <a:xfrm>
            <a:off x="4669738" y="286137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Oval 20"/>
          <p:cNvSpPr/>
          <p:nvPr/>
        </p:nvSpPr>
        <p:spPr>
          <a:xfrm>
            <a:off x="2816040" y="508238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14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96" y="4138692"/>
            <a:ext cx="3505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Rounded Rectangle 2"/>
          <p:cNvSpPr/>
          <p:nvPr/>
        </p:nvSpPr>
        <p:spPr>
          <a:xfrm>
            <a:off x="1093694" y="2066137"/>
            <a:ext cx="3451499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Select one student in the class model</a:t>
            </a:r>
            <a:endParaRPr lang="en-US" sz="1600" dirty="0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43710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595071" y="207668"/>
            <a:ext cx="4398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Student Demonstration</a:t>
            </a:r>
            <a:endParaRPr lang="en-US" altLang="zh-CN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launch Student Demonstration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992560" y="197321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26"/>
          <p:cNvSpPr/>
          <p:nvPr/>
        </p:nvSpPr>
        <p:spPr>
          <a:xfrm>
            <a:off x="1226728" y="4468219"/>
            <a:ext cx="792088" cy="81824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20"/>
          <p:cNvSpPr/>
          <p:nvPr/>
        </p:nvSpPr>
        <p:spPr>
          <a:xfrm>
            <a:off x="1024459" y="426595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1080">
            <a:off x="3788174" y="3439215"/>
            <a:ext cx="1032882" cy="68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ounded Rectangle 15"/>
          <p:cNvSpPr/>
          <p:nvPr/>
        </p:nvSpPr>
        <p:spPr>
          <a:xfrm>
            <a:off x="1026424" y="2577603"/>
            <a:ext cx="4358624" cy="54000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Click </a:t>
            </a:r>
            <a:r>
              <a:rPr lang="en-US" sz="1600" b="1" dirty="0"/>
              <a:t>Student </a:t>
            </a:r>
            <a:r>
              <a:rPr lang="en-US" sz="1600" b="1" dirty="0" smtClean="0"/>
              <a:t>Demonstration </a:t>
            </a:r>
            <a:r>
              <a:rPr lang="en-US" sz="1600" dirty="0"/>
              <a:t>button, </a:t>
            </a:r>
            <a:r>
              <a:rPr lang="en-US" sz="1600" dirty="0" smtClean="0"/>
              <a:t>and choose the students to receive the demonstration</a:t>
            </a:r>
            <a:endParaRPr lang="en-US" sz="1600" dirty="0"/>
          </a:p>
        </p:txBody>
      </p:sp>
      <p:sp>
        <p:nvSpPr>
          <p:cNvPr id="31" name="Oval 20"/>
          <p:cNvSpPr/>
          <p:nvPr/>
        </p:nvSpPr>
        <p:spPr>
          <a:xfrm>
            <a:off x="954416" y="2469531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ounded Rectangle 15"/>
          <p:cNvSpPr/>
          <p:nvPr/>
        </p:nvSpPr>
        <p:spPr>
          <a:xfrm>
            <a:off x="4918965" y="2037603"/>
            <a:ext cx="3994476" cy="38857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Click </a:t>
            </a:r>
            <a:r>
              <a:rPr lang="en-US" sz="1600" b="1" dirty="0"/>
              <a:t>Student </a:t>
            </a:r>
            <a:r>
              <a:rPr lang="en-US" sz="1600" b="1" dirty="0" smtClean="0"/>
              <a:t>Demonstration </a:t>
            </a:r>
            <a:r>
              <a:rPr lang="en-US" sz="1600" dirty="0" smtClean="0"/>
              <a:t>again to stop</a:t>
            </a:r>
            <a:endParaRPr lang="en-US" sz="1600" dirty="0"/>
          </a:p>
        </p:txBody>
      </p:sp>
      <p:sp>
        <p:nvSpPr>
          <p:cNvPr id="33" name="Oval 20"/>
          <p:cNvSpPr/>
          <p:nvPr/>
        </p:nvSpPr>
        <p:spPr>
          <a:xfrm>
            <a:off x="4846956" y="1929531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226" y="3429000"/>
            <a:ext cx="3795713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970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56" y="3236950"/>
            <a:ext cx="3505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Rounded Rectangle 2"/>
          <p:cNvSpPr/>
          <p:nvPr/>
        </p:nvSpPr>
        <p:spPr>
          <a:xfrm>
            <a:off x="5277113" y="2132856"/>
            <a:ext cx="2844538" cy="50405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Control the playing progress of the media files</a:t>
            </a:r>
            <a:endParaRPr lang="en-US" sz="1600" dirty="0"/>
          </a:p>
        </p:txBody>
      </p:sp>
      <p:sp>
        <p:nvSpPr>
          <p:cNvPr id="25" name="Rounded Rectangle 2"/>
          <p:cNvSpPr/>
          <p:nvPr/>
        </p:nvSpPr>
        <p:spPr>
          <a:xfrm>
            <a:off x="1093694" y="2738046"/>
            <a:ext cx="3282699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Add or delete media files in the list</a:t>
            </a:r>
            <a:endParaRPr lang="en-US" sz="1600" dirty="0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43710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605295" y="207668"/>
            <a:ext cx="21062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Net Movie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946" y="1259472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use Net Movie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Oval 20"/>
          <p:cNvSpPr/>
          <p:nvPr/>
        </p:nvSpPr>
        <p:spPr>
          <a:xfrm>
            <a:off x="5194625" y="198884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15174">
            <a:off x="3711495" y="3782205"/>
            <a:ext cx="1033313" cy="680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Oval 20"/>
          <p:cNvSpPr/>
          <p:nvPr/>
        </p:nvSpPr>
        <p:spPr>
          <a:xfrm>
            <a:off x="992560" y="263691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Oval 20"/>
          <p:cNvSpPr/>
          <p:nvPr/>
        </p:nvSpPr>
        <p:spPr>
          <a:xfrm>
            <a:off x="4505223" y="5202125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ounded Rectangle 2"/>
          <p:cNvSpPr/>
          <p:nvPr/>
        </p:nvSpPr>
        <p:spPr>
          <a:xfrm>
            <a:off x="1093695" y="2132857"/>
            <a:ext cx="2275129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Net Movie </a:t>
            </a:r>
            <a:r>
              <a:rPr lang="en-US" sz="1600" dirty="0" smtClean="0"/>
              <a:t>button</a:t>
            </a:r>
            <a:endParaRPr lang="en-US" sz="1600" dirty="0"/>
          </a:p>
        </p:txBody>
      </p:sp>
      <p:sp>
        <p:nvSpPr>
          <p:cNvPr id="31" name="Oval 18"/>
          <p:cNvSpPr/>
          <p:nvPr/>
        </p:nvSpPr>
        <p:spPr>
          <a:xfrm>
            <a:off x="992560" y="2060848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26"/>
          <p:cNvSpPr/>
          <p:nvPr/>
        </p:nvSpPr>
        <p:spPr>
          <a:xfrm>
            <a:off x="1971544" y="3558416"/>
            <a:ext cx="603912" cy="81824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18"/>
          <p:cNvSpPr/>
          <p:nvPr/>
        </p:nvSpPr>
        <p:spPr>
          <a:xfrm>
            <a:off x="1804215" y="3433151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770" y="3356970"/>
            <a:ext cx="3052763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26"/>
          <p:cNvSpPr/>
          <p:nvPr/>
        </p:nvSpPr>
        <p:spPr>
          <a:xfrm>
            <a:off x="7107233" y="3708866"/>
            <a:ext cx="726088" cy="31259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20"/>
          <p:cNvSpPr/>
          <p:nvPr/>
        </p:nvSpPr>
        <p:spPr>
          <a:xfrm>
            <a:off x="6941005" y="3558416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26"/>
          <p:cNvSpPr/>
          <p:nvPr/>
        </p:nvSpPr>
        <p:spPr>
          <a:xfrm>
            <a:off x="4681800" y="5303260"/>
            <a:ext cx="1227917" cy="33018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8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60" y="3874696"/>
            <a:ext cx="35052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Rounded Rectangle 2"/>
          <p:cNvSpPr/>
          <p:nvPr/>
        </p:nvSpPr>
        <p:spPr>
          <a:xfrm>
            <a:off x="5317809" y="2067700"/>
            <a:ext cx="3595631" cy="67034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Broadcast </a:t>
            </a:r>
            <a:r>
              <a:rPr lang="en-US" sz="1600" dirty="0" smtClean="0"/>
              <a:t>to broadcast the image from </a:t>
            </a:r>
            <a:r>
              <a:rPr lang="en-US" sz="1600" dirty="0"/>
              <a:t>teacher's </a:t>
            </a:r>
            <a:r>
              <a:rPr lang="en-US" sz="1600" dirty="0" smtClean="0"/>
              <a:t>camera or other connected devices</a:t>
            </a:r>
            <a:endParaRPr lang="en-US" sz="1600" dirty="0"/>
          </a:p>
        </p:txBody>
      </p:sp>
      <p:sp>
        <p:nvSpPr>
          <p:cNvPr id="31" name="Rounded Rectangle 2"/>
          <p:cNvSpPr/>
          <p:nvPr/>
        </p:nvSpPr>
        <p:spPr>
          <a:xfrm>
            <a:off x="1108390" y="2722624"/>
            <a:ext cx="3052522" cy="49035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Properties </a:t>
            </a:r>
            <a:r>
              <a:rPr lang="en-US" sz="1600" dirty="0" smtClean="0"/>
              <a:t>to select audio and video device</a:t>
            </a:r>
            <a:endParaRPr lang="en-US" sz="1600" dirty="0"/>
          </a:p>
        </p:txBody>
      </p:sp>
      <p:sp>
        <p:nvSpPr>
          <p:cNvPr id="29" name="Rounded Rectangle 2"/>
          <p:cNvSpPr/>
          <p:nvPr/>
        </p:nvSpPr>
        <p:spPr>
          <a:xfrm>
            <a:off x="1093695" y="2132857"/>
            <a:ext cx="2275129" cy="36004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/>
              <a:t>Click </a:t>
            </a:r>
            <a:r>
              <a:rPr lang="en-US" sz="1600" b="1" dirty="0" smtClean="0"/>
              <a:t>Camera </a:t>
            </a:r>
            <a:r>
              <a:rPr lang="en-US" sz="1600" dirty="0" smtClean="0"/>
              <a:t>button</a:t>
            </a:r>
            <a:endParaRPr lang="en-US" sz="1600" dirty="0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906000" cy="100010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0" y="6643710"/>
            <a:ext cx="9906000" cy="21429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605295" y="207668"/>
            <a:ext cx="21062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Camera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12" y="1259473"/>
            <a:ext cx="9189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How to use Camera</a:t>
            </a:r>
            <a:endParaRPr lang="en-US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Oval 20"/>
          <p:cNvSpPr/>
          <p:nvPr/>
        </p:nvSpPr>
        <p:spPr>
          <a:xfrm>
            <a:off x="5216676" y="1988840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0"/>
          <p:cNvSpPr/>
          <p:nvPr/>
        </p:nvSpPr>
        <p:spPr>
          <a:xfrm>
            <a:off x="1000404" y="203172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20"/>
          <p:cNvSpPr/>
          <p:nvPr/>
        </p:nvSpPr>
        <p:spPr>
          <a:xfrm>
            <a:off x="2432720" y="3874803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5" descr="C:\Users\test\Desktop\未标题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99168">
            <a:off x="3897562" y="4074728"/>
            <a:ext cx="1045003" cy="68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Oval 20"/>
          <p:cNvSpPr/>
          <p:nvPr/>
        </p:nvSpPr>
        <p:spPr>
          <a:xfrm>
            <a:off x="992560" y="2636912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Oval 20"/>
          <p:cNvSpPr/>
          <p:nvPr/>
        </p:nvSpPr>
        <p:spPr>
          <a:xfrm>
            <a:off x="4625637" y="5621885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212" y="2825432"/>
            <a:ext cx="4227195" cy="318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ectangle 26"/>
          <p:cNvSpPr/>
          <p:nvPr/>
        </p:nvSpPr>
        <p:spPr>
          <a:xfrm>
            <a:off x="4827906" y="5774329"/>
            <a:ext cx="765378" cy="308462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6"/>
          <p:cNvSpPr/>
          <p:nvPr/>
        </p:nvSpPr>
        <p:spPr>
          <a:xfrm>
            <a:off x="8350847" y="5791921"/>
            <a:ext cx="761685" cy="273278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20"/>
          <p:cNvSpPr/>
          <p:nvPr/>
        </p:nvSpPr>
        <p:spPr>
          <a:xfrm>
            <a:off x="8167785" y="5673194"/>
            <a:ext cx="202269" cy="20226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3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26"/>
          <p:cNvSpPr/>
          <p:nvPr/>
        </p:nvSpPr>
        <p:spPr>
          <a:xfrm>
            <a:off x="2634651" y="4119953"/>
            <a:ext cx="518149" cy="81824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94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2939</TotalTime>
  <Words>1527</Words>
  <Application>Microsoft Office PowerPoint</Application>
  <PresentationFormat>A4 Paper (210x297 mm)</PresentationFormat>
  <Paragraphs>472</Paragraphs>
  <Slides>55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test</dc:creator>
  <cp:lastModifiedBy>Hanzo_007</cp:lastModifiedBy>
  <cp:revision>255</cp:revision>
  <dcterms:created xsi:type="dcterms:W3CDTF">2014-03-31T03:32:57Z</dcterms:created>
  <dcterms:modified xsi:type="dcterms:W3CDTF">2015-10-21T08:27:21Z</dcterms:modified>
</cp:coreProperties>
</file>