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sldIdLst>
    <p:sldId id="256" r:id="rId2"/>
    <p:sldId id="292" r:id="rId3"/>
    <p:sldId id="298" r:id="rId4"/>
    <p:sldId id="299" r:id="rId5"/>
    <p:sldId id="294" r:id="rId6"/>
    <p:sldId id="270" r:id="rId7"/>
    <p:sldId id="257" r:id="rId8"/>
    <p:sldId id="258" r:id="rId9"/>
    <p:sldId id="259" r:id="rId10"/>
    <p:sldId id="260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282" r:id="rId19"/>
    <p:sldId id="310" r:id="rId20"/>
    <p:sldId id="307" r:id="rId21"/>
    <p:sldId id="308" r:id="rId22"/>
    <p:sldId id="309" r:id="rId23"/>
    <p:sldId id="31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2676" autoAdjust="0"/>
  </p:normalViewPr>
  <p:slideViewPr>
    <p:cSldViewPr>
      <p:cViewPr varScale="1">
        <p:scale>
          <a:sx n="107" d="100"/>
          <a:sy n="107" d="100"/>
        </p:scale>
        <p:origin x="152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576F9-A329-6D48-9790-08FD541E5C4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B4232-CA95-CF43-986B-CD14E2BB6D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517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AB4232-CA95-CF43-986B-CD14E2BB6D1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47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AB4232-CA95-CF43-986B-CD14E2BB6D1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1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5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20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795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3006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04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36488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1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58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0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670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1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74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68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9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69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39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6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713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F73D1AF-F68E-4820-99D4-4B3AE4D5781F}" type="datetimeFigureOut">
              <a:rPr lang="en-US" smtClean="0"/>
              <a:t>12/9/19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CFD64F3-95DC-4F4E-A361-521D18379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405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  <p:sldLayoutId id="2147483738" r:id="rId18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0" y="1981200"/>
            <a:ext cx="8153400" cy="1731982"/>
          </a:xfrm>
        </p:spPr>
        <p:txBody>
          <a:bodyPr>
            <a:normAutofit fontScale="90000"/>
          </a:bodyPr>
          <a:lstStyle/>
          <a:p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SEKOLAH Bukit Sion </a:t>
            </a:r>
            <a:b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Middle-High School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invigilators briefing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Semester 1 Examination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4A24FE-7988-FC4B-B13C-38F2E43321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" y="4114800"/>
            <a:ext cx="2019300" cy="185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49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49490" y="457200"/>
            <a:ext cx="6554867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the Exam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49490" y="2209800"/>
            <a:ext cx="7543800" cy="37676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Please Check :</a:t>
            </a:r>
          </a:p>
          <a:p>
            <a:pPr marL="457200" indent="-457200"/>
            <a:r>
              <a:rPr lang="en-GB" sz="2800" dirty="0">
                <a:solidFill>
                  <a:schemeClr val="tx1"/>
                </a:solidFill>
              </a:rPr>
              <a:t>Is the exam room is set up correctly?</a:t>
            </a:r>
          </a:p>
          <a:p>
            <a:pPr marL="457200" indent="-457200"/>
            <a:r>
              <a:rPr lang="en-GB" sz="2800" dirty="0">
                <a:solidFill>
                  <a:schemeClr val="tx1"/>
                </a:solidFill>
              </a:rPr>
              <a:t>Do you have the right question papers?</a:t>
            </a:r>
          </a:p>
          <a:p>
            <a:pPr marL="457200" indent="-457200"/>
            <a:r>
              <a:rPr lang="en-GB" sz="2800" dirty="0">
                <a:solidFill>
                  <a:schemeClr val="tx1"/>
                </a:solidFill>
              </a:rPr>
              <a:t>Do you have the right answer sheets?</a:t>
            </a:r>
          </a:p>
          <a:p>
            <a:pPr marL="457200" indent="-457200"/>
            <a:r>
              <a:rPr lang="en-GB" sz="2800" dirty="0">
                <a:solidFill>
                  <a:schemeClr val="tx1"/>
                </a:solidFill>
              </a:rPr>
              <a:t>Do you have the attendance register?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</a:rPr>
              <a:t>Do you have the seating plan?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4071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49490" y="457200"/>
            <a:ext cx="6554867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the Exam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0616B65-5874-BD46-BC63-7A8ABBC78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490" y="2133600"/>
            <a:ext cx="7745505" cy="4152453"/>
          </a:xfrm>
        </p:spPr>
        <p:txBody>
          <a:bodyPr>
            <a:normAutofit lnSpcReduction="10000"/>
          </a:bodyPr>
          <a:lstStyle/>
          <a:p>
            <a:pPr marL="457200" indent="-457200"/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Inspection - remove any unauthorized materials from students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Check the participation card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Seat according to the seating plan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Tell them that the exam is in progress as soon as they enter the room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Morning prayer (morning session only)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Distribute the answer sheets </a:t>
            </a:r>
          </a:p>
        </p:txBody>
      </p:sp>
    </p:spTree>
    <p:extLst>
      <p:ext uri="{BB962C8B-B14F-4D97-AF65-F5344CB8AC3E}">
        <p14:creationId xmlns:p14="http://schemas.microsoft.com/office/powerpoint/2010/main" val="56802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0155" y="0"/>
            <a:ext cx="7745505" cy="1524000"/>
          </a:xfrm>
        </p:spPr>
        <p:txBody>
          <a:bodyPr>
            <a:normAutofit fontScale="90000"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Once Students are Seated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6A31C73E-F0AA-3245-9882-93F2F19449BA}"/>
              </a:ext>
            </a:extLst>
          </p:cNvPr>
          <p:cNvSpPr txBox="1">
            <a:spLocks/>
          </p:cNvSpPr>
          <p:nvPr/>
        </p:nvSpPr>
        <p:spPr>
          <a:xfrm>
            <a:off x="730155" y="1447800"/>
            <a:ext cx="7745505" cy="51601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tx1"/>
                </a:solidFill>
              </a:rPr>
              <a:t>Remind students that they are under exam conditions.</a:t>
            </a:r>
          </a:p>
          <a:p>
            <a:r>
              <a:rPr lang="en-GB" sz="2400" dirty="0">
                <a:solidFill>
                  <a:schemeClr val="tx1"/>
                </a:solidFill>
              </a:rPr>
              <a:t>Hand out the papers according to the seating plan.</a:t>
            </a:r>
          </a:p>
          <a:p>
            <a:r>
              <a:rPr lang="en-GB" sz="2400" dirty="0">
                <a:solidFill>
                  <a:schemeClr val="tx1"/>
                </a:solidFill>
              </a:rPr>
              <a:t>Read out the instructions on the front of the question paper.</a:t>
            </a:r>
          </a:p>
          <a:p>
            <a:r>
              <a:rPr lang="en-GB" sz="2400" dirty="0">
                <a:solidFill>
                  <a:schemeClr val="tx1"/>
                </a:solidFill>
              </a:rPr>
              <a:t>Tell students : (What to say list)</a:t>
            </a:r>
          </a:p>
          <a:p>
            <a:pPr lvl="1"/>
            <a:r>
              <a:rPr lang="en-GB" sz="2400" dirty="0">
                <a:solidFill>
                  <a:schemeClr val="tx1"/>
                </a:solidFill>
              </a:rPr>
              <a:t>To enter their name, grade, room number on the answer sheets.</a:t>
            </a:r>
          </a:p>
          <a:p>
            <a:pPr lvl="1"/>
            <a:r>
              <a:rPr lang="en-GB" sz="2400" dirty="0">
                <a:solidFill>
                  <a:schemeClr val="tx1"/>
                </a:solidFill>
              </a:rPr>
              <a:t>How much time they have for the exam.</a:t>
            </a:r>
          </a:p>
          <a:p>
            <a:pPr lvl="1"/>
            <a:r>
              <a:rPr lang="en-GB" sz="2400" dirty="0">
                <a:solidFill>
                  <a:schemeClr val="tx1"/>
                </a:solidFill>
              </a:rPr>
              <a:t>They can start writing.</a:t>
            </a:r>
          </a:p>
        </p:txBody>
      </p:sp>
    </p:spTree>
    <p:extLst>
      <p:ext uri="{BB962C8B-B14F-4D97-AF65-F5344CB8AC3E}">
        <p14:creationId xmlns:p14="http://schemas.microsoft.com/office/powerpoint/2010/main" val="135667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49490" y="0"/>
            <a:ext cx="6554867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the Exam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32D434C-E31D-3D4A-B7AB-BF3C78810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490" y="1524000"/>
            <a:ext cx="7745505" cy="502919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Give your full attention to invigilating the exam </a:t>
            </a:r>
          </a:p>
          <a:p>
            <a:r>
              <a:rPr lang="en-GB" sz="2400" dirty="0">
                <a:solidFill>
                  <a:schemeClr val="tx1"/>
                </a:solidFill>
              </a:rPr>
              <a:t>Respond as quickly as possible when a student raises their hand for help: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Only answer questions about information on the front of the paper.</a:t>
            </a:r>
          </a:p>
          <a:p>
            <a:pPr lvl="2"/>
            <a:r>
              <a:rPr lang="en-GB" sz="1800" dirty="0">
                <a:solidFill>
                  <a:schemeClr val="tx1"/>
                </a:solidFill>
              </a:rPr>
              <a:t>Don’t give any advice to the candidate – check with the exams officer if you aren’t sure.</a:t>
            </a:r>
          </a:p>
          <a:p>
            <a:r>
              <a:rPr lang="en-GB" sz="2400" dirty="0">
                <a:solidFill>
                  <a:schemeClr val="tx1"/>
                </a:solidFill>
              </a:rPr>
              <a:t>Look out for any cheating, malpractice or students looking unwell.</a:t>
            </a:r>
          </a:p>
          <a:p>
            <a:r>
              <a:rPr lang="en-GB" sz="2400" dirty="0">
                <a:solidFill>
                  <a:schemeClr val="tx1"/>
                </a:solidFill>
              </a:rPr>
              <a:t>If a student is disruptive remove them from the room while you resolve the issue. Don’t forget to maintain the required number of invigilators.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38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49490" y="457200"/>
            <a:ext cx="6554867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Malpractice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39782EF3-BBD0-7F40-83C1-31991152C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490" y="1981200"/>
            <a:ext cx="8013510" cy="4114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Under exam conditions students are not allowed to: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</a:rPr>
              <a:t>use any unauthorized materials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</a:rPr>
              <a:t>copy or attempt to copy another person’s work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</a:rPr>
              <a:t>Disturb another person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</a:rPr>
              <a:t>talk to other students</a:t>
            </a:r>
          </a:p>
        </p:txBody>
      </p:sp>
    </p:spTree>
    <p:extLst>
      <p:ext uri="{BB962C8B-B14F-4D97-AF65-F5344CB8AC3E}">
        <p14:creationId xmlns:p14="http://schemas.microsoft.com/office/powerpoint/2010/main" val="126099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49490" y="457200"/>
            <a:ext cx="6554867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Malpractice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4021AD3-08F3-9B45-B669-25D9A9940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247" y="1981200"/>
            <a:ext cx="7745505" cy="43810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Unauthorized materials include: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dictionary or Bible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pencil case 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any food or drink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any correction </a:t>
            </a:r>
            <a:r>
              <a:rPr lang="en-US" sz="2000" b="1" dirty="0">
                <a:solidFill>
                  <a:schemeClr val="tx1"/>
                </a:solidFill>
              </a:rPr>
              <a:t>fluid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any types of watches</a:t>
            </a:r>
          </a:p>
          <a:p>
            <a:r>
              <a: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you suspect a student of malpractice: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Warn them that they may be excluded from the exam.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Record what has happened and keep the evidence.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Call for help if necessary.</a:t>
            </a:r>
          </a:p>
        </p:txBody>
      </p:sp>
    </p:spTree>
    <p:extLst>
      <p:ext uri="{BB962C8B-B14F-4D97-AF65-F5344CB8AC3E}">
        <p14:creationId xmlns:p14="http://schemas.microsoft.com/office/powerpoint/2010/main" val="99641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7645020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exam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4274CA4-4C0E-5E41-AD75-FFD2D1996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76400"/>
            <a:ext cx="8458200" cy="4876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GB" sz="2600" dirty="0">
                <a:solidFill>
                  <a:schemeClr val="tx1"/>
                </a:solidFill>
              </a:rPr>
              <a:t>Tell students when they have five minutes left.</a:t>
            </a:r>
          </a:p>
          <a:p>
            <a:r>
              <a:rPr lang="en-GB" sz="2600" dirty="0">
                <a:solidFill>
                  <a:schemeClr val="tx1"/>
                </a:solidFill>
              </a:rPr>
              <a:t>Announce when the exam finishes. </a:t>
            </a:r>
          </a:p>
          <a:p>
            <a:r>
              <a:rPr lang="en-GB" sz="2600" dirty="0">
                <a:solidFill>
                  <a:schemeClr val="tx1"/>
                </a:solidFill>
              </a:rPr>
              <a:t>Tell them to stop writing.</a:t>
            </a:r>
          </a:p>
          <a:p>
            <a:r>
              <a:rPr lang="en-GB" sz="2600" dirty="0">
                <a:solidFill>
                  <a:schemeClr val="tx1"/>
                </a:solidFill>
              </a:rPr>
              <a:t>Remind them that they remain under exam conditions until their scripts have been collected and they have left the room.</a:t>
            </a:r>
          </a:p>
          <a:p>
            <a:r>
              <a:rPr lang="en-GB" sz="2600" dirty="0">
                <a:solidFill>
                  <a:schemeClr val="tx1"/>
                </a:solidFill>
              </a:rPr>
              <a:t>Ask them to check they have completed all the necessary information on the scripts/ answer sheets.</a:t>
            </a:r>
          </a:p>
        </p:txBody>
      </p:sp>
    </p:spTree>
    <p:extLst>
      <p:ext uri="{BB962C8B-B14F-4D97-AF65-F5344CB8AC3E}">
        <p14:creationId xmlns:p14="http://schemas.microsoft.com/office/powerpoint/2010/main" val="414186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45020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Collecting the Scripts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28EAC34-F6F2-5F49-B11D-8D504ECEF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223" y="1723030"/>
            <a:ext cx="8260977" cy="47539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GB" sz="2200" dirty="0">
                <a:solidFill>
                  <a:schemeClr val="tx1"/>
                </a:solidFill>
              </a:rPr>
              <a:t>Don’t let students leave the room until you have collected all the scripts. </a:t>
            </a:r>
          </a:p>
          <a:p>
            <a:r>
              <a:rPr lang="en-GB" sz="2200" dirty="0">
                <a:solidFill>
                  <a:schemeClr val="tx1"/>
                </a:solidFill>
              </a:rPr>
              <a:t>Sort the scripts into the order shown on the attendance register </a:t>
            </a:r>
          </a:p>
          <a:p>
            <a:r>
              <a:rPr lang="en-GB" sz="2200" dirty="0">
                <a:solidFill>
                  <a:schemeClr val="tx1"/>
                </a:solidFill>
              </a:rPr>
              <a:t>Don’t leave scripts unattended at any time.</a:t>
            </a:r>
          </a:p>
          <a:p>
            <a:r>
              <a:rPr lang="en-GB" sz="2200" dirty="0">
                <a:solidFill>
                  <a:schemeClr val="tx1"/>
                </a:solidFill>
              </a:rPr>
              <a:t>Don’t read or allow anyone else to read any of the scripts.</a:t>
            </a:r>
          </a:p>
          <a:p>
            <a:r>
              <a:rPr lang="en-GB" sz="2200" dirty="0">
                <a:solidFill>
                  <a:schemeClr val="tx1"/>
                </a:solidFill>
              </a:rPr>
              <a:t>Closing prayer (afternoon session only)</a:t>
            </a:r>
          </a:p>
          <a:p>
            <a:r>
              <a:rPr lang="en-GB" sz="2200" dirty="0">
                <a:solidFill>
                  <a:schemeClr val="tx1"/>
                </a:solidFill>
              </a:rPr>
              <a:t>Dismiss the students in silence. </a:t>
            </a:r>
          </a:p>
          <a:p>
            <a:r>
              <a:rPr lang="en-GB" sz="2200" dirty="0">
                <a:solidFill>
                  <a:schemeClr val="tx1"/>
                </a:solidFill>
              </a:rPr>
              <a:t>Place the scripts and attendance registers in the folder and handover it to the exams officer immediately.</a:t>
            </a:r>
          </a:p>
        </p:txBody>
      </p:sp>
    </p:spTree>
    <p:extLst>
      <p:ext uri="{BB962C8B-B14F-4D97-AF65-F5344CB8AC3E}">
        <p14:creationId xmlns:p14="http://schemas.microsoft.com/office/powerpoint/2010/main" val="416017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t1.gstatic.com/images?q=tbn:ANd9GcR_HxJ7ryXrIXWMvMBfPMv4atBQSessFivGhhmr0saKWzplCG41noXvvyz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573080"/>
            <a:ext cx="7924800" cy="571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07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0" y="1981200"/>
            <a:ext cx="8153400" cy="1731982"/>
          </a:xfrm>
        </p:spPr>
        <p:txBody>
          <a:bodyPr>
            <a:normAutofit fontScale="90000"/>
          </a:bodyPr>
          <a:lstStyle/>
          <a:p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SEKOLAH Bukit Sion </a:t>
            </a:r>
            <a:b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Middle-High School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RULES AND REGULATIONS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Semester 1 Examination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4A24FE-7988-FC4B-B13C-38F2E43321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" y="4114800"/>
            <a:ext cx="2019300" cy="1857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59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B7D21C25-F056-4FA4-952B-C0928689BD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9710319"/>
              </p:ext>
            </p:extLst>
          </p:nvPr>
        </p:nvGraphicFramePr>
        <p:xfrm>
          <a:off x="1028304" y="800846"/>
          <a:ext cx="7087392" cy="5844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848">
                  <a:extLst>
                    <a:ext uri="{9D8B030D-6E8A-4147-A177-3AD203B41FA5}">
                      <a16:colId xmlns:a16="http://schemas.microsoft.com/office/drawing/2014/main" val="643039898"/>
                    </a:ext>
                  </a:extLst>
                </a:gridCol>
                <a:gridCol w="1771848">
                  <a:extLst>
                    <a:ext uri="{9D8B030D-6E8A-4147-A177-3AD203B41FA5}">
                      <a16:colId xmlns:a16="http://schemas.microsoft.com/office/drawing/2014/main" val="3300701712"/>
                    </a:ext>
                  </a:extLst>
                </a:gridCol>
                <a:gridCol w="1771848">
                  <a:extLst>
                    <a:ext uri="{9D8B030D-6E8A-4147-A177-3AD203B41FA5}">
                      <a16:colId xmlns:a16="http://schemas.microsoft.com/office/drawing/2014/main" val="382982125"/>
                    </a:ext>
                  </a:extLst>
                </a:gridCol>
                <a:gridCol w="1771848">
                  <a:extLst>
                    <a:ext uri="{9D8B030D-6E8A-4147-A177-3AD203B41FA5}">
                      <a16:colId xmlns:a16="http://schemas.microsoft.com/office/drawing/2014/main" val="1590763802"/>
                    </a:ext>
                  </a:extLst>
                </a:gridCol>
              </a:tblGrid>
              <a:tr h="384640">
                <a:tc>
                  <a:txBody>
                    <a:bodyPr/>
                    <a:lstStyle/>
                    <a:p>
                      <a:endParaRPr lang="en-ID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Room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PIC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# of table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32079771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Japanese Room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Suimanjaya</a:t>
                      </a:r>
                      <a:endParaRPr lang="en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45123520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Hannah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10155499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Raya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07522006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Eileen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4230729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73913529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Training Room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Manat</a:t>
                      </a:r>
                      <a:endParaRPr lang="en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22934874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05381395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Lydia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94371487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Handayani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96129337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Albert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1172347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9203881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Florencia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30683304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Yulius</a:t>
                      </a:r>
                      <a:endParaRPr lang="en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02122109"/>
                  </a:ext>
                </a:extLst>
              </a:tr>
              <a:tr h="389982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Josua</a:t>
                      </a:r>
                      <a:endParaRPr lang="en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2427656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0A566BD-0AC4-4D76-9C26-6A41FD1937F7}"/>
              </a:ext>
            </a:extLst>
          </p:cNvPr>
          <p:cNvSpPr txBox="1"/>
          <p:nvPr/>
        </p:nvSpPr>
        <p:spPr>
          <a:xfrm>
            <a:off x="1828800" y="152400"/>
            <a:ext cx="548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800" b="1" dirty="0"/>
              <a:t>Middle School Exam Room</a:t>
            </a:r>
          </a:p>
        </p:txBody>
      </p:sp>
    </p:spTree>
    <p:extLst>
      <p:ext uri="{BB962C8B-B14F-4D97-AF65-F5344CB8AC3E}">
        <p14:creationId xmlns:p14="http://schemas.microsoft.com/office/powerpoint/2010/main" val="331770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7645020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Rules and Regulations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1CB9195-3BA9-804E-9EAF-82AC88011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On time for all examinations – 5 minutes before the exam begins </a:t>
            </a:r>
          </a:p>
          <a:p>
            <a:r>
              <a:rPr lang="en-US" sz="2400" dirty="0">
                <a:solidFill>
                  <a:schemeClr val="tx1"/>
                </a:solidFill>
              </a:rPr>
              <a:t>Always bring the participation card during the exam</a:t>
            </a:r>
          </a:p>
          <a:p>
            <a:r>
              <a:rPr lang="en-US" sz="2400" dirty="0">
                <a:solidFill>
                  <a:schemeClr val="tx1"/>
                </a:solidFill>
              </a:rPr>
              <a:t>Provide what you need – pens, pencils, rules, etc. </a:t>
            </a:r>
          </a:p>
          <a:p>
            <a:r>
              <a:rPr lang="en-US" sz="2400" dirty="0">
                <a:solidFill>
                  <a:schemeClr val="tx1"/>
                </a:solidFill>
              </a:rPr>
              <a:t>Seat according to the seating plan</a:t>
            </a:r>
          </a:p>
          <a:p>
            <a:r>
              <a:rPr lang="en-US" sz="2400" dirty="0">
                <a:solidFill>
                  <a:schemeClr val="tx1"/>
                </a:solidFill>
              </a:rPr>
              <a:t>Must </a:t>
            </a:r>
            <a:r>
              <a:rPr lang="en-US" sz="2400" b="1" dirty="0">
                <a:solidFill>
                  <a:schemeClr val="tx1"/>
                </a:solidFill>
              </a:rPr>
              <a:t>NOT</a:t>
            </a:r>
            <a:r>
              <a:rPr lang="en-US" sz="2400" dirty="0">
                <a:solidFill>
                  <a:schemeClr val="tx1"/>
                </a:solidFill>
              </a:rPr>
              <a:t> talk to, attempt to communicate with or disturb other students once you entered the examination room</a:t>
            </a:r>
          </a:p>
          <a:p>
            <a:r>
              <a:rPr lang="en-US" sz="2400" dirty="0">
                <a:solidFill>
                  <a:schemeClr val="tx1"/>
                </a:solidFill>
              </a:rPr>
              <a:t>Question?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Talk to an invigilator &amp; follow their instructions</a:t>
            </a:r>
          </a:p>
        </p:txBody>
      </p:sp>
    </p:spTree>
    <p:extLst>
      <p:ext uri="{BB962C8B-B14F-4D97-AF65-F5344CB8AC3E}">
        <p14:creationId xmlns:p14="http://schemas.microsoft.com/office/powerpoint/2010/main" val="407246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7645020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Rules and Regulations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6372C41-EE73-DA4C-948B-EC289D6D2D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510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All belongings and bags  </a:t>
            </a:r>
            <a:r>
              <a:rPr lang="en-US" sz="2400" b="1" dirty="0">
                <a:solidFill>
                  <a:schemeClr val="tx1"/>
                </a:solidFill>
                <a:sym typeface="Wingdings" panose="05000000000000000000" pitchFamily="2" charset="2"/>
              </a:rPr>
              <a:t>LOCKER!</a:t>
            </a:r>
          </a:p>
          <a:p>
            <a:r>
              <a:rPr lang="en-US" sz="2400" b="1" dirty="0">
                <a:solidFill>
                  <a:schemeClr val="tx1"/>
                </a:solidFill>
                <a:sym typeface="Wingdings" panose="05000000000000000000" pitchFamily="2" charset="2"/>
              </a:rPr>
              <a:t>NO FOOD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and </a:t>
            </a:r>
            <a:r>
              <a:rPr lang="en-US" sz="2400" b="1" dirty="0">
                <a:solidFill>
                  <a:schemeClr val="tx1"/>
                </a:solidFill>
                <a:sym typeface="Wingdings" panose="05000000000000000000" pitchFamily="2" charset="2"/>
              </a:rPr>
              <a:t>DRINK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 inside the exam room </a:t>
            </a: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DO NOT </a:t>
            </a:r>
            <a:r>
              <a:rPr lang="en-US" sz="2400" dirty="0">
                <a:solidFill>
                  <a:schemeClr val="tx1"/>
                </a:solidFill>
              </a:rPr>
              <a:t>involve in any unfair or dishonest practice before, during or after the examination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MUST NOT </a:t>
            </a:r>
            <a:r>
              <a:rPr lang="en-US" sz="2400" dirty="0">
                <a:solidFill>
                  <a:schemeClr val="tx1"/>
                </a:solidFill>
              </a:rPr>
              <a:t>have any unauthorized materials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dictionary and Bible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pencil case 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any food or drink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correction </a:t>
            </a:r>
            <a:r>
              <a:rPr lang="en-US" sz="2000" b="1" dirty="0">
                <a:solidFill>
                  <a:schemeClr val="tx1"/>
                </a:solidFill>
              </a:rPr>
              <a:t>fluid</a:t>
            </a:r>
          </a:p>
          <a:p>
            <a:pPr lvl="1"/>
            <a:r>
              <a:rPr lang="en-US" sz="2000" b="1" dirty="0">
                <a:solidFill>
                  <a:schemeClr val="tx1"/>
                </a:solidFill>
              </a:rPr>
              <a:t>Any types of watches</a:t>
            </a:r>
          </a:p>
          <a:p>
            <a:r>
              <a:rPr lang="en-US" sz="2400" dirty="0">
                <a:solidFill>
                  <a:schemeClr val="tx1"/>
                </a:solidFill>
              </a:rPr>
              <a:t>No Toilet Permission for the </a:t>
            </a:r>
            <a:r>
              <a:rPr lang="en-US" sz="2400" b="1" dirty="0">
                <a:solidFill>
                  <a:schemeClr val="tx1"/>
                </a:solidFill>
              </a:rPr>
              <a:t>first hour</a:t>
            </a:r>
            <a:r>
              <a:rPr lang="en-US" sz="2400" dirty="0">
                <a:solidFill>
                  <a:schemeClr val="tx1"/>
                </a:solidFill>
              </a:rPr>
              <a:t> of the exam </a:t>
            </a:r>
          </a:p>
        </p:txBody>
      </p:sp>
    </p:spTree>
    <p:extLst>
      <p:ext uri="{BB962C8B-B14F-4D97-AF65-F5344CB8AC3E}">
        <p14:creationId xmlns:p14="http://schemas.microsoft.com/office/powerpoint/2010/main" val="106121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0"/>
            <a:ext cx="7645020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Rules and Regulations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E2BAED4-2882-1B4F-843D-F089C029A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4000"/>
            <a:ext cx="7745505" cy="4876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Malpractice - Under exam conditions students are not allowed to:</a:t>
            </a:r>
          </a:p>
          <a:p>
            <a:pPr marL="868680" lvl="1" indent="-457200"/>
            <a:r>
              <a:rPr lang="en-US" sz="2200" dirty="0">
                <a:solidFill>
                  <a:schemeClr val="tx1"/>
                </a:solidFill>
              </a:rPr>
              <a:t>use any unauthorized materials</a:t>
            </a:r>
          </a:p>
          <a:p>
            <a:pPr marL="868680" lvl="1" indent="-457200"/>
            <a:r>
              <a:rPr lang="en-US" sz="2200" dirty="0">
                <a:solidFill>
                  <a:schemeClr val="tx1"/>
                </a:solidFill>
              </a:rPr>
              <a:t>copy or attempt to copy another person’s work</a:t>
            </a:r>
          </a:p>
          <a:p>
            <a:pPr marL="868680" lvl="1" indent="-457200"/>
            <a:r>
              <a:rPr lang="en-US" sz="2200" dirty="0">
                <a:solidFill>
                  <a:schemeClr val="tx1"/>
                </a:solidFill>
              </a:rPr>
              <a:t>disturb another person</a:t>
            </a:r>
          </a:p>
          <a:p>
            <a:pPr marL="868680" lvl="1" indent="-457200"/>
            <a:r>
              <a:rPr lang="en-US" sz="2200" dirty="0">
                <a:solidFill>
                  <a:schemeClr val="tx1"/>
                </a:solidFill>
              </a:rPr>
              <a:t>talk to other students</a:t>
            </a:r>
          </a:p>
          <a:p>
            <a:r>
              <a:rPr lang="en-US" sz="2400" dirty="0">
                <a:solidFill>
                  <a:schemeClr val="tx1"/>
                </a:solidFill>
              </a:rPr>
              <a:t>Warned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Recorded  Expelled </a:t>
            </a:r>
          </a:p>
          <a:p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Late – Enter exam room, no time extension </a:t>
            </a:r>
          </a:p>
          <a:p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No Exam participation card – Sent to Exam Officers</a:t>
            </a:r>
          </a:p>
        </p:txBody>
      </p:sp>
    </p:spTree>
    <p:extLst>
      <p:ext uri="{BB962C8B-B14F-4D97-AF65-F5344CB8AC3E}">
        <p14:creationId xmlns:p14="http://schemas.microsoft.com/office/powerpoint/2010/main" val="119505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t1.gstatic.com/images?q=tbn:ANd9GcR_HxJ7ryXrIXWMvMBfPMv4atBQSessFivGhhmr0saKWzplCG41noXvvyz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573080"/>
            <a:ext cx="7924800" cy="571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92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1FDBD96A-05DD-4809-BA9F-7F769CB3C3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4150573"/>
              </p:ext>
            </p:extLst>
          </p:nvPr>
        </p:nvGraphicFramePr>
        <p:xfrm>
          <a:off x="1066800" y="762006"/>
          <a:ext cx="7239000" cy="5931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50">
                  <a:extLst>
                    <a:ext uri="{9D8B030D-6E8A-4147-A177-3AD203B41FA5}">
                      <a16:colId xmlns:a16="http://schemas.microsoft.com/office/drawing/2014/main" val="891379828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2831284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1932885849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639918922"/>
                    </a:ext>
                  </a:extLst>
                </a:gridCol>
              </a:tblGrid>
              <a:tr h="423709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Room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PIC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# of table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69003473"/>
                  </a:ext>
                </a:extLst>
              </a:tr>
              <a:tr h="423709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Emmanuel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37701741"/>
                  </a:ext>
                </a:extLst>
              </a:tr>
              <a:tr h="423709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36783763"/>
                  </a:ext>
                </a:extLst>
              </a:tr>
              <a:tr h="423709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Liberty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85958428"/>
                  </a:ext>
                </a:extLst>
              </a:tr>
              <a:tr h="423709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Mariati</a:t>
                      </a:r>
                      <a:endParaRPr lang="en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3766576"/>
                  </a:ext>
                </a:extLst>
              </a:tr>
              <a:tr h="423709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Heryanto</a:t>
                      </a:r>
                      <a:endParaRPr lang="en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37511040"/>
                  </a:ext>
                </a:extLst>
              </a:tr>
              <a:tr h="423709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James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34106314"/>
                  </a:ext>
                </a:extLst>
              </a:tr>
              <a:tr h="423709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Herman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88282602"/>
                  </a:ext>
                </a:extLst>
              </a:tr>
              <a:tr h="423709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Eko</a:t>
                      </a:r>
                      <a:endParaRPr lang="en-ID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33898856"/>
                  </a:ext>
                </a:extLst>
              </a:tr>
              <a:tr h="423709"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A09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Arman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93767875"/>
                  </a:ext>
                </a:extLst>
              </a:tr>
              <a:tr h="423709">
                <a:tc rowSpan="4" gridSpan="2">
                  <a:txBody>
                    <a:bodyPr/>
                    <a:lstStyle/>
                    <a:p>
                      <a:pPr algn="ctr" fontAlgn="ctr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HALL A</a:t>
                      </a:r>
                    </a:p>
                  </a:txBody>
                  <a:tcPr marL="0" marR="0" marT="0" marB="0" anchor="ctr"/>
                </a:tc>
                <a:tc rowSpan="4" h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Lois</a:t>
                      </a: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10331522"/>
                  </a:ext>
                </a:extLst>
              </a:tr>
              <a:tr h="423709">
                <a:tc gridSpan="2"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Daniel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128451"/>
                  </a:ext>
                </a:extLst>
              </a:tr>
              <a:tr h="423709">
                <a:tc gridSpan="2"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Karla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35384"/>
                  </a:ext>
                </a:extLst>
              </a:tr>
              <a:tr h="423709">
                <a:tc gridSpan="2"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en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14771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2D34765-FEA7-4BD0-88A5-6BF4389AA065}"/>
              </a:ext>
            </a:extLst>
          </p:cNvPr>
          <p:cNvSpPr txBox="1"/>
          <p:nvPr/>
        </p:nvSpPr>
        <p:spPr>
          <a:xfrm>
            <a:off x="2171700" y="164068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2800" b="1" dirty="0"/>
              <a:t>High School Exam Room</a:t>
            </a:r>
          </a:p>
        </p:txBody>
      </p:sp>
    </p:spTree>
    <p:extLst>
      <p:ext uri="{BB962C8B-B14F-4D97-AF65-F5344CB8AC3E}">
        <p14:creationId xmlns:p14="http://schemas.microsoft.com/office/powerpoint/2010/main" val="2372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0B019C3-2D27-40E5-8669-AEDDB8EE5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7F1F94-24B9-4ABD-A312-5CF029987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03" y="538348"/>
            <a:ext cx="8786593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70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31D17-7653-42A7-8A08-6C5C14794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D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C2C53F-4018-490B-92B4-1C9E22DDF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95"/>
          <a:stretch/>
        </p:blipFill>
        <p:spPr>
          <a:xfrm>
            <a:off x="172878" y="533400"/>
            <a:ext cx="8778479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1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4800"/>
            <a:ext cx="6554867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 Officers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838200" y="1600200"/>
            <a:ext cx="7924800" cy="4648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Middle School</a:t>
            </a:r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				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High School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Mr. Wendy					Mr. Andy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Bu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Enik</a:t>
            </a:r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							Bu Lucia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Bu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Caecilia</a:t>
            </a:r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					Mr.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Raditya</a:t>
            </a:r>
            <a:endParaRPr lang="en-US" sz="280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Ms.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Ribka</a:t>
            </a:r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						Mr.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Jefri</a:t>
            </a:r>
            <a:endParaRPr lang="en-US" sz="280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Mr. Andi Yusuf 		 		Ms. Tanti</a:t>
            </a:r>
          </a:p>
        </p:txBody>
      </p:sp>
    </p:spTree>
    <p:extLst>
      <p:ext uri="{BB962C8B-B14F-4D97-AF65-F5344CB8AC3E}">
        <p14:creationId xmlns:p14="http://schemas.microsoft.com/office/powerpoint/2010/main" val="131367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3524" y="368490"/>
            <a:ext cx="6554867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93525" y="1608855"/>
            <a:ext cx="6554867" cy="376767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36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Your roles</a:t>
            </a:r>
          </a:p>
          <a:p>
            <a:pPr marL="457200" indent="-457200"/>
            <a:r>
              <a:rPr lang="en-US" sz="36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Your </a:t>
            </a:r>
            <a:r>
              <a:rPr lang="en-US" sz="32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responsibilities</a:t>
            </a:r>
            <a:r>
              <a:rPr lang="en-US" sz="36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  <a:p>
            <a:pPr marL="457200" indent="-457200"/>
            <a:r>
              <a:rPr lang="en-US" sz="36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What you do before, during and at the end of exams</a:t>
            </a:r>
          </a:p>
        </p:txBody>
      </p:sp>
      <p:pic>
        <p:nvPicPr>
          <p:cNvPr id="9218" name="Picture 2" descr="http://www.marylandasian.org/wp-content/uploads/2010/10/introdu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4572000"/>
            <a:ext cx="3474720" cy="2171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75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99247" y="267147"/>
            <a:ext cx="6554867" cy="1524000"/>
          </a:xfrm>
        </p:spPr>
        <p:txBody>
          <a:bodyPr>
            <a:norm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Role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1828800"/>
            <a:ext cx="7745505" cy="4762053"/>
          </a:xfrm>
        </p:spPr>
        <p:txBody>
          <a:bodyPr>
            <a:noAutofit/>
          </a:bodyPr>
          <a:lstStyle/>
          <a:p>
            <a:pPr marL="457200" indent="-457200"/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Give all your students the same exam experience.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Ensure the security of each exam – before, during and at the end.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Prevent possible malpractice.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Help organize students at the start and end of the exam.</a:t>
            </a:r>
          </a:p>
          <a:p>
            <a:pPr marL="457200" indent="-457200"/>
            <a:r>
              <a:rPr lang="en-US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Provide the correct information and material for each exam.</a:t>
            </a:r>
          </a:p>
        </p:txBody>
      </p:sp>
    </p:spTree>
    <p:extLst>
      <p:ext uri="{BB962C8B-B14F-4D97-AF65-F5344CB8AC3E}">
        <p14:creationId xmlns:p14="http://schemas.microsoft.com/office/powerpoint/2010/main" val="131316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304800"/>
            <a:ext cx="7391400" cy="1524000"/>
          </a:xfrm>
        </p:spPr>
        <p:txBody>
          <a:bodyPr>
            <a:noAutofit/>
          </a:bodyPr>
          <a:lstStyle/>
          <a:p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Responsibilities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81200"/>
            <a:ext cx="7745505" cy="4114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457200" indent="-457200"/>
            <a:r>
              <a:rPr lang="en-US" sz="3200" dirty="0">
                <a:solidFill>
                  <a:schemeClr val="tx1"/>
                </a:solidFill>
              </a:rPr>
              <a:t>Be clear about the times and days you are working.</a:t>
            </a:r>
          </a:p>
          <a:p>
            <a:pPr marL="457200" indent="-457200"/>
            <a:r>
              <a:rPr lang="en-US" sz="3200" dirty="0">
                <a:solidFill>
                  <a:schemeClr val="tx1"/>
                </a:solidFill>
              </a:rPr>
              <a:t>Arrive on time at committee room (10</a:t>
            </a:r>
            <a:r>
              <a:rPr lang="en-US" sz="3000" dirty="0">
                <a:solidFill>
                  <a:schemeClr val="tx1"/>
                </a:solidFill>
              </a:rPr>
              <a:t> minutes before)</a:t>
            </a:r>
          </a:p>
          <a:p>
            <a:pPr marL="457200" indent="-457200"/>
            <a:r>
              <a:rPr lang="en-GB" sz="3200" dirty="0">
                <a:solidFill>
                  <a:schemeClr val="tx1"/>
                </a:solidFill>
              </a:rPr>
              <a:t>Maintain the required number of invigilator (1 per room)</a:t>
            </a:r>
            <a:endParaRPr lang="en-US" sz="3200" dirty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10242" name="Picture 2" descr="http://en.clipart-fr.com/data/icons/set_02/icones_009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487680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874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983</TotalTime>
  <Words>999</Words>
  <Application>Microsoft Macintosh PowerPoint</Application>
  <PresentationFormat>On-screen Show (4:3)</PresentationFormat>
  <Paragraphs>219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Calibri</vt:lpstr>
      <vt:lpstr>Century Gothic</vt:lpstr>
      <vt:lpstr>Wingdings 3</vt:lpstr>
      <vt:lpstr>Slice</vt:lpstr>
      <vt:lpstr>SEKOLAH Bukit Sion  Middle-High School invigilators briefing Semester 1 Examination</vt:lpstr>
      <vt:lpstr>PowerPoint Presentation</vt:lpstr>
      <vt:lpstr>PowerPoint Presentation</vt:lpstr>
      <vt:lpstr>PowerPoint Presentation</vt:lpstr>
      <vt:lpstr>PowerPoint Presentation</vt:lpstr>
      <vt:lpstr>Exam Officers</vt:lpstr>
      <vt:lpstr>Introduction</vt:lpstr>
      <vt:lpstr>Your Role</vt:lpstr>
      <vt:lpstr>Your Responsibilities</vt:lpstr>
      <vt:lpstr>Before the Exam</vt:lpstr>
      <vt:lpstr>Before the Exam</vt:lpstr>
      <vt:lpstr>Once Students are Seated</vt:lpstr>
      <vt:lpstr>during the Exam</vt:lpstr>
      <vt:lpstr>Malpractice</vt:lpstr>
      <vt:lpstr>Malpractice</vt:lpstr>
      <vt:lpstr>At the end of the exam</vt:lpstr>
      <vt:lpstr>Collecting the Scripts</vt:lpstr>
      <vt:lpstr>PowerPoint Presentation</vt:lpstr>
      <vt:lpstr>SEKOLAH Bukit Sion  Middle-High School RULES AND REGULATIONS Semester 1 Examination</vt:lpstr>
      <vt:lpstr>Rules and Regulations</vt:lpstr>
      <vt:lpstr>Rules and Regulations</vt:lpstr>
      <vt:lpstr>Rules and Regulations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Bukit Sion Middle – High School Final Semester 1 Examination</dc:title>
  <dc:creator>Andy Koeswandy</dc:creator>
  <cp:lastModifiedBy>andykoes</cp:lastModifiedBy>
  <cp:revision>89</cp:revision>
  <dcterms:created xsi:type="dcterms:W3CDTF">2011-11-25T06:58:15Z</dcterms:created>
  <dcterms:modified xsi:type="dcterms:W3CDTF">2019-12-09T05:15:31Z</dcterms:modified>
</cp:coreProperties>
</file>