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21B06-2943-45E2-BB53-6C33ABD08DE9}" type="datetimeFigureOut">
              <a:rPr lang="en-US" smtClean="0"/>
              <a:t>10/2/2013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3178E-8BD0-4ABB-9C0A-30A7F6F2A6A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  <p:sndAc>
          <p:stSnd>
            <p:snd r:embed="rId1" name="wind.wav"/>
          </p:stSnd>
        </p:sndAc>
      </p:transition>
    </mc:Choice>
    <mc:Fallback>
      <p:transition spd="slow">
        <p:fade/>
        <p:sndAc>
          <p:stSnd>
            <p:snd r:embed="rId1" name="wind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21B06-2943-45E2-BB53-6C33ABD08DE9}" type="datetimeFigureOut">
              <a:rPr lang="en-US" smtClean="0"/>
              <a:t>10/2/2013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3178E-8BD0-4ABB-9C0A-30A7F6F2A6A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  <p:sndAc>
          <p:stSnd>
            <p:snd r:embed="rId1" name="wind.wav"/>
          </p:stSnd>
        </p:sndAc>
      </p:transition>
    </mc:Choice>
    <mc:Fallback>
      <p:transition spd="slow">
        <p:fade/>
        <p:sndAc>
          <p:stSnd>
            <p:snd r:embed="rId1" name="wind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21B06-2943-45E2-BB53-6C33ABD08DE9}" type="datetimeFigureOut">
              <a:rPr lang="en-US" smtClean="0"/>
              <a:t>10/2/2013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3178E-8BD0-4ABB-9C0A-30A7F6F2A6A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  <p:sndAc>
          <p:stSnd>
            <p:snd r:embed="rId1" name="wind.wav"/>
          </p:stSnd>
        </p:sndAc>
      </p:transition>
    </mc:Choice>
    <mc:Fallback>
      <p:transition spd="slow">
        <p:fade/>
        <p:sndAc>
          <p:stSnd>
            <p:snd r:embed="rId1" name="wind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21B06-2943-45E2-BB53-6C33ABD08DE9}" type="datetimeFigureOut">
              <a:rPr lang="en-US" smtClean="0"/>
              <a:t>10/2/2013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3178E-8BD0-4ABB-9C0A-30A7F6F2A6A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  <p:sndAc>
          <p:stSnd>
            <p:snd r:embed="rId1" name="wind.wav"/>
          </p:stSnd>
        </p:sndAc>
      </p:transition>
    </mc:Choice>
    <mc:Fallback>
      <p:transition spd="slow">
        <p:fade/>
        <p:sndAc>
          <p:stSnd>
            <p:snd r:embed="rId1" name="wind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21B06-2943-45E2-BB53-6C33ABD08DE9}" type="datetimeFigureOut">
              <a:rPr lang="en-US" smtClean="0"/>
              <a:t>10/2/2013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8B3178E-8BD0-4ABB-9C0A-30A7F6F2A6AC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  <p:sndAc>
          <p:stSnd>
            <p:snd r:embed="rId1" name="wind.wav"/>
          </p:stSnd>
        </p:sndAc>
      </p:transition>
    </mc:Choice>
    <mc:Fallback>
      <p:transition spd="slow">
        <p:fade/>
        <p:sndAc>
          <p:stSnd>
            <p:snd r:embed="rId1" name="wind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21B06-2943-45E2-BB53-6C33ABD08DE9}" type="datetimeFigureOut">
              <a:rPr lang="en-US" smtClean="0"/>
              <a:t>10/2/2013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3178E-8BD0-4ABB-9C0A-30A7F6F2A6A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  <p:sndAc>
          <p:stSnd>
            <p:snd r:embed="rId1" name="wind.wav"/>
          </p:stSnd>
        </p:sndAc>
      </p:transition>
    </mc:Choice>
    <mc:Fallback>
      <p:transition spd="slow">
        <p:fade/>
        <p:sndAc>
          <p:stSnd>
            <p:snd r:embed="rId1" name="wind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21B06-2943-45E2-BB53-6C33ABD08DE9}" type="datetimeFigureOut">
              <a:rPr lang="en-US" smtClean="0"/>
              <a:t>10/2/2013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3178E-8BD0-4ABB-9C0A-30A7F6F2A6A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  <p:sndAc>
          <p:stSnd>
            <p:snd r:embed="rId1" name="wind.wav"/>
          </p:stSnd>
        </p:sndAc>
      </p:transition>
    </mc:Choice>
    <mc:Fallback>
      <p:transition spd="slow">
        <p:fade/>
        <p:sndAc>
          <p:stSnd>
            <p:snd r:embed="rId1" name="wind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21B06-2943-45E2-BB53-6C33ABD08DE9}" type="datetimeFigureOut">
              <a:rPr lang="en-US" smtClean="0"/>
              <a:t>10/2/2013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3178E-8BD0-4ABB-9C0A-30A7F6F2A6A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  <p:sndAc>
          <p:stSnd>
            <p:snd r:embed="rId1" name="wind.wav"/>
          </p:stSnd>
        </p:sndAc>
      </p:transition>
    </mc:Choice>
    <mc:Fallback>
      <p:transition spd="slow">
        <p:fade/>
        <p:sndAc>
          <p:stSnd>
            <p:snd r:embed="rId1" name="wind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21B06-2943-45E2-BB53-6C33ABD08DE9}" type="datetimeFigureOut">
              <a:rPr lang="en-US" smtClean="0"/>
              <a:t>10/2/2013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3178E-8BD0-4ABB-9C0A-30A7F6F2A6A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  <p:sndAc>
          <p:stSnd>
            <p:snd r:embed="rId1" name="wind.wav"/>
          </p:stSnd>
        </p:sndAc>
      </p:transition>
    </mc:Choice>
    <mc:Fallback>
      <p:transition spd="slow">
        <p:fade/>
        <p:sndAc>
          <p:stSnd>
            <p:snd r:embed="rId1" name="wind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21B06-2943-45E2-BB53-6C33ABD08DE9}" type="datetimeFigureOut">
              <a:rPr lang="en-US" smtClean="0"/>
              <a:t>10/2/2013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3178E-8BD0-4ABB-9C0A-30A7F6F2A6A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  <p:sndAc>
          <p:stSnd>
            <p:snd r:embed="rId1" name="wind.wav"/>
          </p:stSnd>
        </p:sndAc>
      </p:transition>
    </mc:Choice>
    <mc:Fallback>
      <p:transition spd="slow">
        <p:fade/>
        <p:sndAc>
          <p:stSnd>
            <p:snd r:embed="rId1" name="wind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21B06-2943-45E2-BB53-6C33ABD08DE9}" type="datetimeFigureOut">
              <a:rPr lang="en-US" smtClean="0"/>
              <a:t>10/2/2013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3178E-8BD0-4ABB-9C0A-30A7F6F2A6A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  <p:sndAc>
          <p:stSnd>
            <p:snd r:embed="rId1" name="wind.wav"/>
          </p:stSnd>
        </p:sndAc>
      </p:transition>
    </mc:Choice>
    <mc:Fallback>
      <p:transition spd="slow">
        <p:fade/>
        <p:sndAc>
          <p:stSnd>
            <p:snd r:embed="rId1" name="wind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DC21B06-2943-45E2-BB53-6C33ABD08DE9}" type="datetimeFigureOut">
              <a:rPr lang="en-US" smtClean="0"/>
              <a:t>10/2/2013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8B3178E-8BD0-4ABB-9C0A-30A7F6F2A6AC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  <p:sndAc>
          <p:stSnd>
            <p:snd r:embed="rId13" name="wind.wav"/>
          </p:stSnd>
        </p:sndAc>
      </p:transition>
    </mc:Choice>
    <mc:Fallback>
      <p:transition spd="slow">
        <p:fade/>
        <p:sndAc>
          <p:stSnd>
            <p:snd r:embed="rId13" name="wind.wav"/>
          </p:stSnd>
        </p:sndAc>
      </p:transition>
    </mc:Fallback>
  </mc:AlternateConten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>
                <a:latin typeface="Rockwell Extra Bold" panose="02060903040505020403" pitchFamily="18" charset="0"/>
              </a:rPr>
              <a:t>SYSTEM  THINKING</a:t>
            </a:r>
            <a:endParaRPr lang="en-US" sz="8000" dirty="0">
              <a:latin typeface="Rockwell Extra Bold" panose="02060903040505020403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3297702"/>
          </a:xfrm>
        </p:spPr>
        <p:txBody>
          <a:bodyPr>
            <a:noAutofit/>
          </a:bodyPr>
          <a:lstStyle/>
          <a:p>
            <a:endParaRPr lang="en-US" sz="4800" dirty="0" smtClean="0"/>
          </a:p>
          <a:p>
            <a:r>
              <a:rPr lang="en-US" sz="4800" dirty="0" smtClean="0"/>
              <a:t>Focus is on how parts interact together to affect the whole.   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7419906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  <p:sndAc>
          <p:stSnd>
            <p:snd r:embed="rId2" name="wind.wav"/>
          </p:stSnd>
        </p:sndAc>
      </p:transition>
    </mc:Choice>
    <mc:Fallback>
      <p:transition spd="slow">
        <p:fade/>
        <p:sndAc>
          <p:stSnd>
            <p:snd r:embed="rId2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+mn-lt"/>
              </a:rPr>
              <a:t>Dysfunction 2 – Fear of Conflict</a:t>
            </a:r>
            <a:endParaRPr lang="en-US" sz="4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Problematic</a:t>
            </a:r>
          </a:p>
          <a:p>
            <a:pPr marL="137160" indent="0">
              <a:buNone/>
            </a:pPr>
            <a:endParaRPr lang="en-US" sz="19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Has boring meetings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Creates environments where back-channel politics and personal attacks thrive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Ignores controversial topics that can be critical to success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Fails to tap into all opinions and perspectives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Wastes time and energy with posturing and interpersonal risk management</a:t>
            </a:r>
            <a:endParaRPr lang="en-US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Resolution</a:t>
            </a:r>
          </a:p>
          <a:p>
            <a:pPr marL="137160" indent="0">
              <a:buNone/>
            </a:pPr>
            <a:endParaRPr lang="en-US" sz="19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Has interesting meetings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Minimizes politics</a:t>
            </a:r>
          </a:p>
          <a:p>
            <a:pPr marL="585216" lvl="1" indent="0">
              <a:buNone/>
            </a:pPr>
            <a:endParaRPr lang="en-US" sz="2000" dirty="0"/>
          </a:p>
          <a:p>
            <a:pPr marL="585216" lvl="1" indent="0">
              <a:buNone/>
            </a:pPr>
            <a:endParaRPr lang="en-US" sz="20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Puts critical topics on the table for </a:t>
            </a:r>
            <a:r>
              <a:rPr lang="en-US" sz="2000" dirty="0" smtClean="0"/>
              <a:t>discussion</a:t>
            </a:r>
          </a:p>
          <a:p>
            <a:pPr marL="585216" lvl="1" indent="0">
              <a:buNone/>
            </a:pPr>
            <a:endParaRPr lang="en-US" sz="20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Extracts and exploits the ideas of all team </a:t>
            </a:r>
            <a:r>
              <a:rPr lang="en-US" sz="2000" dirty="0" smtClean="0"/>
              <a:t>members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Solves problems quickly</a:t>
            </a:r>
          </a:p>
          <a:p>
            <a:pPr marL="585216" lvl="1" indent="0">
              <a:buNone/>
            </a:pPr>
            <a:endParaRPr lang="en-US" sz="2000" dirty="0" smtClean="0"/>
          </a:p>
          <a:p>
            <a:pPr marL="585216" lvl="1" indent="0">
              <a:buNone/>
            </a:pPr>
            <a:endParaRPr lang="en-US" sz="2000" dirty="0"/>
          </a:p>
          <a:p>
            <a:pPr lvl="1">
              <a:buFont typeface="Wingdings" panose="05000000000000000000" pitchFamily="2" charset="2"/>
              <a:buChar char="Ø"/>
            </a:pPr>
            <a:endParaRPr lang="en-US" sz="2000" dirty="0"/>
          </a:p>
          <a:p>
            <a:pPr lvl="1">
              <a:buFont typeface="Wingdings" panose="05000000000000000000" pitchFamily="2" charset="2"/>
              <a:buChar char="Ø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18376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  <p:sndAc>
          <p:stSnd>
            <p:snd r:embed="rId2" name="wind.wav"/>
          </p:stSnd>
        </p:sndAc>
      </p:transition>
    </mc:Choice>
    <mc:Fallback>
      <p:transition spd="slow">
        <p:fade/>
        <p:sndAc>
          <p:stSnd>
            <p:snd r:embed="rId2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>
                <a:latin typeface="+mn-lt"/>
              </a:rPr>
              <a:t>Dysfunction </a:t>
            </a:r>
            <a:r>
              <a:rPr lang="en-US" sz="4000" dirty="0" smtClean="0">
                <a:latin typeface="+mn-lt"/>
              </a:rPr>
              <a:t>3 – Lack </a:t>
            </a:r>
            <a:br>
              <a:rPr lang="en-US" sz="4000" dirty="0" smtClean="0">
                <a:latin typeface="+mn-lt"/>
              </a:rPr>
            </a:br>
            <a:r>
              <a:rPr lang="en-US" sz="4000" dirty="0" smtClean="0">
                <a:latin typeface="+mn-lt"/>
              </a:rPr>
              <a:t>of Commitment</a:t>
            </a:r>
            <a:endParaRPr lang="en-US" sz="4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Problematic</a:t>
            </a:r>
          </a:p>
          <a:p>
            <a:pPr marL="137160" indent="0">
              <a:buNone/>
            </a:pPr>
            <a:endParaRPr lang="en-US" sz="18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Creates ambiguity about direction and priorities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Watches windows of opportunity close due to excessive analysis and unnecessary delay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Breeds lack of confidence and fear of failure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Revisits discussions over and over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Encourages second-guessing</a:t>
            </a:r>
            <a:endParaRPr lang="en-US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Resolution</a:t>
            </a:r>
          </a:p>
          <a:p>
            <a:pPr marL="137160" indent="0">
              <a:buNone/>
            </a:pPr>
            <a:endParaRPr lang="en-US" sz="18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Creates clarity around direction and priorities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Aligns the entire team around common objectives</a:t>
            </a:r>
          </a:p>
          <a:p>
            <a:pPr marL="585216" lvl="1" indent="0">
              <a:buNone/>
            </a:pPr>
            <a:endParaRPr lang="en-US" sz="20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Develops an ability to learn from mistakes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Takes advantage of opportunities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Moves forward without hesitation</a:t>
            </a:r>
          </a:p>
          <a:p>
            <a:pPr marL="585216" lvl="1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67601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  <p:sndAc>
          <p:stSnd>
            <p:snd r:embed="rId2" name="wind.wav"/>
          </p:stSnd>
        </p:sndAc>
      </p:transition>
    </mc:Choice>
    <mc:Fallback>
      <p:transition spd="slow">
        <p:fade/>
        <p:sndAc>
          <p:stSnd>
            <p:snd r:embed="rId2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>
                <a:latin typeface="+mn-lt"/>
              </a:rPr>
              <a:t>Dysfunction </a:t>
            </a:r>
            <a:r>
              <a:rPr lang="en-US" sz="4000" dirty="0" smtClean="0">
                <a:latin typeface="+mn-lt"/>
              </a:rPr>
              <a:t>4 – Avoidance</a:t>
            </a:r>
            <a:br>
              <a:rPr lang="en-US" sz="4000" dirty="0" smtClean="0">
                <a:latin typeface="+mn-lt"/>
              </a:rPr>
            </a:br>
            <a:r>
              <a:rPr lang="en-US" sz="4000" dirty="0" smtClean="0">
                <a:latin typeface="+mn-lt"/>
              </a:rPr>
              <a:t>of Accountability</a:t>
            </a:r>
            <a:endParaRPr lang="en-US" sz="4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Problematic</a:t>
            </a:r>
          </a:p>
          <a:p>
            <a:pPr marL="137160" indent="0">
              <a:buNone/>
            </a:pPr>
            <a:endParaRPr lang="en-US" sz="19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Creates resentment among team members who have different standards of performance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Encourages mediocrity</a:t>
            </a:r>
          </a:p>
          <a:p>
            <a:pPr marL="585216" lvl="1" indent="0">
              <a:buNone/>
            </a:pPr>
            <a:endParaRPr lang="en-US" sz="20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Misses deadlines and key deliverable</a:t>
            </a:r>
          </a:p>
          <a:p>
            <a:pPr marL="585216" lvl="1" indent="0">
              <a:buNone/>
            </a:pPr>
            <a:endParaRPr lang="en-US" sz="2000" dirty="0" smtClean="0"/>
          </a:p>
          <a:p>
            <a:pPr marL="585216" lvl="1" indent="0">
              <a:buNone/>
            </a:pPr>
            <a:endParaRPr lang="en-US" sz="20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Places undue burden on the leader as the sole source of discipline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Resolution</a:t>
            </a:r>
          </a:p>
          <a:p>
            <a:pPr marL="137160" indent="0">
              <a:buNone/>
            </a:pPr>
            <a:endParaRPr lang="en-US" sz="2100" dirty="0" smtClean="0"/>
          </a:p>
          <a:p>
            <a:pPr marL="745236" lvl="2" indent="-342900">
              <a:buFont typeface="Wingdings" panose="05000000000000000000" pitchFamily="2" charset="2"/>
              <a:buChar char="Ø"/>
            </a:pPr>
            <a:r>
              <a:rPr lang="en-US" dirty="0" smtClean="0"/>
              <a:t>Establishes </a:t>
            </a:r>
            <a:r>
              <a:rPr lang="en-US" dirty="0"/>
              <a:t>respect among team members who are held to the same high </a:t>
            </a:r>
            <a:r>
              <a:rPr lang="en-US" dirty="0" smtClean="0"/>
              <a:t>standards</a:t>
            </a:r>
          </a:p>
          <a:p>
            <a:pPr marL="745236" lvl="2" indent="-342900">
              <a:buFont typeface="Wingdings" panose="05000000000000000000" pitchFamily="2" charset="2"/>
              <a:buChar char="Ø"/>
            </a:pPr>
            <a:endParaRPr lang="en-US" dirty="0"/>
          </a:p>
          <a:p>
            <a:pPr marL="745236" lvl="2" indent="-342900">
              <a:buFont typeface="Wingdings" panose="05000000000000000000" pitchFamily="2" charset="2"/>
              <a:buChar char="Ø"/>
            </a:pPr>
            <a:r>
              <a:rPr lang="en-US" dirty="0" smtClean="0"/>
              <a:t>Ensures that poor performers feel pressure to improve</a:t>
            </a:r>
          </a:p>
          <a:p>
            <a:pPr marL="745236" lvl="2" indent="-342900">
              <a:buFont typeface="Wingdings" panose="05000000000000000000" pitchFamily="2" charset="2"/>
              <a:buChar char="Ø"/>
            </a:pPr>
            <a:r>
              <a:rPr lang="en-US" dirty="0" smtClean="0"/>
              <a:t>Identifies potential problems quickly by questioning one another’s approaches without hesitation</a:t>
            </a:r>
            <a:endParaRPr lang="en-US" dirty="0"/>
          </a:p>
          <a:p>
            <a:pPr marL="745236" lvl="2" indent="-342900">
              <a:buFont typeface="Wingdings" panose="05000000000000000000" pitchFamily="2" charset="2"/>
              <a:buChar char="Ø"/>
            </a:pPr>
            <a:r>
              <a:rPr lang="en-US" dirty="0" smtClean="0"/>
              <a:t>Avoids excessive bureaucracy around performance management and corrective action</a:t>
            </a:r>
          </a:p>
          <a:p>
            <a:pPr marL="402336" lvl="2" indent="0">
              <a:buNone/>
            </a:pPr>
            <a:endParaRPr lang="en-US" dirty="0" smtClean="0"/>
          </a:p>
          <a:p>
            <a:pPr marL="585216" lvl="1" indent="0">
              <a:buNone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58532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  <p:sndAc>
          <p:stSnd>
            <p:snd r:embed="rId2" name="wind.wav"/>
          </p:stSnd>
        </p:sndAc>
      </p:transition>
    </mc:Choice>
    <mc:Fallback>
      <p:transition spd="slow">
        <p:fade/>
        <p:sndAc>
          <p:stSnd>
            <p:snd r:embed="rId2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>
                <a:latin typeface="+mn-lt"/>
              </a:rPr>
              <a:t>Dysfunction </a:t>
            </a:r>
            <a:r>
              <a:rPr lang="en-US" sz="4000" dirty="0" smtClean="0">
                <a:latin typeface="+mn-lt"/>
              </a:rPr>
              <a:t>5 – Inattention</a:t>
            </a:r>
            <a:br>
              <a:rPr lang="en-US" sz="4000" dirty="0" smtClean="0">
                <a:latin typeface="+mn-lt"/>
              </a:rPr>
            </a:br>
            <a:r>
              <a:rPr lang="en-US" sz="4000" dirty="0" smtClean="0">
                <a:latin typeface="+mn-lt"/>
              </a:rPr>
              <a:t>to Results</a:t>
            </a:r>
            <a:endParaRPr lang="en-US" sz="4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Problematic</a:t>
            </a:r>
          </a:p>
          <a:p>
            <a:pPr marL="137160" indent="0">
              <a:buNone/>
            </a:pPr>
            <a:endParaRPr lang="en-US" sz="18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Stagnates and fails to grow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Loses achievement-oriented employees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Encourages team members to focus on their own careers and individual goals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Is easily distracted</a:t>
            </a:r>
            <a:endParaRPr lang="en-US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Resolution</a:t>
            </a:r>
          </a:p>
          <a:p>
            <a:pPr marL="137160" indent="0">
              <a:buNone/>
            </a:pPr>
            <a:endParaRPr lang="en-US" sz="18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Enjoys success and suffers failure acutely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Retains achievement-oriented employees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Benefits from individuals who subjugate their own goals/interests for the good of the organization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Avoids distractions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78483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  <p:sndAc>
          <p:stSnd>
            <p:snd r:embed="rId2" name="wind.wav"/>
          </p:stSnd>
        </p:sndAc>
      </p:transition>
    </mc:Choice>
    <mc:Fallback>
      <p:transition spd="slow">
        <p:fade/>
        <p:sndAc>
          <p:stSnd>
            <p:snd r:embed="rId2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+mn-lt"/>
              </a:rPr>
              <a:t>What is Systems Thinking?</a:t>
            </a:r>
            <a:endParaRPr lang="en-US" sz="4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Shifts attention from:</a:t>
            </a:r>
          </a:p>
          <a:p>
            <a:pPr marL="137160" indent="0">
              <a:buNone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The parts to the whole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Objects to relationships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Structures to processes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Hierarchies to networks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The rational to the intuitive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Analysis to synthesis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Linear to non-linear thinking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115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  <p:sndAc>
          <p:stSnd>
            <p:snd r:embed="rId2" name="wind.wav"/>
          </p:stSnd>
        </p:sndAc>
      </p:transition>
    </mc:Choice>
    <mc:Fallback>
      <p:transition spd="slow">
        <p:fade/>
        <p:sndAc>
          <p:stSnd>
            <p:snd r:embed="rId2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>
                <a:latin typeface="+mn-lt"/>
              </a:rPr>
              <a:t>Systems thinking is at the core </a:t>
            </a:r>
            <a:br>
              <a:rPr lang="en-US" sz="4000" dirty="0" smtClean="0">
                <a:latin typeface="+mn-lt"/>
              </a:rPr>
            </a:br>
            <a:r>
              <a:rPr lang="en-US" sz="4000" dirty="0" smtClean="0">
                <a:latin typeface="+mn-lt"/>
              </a:rPr>
              <a:t>of a </a:t>
            </a:r>
            <a:r>
              <a:rPr lang="en-US" sz="4000" i="1" dirty="0" smtClean="0">
                <a:latin typeface="+mn-lt"/>
              </a:rPr>
              <a:t>Learning Organization</a:t>
            </a:r>
            <a:endParaRPr lang="en-US" sz="4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Tenets of a learning organization</a:t>
            </a:r>
          </a:p>
          <a:p>
            <a:pPr marL="137160" indent="0">
              <a:buNone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People feel they’re doing something that matters</a:t>
            </a:r>
          </a:p>
          <a:p>
            <a:pPr marL="905256" lvl="2" indent="0">
              <a:buNone/>
            </a:pPr>
            <a:r>
              <a:rPr lang="en-US" sz="2400" dirty="0"/>
              <a:t>t</a:t>
            </a:r>
            <a:r>
              <a:rPr lang="en-US" sz="2400" dirty="0" smtClean="0"/>
              <a:t>o them personally and to the larger world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Every individual in the organization is enhancing his/her capacity to grow and create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People are more insightful working as a team as opposed to individually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The organization continually becomes more aware of its essential knowledge base</a:t>
            </a:r>
          </a:p>
        </p:txBody>
      </p:sp>
    </p:spTree>
    <p:extLst>
      <p:ext uri="{BB962C8B-B14F-4D97-AF65-F5344CB8AC3E}">
        <p14:creationId xmlns:p14="http://schemas.microsoft.com/office/powerpoint/2010/main" val="1929592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  <p:sndAc>
          <p:stSnd>
            <p:snd r:embed="rId2" name="wind.wav"/>
          </p:stSnd>
        </p:sndAc>
      </p:transition>
    </mc:Choice>
    <mc:Fallback>
      <p:transition spd="slow">
        <p:fade/>
        <p:sndAc>
          <p:stSnd>
            <p:snd r:embed="rId2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>
                <a:latin typeface="+mn-lt"/>
              </a:rPr>
              <a:t>Fundamentals of a </a:t>
            </a:r>
            <a:br>
              <a:rPr lang="en-US" sz="4000" dirty="0" smtClean="0">
                <a:latin typeface="+mn-lt"/>
              </a:rPr>
            </a:br>
            <a:r>
              <a:rPr lang="en-US" sz="4000" dirty="0" smtClean="0">
                <a:latin typeface="+mn-lt"/>
              </a:rPr>
              <a:t>Learning </a:t>
            </a:r>
            <a:r>
              <a:rPr lang="en-US" sz="4000" dirty="0">
                <a:latin typeface="+mn-lt"/>
              </a:rPr>
              <a:t>O</a:t>
            </a:r>
            <a:r>
              <a:rPr lang="en-US" sz="4000" dirty="0" smtClean="0">
                <a:latin typeface="+mn-lt"/>
              </a:rPr>
              <a:t>rganization</a:t>
            </a:r>
            <a:endParaRPr lang="en-US" sz="4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000" dirty="0" smtClean="0"/>
              <a:t>Visions of the direction of the </a:t>
            </a:r>
            <a:r>
              <a:rPr lang="en-US" sz="2000" dirty="0"/>
              <a:t>organization </a:t>
            </a:r>
            <a:r>
              <a:rPr lang="en-US" sz="2000" dirty="0" smtClean="0"/>
              <a:t>transpire from all levels. Executive management manages the process allowing emerging visions to become shared visions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 smtClean="0"/>
              <a:t>Employees are encouraged to learn what is going on at every level of the organization, so they can comprehend how their actions influence others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 smtClean="0"/>
              <a:t>People feel free to inquire about each others assumptions.  There are few undiscussable subjects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 smtClean="0"/>
              <a:t>Individuals treat each other as colleagues.  There is mutual respect and trust in the way that they talk to each other, and work together, no matter what their position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 smtClean="0"/>
              <a:t>People feel free to try experiments, take risks, and openly assess the results.</a:t>
            </a:r>
          </a:p>
        </p:txBody>
      </p:sp>
    </p:spTree>
    <p:extLst>
      <p:ext uri="{BB962C8B-B14F-4D97-AF65-F5344CB8AC3E}">
        <p14:creationId xmlns:p14="http://schemas.microsoft.com/office/powerpoint/2010/main" val="4119951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  <p:sndAc>
          <p:stSnd>
            <p:snd r:embed="rId2" name="wind.wav"/>
          </p:stSnd>
        </p:sndAc>
      </p:transition>
    </mc:Choice>
    <mc:Fallback>
      <p:transition spd="slow">
        <p:fade/>
        <p:sndAc>
          <p:stSnd>
            <p:snd r:embed="rId2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>
                <a:latin typeface="+mn-lt"/>
              </a:rPr>
              <a:t>Behaviors in the Successful</a:t>
            </a:r>
            <a:br>
              <a:rPr lang="en-US" sz="4000" dirty="0" smtClean="0">
                <a:latin typeface="+mn-lt"/>
              </a:rPr>
            </a:br>
            <a:r>
              <a:rPr lang="en-US" sz="4000" dirty="0" smtClean="0">
                <a:latin typeface="+mn-lt"/>
              </a:rPr>
              <a:t> Learning </a:t>
            </a:r>
            <a:r>
              <a:rPr lang="en-US" sz="4000" dirty="0">
                <a:latin typeface="+mn-lt"/>
              </a:rPr>
              <a:t>O</a:t>
            </a:r>
            <a:r>
              <a:rPr lang="en-US" sz="4000" dirty="0" smtClean="0">
                <a:latin typeface="+mn-lt"/>
              </a:rPr>
              <a:t>rganization</a:t>
            </a:r>
            <a:endParaRPr lang="en-US" sz="4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600" dirty="0" smtClean="0"/>
              <a:t>Accepting responsibility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 smtClean="0"/>
              <a:t>Creating policies and procedures, and </a:t>
            </a:r>
            <a:r>
              <a:rPr lang="en-US" sz="1600" b="1" i="1" dirty="0" smtClean="0"/>
              <a:t>using</a:t>
            </a:r>
            <a:r>
              <a:rPr lang="en-US" sz="1600" dirty="0" smtClean="0"/>
              <a:t> them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 smtClean="0"/>
              <a:t>Discouraging politics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 smtClean="0"/>
              <a:t>Establishing protocols for disagreement, resolving conflict and moving forward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 smtClean="0"/>
              <a:t>Expecting the best in others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 smtClean="0"/>
              <a:t>Follow through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 smtClean="0"/>
              <a:t>Giving encouragement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 smtClean="0"/>
              <a:t>Maintaining openness to constructive criticism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 smtClean="0"/>
              <a:t>Providing opportunities to learn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 smtClean="0"/>
              <a:t>Respecting everyone regardless of position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 smtClean="0"/>
              <a:t>Rewarding excellence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 smtClean="0"/>
              <a:t>Seeking to learn and grow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 smtClean="0"/>
              <a:t>Sharing freely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 smtClean="0"/>
              <a:t>Setting up processes for constant reevaluation and reassessment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 smtClean="0"/>
              <a:t>Striving for transparency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 smtClean="0"/>
              <a:t>Taking risks and being willing to make mistakes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62522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  <p:sndAc>
          <p:stSnd>
            <p:snd r:embed="rId2" name="wind.wav"/>
          </p:stSnd>
        </p:sndAc>
      </p:transition>
    </mc:Choice>
    <mc:Fallback>
      <p:transition spd="slow">
        <p:fade/>
        <p:sndAc>
          <p:stSnd>
            <p:snd r:embed="rId2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/>
              <a:t>Concepts on </a:t>
            </a:r>
            <a:r>
              <a:rPr lang="en-US" sz="4400" dirty="0" smtClean="0"/>
              <a:t>Organizational </a:t>
            </a:r>
            <a:r>
              <a:rPr lang="en-US" sz="4400" dirty="0"/>
              <a:t/>
            </a:r>
            <a:br>
              <a:rPr lang="en-US" sz="4400" dirty="0"/>
            </a:br>
            <a:r>
              <a:rPr lang="en-US" sz="4400" dirty="0" smtClean="0"/>
              <a:t>Structures </a:t>
            </a:r>
            <a:r>
              <a:rPr lang="en-US" sz="4400" dirty="0"/>
              <a:t>and </a:t>
            </a:r>
            <a:r>
              <a:rPr lang="en-US" sz="4400" dirty="0" smtClean="0"/>
              <a:t>Systems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Arenas of organizational performance</a:t>
            </a:r>
          </a:p>
          <a:p>
            <a:pPr marL="137160" indent="0">
              <a:buNone/>
            </a:pPr>
            <a:endParaRPr lang="en-US" sz="20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 smtClean="0"/>
              <a:t>Governance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 smtClean="0"/>
              <a:t>Staff Leadership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 smtClean="0"/>
              <a:t>Finance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 smtClean="0"/>
              <a:t>Administrative Systems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 smtClean="0"/>
              <a:t>Services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 smtClean="0"/>
              <a:t>Staffing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 smtClean="0"/>
              <a:t>Marketing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8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Capacity framework of an organization</a:t>
            </a:r>
          </a:p>
          <a:p>
            <a:endParaRPr lang="en-US" sz="20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 smtClean="0"/>
              <a:t>Aspirations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 smtClean="0"/>
              <a:t>Culture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 smtClean="0"/>
              <a:t>Human Resources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 smtClean="0"/>
              <a:t>Organizational skills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 smtClean="0"/>
              <a:t>Organization structure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 smtClean="0"/>
              <a:t>Strategy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 smtClean="0"/>
              <a:t>Systems &amp; Infrastructure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0284020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  <p:sndAc>
          <p:stSnd>
            <p:snd r:embed="rId2" name="wind.wav"/>
          </p:stSnd>
        </p:sndAc>
      </p:transition>
    </mc:Choice>
    <mc:Fallback>
      <p:transition spd="slow">
        <p:fade/>
        <p:sndAc>
          <p:stSnd>
            <p:snd r:embed="rId2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Concepts on Organizational </a:t>
            </a:r>
            <a:br>
              <a:rPr lang="en-US" sz="4000" dirty="0"/>
            </a:br>
            <a:r>
              <a:rPr lang="en-US" sz="4000" dirty="0"/>
              <a:t>Structures and Systems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sz="2400" dirty="0" smtClean="0"/>
          </a:p>
          <a:p>
            <a:r>
              <a:rPr lang="en-US" sz="2600" dirty="0" smtClean="0"/>
              <a:t>Fundamental Traits of Organizational Effectiveness</a:t>
            </a:r>
          </a:p>
          <a:p>
            <a:pPr marL="137160" indent="0">
              <a:buNone/>
            </a:pPr>
            <a:endParaRPr lang="en-US" sz="24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 smtClean="0"/>
              <a:t>Everyone has a good idea of the decisions and actions for which he or she is responsible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 smtClean="0"/>
              <a:t>Important information gets to all parties </a:t>
            </a:r>
            <a:r>
              <a:rPr lang="en-US" sz="1800" b="1" i="1" dirty="0" smtClean="0"/>
              <a:t>quickly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b="1" i="1" dirty="0" smtClean="0"/>
              <a:t>Once made, decisions are rarely second-guessed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b="1" i="1" dirty="0" smtClean="0"/>
              <a:t>Information flows freely across organizational boundaries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b="1" i="1" dirty="0" smtClean="0"/>
              <a:t>Everyone has the information they need to understand the bottom-line impact of their day-to-day choices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b="1" i="1" dirty="0" smtClean="0"/>
              <a:t>Conflicting messages are never sent to the market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b="1" i="1" dirty="0" smtClean="0"/>
              <a:t>The individual performance-appraisal process differentiates among high, adequate, and low performers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b="1" i="1" dirty="0" smtClean="0"/>
              <a:t>The ability to deliver on performance commitments strongly influences career advancement and compensation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b="1" i="1" dirty="0" smtClean="0"/>
              <a:t>Besides pay, many other things motivate individuals to do a good job</a:t>
            </a:r>
            <a:endParaRPr lang="en-US" sz="1800" b="1" i="1" dirty="0"/>
          </a:p>
        </p:txBody>
      </p:sp>
    </p:spTree>
    <p:extLst>
      <p:ext uri="{BB962C8B-B14F-4D97-AF65-F5344CB8AC3E}">
        <p14:creationId xmlns:p14="http://schemas.microsoft.com/office/powerpoint/2010/main" val="2551959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  <p:sndAc>
          <p:stSnd>
            <p:snd r:embed="rId2" name="wind.wav"/>
          </p:stSnd>
        </p:sndAc>
      </p:transition>
    </mc:Choice>
    <mc:Fallback>
      <p:transition spd="slow">
        <p:fade/>
        <p:sndAc>
          <p:stSnd>
            <p:snd r:embed="rId2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>
                <a:latin typeface="+mn-lt"/>
              </a:rPr>
              <a:t>Five Dysfunctions of </a:t>
            </a:r>
            <a:br>
              <a:rPr lang="en-US" sz="4000" dirty="0" smtClean="0">
                <a:latin typeface="+mn-lt"/>
              </a:rPr>
            </a:br>
            <a:r>
              <a:rPr lang="en-US" sz="4000" dirty="0" smtClean="0">
                <a:latin typeface="+mn-lt"/>
              </a:rPr>
              <a:t>an Organization</a:t>
            </a:r>
            <a:endParaRPr lang="en-US" sz="4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sz="3600" dirty="0" smtClean="0"/>
          </a:p>
          <a:p>
            <a:r>
              <a:rPr lang="en-US" sz="3600" dirty="0" smtClean="0"/>
              <a:t>Dysfunction 1 – Absence of Trust</a:t>
            </a:r>
          </a:p>
          <a:p>
            <a:r>
              <a:rPr lang="en-US" sz="3600" dirty="0"/>
              <a:t>Dysfunction </a:t>
            </a:r>
            <a:r>
              <a:rPr lang="en-US" sz="3600" dirty="0" smtClean="0"/>
              <a:t>2 – Fear of Conflict</a:t>
            </a:r>
          </a:p>
          <a:p>
            <a:r>
              <a:rPr lang="en-US" sz="3600" dirty="0"/>
              <a:t>Dysfunction </a:t>
            </a:r>
            <a:r>
              <a:rPr lang="en-US" sz="3600" dirty="0" smtClean="0"/>
              <a:t>3 – Lack of 						</a:t>
            </a:r>
            <a:r>
              <a:rPr lang="en-US" sz="3600" dirty="0"/>
              <a:t> </a:t>
            </a:r>
            <a:r>
              <a:rPr lang="en-US" sz="3600" dirty="0" smtClean="0"/>
              <a:t>      Commitment</a:t>
            </a:r>
          </a:p>
          <a:p>
            <a:r>
              <a:rPr lang="en-US" sz="3600" dirty="0"/>
              <a:t>Dysfunction </a:t>
            </a:r>
            <a:r>
              <a:rPr lang="en-US" sz="3600" dirty="0" smtClean="0"/>
              <a:t>4 – Avoidance of 					        Accountability</a:t>
            </a:r>
          </a:p>
          <a:p>
            <a:r>
              <a:rPr lang="en-US" sz="3600" dirty="0"/>
              <a:t>Dysfunction </a:t>
            </a:r>
            <a:r>
              <a:rPr lang="en-US" sz="3600" dirty="0" smtClean="0"/>
              <a:t>5 – Inattention to 					        Results</a:t>
            </a:r>
          </a:p>
          <a:p>
            <a:endParaRPr lang="en-US" sz="32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634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  <p:sndAc>
          <p:stSnd>
            <p:snd r:embed="rId2" name="wind.wav"/>
          </p:stSnd>
        </p:sndAc>
      </p:transition>
    </mc:Choice>
    <mc:Fallback>
      <p:transition spd="slow">
        <p:fade/>
        <p:sndAc>
          <p:stSnd>
            <p:snd r:embed="rId2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>
                <a:latin typeface="+mn-lt"/>
              </a:rPr>
              <a:t>Dysfunction 1 – Absence of Trust</a:t>
            </a:r>
            <a:endParaRPr lang="en-US" dirty="0"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Problematic</a:t>
            </a:r>
          </a:p>
          <a:p>
            <a:pPr marL="137160" indent="0">
              <a:buNone/>
            </a:pPr>
            <a:endParaRPr lang="en-US" sz="18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Conceals weaknesses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Hesitates to ask for help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Hesitates to provide constructive criticism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Jumps to conclusions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Fails to recognize or tap into others skills and experiences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Holds grudges, dreads spending time with coworkers</a:t>
            </a:r>
          </a:p>
          <a:p>
            <a:pPr lvl="1"/>
            <a:endParaRPr lang="en-US" sz="20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Resolution</a:t>
            </a:r>
          </a:p>
          <a:p>
            <a:pPr marL="137160" indent="0">
              <a:buNone/>
            </a:pPr>
            <a:endParaRPr lang="en-US" sz="19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Admits weaknesses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Asks for assistance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Accepts questions and input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Gives benefit of the doubt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Appreciates and taps into others’ skills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20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Focuses on important issues not politics, offers &amp; accepts apologies without hesitation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585216" lvl="1" indent="0">
              <a:buNone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614554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doors dir="vert"/>
        <p:sndAc>
          <p:stSnd>
            <p:snd r:embed="rId2" name="wind.wav"/>
          </p:stSnd>
        </p:sndAc>
      </p:transition>
    </mc:Choice>
    <mc:Fallback>
      <p:transition spd="slow">
        <p:fade/>
        <p:sndAc>
          <p:stSnd>
            <p:snd r:embed="rId2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</TotalTime>
  <Words>808</Words>
  <Application>Microsoft Office PowerPoint</Application>
  <PresentationFormat>On-screen Show (4:3)</PresentationFormat>
  <Paragraphs>168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Apex</vt:lpstr>
      <vt:lpstr>SYSTEM  THINKING</vt:lpstr>
      <vt:lpstr>What is Systems Thinking?</vt:lpstr>
      <vt:lpstr>Systems thinking is at the core  of a Learning Organization</vt:lpstr>
      <vt:lpstr>Fundamentals of a  Learning Organization</vt:lpstr>
      <vt:lpstr>Behaviors in the Successful  Learning Organization</vt:lpstr>
      <vt:lpstr>Concepts on Organizational  Structures and Systems</vt:lpstr>
      <vt:lpstr>Concepts on Organizational  Structures and Systems</vt:lpstr>
      <vt:lpstr>Five Dysfunctions of  an Organization</vt:lpstr>
      <vt:lpstr>Dysfunction 1 – Absence of Trust</vt:lpstr>
      <vt:lpstr>Dysfunction 2 – Fear of Conflict</vt:lpstr>
      <vt:lpstr>Dysfunction 3 – Lack  of Commitment</vt:lpstr>
      <vt:lpstr>Dysfunction 4 – Avoidance of Accountability</vt:lpstr>
      <vt:lpstr>Dysfunction 5 – Inattention to Results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 THINKING</dc:title>
  <dc:creator>Deputy Director</dc:creator>
  <cp:lastModifiedBy>Deputy Director</cp:lastModifiedBy>
  <cp:revision>18</cp:revision>
  <dcterms:created xsi:type="dcterms:W3CDTF">2013-10-02T16:37:24Z</dcterms:created>
  <dcterms:modified xsi:type="dcterms:W3CDTF">2013-10-02T19:53:15Z</dcterms:modified>
</cp:coreProperties>
</file>