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</p:sldMasterIdLst>
  <p:notesMasterIdLst>
    <p:notesMasterId r:id="rId22"/>
  </p:notesMasterIdLst>
  <p:sldIdLst>
    <p:sldId id="264" r:id="rId10"/>
    <p:sldId id="266" r:id="rId11"/>
    <p:sldId id="267" r:id="rId12"/>
    <p:sldId id="268" r:id="rId13"/>
    <p:sldId id="274" r:id="rId14"/>
    <p:sldId id="257" r:id="rId15"/>
    <p:sldId id="275" r:id="rId16"/>
    <p:sldId id="259" r:id="rId17"/>
    <p:sldId id="276" r:id="rId18"/>
    <p:sldId id="262" r:id="rId19"/>
    <p:sldId id="277" r:id="rId20"/>
    <p:sldId id="263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1BA15-3F50-4DD4-9127-F599B837C6E1}" type="datetimeFigureOut">
              <a:rPr lang="fr-FR" smtClean="0"/>
              <a:t>05/01/2015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BD8C6-F246-4B4C-82FD-18A5B9C017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855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C158610-FE85-41D9-88FA-A09A27FF9CC2}" type="slidenum">
              <a:rPr lang="en-US" sz="1200">
                <a:solidFill>
                  <a:prstClr val="black"/>
                </a:solidFill>
              </a:rPr>
              <a:pPr eaLnBrk="1" hangingPunct="1"/>
              <a:t>1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5.jpe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5.jpe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N_JCI_GreenBarsUniv_FR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JCI_Main_Lead_F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128713"/>
            <a:ext cx="9151938" cy="572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JCI_IconLeader_FR_RGB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5938"/>
            <a:ext cx="1905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2057400"/>
            <a:ext cx="4572000" cy="1981200"/>
          </a:xfrm>
        </p:spPr>
        <p:txBody>
          <a:bodyPr/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724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64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CFFE8-537B-4625-A35D-9FC64D06A5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138951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09604"/>
            <a:ext cx="2057400" cy="55165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4"/>
            <a:ext cx="6019800" cy="55165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18D98-B821-4747-9C74-32D73D46E675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044332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N_JCI_GreenBarsUniv_FR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JCI_Main_Lead_F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128713"/>
            <a:ext cx="9151938" cy="572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JCI_IconLeader_FR_RGB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5938"/>
            <a:ext cx="1905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2057400"/>
            <a:ext cx="4572000" cy="1981200"/>
          </a:xfrm>
        </p:spPr>
        <p:txBody>
          <a:bodyPr/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724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72645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2B32F-EB12-458F-A379-EEF19262B8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688397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42D2-04E7-48CF-90AB-D4685558FE2D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101240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032D-A7D6-4B82-991B-34538D3DFF5A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72702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3A428-6BF4-4943-95C6-301EBDF47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412251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973E-FC5F-4A96-AEB9-F23C9768F671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471439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40382-5D24-47D1-AFCC-EC42F587E8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470126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F3E72-5CD4-499D-803B-F8FE5AE3A767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698229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2B32F-EB12-458F-A379-EEF19262B8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8823575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68C1E-BA05-4D96-836E-1BB5B27B2F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2194480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CFFE8-537B-4625-A35D-9FC64D06A5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5954833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09604"/>
            <a:ext cx="2057400" cy="55165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4"/>
            <a:ext cx="6019800" cy="55165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18D98-B821-4747-9C74-32D73D46E675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260563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N_JCI_GreenBarsUniv_FR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JCI_Main_Lead_F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128713"/>
            <a:ext cx="9151938" cy="572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JCI_IconLeader_FR_RGB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5938"/>
            <a:ext cx="1905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2057400"/>
            <a:ext cx="4572000" cy="1981200"/>
          </a:xfrm>
        </p:spPr>
        <p:txBody>
          <a:bodyPr/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724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635087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2B32F-EB12-458F-A379-EEF19262B8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4763010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42D2-04E7-48CF-90AB-D4685558FE2D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7642307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032D-A7D6-4B82-991B-34538D3DFF5A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0844106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3A428-6BF4-4943-95C6-301EBDF47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9524873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973E-FC5F-4A96-AEB9-F23C9768F671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0942339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40382-5D24-47D1-AFCC-EC42F587E8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87373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42D2-04E7-48CF-90AB-D4685558FE2D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2776184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F3E72-5CD4-499D-803B-F8FE5AE3A767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753809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68C1E-BA05-4D96-836E-1BB5B27B2F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8914462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CFFE8-537B-4625-A35D-9FC64D06A5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123078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09604"/>
            <a:ext cx="2057400" cy="55165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4"/>
            <a:ext cx="6019800" cy="55165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18D98-B821-4747-9C74-32D73D46E675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132393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N_JCI_GreenBarsUniv_FR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JCI_Main_Lead_F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128713"/>
            <a:ext cx="9151938" cy="572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JCI_IconLeader_FR_RGB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5938"/>
            <a:ext cx="1905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2057400"/>
            <a:ext cx="4572000" cy="1981200"/>
          </a:xfrm>
        </p:spPr>
        <p:txBody>
          <a:bodyPr/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724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520336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2B32F-EB12-458F-A379-EEF19262B8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2823294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42D2-04E7-48CF-90AB-D4685558FE2D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498990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032D-A7D6-4B82-991B-34538D3DFF5A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7975234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3A428-6BF4-4943-95C6-301EBDF47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5954735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973E-FC5F-4A96-AEB9-F23C9768F671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07867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032D-A7D6-4B82-991B-34538D3DFF5A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6500796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40382-5D24-47D1-AFCC-EC42F587E8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481014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F3E72-5CD4-499D-803B-F8FE5AE3A767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0009294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68C1E-BA05-4D96-836E-1BB5B27B2F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8420140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CFFE8-537B-4625-A35D-9FC64D06A5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9997339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09604"/>
            <a:ext cx="2057400" cy="55165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4"/>
            <a:ext cx="6019800" cy="55165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18D98-B821-4747-9C74-32D73D46E675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6693040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N_JCI_GreenBarsUniv_FR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JCI_Main_Lead_F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128713"/>
            <a:ext cx="9151938" cy="572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JCI_IconLeader_FR_RGB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5938"/>
            <a:ext cx="1905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2057400"/>
            <a:ext cx="4572000" cy="1981200"/>
          </a:xfrm>
        </p:spPr>
        <p:txBody>
          <a:bodyPr/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724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816589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2B32F-EB12-458F-A379-EEF19262B8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8978855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42D2-04E7-48CF-90AB-D4685558FE2D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4526960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032D-A7D6-4B82-991B-34538D3DFF5A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8420168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3A428-6BF4-4943-95C6-301EBDF47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821802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3A428-6BF4-4943-95C6-301EBDF47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9769801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973E-FC5F-4A96-AEB9-F23C9768F671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9457020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40382-5D24-47D1-AFCC-EC42F587E8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5725178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F3E72-5CD4-499D-803B-F8FE5AE3A767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7473182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68C1E-BA05-4D96-836E-1BB5B27B2F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899344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CFFE8-537B-4625-A35D-9FC64D06A5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7918840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09604"/>
            <a:ext cx="2057400" cy="55165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4"/>
            <a:ext cx="6019800" cy="55165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18D98-B821-4747-9C74-32D73D46E675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433870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N_JCI_GreenBarsUniv_FR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JCI_Main_Lead_F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128713"/>
            <a:ext cx="9151938" cy="572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JCI_IconLeader_FR_RGB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5938"/>
            <a:ext cx="1905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2057400"/>
            <a:ext cx="4572000" cy="1981200"/>
          </a:xfrm>
        </p:spPr>
        <p:txBody>
          <a:bodyPr/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724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3702916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2B32F-EB12-458F-A379-EEF19262B8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702682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42D2-04E7-48CF-90AB-D4685558FE2D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9159453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032D-A7D6-4B82-991B-34538D3DFF5A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526398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973E-FC5F-4A96-AEB9-F23C9768F671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502687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3A428-6BF4-4943-95C6-301EBDF47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90963804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973E-FC5F-4A96-AEB9-F23C9768F671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4314951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40382-5D24-47D1-AFCC-EC42F587E8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2689754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F3E72-5CD4-499D-803B-F8FE5AE3A767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988738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68C1E-BA05-4D96-836E-1BB5B27B2F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07481780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CFFE8-537B-4625-A35D-9FC64D06A5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8047589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09604"/>
            <a:ext cx="2057400" cy="55165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4"/>
            <a:ext cx="6019800" cy="55165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18D98-B821-4747-9C74-32D73D46E675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04615746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N_JCI_GreenBarsUniv_FR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JCI_Main_Lead_F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128713"/>
            <a:ext cx="9151938" cy="572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JCI_IconLeader_FR_RGB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5938"/>
            <a:ext cx="1905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2057400"/>
            <a:ext cx="4572000" cy="1981200"/>
          </a:xfrm>
        </p:spPr>
        <p:txBody>
          <a:bodyPr/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724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7268979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2B32F-EB12-458F-A379-EEF19262B8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45624810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42D2-04E7-48CF-90AB-D4685558FE2D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447353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40382-5D24-47D1-AFCC-EC42F587E8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10906582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032D-A7D6-4B82-991B-34538D3DFF5A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1615264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3A428-6BF4-4943-95C6-301EBDF47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15806679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973E-FC5F-4A96-AEB9-F23C9768F671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3124093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40382-5D24-47D1-AFCC-EC42F587E8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31965037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F3E72-5CD4-499D-803B-F8FE5AE3A767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68446885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68C1E-BA05-4D96-836E-1BB5B27B2F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2773090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CFFE8-537B-4625-A35D-9FC64D06A5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9274588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09604"/>
            <a:ext cx="2057400" cy="55165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4"/>
            <a:ext cx="6019800" cy="55165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18D98-B821-4747-9C74-32D73D46E675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43077297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N_JCI_GreenBarsUniv_FR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JCI_Main_Lead_F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128713"/>
            <a:ext cx="9151938" cy="572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JCI_IconLeader_FR_RGB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5938"/>
            <a:ext cx="1905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2057400"/>
            <a:ext cx="4572000" cy="1981200"/>
          </a:xfrm>
        </p:spPr>
        <p:txBody>
          <a:bodyPr/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724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5045793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2B32F-EB12-458F-A379-EEF19262B8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30086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F3E72-5CD4-499D-803B-F8FE5AE3A767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15991477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42D2-04E7-48CF-90AB-D4685558FE2D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2128936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032D-A7D6-4B82-991B-34538D3DFF5A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79126601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3A428-6BF4-4943-95C6-301EBDF47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00154423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973E-FC5F-4A96-AEB9-F23C9768F671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67656487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40382-5D24-47D1-AFCC-EC42F587E8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91304486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F3E72-5CD4-499D-803B-F8FE5AE3A767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90325430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68C1E-BA05-4D96-836E-1BB5B27B2F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93054051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CFFE8-537B-4625-A35D-9FC64D06A5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1538862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09604"/>
            <a:ext cx="2057400" cy="55165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4"/>
            <a:ext cx="6019800" cy="55165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18D98-B821-4747-9C74-32D73D46E675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70247573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N_JCI_GreenBarsUniv_FR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JCI_Main_Lead_F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128713"/>
            <a:ext cx="9151938" cy="572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JCI_IconLeader_FR_RGB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5938"/>
            <a:ext cx="1905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2057400"/>
            <a:ext cx="4572000" cy="1981200"/>
          </a:xfrm>
        </p:spPr>
        <p:txBody>
          <a:bodyPr/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724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938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68C1E-BA05-4D96-836E-1BB5B27B2F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191050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2B32F-EB12-458F-A379-EEF19262B8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1154938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442D2-04E7-48CF-90AB-D4685558FE2D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361884489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032D-A7D6-4B82-991B-34538D3DFF5A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71973142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3A428-6BF4-4943-95C6-301EBDF47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02875711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973E-FC5F-4A96-AEB9-F23C9768F671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50046139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40382-5D24-47D1-AFCC-EC42F587E8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155394409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F3E72-5CD4-499D-803B-F8FE5AE3A767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69009475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68C1E-BA05-4D96-836E-1BB5B27B2F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33094129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CFFE8-537B-4625-A35D-9FC64D06A5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428041316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09604"/>
            <a:ext cx="2057400" cy="55165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4"/>
            <a:ext cx="6019800" cy="55165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18D98-B821-4747-9C74-32D73D46E675}" type="slidenum">
              <a:rPr lang="en-US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</p:spTree>
    <p:extLst>
      <p:ext uri="{BB962C8B-B14F-4D97-AF65-F5344CB8AC3E}">
        <p14:creationId xmlns:p14="http://schemas.microsoft.com/office/powerpoint/2010/main" val="270672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N_Leadership_white_PP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245225"/>
            <a:ext cx="91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1993A9B6-B660-45C5-9DC9-9A409BC96087}" type="slidenum">
              <a:rPr lang="en-US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245225"/>
            <a:ext cx="533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pic>
        <p:nvPicPr>
          <p:cNvPr id="2055" name="Picture 7" descr="JCI_IconLeader_FR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0518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N_Leadership_white_PP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245225"/>
            <a:ext cx="91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1993A9B6-B660-45C5-9DC9-9A409BC96087}" type="slidenum">
              <a:rPr lang="en-US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245225"/>
            <a:ext cx="533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pic>
        <p:nvPicPr>
          <p:cNvPr id="2055" name="Picture 7" descr="JCI_IconLeader_FR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007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N_Leadership_white_PP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245225"/>
            <a:ext cx="91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1993A9B6-B660-45C5-9DC9-9A409BC96087}" type="slidenum">
              <a:rPr lang="en-US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245225"/>
            <a:ext cx="533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pic>
        <p:nvPicPr>
          <p:cNvPr id="2055" name="Picture 7" descr="JCI_IconLeader_FR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55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N_Leadership_white_PP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245225"/>
            <a:ext cx="91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1993A9B6-B660-45C5-9DC9-9A409BC96087}" type="slidenum">
              <a:rPr lang="en-US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245225"/>
            <a:ext cx="533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pic>
        <p:nvPicPr>
          <p:cNvPr id="2055" name="Picture 7" descr="JCI_IconLeader_FR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537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N_Leadership_white_PP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245225"/>
            <a:ext cx="91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1993A9B6-B660-45C5-9DC9-9A409BC96087}" type="slidenum">
              <a:rPr lang="en-US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245225"/>
            <a:ext cx="533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pic>
        <p:nvPicPr>
          <p:cNvPr id="2055" name="Picture 7" descr="JCI_IconLeader_FR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8509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N_Leadership_white_PP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245225"/>
            <a:ext cx="91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1993A9B6-B660-45C5-9DC9-9A409BC96087}" type="slidenum">
              <a:rPr lang="en-US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245225"/>
            <a:ext cx="533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pic>
        <p:nvPicPr>
          <p:cNvPr id="2055" name="Picture 7" descr="JCI_IconLeader_FR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67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N_Leadership_white_PP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245225"/>
            <a:ext cx="91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1993A9B6-B660-45C5-9DC9-9A409BC96087}" type="slidenum">
              <a:rPr lang="en-US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245225"/>
            <a:ext cx="533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pic>
        <p:nvPicPr>
          <p:cNvPr id="2055" name="Picture 7" descr="JCI_IconLeader_FR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0721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N_Leadership_white_PP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245225"/>
            <a:ext cx="91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1993A9B6-B660-45C5-9DC9-9A409BC96087}" type="slidenum">
              <a:rPr lang="en-US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245225"/>
            <a:ext cx="533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pic>
        <p:nvPicPr>
          <p:cNvPr id="2055" name="Picture 7" descr="JCI_IconLeader_FR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0629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N_Leadership_white_PP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245225"/>
            <a:ext cx="91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1993A9B6-B660-45C5-9DC9-9A409BC96087}" type="slidenum">
              <a:rPr lang="en-US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245225"/>
            <a:ext cx="533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pic>
        <p:nvPicPr>
          <p:cNvPr id="2055" name="Picture 7" descr="JCI_IconLeader_FR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342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33CC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22288"/>
            <a:ext cx="5897563" cy="5349875"/>
          </a:xfrm>
        </p:spPr>
        <p:txBody>
          <a:bodyPr/>
          <a:lstStyle/>
          <a:p>
            <a:pPr algn="ctr" eaLnBrk="1" hangingPunct="1">
              <a:defRPr/>
            </a:pP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 </a:t>
            </a:r>
            <a:r>
              <a:rPr lang="fr-FR" sz="5400" b="1" dirty="0" smtClean="0"/>
              <a:t/>
            </a:r>
            <a:br>
              <a:rPr lang="fr-FR" sz="5400" b="1" dirty="0" smtClean="0"/>
            </a:br>
            <a:r>
              <a:rPr lang="fr-FR" sz="5400" b="1" dirty="0" smtClean="0"/>
              <a:t> </a:t>
            </a:r>
            <a:r>
              <a:rPr lang="fr-FR" sz="6600" b="1" dirty="0" smtClean="0">
                <a:solidFill>
                  <a:schemeClr val="tx1"/>
                </a:solidFill>
              </a:rPr>
              <a:t>Les Principales Motions</a:t>
            </a:r>
            <a:endParaRPr lang="en-US" sz="1100" b="1" dirty="0" smtClean="0"/>
          </a:p>
        </p:txBody>
      </p:sp>
      <p:sp>
        <p:nvSpPr>
          <p:cNvPr id="4099" name="ZoneTexte 4"/>
          <p:cNvSpPr txBox="1">
            <a:spLocks noChangeArrowheads="1"/>
          </p:cNvSpPr>
          <p:nvPr/>
        </p:nvSpPr>
        <p:spPr bwMode="auto">
          <a:xfrm>
            <a:off x="5160963" y="0"/>
            <a:ext cx="3995737" cy="395288"/>
          </a:xfrm>
          <a:prstGeom prst="rect">
            <a:avLst/>
          </a:prstGeom>
          <a:solidFill>
            <a:srgbClr val="3399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731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3613" y="152400"/>
            <a:ext cx="6464300" cy="592138"/>
          </a:xfrm>
        </p:spPr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0070C0"/>
                </a:solidFill>
                <a:latin typeface="Arial Narrow" pitchFamily="34" charset="0"/>
              </a:rPr>
              <a:t>Motion Incidente ou Indirecte</a:t>
            </a:r>
            <a:endParaRPr lang="fr-FR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4579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200" smtClean="0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00013" y="796925"/>
          <a:ext cx="8853487" cy="4137024"/>
        </p:xfrm>
        <a:graphic>
          <a:graphicData uri="http://schemas.openxmlformats.org/drawingml/2006/table">
            <a:tbl>
              <a:tblPr/>
              <a:tblGrid>
                <a:gridCol w="2253680"/>
                <a:gridCol w="1291313"/>
                <a:gridCol w="1022643"/>
                <a:gridCol w="1006370"/>
                <a:gridCol w="1000375"/>
                <a:gridCol w="1132273"/>
                <a:gridCol w="1146833"/>
              </a:tblGrid>
              <a:tr h="715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MOTIONS INDIRECTES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Doit être appuyée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amendée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débattue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Vote requis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réexaminée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Autorisé à interrompre l'orateu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r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5754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13.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Suspension des règles de procédure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2/3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5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14.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Retrait d'une motion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5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15.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Opposition à un examen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2/3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7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16.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Motion d'ordre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Président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17.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Appel à la décision du président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Président / </a:t>
                      </a: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4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18.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Division (vérifier le nombre de voix)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"/>
                          <a:ea typeface="Calibri"/>
                          <a:cs typeface="Times New Roman"/>
                        </a:rPr>
                        <a:t>Oui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8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19.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Appel nominal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Arial"/>
                          <a:ea typeface="Calibri"/>
                          <a:cs typeface="Times New Roman"/>
                        </a:rPr>
                        <a:t>Oui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88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pied de page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200" smtClean="0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sp>
        <p:nvSpPr>
          <p:cNvPr id="25603" name="ZoneTexte 2"/>
          <p:cNvSpPr txBox="1">
            <a:spLocks noChangeArrowheads="1"/>
          </p:cNvSpPr>
          <p:nvPr/>
        </p:nvSpPr>
        <p:spPr bwMode="auto">
          <a:xfrm>
            <a:off x="2679700" y="63500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4000" b="1">
                <a:solidFill>
                  <a:srgbClr val="0070C0"/>
                </a:solidFill>
                <a:latin typeface="Arial Narrow" pitchFamily="34" charset="0"/>
              </a:rPr>
              <a:t>Motion Privilégiée</a:t>
            </a:r>
          </a:p>
        </p:txBody>
      </p:sp>
      <p:sp>
        <p:nvSpPr>
          <p:cNvPr id="25604" name="Rectangle 1"/>
          <p:cNvSpPr>
            <a:spLocks noChangeArrowheads="1"/>
          </p:cNvSpPr>
          <p:nvPr/>
        </p:nvSpPr>
        <p:spPr bwMode="auto">
          <a:xfrm>
            <a:off x="0" y="782638"/>
            <a:ext cx="9144000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Elle donne droit à une discussion immédiate ou postérieure à la question en cours.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Une motion privilégiée n'est pas liée à l'importance de la motion par rapport à celle qui est en cours.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Les motions privilégiées sont :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4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Fixation de la prochaine réunion,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4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Levée de séance,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4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Suspension de séance,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4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Question relative au privilège,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4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Point d’information.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(Elles sont ci-dessus énumérées dans l'ordre des privilèges.) </a:t>
            </a:r>
          </a:p>
        </p:txBody>
      </p:sp>
    </p:spTree>
    <p:extLst>
      <p:ext uri="{BB962C8B-B14F-4D97-AF65-F5344CB8AC3E}">
        <p14:creationId xmlns:p14="http://schemas.microsoft.com/office/powerpoint/2010/main" val="190670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3613" y="195263"/>
            <a:ext cx="6751637" cy="708025"/>
          </a:xfrm>
        </p:spPr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0070C0"/>
                </a:solidFill>
                <a:latin typeface="Arial Narrow" pitchFamily="34" charset="0"/>
              </a:rPr>
              <a:t>Motion Privilégiée ou Préjudicielles</a:t>
            </a:r>
            <a:endParaRPr lang="fr-FR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6627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200" smtClean="0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06363" y="903288"/>
          <a:ext cx="8899525" cy="3976687"/>
        </p:xfrm>
        <a:graphic>
          <a:graphicData uri="http://schemas.openxmlformats.org/drawingml/2006/table">
            <a:tbl>
              <a:tblPr/>
              <a:tblGrid>
                <a:gridCol w="2585728"/>
                <a:gridCol w="996826"/>
                <a:gridCol w="1024276"/>
                <a:gridCol w="1007976"/>
                <a:gridCol w="1001972"/>
                <a:gridCol w="1134082"/>
                <a:gridCol w="1148665"/>
              </a:tblGrid>
              <a:tr h="1114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MOTIONS PRÉJUDICIELLES</a:t>
                      </a:r>
                      <a:endParaRPr lang="fr-FR" sz="28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Doit être appuyée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amendée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débattue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Vote requis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réexaminée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Autorisé à interrompre l'orateur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8176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1. Décider d’une prochaine réunion 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8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2. Levée de la séance 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8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3. Pause 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6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4. Question relative à la prérogative 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Président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8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5. Point d’information 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51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0" y="1295400"/>
            <a:ext cx="9144000" cy="4552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519113" eaLnBrk="0" hangingPunct="0">
              <a:buFont typeface="Wingdings" pitchFamily="2" charset="2"/>
              <a:buNone/>
              <a:defRPr/>
            </a:pPr>
            <a:r>
              <a:rPr lang="fr-FR" sz="4000" b="1" dirty="0">
                <a:solidFill>
                  <a:srgbClr val="0097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C’est le véhicule au moyen duquel le groupe ou l’individu se manifeste</a:t>
            </a:r>
            <a:r>
              <a:rPr lang="fr-FR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 defTabSz="519113" eaLnBrk="0" hangingPunct="0">
              <a:buFont typeface="Wingdings" pitchFamily="2" charset="2"/>
              <a:buNone/>
              <a:defRPr/>
            </a:pPr>
            <a:endParaRPr lang="fr-FR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defTabSz="519113" eaLnBrk="0" hangingPunct="0">
              <a:buFont typeface="Wingdings" pitchFamily="2" charset="2"/>
              <a:buNone/>
              <a:defRPr/>
            </a:pPr>
            <a:endParaRPr lang="fr-FR" sz="1200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defTabSz="519113" eaLnBrk="0" hangingPunct="0">
              <a:buFont typeface="Wingdings" pitchFamily="2" charset="2"/>
              <a:buNone/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C’est une déclaration de ce qui doit être accompli en précisant </a:t>
            </a:r>
            <a:r>
              <a:rPr lang="fr-FR" sz="3200" b="1" i="1" dirty="0">
                <a:solidFill>
                  <a:srgbClr val="0033CC"/>
                </a:solidFill>
              </a:rPr>
              <a:t>les </a:t>
            </a:r>
            <a:r>
              <a:rPr lang="fr-FR" sz="3200" b="1" i="1" dirty="0">
                <a:solidFill>
                  <a:srgbClr val="0033CC"/>
                </a:solidFill>
              </a:rPr>
              <a:t>moyens d’y parvenir. Une motion sera soigneusement  rédigée pour éviter les malentendus, l’idée étant d’orienter la discussion vers les aspects</a:t>
            </a:r>
          </a:p>
          <a:p>
            <a:pPr algn="ctr" defTabSz="519113" eaLnBrk="0" hangingPunct="0">
              <a:buFont typeface="Wingdings" pitchFamily="2" charset="2"/>
              <a:buNone/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 </a:t>
            </a:r>
            <a:r>
              <a:rPr lang="fr-FR" sz="3200" b="1" i="1" dirty="0">
                <a:solidFill>
                  <a:srgbClr val="F21616"/>
                </a:solidFill>
              </a:rPr>
              <a:t>importants</a:t>
            </a:r>
            <a:r>
              <a:rPr lang="fr-FR" sz="3200" b="1" i="1" dirty="0">
                <a:solidFill>
                  <a:srgbClr val="0033CC"/>
                </a:solidFill>
              </a:rPr>
              <a:t> de la proposition.</a:t>
            </a:r>
            <a:r>
              <a:rPr lang="fr-FR" sz="2900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2116138" y="4763"/>
            <a:ext cx="7027862" cy="828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defTabSz="519113" eaLnBrk="0" hangingPunct="0">
              <a:defRPr/>
            </a:pPr>
            <a:r>
              <a:rPr lang="fr-FR" sz="48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LA MOTION</a:t>
            </a:r>
            <a:endParaRPr lang="fr-FR" sz="48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7173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9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ChangeArrowheads="1"/>
          </p:cNvSpPr>
          <p:nvPr/>
        </p:nvSpPr>
        <p:spPr bwMode="auto">
          <a:xfrm>
            <a:off x="0" y="701675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defTabSz="519113"/>
            <a:r>
              <a:rPr lang="fr-FR" sz="2400" i="1">
                <a:solidFill>
                  <a:srgbClr val="000099"/>
                </a:solidFill>
                <a:latin typeface="Arial Narrow" pitchFamily="34" charset="0"/>
              </a:rPr>
              <a:t>Une motion se fait en disant: « </a:t>
            </a:r>
            <a:r>
              <a:rPr lang="fr-FR" sz="2800" b="1" i="1">
                <a:solidFill>
                  <a:srgbClr val="FF0000"/>
                </a:solidFill>
                <a:latin typeface="Arial Narrow" pitchFamily="34" charset="0"/>
              </a:rPr>
              <a:t>Je propose que </a:t>
            </a:r>
            <a:r>
              <a:rPr lang="fr-FR" sz="2400" i="1">
                <a:solidFill>
                  <a:srgbClr val="000099"/>
                </a:solidFill>
                <a:latin typeface="Arial Narrow" pitchFamily="34" charset="0"/>
              </a:rPr>
              <a:t>. . . </a:t>
            </a:r>
            <a:r>
              <a:rPr lang="fr-FR" sz="2400" i="1" u="sng">
                <a:solidFill>
                  <a:srgbClr val="000099"/>
                </a:solidFill>
                <a:latin typeface="Arial Narrow" pitchFamily="34" charset="0"/>
              </a:rPr>
              <a:t>(le nom du groupe)</a:t>
            </a:r>
            <a:r>
              <a:rPr lang="fr-FR" sz="2400" i="1">
                <a:solidFill>
                  <a:srgbClr val="000099"/>
                </a:solidFill>
                <a:latin typeface="Arial Narrow" pitchFamily="34" charset="0"/>
              </a:rPr>
              <a:t> . . . </a:t>
            </a:r>
            <a:r>
              <a:rPr lang="fr-FR" sz="2400" i="1" u="sng">
                <a:solidFill>
                  <a:srgbClr val="000099"/>
                </a:solidFill>
                <a:latin typeface="Arial Narrow" pitchFamily="34" charset="0"/>
              </a:rPr>
              <a:t>(ajouter ce qui doit être fait, par qui, quand, comment, ce qui doit être fait, financé, etc.)</a:t>
            </a:r>
            <a:r>
              <a:rPr lang="fr-FR" sz="2400" i="1">
                <a:solidFill>
                  <a:srgbClr val="000099"/>
                </a:solidFill>
                <a:latin typeface="Arial Narrow" pitchFamily="34" charset="0"/>
              </a:rPr>
              <a:t>. »</a:t>
            </a:r>
          </a:p>
          <a:p>
            <a:pPr algn="l" defTabSz="519113"/>
            <a:endParaRPr lang="fr-FR" sz="2400" i="1">
              <a:solidFill>
                <a:srgbClr val="000099"/>
              </a:solidFill>
              <a:latin typeface="Arial Narrow" pitchFamily="34" charset="0"/>
            </a:endParaRPr>
          </a:p>
          <a:p>
            <a:pPr algn="l" defTabSz="519113"/>
            <a:r>
              <a:rPr lang="fr-FR" sz="2400" i="1">
                <a:solidFill>
                  <a:srgbClr val="FF0000"/>
                </a:solidFill>
                <a:latin typeface="Arial Narrow" pitchFamily="34" charset="0"/>
              </a:rPr>
              <a:t>Toute motion est normalement appuyée, ce qui signifie que celui qui l’appuie estime que la motion doit être discutée.</a:t>
            </a:r>
          </a:p>
          <a:p>
            <a:pPr algn="l" defTabSz="519113"/>
            <a:r>
              <a:rPr lang="fr-FR" sz="2400" i="1">
                <a:solidFill>
                  <a:srgbClr val="FF0000"/>
                </a:solidFill>
                <a:latin typeface="Arial Narrow" pitchFamily="34" charset="0"/>
              </a:rPr>
              <a:t>Le membre qui appuie la motion prononce simplement ces mots sans se lever : « Je soutiens la motion ». </a:t>
            </a:r>
          </a:p>
          <a:p>
            <a:pPr algn="l" defTabSz="519113"/>
            <a:endParaRPr lang="fr-FR" sz="2000" i="1">
              <a:solidFill>
                <a:srgbClr val="FF0000"/>
              </a:solidFill>
              <a:latin typeface="Arial Narrow" pitchFamily="34" charset="0"/>
            </a:endParaRPr>
          </a:p>
          <a:p>
            <a:pPr algn="l" defTabSz="519113"/>
            <a:r>
              <a:rPr lang="fr-FR" sz="2400" i="1">
                <a:solidFill>
                  <a:srgbClr val="008000"/>
                </a:solidFill>
                <a:latin typeface="Arial Narrow" pitchFamily="34" charset="0"/>
              </a:rPr>
              <a:t>Lorsque ces motions sont présentées, elles deviennent immédiatement la question à l’ordre du jour pour le groupe et doivent être résolues avant toute chose.</a:t>
            </a:r>
            <a:r>
              <a:rPr lang="fr-FR" sz="2400" i="1">
                <a:latin typeface="Arial Narrow" pitchFamily="34" charset="0"/>
              </a:rPr>
              <a:t> </a:t>
            </a:r>
          </a:p>
          <a:p>
            <a:pPr algn="l" defTabSz="519113"/>
            <a:endParaRPr lang="fr-FR" sz="2400" i="1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2996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4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4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4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4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4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4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 build="p" advAuto="5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pied de page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200" smtClean="0">
                <a:solidFill>
                  <a:schemeClr val="bg1"/>
                </a:solidFill>
              </a:rPr>
              <a:t>©Copyright by par JCI, pour l'usage exclusif de JCI et ses organisations, membres et formateurs affiliés </a:t>
            </a:r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177800" y="712788"/>
            <a:ext cx="89662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 eaLnBrk="0" hangingPunct="0"/>
            <a:r>
              <a:rPr lang="fr-FR" sz="4000">
                <a:latin typeface="Arial Narrow" pitchFamily="34" charset="0"/>
                <a:ea typeface="Times New Roman" pitchFamily="18" charset="0"/>
                <a:cs typeface="Arial" charset="0"/>
              </a:rPr>
              <a:t>La charte des motions parlementaires distingue 24 motions regroupées en 4 catégories :</a:t>
            </a:r>
          </a:p>
          <a:p>
            <a:pPr algn="l" eaLnBrk="0" hangingPunct="0"/>
            <a:endParaRPr lang="fr-FR" sz="2000"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algn="l" eaLnBrk="0" hangingPunct="0">
              <a:buFontTx/>
              <a:buChar char="•"/>
            </a:pPr>
            <a:r>
              <a:rPr lang="fr-FR" sz="4000">
                <a:latin typeface="Arial Narrow" pitchFamily="34" charset="0"/>
                <a:ea typeface="Times New Roman" pitchFamily="18" charset="0"/>
                <a:cs typeface="Arial" charset="0"/>
              </a:rPr>
              <a:t>Les motions principales,</a:t>
            </a:r>
            <a:endParaRPr lang="fr-FR" sz="2000"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algn="l" eaLnBrk="0" hangingPunct="0">
              <a:buFontTx/>
              <a:buChar char="•"/>
            </a:pPr>
            <a:r>
              <a:rPr lang="fr-FR" sz="4000">
                <a:latin typeface="Arial Narrow" pitchFamily="34" charset="0"/>
                <a:ea typeface="Times New Roman" pitchFamily="18" charset="0"/>
                <a:cs typeface="Arial" charset="0"/>
              </a:rPr>
              <a:t>Les motions secondaires ou subsidiaires, </a:t>
            </a:r>
            <a:endParaRPr lang="fr-FR" sz="2000"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algn="l" eaLnBrk="0" hangingPunct="0">
              <a:buFontTx/>
              <a:buChar char="•"/>
            </a:pPr>
            <a:r>
              <a:rPr lang="fr-FR" sz="4000">
                <a:latin typeface="Arial Narrow" pitchFamily="34" charset="0"/>
                <a:ea typeface="Times New Roman" pitchFamily="18" charset="0"/>
                <a:cs typeface="Arial" charset="0"/>
              </a:rPr>
              <a:t>Les motions incidentes ou indirectes,</a:t>
            </a:r>
          </a:p>
          <a:p>
            <a:pPr algn="l" eaLnBrk="0" hangingPunct="0">
              <a:buFontTx/>
              <a:buChar char="•"/>
            </a:pPr>
            <a:r>
              <a:rPr lang="fr-FR" sz="4000">
                <a:latin typeface="Arial Narrow" pitchFamily="34" charset="0"/>
                <a:ea typeface="Times New Roman" pitchFamily="18" charset="0"/>
                <a:cs typeface="Arial" charset="0"/>
              </a:rPr>
              <a:t>Les motions préjudicielles ou privilégiées ou d’urgence.</a:t>
            </a:r>
            <a:r>
              <a:rPr lang="fr-FR" sz="2000">
                <a:latin typeface="Arial Narrow" pitchFamily="34" charset="0"/>
                <a:ea typeface="Times New Roman" pitchFamily="18" charset="0"/>
                <a:cs typeface="Arial" charset="0"/>
              </a:rPr>
              <a:t> </a:t>
            </a:r>
            <a:endParaRPr lang="fr-FR" sz="1600">
              <a:latin typeface="Arial Narrow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133600" y="12700"/>
            <a:ext cx="6702425" cy="766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defTabSz="519113" eaLnBrk="0" hangingPunct="0">
              <a:defRPr/>
            </a:pPr>
            <a:r>
              <a:rPr lang="fr-FR" sz="44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Les Différentes Motions</a:t>
            </a:r>
            <a:endParaRPr lang="fr-FR" sz="44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63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pied de page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200" smtClean="0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0" y="1298575"/>
            <a:ext cx="91440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Elle porte sur une partie du travail effectif à accomplir par le groupe. </a:t>
            </a:r>
            <a:endParaRPr lang="fr-FR" sz="1400">
              <a:solidFill>
                <a:srgbClr val="000000"/>
              </a:solidFill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Exemple : </a:t>
            </a:r>
            <a:r>
              <a:rPr lang="fr-FR" sz="2800">
                <a:solidFill>
                  <a:srgbClr val="FF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adopter un rapport</a:t>
            </a: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.</a:t>
            </a:r>
            <a:endParaRPr lang="fr-FR" sz="1400">
              <a:solidFill>
                <a:srgbClr val="000000"/>
              </a:solidFill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Les motions principales sont : </a:t>
            </a:r>
            <a:endParaRPr lang="fr-FR" sz="1400">
              <a:solidFill>
                <a:srgbClr val="000000"/>
              </a:solidFill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lvl="4" algn="just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Motion principale (générale), </a:t>
            </a:r>
            <a:endParaRPr lang="fr-FR" sz="1400">
              <a:solidFill>
                <a:srgbClr val="000000"/>
              </a:solidFill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lvl="4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Réouverture de la discussion, </a:t>
            </a:r>
            <a:endParaRPr lang="fr-FR" sz="1400">
              <a:solidFill>
                <a:srgbClr val="000000"/>
              </a:solidFill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lvl="4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Réexamen, </a:t>
            </a:r>
            <a:endParaRPr lang="fr-FR" sz="1400">
              <a:solidFill>
                <a:srgbClr val="000000"/>
              </a:solidFill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lvl="4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Annulation</a:t>
            </a: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, </a:t>
            </a:r>
            <a:endParaRPr lang="fr-FR" sz="1400">
              <a:solidFill>
                <a:srgbClr val="000000"/>
              </a:solidFill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lvl="4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Etablissement d'un ordre du jour spécial.</a:t>
            </a:r>
            <a:endParaRPr lang="fr-FR" sz="1100">
              <a:solidFill>
                <a:srgbClr val="000000"/>
              </a:solidFill>
              <a:latin typeface="Arial Narrow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9460" name="ZoneTexte 3"/>
          <p:cNvSpPr txBox="1">
            <a:spLocks noChangeArrowheads="1"/>
          </p:cNvSpPr>
          <p:nvPr/>
        </p:nvSpPr>
        <p:spPr bwMode="auto">
          <a:xfrm>
            <a:off x="2679700" y="63500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4000" b="1">
                <a:solidFill>
                  <a:srgbClr val="0070C0"/>
                </a:solidFill>
                <a:latin typeface="Arial Narrow" pitchFamily="34" charset="0"/>
              </a:rPr>
              <a:t>Motion Principale</a:t>
            </a:r>
          </a:p>
        </p:txBody>
      </p:sp>
    </p:spTree>
    <p:extLst>
      <p:ext uri="{BB962C8B-B14F-4D97-AF65-F5344CB8AC3E}">
        <p14:creationId xmlns:p14="http://schemas.microsoft.com/office/powerpoint/2010/main" val="394095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455863" y="173038"/>
            <a:ext cx="6188075" cy="709612"/>
          </a:xfrm>
        </p:spPr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0070C0"/>
                </a:solidFill>
                <a:latin typeface="Arial Narrow" pitchFamily="34" charset="0"/>
              </a:rPr>
              <a:t>Motion Principale</a:t>
            </a:r>
            <a:endParaRPr lang="fr-FR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0483" name="Espace réservé du pied de page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200" smtClean="0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20638" y="882650"/>
          <a:ext cx="9091613" cy="4071985"/>
        </p:xfrm>
        <a:graphic>
          <a:graphicData uri="http://schemas.openxmlformats.org/drawingml/2006/table">
            <a:tbl>
              <a:tblPr/>
              <a:tblGrid>
                <a:gridCol w="2169231"/>
                <a:gridCol w="1105880"/>
                <a:gridCol w="1169680"/>
                <a:gridCol w="1084613"/>
                <a:gridCol w="988912"/>
                <a:gridCol w="1254748"/>
                <a:gridCol w="1318549"/>
              </a:tblGrid>
              <a:tr h="1194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MOTIONS PRINCIPALES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Doit être appuyée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amendée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débattue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Vote requis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réexaminée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Autorisé à interrompre l'orateur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79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Motion principale (à caractère général)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2.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Reprendre la motion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2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3.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Réexamen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(1)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2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Annulation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5.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Établissement d'un ordre du jour spécial 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4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2/3</a:t>
                      </a:r>
                      <a:endParaRPr lang="fr-FR" sz="2400" dirty="0">
                        <a:solidFill>
                          <a:srgbClr val="FF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5" marR="6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42" name="Rectangle 7"/>
          <p:cNvSpPr>
            <a:spLocks noChangeArrowheads="1"/>
          </p:cNvSpPr>
          <p:nvPr/>
        </p:nvSpPr>
        <p:spPr bwMode="auto">
          <a:xfrm>
            <a:off x="1662113" y="5399088"/>
            <a:ext cx="6159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400" b="1">
                <a:solidFill>
                  <a:srgbClr val="000000"/>
                </a:solidFill>
              </a:rPr>
              <a:t>(</a:t>
            </a:r>
            <a:r>
              <a:rPr lang="fr-FR" sz="1600" b="1">
                <a:solidFill>
                  <a:srgbClr val="000000"/>
                </a:solidFill>
              </a:rPr>
              <a:t>1) Si la motion à réexaminer est susceptible d’être débattue. </a:t>
            </a:r>
            <a:endParaRPr lang="fr-FR" sz="14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9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pied de page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200" smtClean="0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sp>
        <p:nvSpPr>
          <p:cNvPr id="21507" name="ZoneTexte 2"/>
          <p:cNvSpPr txBox="1">
            <a:spLocks noChangeArrowheads="1"/>
          </p:cNvSpPr>
          <p:nvPr/>
        </p:nvSpPr>
        <p:spPr bwMode="auto">
          <a:xfrm>
            <a:off x="2147888" y="63500"/>
            <a:ext cx="5794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4000" b="1">
                <a:solidFill>
                  <a:srgbClr val="0070C0"/>
                </a:solidFill>
                <a:latin typeface="Arial Narrow" pitchFamily="34" charset="0"/>
              </a:rPr>
              <a:t>Motion Subsidiaire</a:t>
            </a:r>
          </a:p>
        </p:txBody>
      </p:sp>
      <p:sp>
        <p:nvSpPr>
          <p:cNvPr id="21508" name="Rectangle 1"/>
          <p:cNvSpPr>
            <a:spLocks noChangeArrowheads="1"/>
          </p:cNvSpPr>
          <p:nvPr/>
        </p:nvSpPr>
        <p:spPr bwMode="auto">
          <a:xfrm>
            <a:off x="0" y="847725"/>
            <a:ext cx="9144000" cy="440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Elle est secondaire à la motion principale et a pour but d'en faciliter la réalisation.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Les motions subsidiaires sont :</a:t>
            </a:r>
          </a:p>
          <a:p>
            <a:pPr lvl="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Motion d'ajournement, </a:t>
            </a:r>
          </a:p>
          <a:p>
            <a:pPr lvl="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Question préalable, </a:t>
            </a:r>
          </a:p>
          <a:p>
            <a:pPr lvl="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Limitation de la discussion, </a:t>
            </a:r>
          </a:p>
          <a:p>
            <a:pPr lvl="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Renvoi à date fixe, </a:t>
            </a:r>
          </a:p>
          <a:p>
            <a:pPr lvl="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Renvoi au comité, </a:t>
            </a:r>
          </a:p>
          <a:p>
            <a:pPr lvl="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Amendement, </a:t>
            </a:r>
          </a:p>
          <a:p>
            <a:pPr lvl="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Renvoi sine die.</a:t>
            </a:r>
          </a:p>
        </p:txBody>
      </p:sp>
    </p:spTree>
    <p:extLst>
      <p:ext uri="{BB962C8B-B14F-4D97-AF65-F5344CB8AC3E}">
        <p14:creationId xmlns:p14="http://schemas.microsoft.com/office/powerpoint/2010/main" val="370636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3613" y="173038"/>
            <a:ext cx="6464300" cy="623887"/>
          </a:xfrm>
        </p:spPr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0070C0"/>
                </a:solidFill>
                <a:latin typeface="Arial Narrow" pitchFamily="34" charset="0"/>
              </a:rPr>
              <a:t>Motion Subsidiaire ou Secondaire</a:t>
            </a:r>
            <a:endParaRPr lang="fr-FR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2531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200" smtClean="0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52388" y="819150"/>
          <a:ext cx="9005887" cy="4040189"/>
        </p:xfrm>
        <a:graphic>
          <a:graphicData uri="http://schemas.openxmlformats.org/drawingml/2006/table">
            <a:tbl>
              <a:tblPr/>
              <a:tblGrid>
                <a:gridCol w="2317924"/>
                <a:gridCol w="999472"/>
                <a:gridCol w="1010105"/>
                <a:gridCol w="1052637"/>
                <a:gridCol w="967574"/>
                <a:gridCol w="1307821"/>
                <a:gridCol w="1350354"/>
              </a:tblGrid>
              <a:tr h="10925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MOTIONS SECONDAIRES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Doit être appuyée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amendée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débattue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Vote requis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Peut être réexaminée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Autorisé à interrompre l'orateur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421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6. Motion d'ajournement 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7. Question préalable 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2/3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8. Limiter les débats 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2/3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9. Renvoi à date fixe 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10. Renvoi au comité 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11. Amendement 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(2)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12. Renvoi sine die </a:t>
                      </a:r>
                      <a:endParaRPr lang="fr-FR" sz="2000" b="1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Majorité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Oui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Non</a:t>
                      </a:r>
                      <a:endParaRPr lang="fr-FR" sz="20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3691" marR="636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606" name="Rectangle 5"/>
          <p:cNvSpPr>
            <a:spLocks noChangeArrowheads="1"/>
          </p:cNvSpPr>
          <p:nvPr/>
        </p:nvSpPr>
        <p:spPr bwMode="auto">
          <a:xfrm>
            <a:off x="1530350" y="5292725"/>
            <a:ext cx="6992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b="1">
                <a:solidFill>
                  <a:srgbClr val="000000"/>
                </a:solidFill>
              </a:rPr>
              <a:t>(2) Si la motion à amender est susceptible d’être débattue.</a:t>
            </a:r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50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200" smtClean="0">
                <a:solidFill>
                  <a:srgbClr val="FFFFFF"/>
                </a:solidFill>
              </a:rPr>
              <a:t>©Copyright by par JCI, pour l'usage exclusif de JCI et ses organisations, membres et formateurs affiliés </a:t>
            </a:r>
          </a:p>
        </p:txBody>
      </p:sp>
      <p:sp>
        <p:nvSpPr>
          <p:cNvPr id="23555" name="ZoneTexte 2"/>
          <p:cNvSpPr txBox="1">
            <a:spLocks noChangeArrowheads="1"/>
          </p:cNvSpPr>
          <p:nvPr/>
        </p:nvSpPr>
        <p:spPr bwMode="auto">
          <a:xfrm>
            <a:off x="2679700" y="63500"/>
            <a:ext cx="4978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4400" b="1">
                <a:solidFill>
                  <a:srgbClr val="0070C0"/>
                </a:solidFill>
                <a:latin typeface="Arial Narrow" pitchFamily="34" charset="0"/>
              </a:rPr>
              <a:t>Motion Incidente</a:t>
            </a:r>
          </a:p>
        </p:txBody>
      </p:sp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0" y="1000125"/>
            <a:ext cx="91440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C'est une motion principale qui a pour but d'assurer le respect des règles de la procédure parlementaire.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Les motions incidentes interviennent accessoirement au travail en cours. Ce sont: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Suspension des règles de procédure,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Retrait d'une motion,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Opposition à un examen,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Point d'ordre,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Appel à la décision du Président,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Division (vérifier le nombre de voix), 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80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charset="0"/>
              </a:rPr>
              <a:t> Appel nominal. </a:t>
            </a:r>
          </a:p>
        </p:txBody>
      </p:sp>
    </p:spTree>
    <p:extLst>
      <p:ext uri="{BB962C8B-B14F-4D97-AF65-F5344CB8AC3E}">
        <p14:creationId xmlns:p14="http://schemas.microsoft.com/office/powerpoint/2010/main" val="27540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934</Words>
  <Application>Microsoft Office PowerPoint</Application>
  <PresentationFormat>Affichage à l'écran (4:3)</PresentationFormat>
  <Paragraphs>267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9</vt:i4>
      </vt:variant>
      <vt:variant>
        <vt:lpstr>Titres des diapositives</vt:lpstr>
      </vt:variant>
      <vt:variant>
        <vt:i4>12</vt:i4>
      </vt:variant>
    </vt:vector>
  </HeadingPairs>
  <TitlesOfParts>
    <vt:vector size="21" baseType="lpstr">
      <vt:lpstr>Custom Design</vt:lpstr>
      <vt:lpstr>1_Custom Design</vt:lpstr>
      <vt:lpstr>2_Custom Design</vt:lpstr>
      <vt:lpstr>3_Custom Design</vt:lpstr>
      <vt:lpstr>4_Custom Design</vt:lpstr>
      <vt:lpstr>5_Custom Design</vt:lpstr>
      <vt:lpstr>6_Custom Design</vt:lpstr>
      <vt:lpstr>7_Custom Design</vt:lpstr>
      <vt:lpstr>8_Custom Design</vt:lpstr>
      <vt:lpstr>    Les Principales Motions</vt:lpstr>
      <vt:lpstr>Présentation PowerPoint</vt:lpstr>
      <vt:lpstr>Présentation PowerPoint</vt:lpstr>
      <vt:lpstr>Présentation PowerPoint</vt:lpstr>
      <vt:lpstr>Présentation PowerPoint</vt:lpstr>
      <vt:lpstr>Motion Principale</vt:lpstr>
      <vt:lpstr>Présentation PowerPoint</vt:lpstr>
      <vt:lpstr>Motion Subsidiaire ou Secondaire</vt:lpstr>
      <vt:lpstr>Présentation PowerPoint</vt:lpstr>
      <vt:lpstr>Motion Incidente ou Indirecte</vt:lpstr>
      <vt:lpstr>Présentation PowerPoint</vt:lpstr>
      <vt:lpstr>Motion Privilégiée ou Préjudicielles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Principales Motions</dc:title>
  <dc:creator>Dr LAMINE DIAKITE</dc:creator>
  <cp:lastModifiedBy>Tidiane</cp:lastModifiedBy>
  <cp:revision>2</cp:revision>
  <dcterms:created xsi:type="dcterms:W3CDTF">2015-01-05T19:28:17Z</dcterms:created>
  <dcterms:modified xsi:type="dcterms:W3CDTF">2015-01-05T19:36:09Z</dcterms:modified>
</cp:coreProperties>
</file>