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60" r:id="rId3"/>
    <p:sldId id="258" r:id="rId4"/>
    <p:sldId id="259" r:id="rId5"/>
    <p:sldId id="263" r:id="rId6"/>
    <p:sldId id="261" r:id="rId7"/>
    <p:sldId id="264" r:id="rId8"/>
    <p:sldId id="257" r:id="rId9"/>
    <p:sldId id="262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1320D2-F410-4F88-98F4-6BE0B752E658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1922ED-DDA4-47F7-B809-8EA705EE5EF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922ED-DDA4-47F7-B809-8EA705EE5EFE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922ED-DDA4-47F7-B809-8EA705EE5EFE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922ED-DDA4-47F7-B809-8EA705EE5EFE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922ED-DDA4-47F7-B809-8EA705EE5EFE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922ED-DDA4-47F7-B809-8EA705EE5EFE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922ED-DDA4-47F7-B809-8EA705EE5EFE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922ED-DDA4-47F7-B809-8EA705EE5EFE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922ED-DDA4-47F7-B809-8EA705EE5EFE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922ED-DDA4-47F7-B809-8EA705EE5EFE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922ED-DDA4-47F7-B809-8EA705EE5EFE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371600"/>
            <a:ext cx="7772400" cy="1829761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Project Time Estimation</a:t>
            </a:r>
            <a:br>
              <a:rPr lang="en-US" dirty="0" smtClean="0"/>
            </a:br>
            <a:r>
              <a:rPr lang="en-US" dirty="0" smtClean="0"/>
              <a:t>using</a:t>
            </a:r>
            <a:br>
              <a:rPr lang="en-US" dirty="0" smtClean="0"/>
            </a:br>
            <a:r>
              <a:rPr lang="en-US" dirty="0" smtClean="0"/>
              <a:t>Fuzzy Logic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191000"/>
            <a:ext cx="8153400" cy="1199704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					     PhD. Prof.      FADI </a:t>
            </a:r>
            <a:r>
              <a:rPr lang="en-US" dirty="0" smtClean="0"/>
              <a:t>ISSA </a:t>
            </a:r>
            <a:r>
              <a:rPr lang="en-US" dirty="0" smtClean="0"/>
              <a:t>			      IONEL NAFTANAILA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1242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Thank you!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Measure </a:t>
            </a:r>
            <a:r>
              <a:rPr lang="en-US" dirty="0" smtClean="0"/>
              <a:t>of success </a:t>
            </a:r>
            <a:r>
              <a:rPr lang="en-US" dirty="0" smtClean="0"/>
              <a:t>of </a:t>
            </a:r>
            <a:r>
              <a:rPr lang="en-US" dirty="0" smtClean="0"/>
              <a:t>a </a:t>
            </a:r>
            <a:r>
              <a:rPr lang="en-US" dirty="0" smtClean="0"/>
              <a:t>project:</a:t>
            </a:r>
          </a:p>
          <a:p>
            <a:pPr lvl="3">
              <a:buNone/>
            </a:pPr>
            <a:endParaRPr lang="en-US" dirty="0" smtClean="0"/>
          </a:p>
          <a:p>
            <a:r>
              <a:rPr lang="en-US" dirty="0" smtClean="0"/>
              <a:t>Time management systems:</a:t>
            </a:r>
          </a:p>
          <a:p>
            <a:endParaRPr lang="en-US" dirty="0" smtClean="0"/>
          </a:p>
          <a:p>
            <a:r>
              <a:rPr lang="en-US" dirty="0" smtClean="0"/>
              <a:t> Processes </a:t>
            </a:r>
            <a:r>
              <a:rPr lang="en-US" dirty="0" smtClean="0"/>
              <a:t>of </a:t>
            </a:r>
            <a:r>
              <a:rPr lang="en-US" dirty="0" smtClean="0"/>
              <a:t>Time </a:t>
            </a:r>
            <a:r>
              <a:rPr lang="en-US" dirty="0" smtClean="0"/>
              <a:t>Management </a:t>
            </a:r>
            <a:r>
              <a:rPr lang="en-US" dirty="0" smtClean="0"/>
              <a:t>area</a:t>
            </a:r>
            <a:r>
              <a:rPr lang="en-US" dirty="0" smtClean="0"/>
              <a:t>:</a:t>
            </a:r>
          </a:p>
          <a:p>
            <a:pPr lvl="1"/>
            <a:r>
              <a:rPr lang="en-US" b="1" dirty="0" smtClean="0"/>
              <a:t>Define </a:t>
            </a:r>
          </a:p>
          <a:p>
            <a:pPr lvl="1"/>
            <a:r>
              <a:rPr lang="en-US" b="1" dirty="0" smtClean="0"/>
              <a:t>Sequence  </a:t>
            </a:r>
          </a:p>
          <a:p>
            <a:pPr lvl="1"/>
            <a:r>
              <a:rPr lang="en-US" b="1" dirty="0" smtClean="0"/>
              <a:t>Estimate resources</a:t>
            </a:r>
          </a:p>
          <a:p>
            <a:pPr lvl="1"/>
            <a:r>
              <a:rPr lang="en-US" b="1" dirty="0" smtClean="0"/>
              <a:t>Estimate durations </a:t>
            </a:r>
          </a:p>
          <a:p>
            <a:pPr lvl="1"/>
            <a:r>
              <a:rPr lang="en-US" b="1" dirty="0" smtClean="0"/>
              <a:t>Develop schedule</a:t>
            </a:r>
          </a:p>
          <a:p>
            <a:pPr lvl="1"/>
            <a:r>
              <a:rPr lang="en-US" b="1" dirty="0" smtClean="0"/>
              <a:t>Control schedule</a:t>
            </a:r>
            <a:endParaRPr lang="en-US" dirty="0" smtClean="0"/>
          </a:p>
        </p:txBody>
      </p:sp>
      <p:sp>
        <p:nvSpPr>
          <p:cNvPr id="4" name="Rounded Rectangle 3"/>
          <p:cNvSpPr/>
          <p:nvPr/>
        </p:nvSpPr>
        <p:spPr>
          <a:xfrm>
            <a:off x="4648200" y="4419600"/>
            <a:ext cx="2209800" cy="60960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70C0"/>
                </a:solidFill>
              </a:rPr>
              <a:t>in </a:t>
            </a:r>
            <a:r>
              <a:rPr lang="en-US" dirty="0" smtClean="0">
                <a:solidFill>
                  <a:srgbClr val="0070C0"/>
                </a:solidFill>
              </a:rPr>
              <a:t>planning stage</a:t>
            </a: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Project Time Management</a:t>
            </a:r>
            <a:endParaRPr lang="en-US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576071"/>
          </a:xfrm>
        </p:spPr>
        <p:txBody>
          <a:bodyPr/>
          <a:lstStyle/>
          <a:p>
            <a:r>
              <a:rPr lang="en-US" dirty="0" smtClean="0"/>
              <a:t>Estimation: Activity, Project</a:t>
            </a:r>
          </a:p>
          <a:p>
            <a:endParaRPr lang="en-US" dirty="0" smtClean="0"/>
          </a:p>
        </p:txBody>
      </p:sp>
      <p:sp>
        <p:nvSpPr>
          <p:cNvPr id="5" name="Cloud 4"/>
          <p:cNvSpPr/>
          <p:nvPr/>
        </p:nvSpPr>
        <p:spPr>
          <a:xfrm>
            <a:off x="1295400" y="2971800"/>
            <a:ext cx="3352800" cy="1447800"/>
          </a:xfrm>
          <a:prstGeom prst="cloud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Fuzzy Logic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791200" y="3200400"/>
            <a:ext cx="22098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 flipH="1" flipV="1">
            <a:off x="5029200" y="2438400"/>
            <a:ext cx="1524794" cy="7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010400" y="1524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big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6477000" y="32004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6019800" y="32004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7391400" y="32004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629400" y="33528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30,000</a:t>
            </a:r>
            <a:endParaRPr lang="en-US" sz="1200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5715000" y="19812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 flipH="1" flipV="1">
            <a:off x="6400800" y="2590800"/>
            <a:ext cx="12192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10800000">
            <a:off x="7010400" y="1981200"/>
            <a:ext cx="12192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486400" y="3048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943600" y="1828800"/>
            <a:ext cx="15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1600200" y="2209800"/>
            <a:ext cx="2286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problem:</a:t>
            </a:r>
          </a:p>
          <a:p>
            <a:endParaRPr lang="en-US" dirty="0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5867400" y="5562600"/>
            <a:ext cx="22098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5400000" flipH="1" flipV="1">
            <a:off x="5105400" y="4800600"/>
            <a:ext cx="1524794" cy="7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6553200" y="55626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5400000">
            <a:off x="6096000" y="55626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5400000">
            <a:off x="7467600" y="55626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705600" y="57150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30,000</a:t>
            </a:r>
            <a:endParaRPr lang="en-US" sz="1200" dirty="0"/>
          </a:p>
        </p:txBody>
      </p:sp>
      <p:cxnSp>
        <p:nvCxnSpPr>
          <p:cNvPr id="49" name="Straight Connector 48"/>
          <p:cNvCxnSpPr/>
          <p:nvPr/>
        </p:nvCxnSpPr>
        <p:spPr>
          <a:xfrm>
            <a:off x="5791200" y="43434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562600" y="5410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6019800" y="4191000"/>
            <a:ext cx="15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6" name="Trapezoid 55"/>
          <p:cNvSpPr/>
          <p:nvPr/>
        </p:nvSpPr>
        <p:spPr>
          <a:xfrm>
            <a:off x="6553200" y="4343400"/>
            <a:ext cx="1219200" cy="1219200"/>
          </a:xfrm>
          <a:prstGeom prst="trapezoid">
            <a:avLst>
              <a:gd name="adj" fmla="val 4532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7162800" y="39624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big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9" name="Title 2"/>
          <p:cNvSpPr txBox="1">
            <a:spLocks/>
          </p:cNvSpPr>
          <p:nvPr/>
        </p:nvSpPr>
        <p:spPr>
          <a:xfrm>
            <a:off x="609600" y="30480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Project Time Management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8" grpId="0"/>
      <p:bldP spid="39" grpId="0"/>
      <p:bldP spid="40" grpId="0"/>
      <p:bldP spid="41" grpId="0"/>
      <p:bldP spid="41" grpId="1"/>
      <p:bldP spid="48" grpId="0"/>
      <p:bldP spid="52" grpId="0"/>
      <p:bldP spid="53" grpId="0"/>
      <p:bldP spid="56" grpId="0" animBg="1"/>
      <p:bldP spid="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80467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Similarities: with one project, with more projects.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Using Fuzzy Logic </a:t>
            </a:r>
            <a:endParaRPr lang="en-US" sz="2800" dirty="0"/>
          </a:p>
        </p:txBody>
      </p:sp>
      <p:sp>
        <p:nvSpPr>
          <p:cNvPr id="4" name="Rounded Rectangle 3"/>
          <p:cNvSpPr/>
          <p:nvPr/>
        </p:nvSpPr>
        <p:spPr>
          <a:xfrm>
            <a:off x="5029200" y="3429000"/>
            <a:ext cx="2514600" cy="1371600"/>
          </a:xfrm>
          <a:prstGeom prst="round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Project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971800" y="3124200"/>
            <a:ext cx="1219200" cy="457200"/>
          </a:xfrm>
          <a:prstGeom prst="roundRect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Project 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85800" y="3124200"/>
            <a:ext cx="1219200" cy="4572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Project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971800" y="4648200"/>
            <a:ext cx="1219200" cy="4572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 4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62000" y="4648200"/>
            <a:ext cx="1219200" cy="457200"/>
          </a:xfrm>
          <a:prstGeom prst="round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Project 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752600" y="3886200"/>
            <a:ext cx="1219200" cy="457200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4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4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 1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Comparison </a:t>
            </a:r>
            <a:r>
              <a:rPr lang="en-US" dirty="0" smtClean="0"/>
              <a:t>variables:</a:t>
            </a:r>
            <a:endParaRPr lang="en-US" dirty="0" smtClean="0"/>
          </a:p>
          <a:p>
            <a:endParaRPr lang="en-US" b="1" dirty="0"/>
          </a:p>
        </p:txBody>
      </p:sp>
      <p:sp>
        <p:nvSpPr>
          <p:cNvPr id="5" name="Rounded Rectangle 4"/>
          <p:cNvSpPr/>
          <p:nvPr/>
        </p:nvSpPr>
        <p:spPr>
          <a:xfrm>
            <a:off x="2971800" y="3124200"/>
            <a:ext cx="1219200" cy="457200"/>
          </a:xfrm>
          <a:prstGeom prst="roundRect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Project 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85800" y="3124200"/>
            <a:ext cx="1219200" cy="4572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Project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971800" y="4648200"/>
            <a:ext cx="1219200" cy="4572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 4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62000" y="4648200"/>
            <a:ext cx="1219200" cy="457200"/>
          </a:xfrm>
          <a:prstGeom prst="round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Project 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752600" y="3886200"/>
            <a:ext cx="1219200" cy="457200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4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4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 1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572000" y="3276600"/>
            <a:ext cx="381000" cy="7620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572000" y="4267200"/>
            <a:ext cx="381000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572000" y="3733800"/>
            <a:ext cx="381000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4572000" y="4724400"/>
            <a:ext cx="381000" cy="15240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638800" y="335280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Project Related</a:t>
            </a:r>
            <a:endParaRPr lang="en-US" sz="2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5638800" y="4191000"/>
            <a:ext cx="266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Non Project Related</a:t>
            </a:r>
            <a:endParaRPr lang="en-US" sz="2000" b="1" dirty="0"/>
          </a:p>
        </p:txBody>
      </p:sp>
      <p:sp>
        <p:nvSpPr>
          <p:cNvPr id="38" name="Title 2"/>
          <p:cNvSpPr txBox="1">
            <a:spLocks/>
          </p:cNvSpPr>
          <p:nvPr/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Using Fuzzy Logic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>
            <a:off x="1143000" y="3581400"/>
            <a:ext cx="22098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rot="5400000" flipH="1" flipV="1">
            <a:off x="381000" y="2819400"/>
            <a:ext cx="1524794" cy="7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rapezoid 5"/>
          <p:cNvSpPr/>
          <p:nvPr/>
        </p:nvSpPr>
        <p:spPr>
          <a:xfrm>
            <a:off x="1143000" y="2362200"/>
            <a:ext cx="685800" cy="1219200"/>
          </a:xfrm>
          <a:prstGeom prst="trapezoid">
            <a:avLst>
              <a:gd name="adj" fmla="val 3893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rapezoid 7"/>
          <p:cNvSpPr/>
          <p:nvPr/>
        </p:nvSpPr>
        <p:spPr>
          <a:xfrm>
            <a:off x="1524000" y="2362200"/>
            <a:ext cx="1143000" cy="1219200"/>
          </a:xfrm>
          <a:prstGeom prst="trapezoid">
            <a:avLst>
              <a:gd name="adj" fmla="val 38934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 flipH="1" flipV="1">
            <a:off x="1943100" y="2781300"/>
            <a:ext cx="1219200" cy="381000"/>
          </a:xfrm>
          <a:prstGeom prst="line">
            <a:avLst/>
          </a:prstGeom>
          <a:ln w="47625" cmpd="thickThin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743200" y="2362200"/>
            <a:ext cx="533400" cy="0"/>
          </a:xfrm>
          <a:prstGeom prst="line">
            <a:avLst/>
          </a:prstGeom>
          <a:ln w="47625" cmpd="thickThin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90800" y="1524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90600" y="4272677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066800" y="3657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s</a:t>
            </a:r>
            <a:r>
              <a:rPr lang="en-US" dirty="0" smtClean="0">
                <a:solidFill>
                  <a:srgbClr val="002060"/>
                </a:solidFill>
              </a:rPr>
              <a:t>mall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00200" y="1828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average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43200" y="2819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big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52800" y="3581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lines of code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81000" y="15240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membership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rot="5400000">
            <a:off x="1981200" y="35814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1371600" y="35814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2667000" y="35814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514600" y="37338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50,000</a:t>
            </a:r>
            <a:endParaRPr lang="en-US" sz="1200" dirty="0"/>
          </a:p>
        </p:txBody>
      </p:sp>
      <p:sp>
        <p:nvSpPr>
          <p:cNvPr id="29" name="Title 2"/>
          <p:cNvSpPr txBox="1">
            <a:spLocks/>
          </p:cNvSpPr>
          <p:nvPr/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Using Fuzzy Logic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5105400" y="3581400"/>
            <a:ext cx="22098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 flipH="1" flipV="1">
            <a:off x="4343400" y="2819400"/>
            <a:ext cx="1524794" cy="7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rapezoid 31"/>
          <p:cNvSpPr/>
          <p:nvPr/>
        </p:nvSpPr>
        <p:spPr>
          <a:xfrm>
            <a:off x="5105400" y="2362200"/>
            <a:ext cx="990600" cy="1219200"/>
          </a:xfrm>
          <a:prstGeom prst="trapezoid">
            <a:avLst>
              <a:gd name="adj" fmla="val 3893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rapezoid 32"/>
          <p:cNvSpPr/>
          <p:nvPr/>
        </p:nvSpPr>
        <p:spPr>
          <a:xfrm>
            <a:off x="5715000" y="2362200"/>
            <a:ext cx="762000" cy="1219200"/>
          </a:xfrm>
          <a:prstGeom prst="trapezoid">
            <a:avLst>
              <a:gd name="adj" fmla="val 38934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 rot="5400000" flipH="1" flipV="1">
            <a:off x="5791200" y="2895600"/>
            <a:ext cx="1219200" cy="152400"/>
          </a:xfrm>
          <a:prstGeom prst="line">
            <a:avLst/>
          </a:prstGeom>
          <a:ln w="47625" cmpd="thickThin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6477000" y="2362200"/>
            <a:ext cx="533400" cy="0"/>
          </a:xfrm>
          <a:prstGeom prst="line">
            <a:avLst/>
          </a:prstGeom>
          <a:ln w="47625" cmpd="thickThin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6096000" y="35814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5486400" y="35814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5400000">
            <a:off x="6705600" y="35814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467600" y="3429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error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867400" y="3733800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15%</a:t>
            </a:r>
            <a:endParaRPr lang="en-US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5334000" y="3733800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7%</a:t>
            </a:r>
            <a:endParaRPr lang="en-US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6553200" y="3733800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40%</a:t>
            </a:r>
            <a:endParaRPr lang="en-US" sz="1200" dirty="0"/>
          </a:p>
        </p:txBody>
      </p:sp>
      <p:cxnSp>
        <p:nvCxnSpPr>
          <p:cNvPr id="44" name="Straight Connector 43"/>
          <p:cNvCxnSpPr/>
          <p:nvPr/>
        </p:nvCxnSpPr>
        <p:spPr>
          <a:xfrm>
            <a:off x="1066800" y="23622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029200" y="23622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ounded Rectangle 45"/>
          <p:cNvSpPr/>
          <p:nvPr/>
        </p:nvSpPr>
        <p:spPr>
          <a:xfrm>
            <a:off x="1295400" y="4343400"/>
            <a:ext cx="1600200" cy="609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Project Size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5334000" y="4343400"/>
            <a:ext cx="2438400" cy="609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Error in estimation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429000" y="5181600"/>
            <a:ext cx="3429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Accuracy</a:t>
            </a:r>
            <a:r>
              <a:rPr lang="en-US" sz="1600" dirty="0" smtClean="0"/>
              <a:t>: number of fuzzy </a:t>
            </a:r>
            <a:r>
              <a:rPr lang="en-US" sz="1600" dirty="0" smtClean="0"/>
              <a:t>sets</a:t>
            </a:r>
            <a:endParaRPr lang="en-US" sz="1600" dirty="0" smtClean="0"/>
          </a:p>
        </p:txBody>
      </p:sp>
      <p:sp>
        <p:nvSpPr>
          <p:cNvPr id="50" name="TextBox 49"/>
          <p:cNvSpPr txBox="1"/>
          <p:nvPr/>
        </p:nvSpPr>
        <p:spPr>
          <a:xfrm>
            <a:off x="4648200" y="281940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small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15000" y="182880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normal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705600" y="274320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big</a:t>
            </a:r>
            <a:endParaRPr lang="en-US" sz="1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500"/>
                            </p:stCondLst>
                            <p:childTnLst>
                              <p:par>
                                <p:cTn id="9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5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500"/>
                            </p:stCondLst>
                            <p:childTnLst>
                              <p:par>
                                <p:cTn id="10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6000"/>
                            </p:stCondLst>
                            <p:childTnLst>
                              <p:par>
                                <p:cTn id="1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6500"/>
                            </p:stCondLst>
                            <p:childTnLst>
                              <p:par>
                                <p:cTn id="1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7000"/>
                            </p:stCondLst>
                            <p:childTnLst>
                              <p:par>
                                <p:cTn id="1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5" grpId="0"/>
      <p:bldP spid="16" grpId="0"/>
      <p:bldP spid="17" grpId="0"/>
      <p:bldP spid="18" grpId="0"/>
      <p:bldP spid="19" grpId="0"/>
      <p:bldP spid="28" grpId="0"/>
      <p:bldP spid="32" grpId="0" animBg="1"/>
      <p:bldP spid="33" grpId="0" animBg="1"/>
      <p:bldP spid="39" grpId="0"/>
      <p:bldP spid="41" grpId="0"/>
      <p:bldP spid="42" grpId="0"/>
      <p:bldP spid="43" grpId="0"/>
      <p:bldP spid="46" grpId="0" animBg="1"/>
      <p:bldP spid="48" grpId="0" animBg="1"/>
      <p:bldP spid="49" grpId="0"/>
      <p:bldP spid="50" grpId="0"/>
      <p:bldP spid="51" grpId="0"/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>
            <a:off x="1143000" y="3581400"/>
            <a:ext cx="22098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rot="5400000" flipH="1" flipV="1">
            <a:off x="381000" y="2819400"/>
            <a:ext cx="1524794" cy="7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rapezoid 5"/>
          <p:cNvSpPr/>
          <p:nvPr/>
        </p:nvSpPr>
        <p:spPr>
          <a:xfrm>
            <a:off x="1143000" y="2362200"/>
            <a:ext cx="685800" cy="1219200"/>
          </a:xfrm>
          <a:prstGeom prst="trapezoid">
            <a:avLst>
              <a:gd name="adj" fmla="val 38934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rapezoid 7"/>
          <p:cNvSpPr/>
          <p:nvPr/>
        </p:nvSpPr>
        <p:spPr>
          <a:xfrm>
            <a:off x="1524000" y="2362200"/>
            <a:ext cx="1143000" cy="1219200"/>
          </a:xfrm>
          <a:prstGeom prst="trapezoid">
            <a:avLst>
              <a:gd name="adj" fmla="val 38934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 flipH="1" flipV="1">
            <a:off x="1943100" y="2781300"/>
            <a:ext cx="1219200" cy="381000"/>
          </a:xfrm>
          <a:prstGeom prst="line">
            <a:avLst/>
          </a:prstGeom>
          <a:ln w="47625" cmpd="thickThin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743200" y="2362200"/>
            <a:ext cx="533400" cy="0"/>
          </a:xfrm>
          <a:prstGeom prst="line">
            <a:avLst/>
          </a:prstGeom>
          <a:ln w="47625" cmpd="thickThin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90800" y="1524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066800" y="3657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s</a:t>
            </a:r>
            <a:r>
              <a:rPr lang="en-US" dirty="0" smtClean="0">
                <a:solidFill>
                  <a:srgbClr val="002060"/>
                </a:solidFill>
              </a:rPr>
              <a:t>mall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00200" y="1828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average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43200" y="2819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big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52800" y="3581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lines of code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81000" y="15240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membership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rot="5400000">
            <a:off x="1981200" y="35814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1371600" y="35814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2667000" y="35814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514600" y="37338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50,000</a:t>
            </a:r>
            <a:endParaRPr lang="en-US" sz="1200" dirty="0"/>
          </a:p>
        </p:txBody>
      </p:sp>
      <p:sp>
        <p:nvSpPr>
          <p:cNvPr id="29" name="Title 2"/>
          <p:cNvSpPr txBox="1">
            <a:spLocks/>
          </p:cNvSpPr>
          <p:nvPr/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Using Fuzzy Logic (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fuzzy rules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5105400" y="3581400"/>
            <a:ext cx="22098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 flipH="1" flipV="1">
            <a:off x="4343400" y="2819400"/>
            <a:ext cx="1524794" cy="7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rapezoid 31"/>
          <p:cNvSpPr/>
          <p:nvPr/>
        </p:nvSpPr>
        <p:spPr>
          <a:xfrm>
            <a:off x="5105400" y="2362200"/>
            <a:ext cx="990600" cy="1219200"/>
          </a:xfrm>
          <a:prstGeom prst="trapezoid">
            <a:avLst>
              <a:gd name="adj" fmla="val 38934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rapezoid 32"/>
          <p:cNvSpPr/>
          <p:nvPr/>
        </p:nvSpPr>
        <p:spPr>
          <a:xfrm>
            <a:off x="5715000" y="2362200"/>
            <a:ext cx="762000" cy="1219200"/>
          </a:xfrm>
          <a:prstGeom prst="trapezoid">
            <a:avLst>
              <a:gd name="adj" fmla="val 38934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 rot="5400000" flipH="1" flipV="1">
            <a:off x="5791200" y="2895600"/>
            <a:ext cx="1219200" cy="152400"/>
          </a:xfrm>
          <a:prstGeom prst="line">
            <a:avLst/>
          </a:prstGeom>
          <a:ln w="47625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6477000" y="2362200"/>
            <a:ext cx="533400" cy="0"/>
          </a:xfrm>
          <a:prstGeom prst="line">
            <a:avLst/>
          </a:prstGeom>
          <a:ln w="47625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6096000" y="35814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5486400" y="35814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5400000">
            <a:off x="6705600" y="35814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467600" y="3429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error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867400" y="3733800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15%</a:t>
            </a:r>
            <a:endParaRPr lang="en-US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5334000" y="3733800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7%</a:t>
            </a:r>
            <a:endParaRPr lang="en-US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6553200" y="3733800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40%</a:t>
            </a:r>
            <a:endParaRPr lang="en-US" sz="1200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1066800" y="23622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5029200" y="23622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676400" y="4876800"/>
            <a:ext cx="548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If project size is big then error is normal.</a:t>
            </a:r>
            <a:endParaRPr lang="en-US" sz="2000" dirty="0"/>
          </a:p>
        </p:txBody>
      </p:sp>
      <p:sp>
        <p:nvSpPr>
          <p:cNvPr id="48" name="TextBox 47"/>
          <p:cNvSpPr txBox="1"/>
          <p:nvPr/>
        </p:nvSpPr>
        <p:spPr>
          <a:xfrm>
            <a:off x="5486400" y="1905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normal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553200" y="2819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big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181600" y="3124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>
                <a:solidFill>
                  <a:srgbClr val="FF0000"/>
                </a:solidFill>
              </a:rPr>
              <a:t>mall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 rot="5400000" flipH="1" flipV="1">
            <a:off x="2209800" y="3352800"/>
            <a:ext cx="6096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2514600" y="3048000"/>
            <a:ext cx="33528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5400000" flipH="1" flipV="1">
            <a:off x="5562600" y="3352800"/>
            <a:ext cx="6096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  <p:bldP spid="8" grpId="1" animBg="1"/>
      <p:bldP spid="15" grpId="0"/>
      <p:bldP spid="16" grpId="0"/>
      <p:bldP spid="32" grpId="0" animBg="1"/>
      <p:bldP spid="49" grpId="0"/>
      <p:bldP spid="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685800" y="2590800"/>
            <a:ext cx="22098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 flipH="1" flipV="1">
            <a:off x="-76200" y="1828800"/>
            <a:ext cx="1524794" cy="7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rapezoid 8"/>
          <p:cNvSpPr/>
          <p:nvPr/>
        </p:nvSpPr>
        <p:spPr>
          <a:xfrm>
            <a:off x="685800" y="1371600"/>
            <a:ext cx="762000" cy="1219200"/>
          </a:xfrm>
          <a:prstGeom prst="trapezoid">
            <a:avLst>
              <a:gd name="adj" fmla="val 3893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685800" y="4648200"/>
            <a:ext cx="22098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 flipH="1" flipV="1">
            <a:off x="-76200" y="3886200"/>
            <a:ext cx="1524794" cy="7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rapezoid 25"/>
          <p:cNvSpPr/>
          <p:nvPr/>
        </p:nvSpPr>
        <p:spPr>
          <a:xfrm>
            <a:off x="1143000" y="3429000"/>
            <a:ext cx="914400" cy="1219200"/>
          </a:xfrm>
          <a:prstGeom prst="trapezoid">
            <a:avLst>
              <a:gd name="adj" fmla="val 29918"/>
            </a:avLst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3200400" y="2590800"/>
            <a:ext cx="22098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 flipH="1" flipV="1">
            <a:off x="2438400" y="1828800"/>
            <a:ext cx="1524794" cy="7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3200400" y="4648200"/>
            <a:ext cx="22098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5400000" flipH="1" flipV="1">
            <a:off x="2438400" y="3886200"/>
            <a:ext cx="1524794" cy="7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5715000" y="2590800"/>
            <a:ext cx="22098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5400000" flipH="1" flipV="1">
            <a:off x="4953000" y="1828800"/>
            <a:ext cx="1524794" cy="7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5400000" flipH="1" flipV="1">
            <a:off x="6362700" y="1790700"/>
            <a:ext cx="1219200" cy="381000"/>
          </a:xfrm>
          <a:prstGeom prst="line">
            <a:avLst/>
          </a:prstGeom>
          <a:ln w="47625" cmpd="thickThin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7162800" y="1371600"/>
            <a:ext cx="533400" cy="0"/>
          </a:xfrm>
          <a:prstGeom prst="line">
            <a:avLst/>
          </a:prstGeom>
          <a:ln w="47625" cmpd="thickThin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5715000" y="4648200"/>
            <a:ext cx="22098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rot="5400000" flipH="1" flipV="1">
            <a:off x="4953000" y="3886200"/>
            <a:ext cx="1524794" cy="7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rapezoid 61"/>
          <p:cNvSpPr/>
          <p:nvPr/>
        </p:nvSpPr>
        <p:spPr>
          <a:xfrm>
            <a:off x="6172200" y="3429000"/>
            <a:ext cx="914400" cy="1219200"/>
          </a:xfrm>
          <a:prstGeom prst="trapezoid">
            <a:avLst>
              <a:gd name="adj" fmla="val 29918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 rot="5400000" flipH="1" flipV="1">
            <a:off x="533400" y="1905000"/>
            <a:ext cx="152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rot="5400000" flipH="1" flipV="1">
            <a:off x="152400" y="3581400"/>
            <a:ext cx="2286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5400000" flipH="1" flipV="1">
            <a:off x="3657600" y="1828800"/>
            <a:ext cx="152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rot="5400000" flipH="1" flipV="1">
            <a:off x="3314700" y="3619500"/>
            <a:ext cx="2209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rot="5400000" flipH="1" flipV="1">
            <a:off x="3848100" y="1790700"/>
            <a:ext cx="1219200" cy="381000"/>
          </a:xfrm>
          <a:prstGeom prst="line">
            <a:avLst/>
          </a:prstGeom>
          <a:ln w="47625" cmpd="thickThin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4648200" y="1371600"/>
            <a:ext cx="533400" cy="0"/>
          </a:xfrm>
          <a:prstGeom prst="line">
            <a:avLst/>
          </a:prstGeom>
          <a:ln w="47625" cmpd="thickThin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rapezoid 78"/>
          <p:cNvSpPr/>
          <p:nvPr/>
        </p:nvSpPr>
        <p:spPr>
          <a:xfrm>
            <a:off x="3657600" y="3429000"/>
            <a:ext cx="1066800" cy="1219200"/>
          </a:xfrm>
          <a:prstGeom prst="trapezoid">
            <a:avLst>
              <a:gd name="adj" fmla="val 29918"/>
            </a:avLst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81" name="Straight Connector 80"/>
          <p:cNvCxnSpPr/>
          <p:nvPr/>
        </p:nvCxnSpPr>
        <p:spPr>
          <a:xfrm>
            <a:off x="685800" y="1981200"/>
            <a:ext cx="701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3200400" y="2133600"/>
            <a:ext cx="449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685800" y="4038600"/>
            <a:ext cx="701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3200400" y="3581400"/>
            <a:ext cx="449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rapezoid 85"/>
          <p:cNvSpPr/>
          <p:nvPr/>
        </p:nvSpPr>
        <p:spPr>
          <a:xfrm>
            <a:off x="6172200" y="4038600"/>
            <a:ext cx="914400" cy="609600"/>
          </a:xfrm>
          <a:prstGeom prst="trapezoi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ight Triangle 86"/>
          <p:cNvSpPr/>
          <p:nvPr/>
        </p:nvSpPr>
        <p:spPr>
          <a:xfrm flipH="1">
            <a:off x="6781800" y="1981200"/>
            <a:ext cx="228600" cy="6096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7010400" y="1981200"/>
            <a:ext cx="685800" cy="609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rapezoid 91"/>
          <p:cNvSpPr/>
          <p:nvPr/>
        </p:nvSpPr>
        <p:spPr>
          <a:xfrm>
            <a:off x="6248400" y="5943600"/>
            <a:ext cx="914400" cy="609600"/>
          </a:xfrm>
          <a:prstGeom prst="trapezoi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3" name="Straight Arrow Connector 92"/>
          <p:cNvCxnSpPr/>
          <p:nvPr/>
        </p:nvCxnSpPr>
        <p:spPr>
          <a:xfrm>
            <a:off x="5791200" y="6553200"/>
            <a:ext cx="22098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rot="5400000" flipH="1" flipV="1">
            <a:off x="5029200" y="5791200"/>
            <a:ext cx="1524794" cy="7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ight Triangle 96"/>
          <p:cNvSpPr/>
          <p:nvPr/>
        </p:nvSpPr>
        <p:spPr>
          <a:xfrm flipH="1">
            <a:off x="6858000" y="5943600"/>
            <a:ext cx="228600" cy="6096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7086600" y="5943600"/>
            <a:ext cx="685800" cy="609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Box 98"/>
          <p:cNvSpPr txBox="1"/>
          <p:nvPr/>
        </p:nvSpPr>
        <p:spPr>
          <a:xfrm>
            <a:off x="685800" y="266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If manager experience is small </a:t>
            </a:r>
            <a:r>
              <a:rPr lang="en-US" sz="1600" b="1" dirty="0" smtClean="0">
                <a:solidFill>
                  <a:srgbClr val="FF0000"/>
                </a:solidFill>
              </a:rPr>
              <a:t>OR</a:t>
            </a:r>
            <a:r>
              <a:rPr lang="en-US" sz="1600" dirty="0" smtClean="0"/>
              <a:t> project  size is big then error is big.</a:t>
            </a:r>
            <a:endParaRPr lang="en-US" sz="1600" dirty="0"/>
          </a:p>
        </p:txBody>
      </p:sp>
      <p:sp>
        <p:nvSpPr>
          <p:cNvPr id="100" name="TextBox 99"/>
          <p:cNvSpPr txBox="1"/>
          <p:nvPr/>
        </p:nvSpPr>
        <p:spPr>
          <a:xfrm>
            <a:off x="457200" y="4800600"/>
            <a:ext cx="830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If manager experience is average </a:t>
            </a:r>
            <a:r>
              <a:rPr lang="en-US" sz="1600" b="1" dirty="0" smtClean="0">
                <a:solidFill>
                  <a:srgbClr val="FF0000"/>
                </a:solidFill>
              </a:rPr>
              <a:t>AND</a:t>
            </a:r>
            <a:r>
              <a:rPr lang="en-US" sz="1600" dirty="0" smtClean="0"/>
              <a:t> project size is normal then error is normal.</a:t>
            </a:r>
            <a:endParaRPr lang="en-US" sz="1600" dirty="0"/>
          </a:p>
        </p:txBody>
      </p:sp>
      <p:cxnSp>
        <p:nvCxnSpPr>
          <p:cNvPr id="102" name="Straight Arrow Connector 101"/>
          <p:cNvCxnSpPr/>
          <p:nvPr/>
        </p:nvCxnSpPr>
        <p:spPr>
          <a:xfrm rot="5400000">
            <a:off x="5601494" y="4075906"/>
            <a:ext cx="3581400" cy="15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 rot="5400000">
            <a:off x="5867797" y="5105003"/>
            <a:ext cx="1524000" cy="794"/>
          </a:xfrm>
          <a:prstGeom prst="straightConnector1">
            <a:avLst/>
          </a:prstGeom>
          <a:ln w="190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Oval 107"/>
          <p:cNvSpPr/>
          <p:nvPr/>
        </p:nvSpPr>
        <p:spPr>
          <a:xfrm>
            <a:off x="7010400" y="6248400"/>
            <a:ext cx="4572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7" name="Straight Connector 126"/>
          <p:cNvCxnSpPr/>
          <p:nvPr/>
        </p:nvCxnSpPr>
        <p:spPr>
          <a:xfrm rot="5400000">
            <a:off x="6858000" y="6477000"/>
            <a:ext cx="304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4038600" y="58674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Centroid</a:t>
            </a:r>
            <a:endParaRPr lang="en-US" dirty="0"/>
          </a:p>
        </p:txBody>
      </p:sp>
      <p:sp>
        <p:nvSpPr>
          <p:cNvPr id="136" name="TextBox 135"/>
          <p:cNvSpPr txBox="1"/>
          <p:nvPr/>
        </p:nvSpPr>
        <p:spPr>
          <a:xfrm>
            <a:off x="609600" y="381000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Manager Experience</a:t>
            </a:r>
            <a:endParaRPr lang="en-US" sz="1600" dirty="0"/>
          </a:p>
        </p:txBody>
      </p:sp>
      <p:sp>
        <p:nvSpPr>
          <p:cNvPr id="137" name="TextBox 136"/>
          <p:cNvSpPr txBox="1"/>
          <p:nvPr/>
        </p:nvSpPr>
        <p:spPr>
          <a:xfrm>
            <a:off x="3124200" y="381000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Project Size</a:t>
            </a:r>
            <a:endParaRPr lang="en-US" sz="1600" dirty="0"/>
          </a:p>
        </p:txBody>
      </p:sp>
      <p:sp>
        <p:nvSpPr>
          <p:cNvPr id="138" name="TextBox 137"/>
          <p:cNvSpPr txBox="1"/>
          <p:nvPr/>
        </p:nvSpPr>
        <p:spPr>
          <a:xfrm>
            <a:off x="5715000" y="381000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Estimated error</a:t>
            </a:r>
            <a:endParaRPr lang="en-US" sz="1600" dirty="0"/>
          </a:p>
        </p:txBody>
      </p:sp>
      <p:sp>
        <p:nvSpPr>
          <p:cNvPr id="140" name="TextBox 139"/>
          <p:cNvSpPr txBox="1"/>
          <p:nvPr/>
        </p:nvSpPr>
        <p:spPr>
          <a:xfrm>
            <a:off x="6477000" y="6550223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16%</a:t>
            </a:r>
            <a:endParaRPr lang="en-US" sz="1400" dirty="0"/>
          </a:p>
        </p:txBody>
      </p:sp>
      <p:sp>
        <p:nvSpPr>
          <p:cNvPr id="141" name="TextBox 140"/>
          <p:cNvSpPr txBox="1"/>
          <p:nvPr/>
        </p:nvSpPr>
        <p:spPr>
          <a:xfrm>
            <a:off x="838200" y="685800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4 years</a:t>
            </a:r>
            <a:endParaRPr lang="en-US" sz="1400" dirty="0"/>
          </a:p>
        </p:txBody>
      </p:sp>
      <p:sp>
        <p:nvSpPr>
          <p:cNvPr id="142" name="TextBox 141"/>
          <p:cNvSpPr txBox="1"/>
          <p:nvPr/>
        </p:nvSpPr>
        <p:spPr>
          <a:xfrm>
            <a:off x="3429000" y="685800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40,000</a:t>
            </a:r>
            <a:endParaRPr lang="en-US" sz="1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00"/>
                            </p:stCondLst>
                            <p:childTnLst>
                              <p:par>
                                <p:cTn id="1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500"/>
                            </p:stCondLst>
                            <p:childTnLst>
                              <p:par>
                                <p:cTn id="1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500"/>
                            </p:stCondLst>
                            <p:childTnLst>
                              <p:par>
                                <p:cTn id="1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9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2000"/>
                            </p:stCondLst>
                            <p:childTnLst>
                              <p:par>
                                <p:cTn id="1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6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2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6" grpId="0" animBg="1"/>
      <p:bldP spid="62" grpId="0" animBg="1"/>
      <p:bldP spid="79" grpId="0" animBg="1"/>
      <p:bldP spid="86" grpId="0" animBg="1"/>
      <p:bldP spid="87" grpId="0" animBg="1"/>
      <p:bldP spid="88" grpId="0" animBg="1"/>
      <p:bldP spid="92" grpId="0" animBg="1"/>
      <p:bldP spid="97" grpId="0" animBg="1"/>
      <p:bldP spid="98" grpId="0" animBg="1"/>
      <p:bldP spid="99" grpId="0"/>
      <p:bldP spid="100" grpId="0"/>
      <p:bldP spid="108" grpId="0" animBg="1"/>
      <p:bldP spid="129" grpId="0"/>
      <p:bldP spid="136" grpId="0"/>
      <p:bldP spid="137" grpId="0"/>
      <p:bldP spid="138" grpId="0"/>
      <p:bldP spid="140" grpId="0"/>
      <p:bldP spid="141" grpId="0"/>
      <p:bldP spid="1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895600" y="762000"/>
            <a:ext cx="1828800" cy="2057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System</a:t>
            </a:r>
          </a:p>
          <a:p>
            <a:pPr algn="ctr"/>
            <a:r>
              <a:rPr lang="en-US" dirty="0" smtClean="0"/>
              <a:t>(Fuzzy Rules)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676400" y="1219200"/>
            <a:ext cx="838200" cy="76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676400" y="1752600"/>
            <a:ext cx="9144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1676400" y="2133600"/>
            <a:ext cx="838200" cy="152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876800" y="1752600"/>
            <a:ext cx="10668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85800" y="1600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Inputs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876800" y="1219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Output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09600" y="32004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Collecting Data for Creating Rules: Surveys, Automated.</a:t>
            </a:r>
            <a:endParaRPr lang="en-US" b="1" dirty="0"/>
          </a:p>
        </p:txBody>
      </p:sp>
      <p:sp>
        <p:nvSpPr>
          <p:cNvPr id="27" name="Rounded Rectangle 26"/>
          <p:cNvSpPr/>
          <p:nvPr/>
        </p:nvSpPr>
        <p:spPr>
          <a:xfrm>
            <a:off x="6781800" y="4724400"/>
            <a:ext cx="1143000" cy="6096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PC6</a:t>
            </a:r>
            <a:endParaRPr lang="en-US" b="1" dirty="0"/>
          </a:p>
        </p:txBody>
      </p:sp>
      <p:sp>
        <p:nvSpPr>
          <p:cNvPr id="28" name="Rounded Rectangle 27"/>
          <p:cNvSpPr/>
          <p:nvPr/>
        </p:nvSpPr>
        <p:spPr>
          <a:xfrm>
            <a:off x="5791200" y="5791200"/>
            <a:ext cx="1143000" cy="6096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PC5</a:t>
            </a:r>
            <a:endParaRPr lang="en-US" b="1" dirty="0"/>
          </a:p>
        </p:txBody>
      </p:sp>
      <p:sp>
        <p:nvSpPr>
          <p:cNvPr id="29" name="Rounded Rectangle 28"/>
          <p:cNvSpPr/>
          <p:nvPr/>
        </p:nvSpPr>
        <p:spPr>
          <a:xfrm>
            <a:off x="4648200" y="5791200"/>
            <a:ext cx="685800" cy="6096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PC4</a:t>
            </a:r>
            <a:endParaRPr lang="en-US" b="1" dirty="0"/>
          </a:p>
        </p:txBody>
      </p:sp>
      <p:sp>
        <p:nvSpPr>
          <p:cNvPr id="30" name="Rounded Rectangle 29"/>
          <p:cNvSpPr/>
          <p:nvPr/>
        </p:nvSpPr>
        <p:spPr>
          <a:xfrm>
            <a:off x="3657600" y="4724400"/>
            <a:ext cx="762000" cy="6096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PC3</a:t>
            </a:r>
            <a:endParaRPr lang="en-US" b="1" dirty="0"/>
          </a:p>
        </p:txBody>
      </p:sp>
      <p:sp>
        <p:nvSpPr>
          <p:cNvPr id="31" name="Rounded Rectangle 30"/>
          <p:cNvSpPr/>
          <p:nvPr/>
        </p:nvSpPr>
        <p:spPr>
          <a:xfrm>
            <a:off x="4800600" y="3505200"/>
            <a:ext cx="838200" cy="6096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PC2</a:t>
            </a:r>
            <a:endParaRPr lang="en-US" b="1" dirty="0"/>
          </a:p>
        </p:txBody>
      </p:sp>
      <p:sp>
        <p:nvSpPr>
          <p:cNvPr id="32" name="Oval 31"/>
          <p:cNvSpPr/>
          <p:nvPr/>
        </p:nvSpPr>
        <p:spPr>
          <a:xfrm>
            <a:off x="5334000" y="4724400"/>
            <a:ext cx="609600" cy="609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PC</a:t>
            </a:r>
            <a:endParaRPr lang="en-US" sz="1400" b="1" dirty="0"/>
          </a:p>
        </p:txBody>
      </p:sp>
      <p:cxnSp>
        <p:nvCxnSpPr>
          <p:cNvPr id="34" name="Straight Arrow Connector 33"/>
          <p:cNvCxnSpPr>
            <a:stCxn id="27" idx="1"/>
            <a:endCxn id="32" idx="6"/>
          </p:cNvCxnSpPr>
          <p:nvPr/>
        </p:nvCxnSpPr>
        <p:spPr>
          <a:xfrm rot="10800000">
            <a:off x="5943600" y="5029200"/>
            <a:ext cx="838200" cy="1588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31" idx="2"/>
            <a:endCxn id="32" idx="1"/>
          </p:cNvCxnSpPr>
          <p:nvPr/>
        </p:nvCxnSpPr>
        <p:spPr>
          <a:xfrm rot="16200000" flipH="1">
            <a:off x="4972050" y="4362450"/>
            <a:ext cx="698874" cy="203574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2" idx="2"/>
            <a:endCxn id="30" idx="3"/>
          </p:cNvCxnSpPr>
          <p:nvPr/>
        </p:nvCxnSpPr>
        <p:spPr>
          <a:xfrm rot="10800000">
            <a:off x="4419600" y="5029200"/>
            <a:ext cx="914400" cy="1588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32" idx="3"/>
            <a:endCxn id="29" idx="0"/>
          </p:cNvCxnSpPr>
          <p:nvPr/>
        </p:nvCxnSpPr>
        <p:spPr>
          <a:xfrm rot="5400000">
            <a:off x="4933950" y="5301876"/>
            <a:ext cx="546474" cy="432174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28" idx="0"/>
            <a:endCxn id="32" idx="5"/>
          </p:cNvCxnSpPr>
          <p:nvPr/>
        </p:nvCxnSpPr>
        <p:spPr>
          <a:xfrm rot="16200000" flipV="1">
            <a:off x="5835276" y="5263776"/>
            <a:ext cx="546474" cy="508374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/>
          <p:cNvSpPr/>
          <p:nvPr/>
        </p:nvSpPr>
        <p:spPr>
          <a:xfrm>
            <a:off x="5791200" y="3505200"/>
            <a:ext cx="838200" cy="6096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PC1</a:t>
            </a:r>
            <a:endParaRPr lang="en-US" b="1" dirty="0"/>
          </a:p>
        </p:txBody>
      </p:sp>
      <p:cxnSp>
        <p:nvCxnSpPr>
          <p:cNvPr id="66" name="Straight Arrow Connector 65"/>
          <p:cNvCxnSpPr>
            <a:stCxn id="65" idx="2"/>
            <a:endCxn id="32" idx="7"/>
          </p:cNvCxnSpPr>
          <p:nvPr/>
        </p:nvCxnSpPr>
        <p:spPr>
          <a:xfrm rot="5400000">
            <a:off x="5682876" y="4286250"/>
            <a:ext cx="698874" cy="355974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/>
      <p:bldP spid="17" grpId="0"/>
      <p:bldP spid="26" grpId="0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6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1551</TotalTime>
  <Words>249</Words>
  <Application>Microsoft Office PowerPoint</Application>
  <PresentationFormat>On-screen Show (4:3)</PresentationFormat>
  <Paragraphs>111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Project Time Estimation using Fuzzy Logic</vt:lpstr>
      <vt:lpstr>Project Time Management</vt:lpstr>
      <vt:lpstr>Slide 3</vt:lpstr>
      <vt:lpstr>Using Fuzzy Logic </vt:lpstr>
      <vt:lpstr>Slide 5</vt:lpstr>
      <vt:lpstr>Slide 6</vt:lpstr>
      <vt:lpstr>Slide 7</vt:lpstr>
      <vt:lpstr>Slide 8</vt:lpstr>
      <vt:lpstr>Slide 9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Fadi</dc:creator>
  <cp:lastModifiedBy>Fadi</cp:lastModifiedBy>
  <cp:revision>159</cp:revision>
  <dcterms:created xsi:type="dcterms:W3CDTF">2006-08-16T00:00:00Z</dcterms:created>
  <dcterms:modified xsi:type="dcterms:W3CDTF">2010-06-17T11:07:33Z</dcterms:modified>
</cp:coreProperties>
</file>