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4" r:id="rId3"/>
    <p:sldId id="267" r:id="rId4"/>
    <p:sldId id="269" r:id="rId5"/>
    <p:sldId id="270" r:id="rId6"/>
    <p:sldId id="271" r:id="rId7"/>
    <p:sldId id="272" r:id="rId8"/>
    <p:sldId id="273" r:id="rId9"/>
    <p:sldId id="266" r:id="rId10"/>
    <p:sldId id="264" r:id="rId11"/>
    <p:sldId id="265" r:id="rId12"/>
    <p:sldId id="263" r:id="rId13"/>
    <p:sldId id="259" r:id="rId14"/>
    <p:sldId id="256" r:id="rId15"/>
    <p:sldId id="257" r:id="rId16"/>
    <p:sldId id="258" r:id="rId17"/>
    <p:sldId id="260" r:id="rId18"/>
    <p:sldId id="261" r:id="rId19"/>
    <p:sldId id="262" r:id="rId20"/>
    <p:sldId id="276" r:id="rId2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622184-5709-4008-AD8F-A21374DE1C46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18B3E-FBF8-41AE-B737-D43363F4DB46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4F3CE-2C36-47D1-B4CA-8423C6230DA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994C21-3D5D-4FE2-BFDE-A33FF3AB9B6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C4F84-9BF1-40FC-8841-ACEF4D2D142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6F709-A912-4786-9056-1F47FDCC1ED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3F540-71EB-4468-83C5-21D484A04C0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9FD17-7218-4BDC-89E2-13E742737D07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AED23-1667-4CF1-B044-FE95D0A57F10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392E0-C276-495E-BCEB-F30F732E8A9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990CE-A3B6-4F26-B2C2-E18DA0075F4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347E5F-3547-4561-B78C-912283EDBDA9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620713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endParaRPr lang="pt-BR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pt-BR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pt-BR" dirty="0" smtClean="0">
                <a:solidFill>
                  <a:schemeClr val="bg1"/>
                </a:solidFill>
              </a:rPr>
              <a:t>Responsabilidade </a:t>
            </a:r>
            <a:r>
              <a:rPr lang="pt-BR" dirty="0">
                <a:solidFill>
                  <a:schemeClr val="bg1"/>
                </a:solidFill>
              </a:rPr>
              <a:t>Civil do Estado</a:t>
            </a:r>
          </a:p>
          <a:p>
            <a:pPr>
              <a:buFontTx/>
              <a:buNone/>
            </a:pPr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Aplicação da Responsabilidade Objetiva </a:t>
            </a:r>
          </a:p>
          <a:p>
            <a:r>
              <a:rPr lang="pt-BR" dirty="0">
                <a:solidFill>
                  <a:schemeClr val="bg1"/>
                </a:solidFill>
              </a:rPr>
              <a:t>Reparação do Dano </a:t>
            </a:r>
          </a:p>
          <a:p>
            <a:r>
              <a:rPr lang="pt-BR" dirty="0">
                <a:solidFill>
                  <a:schemeClr val="bg1"/>
                </a:solidFill>
              </a:rPr>
              <a:t>O Direito de Regresso</a:t>
            </a:r>
          </a:p>
          <a:p>
            <a:pPr algn="just"/>
            <a:r>
              <a:rPr lang="pt-BR" dirty="0">
                <a:solidFill>
                  <a:schemeClr val="bg1"/>
                </a:solidFill>
              </a:rPr>
              <a:t>Jurisprudência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290"/>
            <a:ext cx="419172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642918"/>
            <a:ext cx="8229600" cy="5857916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Meios de Reparação do Dano</a:t>
            </a: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endParaRPr lang="pt-BR" sz="24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vítima de ação danosa da Administração Pública pode conseguir a correspondente indenização através de procedimento :</a:t>
            </a:r>
          </a:p>
          <a:p>
            <a:pPr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1800" dirty="0" smtClean="0">
                <a:solidFill>
                  <a:schemeClr val="bg1"/>
                </a:solidFill>
              </a:rPr>
              <a:t>Procedimento Amigável  ou administrativo:  O pedido de indenização amigável processa-se perante a Administração Pública responsável pelo agente público causador do dano e, obviamente, pela indenização.</a:t>
            </a:r>
          </a:p>
          <a:p>
            <a:endParaRPr lang="pt-BR" sz="18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pt-BR" sz="1800" dirty="0" smtClean="0">
                <a:solidFill>
                  <a:schemeClr val="bg1"/>
                </a:solidFill>
              </a:rPr>
              <a:t>Procedimento Judicial: A ação de indenização deve ser proposta pela vítima perante a Justiça Estadual. De outro lado, se a ação for contra a União, a competência é dos Juízes Federais, </a:t>
            </a:r>
            <a:r>
              <a:rPr lang="pt-BR" sz="1800" i="1" dirty="0" smtClean="0">
                <a:solidFill>
                  <a:schemeClr val="bg1"/>
                </a:solidFill>
              </a:rPr>
              <a:t>ex vi</a:t>
            </a:r>
            <a:r>
              <a:rPr lang="pt-BR" sz="1800" dirty="0" smtClean="0">
                <a:solidFill>
                  <a:schemeClr val="bg1"/>
                </a:solidFill>
              </a:rPr>
              <a:t> do art. 109, I, da Constituição da República. A ação é de rito ordinário e pode ser ajuizada contra a entidade responsável pelo ressarcimento ou contra seu agente causador do dano. Se dirigida contra a Administração Pública, deve o agente público causador do dano ser denunciado à lide, nos termos do art. 70, III, do Código de Processo Civil, embora exista discrepância entre os autores.</a:t>
            </a:r>
            <a:br>
              <a:rPr lang="pt-BR" sz="1800" dirty="0" smtClean="0">
                <a:solidFill>
                  <a:schemeClr val="bg1"/>
                </a:solidFill>
              </a:rPr>
            </a:br>
            <a:endParaRPr lang="pt-BR" sz="18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Prescrição  </a:t>
            </a:r>
          </a:p>
          <a:p>
            <a:pPr>
              <a:buFontTx/>
              <a:buNone/>
            </a:pPr>
            <a:endParaRPr lang="pt-BR" sz="20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pt-BR" sz="1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pt-BR" sz="18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pt-BR" sz="1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Código civil:</a:t>
            </a:r>
          </a:p>
          <a:p>
            <a:pPr>
              <a:buFont typeface="Arial" charset="0"/>
              <a:buChar char="•"/>
            </a:pPr>
            <a:r>
              <a:rPr lang="pt-BR" sz="1800" dirty="0" smtClean="0">
                <a:solidFill>
                  <a:schemeClr val="bg1"/>
                </a:solidFill>
              </a:rPr>
              <a:t>Art. 205,caput</a:t>
            </a:r>
          </a:p>
          <a:p>
            <a:pPr>
              <a:buFont typeface="Arial" charset="0"/>
              <a:buChar char="•"/>
            </a:pPr>
            <a:r>
              <a:rPr lang="pt-BR" sz="1800" dirty="0" smtClean="0">
                <a:solidFill>
                  <a:schemeClr val="bg1"/>
                </a:solidFill>
              </a:rPr>
              <a:t>Art. 206,</a:t>
            </a:r>
            <a:r>
              <a:rPr lang="pt-BR" sz="1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§ 3º,V</a:t>
            </a:r>
            <a:endParaRPr lang="pt-BR" sz="1800" dirty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pt-BR" sz="1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pt-BR" sz="1800" dirty="0" smtClean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r>
              <a:rPr lang="pt-BR" sz="1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À </a:t>
            </a:r>
            <a:r>
              <a:rPr lang="pt-BR" sz="18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luz do novo Código Civil, os prazos prescricionais foram reduzidos, limitando o artigo 205, caput, em dez anos o prazo prescricional, quando outro menor não tenha sido expressamente fixado, sendo o da reparação civil determinado em três anos, conforme preceitua o art. 206, § 3º, item </a:t>
            </a:r>
            <a:r>
              <a:rPr lang="pt-BR" sz="18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V.</a:t>
            </a:r>
            <a:endParaRPr lang="pt-BR" sz="18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0"/>
            <a:ext cx="8229600" cy="6715148"/>
          </a:xfrm>
        </p:spPr>
        <p:txBody>
          <a:bodyPr/>
          <a:lstStyle/>
          <a:p>
            <a:pPr>
              <a:buFontTx/>
              <a:buNone/>
            </a:pPr>
            <a:endParaRPr lang="pt-BR" sz="18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pt-BR" sz="1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Helly Lopes Meirelles: </a:t>
            </a:r>
          </a:p>
          <a:p>
            <a:pPr>
              <a:buFontTx/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      </a:t>
            </a:r>
          </a:p>
          <a:p>
            <a:pPr>
              <a:buFontTx/>
              <a:buNone/>
            </a:pPr>
            <a:r>
              <a:rPr lang="pt-BR" sz="1600" dirty="0">
                <a:solidFill>
                  <a:schemeClr val="bg1"/>
                </a:solidFill>
              </a:rPr>
              <a:t> </a:t>
            </a:r>
            <a:r>
              <a:rPr lang="pt-BR" sz="1600" dirty="0" smtClean="0">
                <a:solidFill>
                  <a:schemeClr val="bg1"/>
                </a:solidFill>
              </a:rPr>
              <a:t>     A ação de indenização da vítima deve ser ajuizada unicamente contra a entidade pública responsável, não sendo admissível a inclusão do servidor na demanda. O lesado por ato da Administração nada tem a ver com o funcionário causador do dano, visto que o seu direito, constitucionalmente reconhecido (art. 37), é o de ser reparado pela pessoa jurídica, e não pelo agente direto da lesão. Por outro lado, o servidor culpado não está na obrigação de reparar o dano à vítima, visto que só responde pelo seu ato ou por sua omissão perante a Administração a que serve, e só em ação regressiva poderá ser responsabilizado civilmente.</a:t>
            </a:r>
          </a:p>
          <a:p>
            <a:pPr>
              <a:buFontTx/>
              <a:buNone/>
            </a:pPr>
            <a:endParaRPr lang="pt-BR" sz="18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r>
              <a:rPr lang="pt-BR" sz="1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Celso Antônio Bandeira de Melo e Dallari :</a:t>
            </a:r>
          </a:p>
          <a:p>
            <a:pPr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   A ação de indenização proposta pela vítima pode ter como sujeito passivo o próprio agente público ou mesmo o Estado. Por outro lado, isso pode fazer o particular, se fundada a ação em culpa ou dolo do agente público e Estado, propondo a ação contra ambos, agente público e Estado, como responsáveis solidários, ou mesmo só contra o agente público</a:t>
            </a:r>
          </a:p>
          <a:p>
            <a:pPr>
              <a:buFontTx/>
              <a:buNone/>
            </a:pPr>
            <a:endParaRPr lang="pt-BR" sz="18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pt-BR" sz="1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*Entendimento do STF</a:t>
            </a:r>
            <a:r>
              <a:rPr lang="pt-BR" sz="16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FontTx/>
              <a:buNone/>
            </a:pPr>
            <a:r>
              <a:rPr lang="pt-BR" sz="1600" b="1" u="sng" dirty="0" smtClean="0">
                <a:solidFill>
                  <a:schemeClr val="bg1"/>
                </a:solidFill>
              </a:rPr>
              <a:t> </a:t>
            </a:r>
            <a:r>
              <a:rPr lang="pt-BR" sz="1600" dirty="0" smtClean="0">
                <a:solidFill>
                  <a:schemeClr val="bg1"/>
                </a:solidFill>
              </a:rPr>
              <a:t>     A responsabilidade objetiva do Estado pelos prejuízos causados por seus agentes não afasta o direito que tem o prejudicado ou o Estado de postular a necessária reparação diretamente do funcionário que causou o dano (STF – 1ª T. – RE – Rel. Antonio </a:t>
            </a:r>
            <a:r>
              <a:rPr lang="pt-BR" sz="1600" dirty="0" err="1" smtClean="0">
                <a:solidFill>
                  <a:schemeClr val="bg1"/>
                </a:solidFill>
              </a:rPr>
              <a:t>Neder</a:t>
            </a:r>
            <a:r>
              <a:rPr lang="pt-BR" sz="1600" dirty="0" smtClean="0">
                <a:solidFill>
                  <a:schemeClr val="bg1"/>
                </a:solidFill>
              </a:rPr>
              <a:t> – RT 538/275).</a:t>
            </a:r>
            <a:endParaRPr lang="pt-BR" sz="16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r>
              <a:rPr lang="pt-BR" sz="1600" dirty="0" smtClean="0">
                <a:solidFill>
                  <a:schemeClr val="bg1"/>
                </a:solidFill>
              </a:rPr>
              <a:t>      </a:t>
            </a:r>
            <a:endParaRPr lang="pt-BR" sz="16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18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18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18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57166"/>
            <a:ext cx="8229600" cy="6286544"/>
          </a:xfrm>
        </p:spPr>
        <p:txBody>
          <a:bodyPr/>
          <a:lstStyle/>
          <a:p>
            <a:pPr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Denunciação à Lide </a:t>
            </a:r>
          </a:p>
          <a:p>
            <a:pPr>
              <a:buFontTx/>
              <a:buNone/>
            </a:pPr>
            <a:endParaRPr lang="pt-BR" sz="2000" dirty="0" smtClean="0"/>
          </a:p>
          <a:p>
            <a:r>
              <a:rPr lang="pt-BR" sz="1700" dirty="0">
                <a:solidFill>
                  <a:schemeClr val="bg1"/>
                </a:solidFill>
              </a:rPr>
              <a:t> </a:t>
            </a:r>
            <a:r>
              <a:rPr lang="pt-BR" sz="1700" i="1" dirty="0" smtClean="0">
                <a:solidFill>
                  <a:schemeClr val="bg1"/>
                </a:solidFill>
              </a:rPr>
              <a:t>Fundamento</a:t>
            </a:r>
            <a:r>
              <a:rPr lang="pt-BR" sz="1700" dirty="0" smtClean="0">
                <a:solidFill>
                  <a:schemeClr val="bg1"/>
                </a:solidFill>
              </a:rPr>
              <a:t> para a criação de qualquer instituto processual é o princípio do </a:t>
            </a:r>
            <a:r>
              <a:rPr lang="pt-BR" sz="1700" i="1" dirty="0" smtClean="0">
                <a:solidFill>
                  <a:schemeClr val="bg1"/>
                </a:solidFill>
              </a:rPr>
              <a:t>acesso à justiça</a:t>
            </a:r>
            <a:r>
              <a:rPr lang="pt-BR" sz="1700" dirty="0" smtClean="0">
                <a:solidFill>
                  <a:schemeClr val="bg1"/>
                </a:solidFill>
              </a:rPr>
              <a:t>, indispensável à pacificação social. Para tanto, criou-se a </a:t>
            </a:r>
            <a:r>
              <a:rPr lang="pt-BR" sz="1700" i="1" dirty="0" smtClean="0">
                <a:solidFill>
                  <a:schemeClr val="bg1"/>
                </a:solidFill>
              </a:rPr>
              <a:t>denunciação da lide</a:t>
            </a:r>
            <a:r>
              <a:rPr lang="pt-BR" sz="1700" dirty="0" smtClean="0">
                <a:solidFill>
                  <a:schemeClr val="bg1"/>
                </a:solidFill>
              </a:rPr>
              <a:t>, cuja </a:t>
            </a:r>
            <a:r>
              <a:rPr lang="pt-BR" sz="1700" i="1" dirty="0" smtClean="0">
                <a:solidFill>
                  <a:schemeClr val="bg1"/>
                </a:solidFill>
              </a:rPr>
              <a:t>finalidade</a:t>
            </a:r>
            <a:r>
              <a:rPr lang="pt-BR" sz="1700" dirty="0" smtClean="0">
                <a:solidFill>
                  <a:schemeClr val="bg1"/>
                </a:solidFill>
              </a:rPr>
              <a:t> é o desenrolar de um processo </a:t>
            </a:r>
            <a:r>
              <a:rPr lang="pt-BR" sz="1700" i="1" dirty="0" smtClean="0">
                <a:solidFill>
                  <a:schemeClr val="bg1"/>
                </a:solidFill>
              </a:rPr>
              <a:t>célere</a:t>
            </a:r>
            <a:r>
              <a:rPr lang="pt-BR" sz="1700" dirty="0" smtClean="0">
                <a:solidFill>
                  <a:schemeClr val="bg1"/>
                </a:solidFill>
              </a:rPr>
              <a:t> e </a:t>
            </a:r>
            <a:r>
              <a:rPr lang="pt-BR" sz="1700" i="1" dirty="0" smtClean="0">
                <a:solidFill>
                  <a:schemeClr val="bg1"/>
                </a:solidFill>
              </a:rPr>
              <a:t>econômico</a:t>
            </a:r>
            <a:r>
              <a:rPr lang="pt-BR" sz="1700" dirty="0" smtClean="0">
                <a:solidFill>
                  <a:schemeClr val="bg1"/>
                </a:solidFill>
              </a:rPr>
              <a:t>, com a produção de um resultado jurídico </a:t>
            </a:r>
            <a:r>
              <a:rPr lang="pt-BR" sz="1700" i="1" dirty="0" smtClean="0">
                <a:solidFill>
                  <a:schemeClr val="bg1"/>
                </a:solidFill>
              </a:rPr>
              <a:t>tempestivo</a:t>
            </a:r>
            <a:r>
              <a:rPr lang="pt-BR" sz="1700" dirty="0" smtClean="0">
                <a:solidFill>
                  <a:schemeClr val="bg1"/>
                </a:solidFill>
              </a:rPr>
              <a:t> e </a:t>
            </a:r>
            <a:r>
              <a:rPr lang="pt-BR" sz="1700" i="1" dirty="0" smtClean="0">
                <a:solidFill>
                  <a:schemeClr val="bg1"/>
                </a:solidFill>
              </a:rPr>
              <a:t>socialmente</a:t>
            </a:r>
            <a:r>
              <a:rPr lang="pt-BR" sz="1700" dirty="0" smtClean="0">
                <a:solidFill>
                  <a:schemeClr val="bg1"/>
                </a:solidFill>
              </a:rPr>
              <a:t> </a:t>
            </a:r>
            <a:r>
              <a:rPr lang="pt-BR" sz="1700" i="1" dirty="0" smtClean="0">
                <a:solidFill>
                  <a:schemeClr val="bg1"/>
                </a:solidFill>
              </a:rPr>
              <a:t>eficaz</a:t>
            </a:r>
            <a:r>
              <a:rPr lang="pt-BR" sz="1700" dirty="0" smtClean="0">
                <a:solidFill>
                  <a:schemeClr val="bg1"/>
                </a:solidFill>
              </a:rPr>
              <a:t>.</a:t>
            </a:r>
          </a:p>
          <a:p>
            <a:pPr>
              <a:buFontTx/>
              <a:buNone/>
            </a:pPr>
            <a:endParaRPr lang="pt-BR" sz="17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pt-BR" sz="1700" dirty="0" smtClean="0">
                <a:solidFill>
                  <a:schemeClr val="bg1"/>
                </a:solidFill>
              </a:rPr>
              <a:t>O QUE É?</a:t>
            </a:r>
            <a:endParaRPr lang="pt-BR" sz="1700" dirty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endParaRPr lang="pt-BR" sz="17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pt-BR" sz="1700" dirty="0" smtClean="0">
                <a:solidFill>
                  <a:schemeClr val="bg1"/>
                </a:solidFill>
              </a:rPr>
              <a:t>Denunciar a lide à alguém não é senão trazer esse alguém para a lide, por força de garantia prestada, ou em razão de direito regressivo existente em face desse terceiro; aproveita o denunciante do mesmo processo para exercer a ação de garantia ou a ação de regresso em face do denunciado; visa, pois, a dois objetivos: vincular o terceiro ao quanto decidido na causa e a condenação do denunciado à indenização. (DIDIER JÚNIOR, 2006, p.101). </a:t>
            </a:r>
          </a:p>
          <a:p>
            <a:pPr>
              <a:buFont typeface="Arial" charset="0"/>
              <a:buChar char="•"/>
            </a:pPr>
            <a:endParaRPr lang="pt-BR" sz="1700" dirty="0" smtClean="0">
              <a:solidFill>
                <a:schemeClr val="bg1"/>
              </a:solidFill>
            </a:endParaRPr>
          </a:p>
          <a:p>
            <a:pPr>
              <a:buFont typeface="Arial" charset="0"/>
              <a:buChar char="•"/>
            </a:pPr>
            <a:r>
              <a:rPr lang="pt-BR" sz="1700" dirty="0" smtClean="0">
                <a:solidFill>
                  <a:schemeClr val="bg1"/>
                </a:solidFill>
              </a:rPr>
              <a:t>* Garantia do Estado:</a:t>
            </a:r>
            <a:r>
              <a:rPr lang="pt-BR" sz="1700" dirty="0" smtClean="0"/>
              <a:t> </a:t>
            </a:r>
            <a:r>
              <a:rPr lang="pt-BR" sz="1700" dirty="0" smtClean="0">
                <a:solidFill>
                  <a:schemeClr val="bg1"/>
                </a:solidFill>
              </a:rPr>
              <a:t>este só terá que indenizar caso o servidor não possua condições financeiras para tanto. Assim, o direito de regresso será exercido na própria ação de responsabilidade estatal, tornando o feito mais célere.</a:t>
            </a:r>
          </a:p>
          <a:p>
            <a:pPr>
              <a:buFontTx/>
              <a:buNone/>
            </a:pPr>
            <a:endParaRPr lang="pt-BR" sz="17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88913"/>
            <a:ext cx="7772400" cy="1470025"/>
          </a:xfrm>
        </p:spPr>
        <p:txBody>
          <a:bodyPr/>
          <a:lstStyle/>
          <a:p>
            <a:pPr algn="l"/>
            <a:r>
              <a:rPr lang="pt-BR" sz="3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 Direito de Regresso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1557338"/>
            <a:ext cx="6688138" cy="2832100"/>
          </a:xfrm>
        </p:spPr>
        <p:txBody>
          <a:bodyPr/>
          <a:lstStyle/>
          <a:p>
            <a:pPr algn="l"/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Sentido</a:t>
            </a:r>
          </a:p>
          <a:p>
            <a:pPr algn="l"/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/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bg1"/>
                </a:solidFill>
              </a:rPr>
              <a:t>   Está </a:t>
            </a:r>
            <a:r>
              <a:rPr lang="pt-BR" sz="2000" dirty="0">
                <a:solidFill>
                  <a:schemeClr val="bg1"/>
                </a:solidFill>
              </a:rPr>
              <a:t>previsto na parte final do Art.37,</a:t>
            </a:r>
            <a:r>
              <a:rPr lang="pt-BR" sz="2000" dirty="0">
                <a:solidFill>
                  <a:schemeClr val="bg1"/>
                </a:solidFill>
                <a:cs typeface="Arial" charset="0"/>
              </a:rPr>
              <a:t>§6° da CF/88 e </a:t>
            </a:r>
            <a:r>
              <a:rPr lang="pt-BR" sz="2000" dirty="0" smtClean="0">
                <a:solidFill>
                  <a:schemeClr val="bg1"/>
                </a:solidFill>
                <a:cs typeface="Arial" charset="0"/>
              </a:rPr>
              <a:t>    vincula </a:t>
            </a:r>
            <a:r>
              <a:rPr lang="pt-BR" sz="2000" dirty="0">
                <a:solidFill>
                  <a:schemeClr val="bg1"/>
                </a:solidFill>
                <a:cs typeface="Arial" charset="0"/>
              </a:rPr>
              <a:t>a relação jurídica envolvendo o Estado e o seu </a:t>
            </a:r>
            <a:r>
              <a:rPr lang="pt-BR" sz="2000" dirty="0" smtClean="0">
                <a:solidFill>
                  <a:schemeClr val="bg1"/>
                </a:solidFill>
                <a:cs typeface="Arial" charset="0"/>
              </a:rPr>
              <a:t>agente.</a:t>
            </a:r>
          </a:p>
          <a:p>
            <a:pPr algn="l">
              <a:buFont typeface="Arial" pitchFamily="34" charset="0"/>
              <a:buChar char="•"/>
            </a:pPr>
            <a:endParaRPr lang="pt-BR" sz="2000" dirty="0" smtClean="0">
              <a:solidFill>
                <a:schemeClr val="bg1"/>
              </a:solidFill>
              <a:cs typeface="Arial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pt-BR" sz="2000" dirty="0" smtClean="0">
                <a:solidFill>
                  <a:schemeClr val="bg1"/>
                </a:solidFill>
                <a:cs typeface="Arial" charset="0"/>
              </a:rPr>
              <a:t>   Logo</a:t>
            </a:r>
            <a:r>
              <a:rPr lang="pt-BR" sz="2000" dirty="0">
                <a:solidFill>
                  <a:schemeClr val="bg1"/>
                </a:solidFill>
                <a:cs typeface="Arial" charset="0"/>
              </a:rPr>
              <a:t>, pode-se dizer que o direito de regresso é aquele assegurado ao Estado em dirigir sua pretensão indenizatória contra o agente responsável pelo dano, quando este tenha agido com culpa ou dolo.</a:t>
            </a:r>
          </a:p>
          <a:p>
            <a:endParaRPr lang="pt-B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500042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Meios </a:t>
            </a: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Solução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Neste </a:t>
            </a:r>
            <a:r>
              <a:rPr lang="pt-BR" sz="2000" dirty="0">
                <a:solidFill>
                  <a:schemeClr val="bg1"/>
                </a:solidFill>
              </a:rPr>
              <a:t>caso, o agente poderá concordar com a indenização ao Estado pela via administrativa como fruto de um acordo entre as partes, ou pela via judicial, caso haja um conflito de </a:t>
            </a:r>
            <a:r>
              <a:rPr lang="pt-BR" sz="2000" dirty="0" smtClean="0">
                <a:solidFill>
                  <a:schemeClr val="bg1"/>
                </a:solidFill>
              </a:rPr>
              <a:t>interesses.</a:t>
            </a: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Então</a:t>
            </a:r>
            <a:r>
              <a:rPr lang="pt-BR" sz="2000" dirty="0">
                <a:solidFill>
                  <a:schemeClr val="bg1"/>
                </a:solidFill>
              </a:rPr>
              <a:t>, na via administrativa o pagamento da indenização será sempre resultado de um acordo entre as partes. Mas, o Estado não poderá estabelecer qualquer regra administrativa que obrigue o agente a pagar o débito. Isso porque é totalmente ilegal, qualquer norma que venha autorizar ao Estado descontar por vontade própria parcelas indenizatórias dos vencimentos do servidor, já que o Estado neste caso é um credor como qualquer outro e não dispõe de privilégio nesse </a:t>
            </a:r>
            <a:r>
              <a:rPr lang="pt-BR" sz="2000" dirty="0" smtClean="0">
                <a:solidFill>
                  <a:schemeClr val="bg1"/>
                </a:solidFill>
              </a:rPr>
              <a:t>sentido.</a:t>
            </a: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Na </a:t>
            </a:r>
            <a:r>
              <a:rPr lang="pt-BR" sz="2000" dirty="0">
                <a:solidFill>
                  <a:schemeClr val="bg1"/>
                </a:solidFill>
              </a:rPr>
              <a:t>via judicial, como não existiu nenhum acordo entre as partes, o Estado irá promover uma ação normal indenizatória que tramitará pelo procedimento comum, ordinário ou sumário a depender da hipótese. 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69215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Causa de Pedir</a:t>
            </a:r>
          </a:p>
          <a:p>
            <a:pPr>
              <a:lnSpc>
                <a:spcPct val="90000"/>
              </a:lnSpc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Como </a:t>
            </a:r>
            <a:r>
              <a:rPr lang="pt-BR" sz="2000" dirty="0">
                <a:solidFill>
                  <a:schemeClr val="bg1"/>
                </a:solidFill>
              </a:rPr>
              <a:t>a responsabilidade do agente é subjetiva, só será </a:t>
            </a:r>
            <a:r>
              <a:rPr lang="pt-BR" sz="2000" dirty="0" smtClean="0">
                <a:solidFill>
                  <a:schemeClr val="bg1"/>
                </a:solidFill>
              </a:rPr>
              <a:t>cabível a </a:t>
            </a:r>
            <a:r>
              <a:rPr lang="pt-BR" sz="2000" dirty="0">
                <a:solidFill>
                  <a:schemeClr val="bg1"/>
                </a:solidFill>
              </a:rPr>
              <a:t>ação de regresso se o agente tiver agido com culpa ou </a:t>
            </a:r>
            <a:r>
              <a:rPr lang="pt-BR" sz="2000" dirty="0" smtClean="0">
                <a:solidFill>
                  <a:schemeClr val="bg1"/>
                </a:solidFill>
              </a:rPr>
              <a:t>dolo.</a:t>
            </a:r>
          </a:p>
          <a:p>
            <a:pPr>
              <a:lnSpc>
                <a:spcPct val="9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A </a:t>
            </a:r>
            <a:r>
              <a:rPr lang="pt-BR" sz="2000" dirty="0">
                <a:solidFill>
                  <a:schemeClr val="bg1"/>
                </a:solidFill>
              </a:rPr>
              <a:t>causa de pedir da ação do Estado consiste então na existência de uma fato danoso, causado por culpa do agente, e na sua responsabilidade subjetiva. Dessa forma, cabe o Estado na condição de autor da ação o ônus da prova de culpa do agente, embasado no art. 333, I, do </a:t>
            </a:r>
            <a:r>
              <a:rPr lang="pt-BR" sz="2000" dirty="0" smtClean="0">
                <a:solidFill>
                  <a:schemeClr val="bg1"/>
                </a:solidFill>
              </a:rPr>
              <a:t>CPC.</a:t>
            </a:r>
          </a:p>
          <a:p>
            <a:pPr>
              <a:lnSpc>
                <a:spcPct val="9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Caso </a:t>
            </a:r>
            <a:r>
              <a:rPr lang="pt-BR" sz="2000" dirty="0">
                <a:solidFill>
                  <a:schemeClr val="bg1"/>
                </a:solidFill>
              </a:rPr>
              <a:t>o dano causado for em decorrência da atividade estatal e não consiga identificar o agente provocador, o Estado será obrigado a reparar o dano em razão da responsabilidade objetiva, mas poderá intentar a ação de regresso contra qualquer agente e devendo desta maneira provar a culpa do agente.</a:t>
            </a:r>
            <a:r>
              <a:rPr lang="pt-BR" sz="2000" dirty="0"/>
              <a:t>   </a:t>
            </a:r>
          </a:p>
          <a:p>
            <a:pPr>
              <a:lnSpc>
                <a:spcPct val="90000"/>
              </a:lnSpc>
              <a:buFontTx/>
              <a:buNone/>
            </a:pPr>
            <a:endParaRPr lang="pt-BR" sz="2000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b="1" u="sng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17549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Interesse de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Agir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O interesse de agir reside na utilidade que tem o titular do direito material de recorrer ao Judiciário para fazer valer a sua pretensão. </a:t>
            </a: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Só surge para o Estado a condição da ação relativa ao interesse de agir, quando este já tiver pago a indenização ao lesado; nesse momento é que o erário sofreu o prejuízo e, em conseqüência, somente a partir daí, é que pode se habilitar ao exercício de seu direito de regresso contra o agente.</a:t>
            </a: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A só condenação do Estado, mesmo que transitada em julgado a decisão, não importa o imediato interesse processual na ação de indenização.  </a:t>
            </a:r>
          </a:p>
          <a:p>
            <a:pPr>
              <a:buFontTx/>
              <a:buNone/>
            </a:pP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76042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Prescrição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/>
            <a:r>
              <a:rPr lang="pt-BR" sz="1400" dirty="0" smtClean="0">
                <a:solidFill>
                  <a:schemeClr val="bg1"/>
                </a:solidFill>
              </a:rPr>
              <a:t>Segundo dispõe o art. 37, § 5º, da CF, cabe à lei fixar os prazos de prescrição para ilícitos praticados por qualquer agente, que provoquem prejuízos ao erário, ressalvando, contudo, “as respectivas ações de ressarcimento”. </a:t>
            </a:r>
          </a:p>
          <a:p>
            <a:pPr marL="609600" indent="-609600"/>
            <a:endParaRPr lang="pt-BR" sz="1400" dirty="0" smtClean="0">
              <a:solidFill>
                <a:schemeClr val="bg1"/>
              </a:solidFill>
            </a:endParaRPr>
          </a:p>
          <a:p>
            <a:pPr marL="609600" indent="-609600"/>
            <a:r>
              <a:rPr lang="pt-BR" sz="1400" dirty="0" smtClean="0">
                <a:solidFill>
                  <a:schemeClr val="bg1"/>
                </a:solidFill>
              </a:rPr>
              <a:t> Pelo texto constitucional, em se tratando de efeitos administrativos e penais, advindos da conduta ilícita de agentes do Poder Público, haverá </a:t>
            </a:r>
            <a:r>
              <a:rPr lang="pt-BR" sz="1400" dirty="0" err="1" smtClean="0">
                <a:solidFill>
                  <a:schemeClr val="bg1"/>
                </a:solidFill>
              </a:rPr>
              <a:t>prescritibilidade</a:t>
            </a:r>
            <a:r>
              <a:rPr lang="pt-BR" sz="1400" dirty="0" smtClean="0">
                <a:solidFill>
                  <a:schemeClr val="bg1"/>
                </a:solidFill>
              </a:rPr>
              <a:t>, na forma estabelecida na lei. Para os primeiros, a lei será federal, estadual, distrital ou municipal, conforme o caso; para os últimos, a lei será privativamente federal (art. 22, I, CF).</a:t>
            </a:r>
          </a:p>
          <a:p>
            <a:pPr marL="609600" indent="-609600"/>
            <a:endParaRPr lang="pt-BR" sz="1400" dirty="0" smtClean="0">
              <a:solidFill>
                <a:schemeClr val="bg1"/>
              </a:solidFill>
            </a:endParaRPr>
          </a:p>
          <a:p>
            <a:pPr marL="609600" indent="-609600"/>
            <a:r>
              <a:rPr lang="pt-BR" sz="1400" dirty="0" smtClean="0">
                <a:solidFill>
                  <a:schemeClr val="bg1"/>
                </a:solidFill>
              </a:rPr>
              <a:t>Conseqüentemente, no que concerne à pretensão indenizatória do Estado, a Constituição assegura a imprescritibilidade da ação. Assim, não há período máximo para que o Poder Público possa propor a ação de indenização em face do seu agente.</a:t>
            </a:r>
          </a:p>
          <a:p>
            <a:pPr marL="609600" indent="-609600"/>
            <a:endParaRPr lang="pt-BR" sz="1400" dirty="0" smtClean="0">
              <a:solidFill>
                <a:schemeClr val="bg1"/>
              </a:solidFill>
            </a:endParaRPr>
          </a:p>
          <a:p>
            <a:pPr marL="609600" indent="-609600">
              <a:buFontTx/>
              <a:buChar char="•"/>
            </a:pPr>
            <a:r>
              <a:rPr lang="pt-BR" sz="1400" dirty="0" smtClean="0">
                <a:solidFill>
                  <a:schemeClr val="bg1"/>
                </a:solidFill>
              </a:rPr>
              <a:t>A imprescritibilidade abrange apenas a ação que vise ao ressarcimento de prejuízos causados por atos de agentes do Poder Público;</a:t>
            </a:r>
          </a:p>
          <a:p>
            <a:pPr marL="609600" indent="-609600">
              <a:buFontTx/>
              <a:buChar char="•"/>
            </a:pPr>
            <a:r>
              <a:rPr lang="pt-BR" sz="1400" dirty="0" smtClean="0">
                <a:solidFill>
                  <a:schemeClr val="bg1"/>
                </a:solidFill>
              </a:rPr>
              <a:t>Alcança apenas as pessoas jurídicas de direito público;</a:t>
            </a:r>
          </a:p>
          <a:p>
            <a:pPr marL="609600" indent="-609600">
              <a:buFontTx/>
              <a:buChar char="•"/>
            </a:pPr>
            <a:r>
              <a:rPr lang="pt-BR" sz="1400" dirty="0" smtClean="0">
                <a:solidFill>
                  <a:schemeClr val="bg1"/>
                </a:solidFill>
              </a:rPr>
              <a:t>Se aplica somente no caso dos efeitos danosos (prejuízos) advindos das condutas ilícitas de natureza civil. </a:t>
            </a:r>
          </a:p>
          <a:p>
            <a:pPr>
              <a:buFontTx/>
              <a:buNone/>
            </a:pPr>
            <a:endParaRPr lang="pt-BR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617550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Jurisprudência</a:t>
            </a: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“Responsabilidade Civil do Poder Público – Suicídio em cadeia – Indenização. Descabe ação de indenização quando ocorre suicídio por enforcamento em cadeia, pois, em tal hipótese, o preso age contra ele próprio, enforcando-se, sem que o preposto do Estado tenha concorrido, sequer por negligência, para o resultado letal”. (TJ-RJ – </a:t>
            </a:r>
            <a:r>
              <a:rPr lang="pt-BR" sz="2000" dirty="0" err="1" smtClean="0">
                <a:solidFill>
                  <a:schemeClr val="bg1"/>
                </a:solidFill>
              </a:rPr>
              <a:t>ApCív</a:t>
            </a:r>
            <a:r>
              <a:rPr lang="pt-BR" sz="2000" dirty="0" smtClean="0">
                <a:solidFill>
                  <a:schemeClr val="bg1"/>
                </a:solidFill>
              </a:rPr>
              <a:t> nº 241- 6º CCiv – Rel. Des. Mello Serra).</a:t>
            </a: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pt-BR" sz="2000" dirty="0" smtClean="0">
                <a:solidFill>
                  <a:schemeClr val="bg1"/>
                </a:solidFill>
              </a:rPr>
              <a:t>“Responsabilidade Civil do Estado – Direito Regressivo – Litisconsórcio. O fato de a Constituição Federal prever direito regressivo contra funcionário responsável pelo dano não impede que este último seja acionado conjuntamente com a pessoa jurídica de direito público, configurando-se típico litisconsórcio facultativo”. (STF – RE nº 90.071 – Pleno – Rel. Min. CUNHA PEIXOTO).</a:t>
            </a: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pt-BR" sz="2000" dirty="0" smtClean="0">
              <a:solidFill>
                <a:schemeClr val="bg1"/>
              </a:solidFill>
            </a:endParaRPr>
          </a:p>
          <a:p>
            <a:pPr>
              <a:buFontTx/>
              <a:buNone/>
            </a:pPr>
            <a:endParaRPr lang="pt-B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229600" cy="1143000"/>
          </a:xfrm>
        </p:spPr>
        <p:txBody>
          <a:bodyPr/>
          <a:lstStyle/>
          <a:p>
            <a:r>
              <a:rPr lang="pt-BR" sz="3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Aplicação da Responsabilidade Objetiva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Pressupostos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Quando o Estado infringir esse dever objetivo e, exercitando suas competências, der oportunidades à ocorrências do dano, estarão presentes os elementos necessários a formulação de um juízo de </a:t>
            </a:r>
            <a:r>
              <a:rPr lang="pt-BR" sz="2000" dirty="0" err="1" smtClean="0">
                <a:solidFill>
                  <a:schemeClr val="bg1"/>
                </a:solidFill>
              </a:rPr>
              <a:t>reprovabilidade</a:t>
            </a:r>
            <a:r>
              <a:rPr lang="pt-BR" sz="2000" dirty="0" smtClean="0">
                <a:solidFill>
                  <a:schemeClr val="bg1"/>
                </a:solidFill>
              </a:rPr>
              <a:t> quanto a sua conduta. Não é necessário investigar a existência de uma vontade psíquica no sentido da ação ou omissão causadoras do dano. A omissão da conduta necessária e adequada consiste na materialização de vontade, defeituosamente desenvolvida. Logo, a responsabilidade continua a envolver um elemento subjetivo, consiste na formulação defeituosa da vontade de agir ou deixar de agir.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3333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pt-BR" dirty="0"/>
          </a:p>
          <a:p>
            <a:pPr>
              <a:lnSpc>
                <a:spcPct val="90000"/>
              </a:lnSpc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Grupo:</a:t>
            </a:r>
          </a:p>
          <a:p>
            <a:pPr>
              <a:lnSpc>
                <a:spcPct val="90000"/>
              </a:lnSpc>
              <a:buFontTx/>
              <a:buNone/>
            </a:pPr>
            <a:endParaRPr lang="pt-BR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pt-BR" sz="2000" dirty="0">
                <a:solidFill>
                  <a:schemeClr val="bg1"/>
                </a:solidFill>
              </a:rPr>
              <a:t>Adriano Bohana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t-BR" sz="2000" dirty="0">
                <a:solidFill>
                  <a:schemeClr val="bg1"/>
                </a:solidFill>
              </a:rPr>
              <a:t>Felipe Freitas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t-BR" sz="2000" dirty="0">
                <a:solidFill>
                  <a:schemeClr val="bg1"/>
                </a:solidFill>
              </a:rPr>
              <a:t>Rodrigo Magalhães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pt-BR" sz="2000" dirty="0">
                <a:solidFill>
                  <a:schemeClr val="bg1"/>
                </a:solidFill>
              </a:rPr>
              <a:t>Rui </a:t>
            </a:r>
            <a:r>
              <a:rPr lang="pt-BR" sz="2000" dirty="0" smtClean="0">
                <a:solidFill>
                  <a:schemeClr val="bg1"/>
                </a:solidFill>
              </a:rPr>
              <a:t>Cesar Pinto</a:t>
            </a:r>
            <a:endParaRPr lang="pt-BR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pt-BR" sz="2000" dirty="0">
                <a:solidFill>
                  <a:schemeClr val="bg1"/>
                </a:solidFill>
              </a:rPr>
              <a:t>Tiago Cezimbra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620712"/>
            <a:ext cx="8229600" cy="5594369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Ônus da Prova: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Inversão</a:t>
            </a:r>
          </a:p>
          <a:p>
            <a:pPr>
              <a:buFontTx/>
              <a:buNone/>
            </a:pPr>
            <a:endParaRPr lang="pt-BR" sz="2000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O entendimento jurisprudencial predominante na atualidade é o de que o Estado deve indenizar, desde que não prove que o dano foi ocasionado pela própria vítima. Esta ao reclamar a reparação do dano não necessita demonstrar a culpa ou o dolo do agente do Estado ou, mesmo, a culpa anônima do Estado. Basta provar o nexo causal, cabendo ao Estado a citada prova, em uma verdadeira inversão do ônus da prova</a:t>
            </a:r>
          </a:p>
          <a:p>
            <a:pPr>
              <a:buFontTx/>
              <a:buNone/>
            </a:pP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620712"/>
            <a:ext cx="8229600" cy="5880121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Fatos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Imprevisíveis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endParaRPr lang="pt-BR" sz="20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r>
              <a:rPr lang="pt-BR" sz="2000" i="1" dirty="0" smtClean="0"/>
              <a:t> </a:t>
            </a:r>
          </a:p>
          <a:p>
            <a:r>
              <a:rPr lang="pt-BR" sz="2000" i="1" dirty="0" smtClean="0">
                <a:solidFill>
                  <a:schemeClr val="bg1"/>
                </a:solidFill>
              </a:rPr>
              <a:t>Os casos de omissões que poderão ensejar responsabilidade estatal são os fatos da natureza e o comportamento material de terceiros, nas hipóteses em que estes fatos deveriam, obrigatoriamente, ser evitados pelo ente estatal.</a:t>
            </a:r>
          </a:p>
          <a:p>
            <a:endParaRPr lang="pt-BR" sz="2000" i="1" dirty="0" smtClean="0">
              <a:solidFill>
                <a:schemeClr val="bg1"/>
              </a:solidFill>
            </a:endParaRPr>
          </a:p>
          <a:p>
            <a:r>
              <a:rPr lang="pt-BR" sz="2000" i="1" dirty="0" smtClean="0">
                <a:solidFill>
                  <a:schemeClr val="bg1"/>
                </a:solidFill>
              </a:rPr>
              <a:t>Ação ou Omissão do Estado.</a:t>
            </a:r>
          </a:p>
          <a:p>
            <a:pPr>
              <a:buFontTx/>
              <a:buNone/>
            </a:pP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549275"/>
            <a:ext cx="8229600" cy="5951559"/>
          </a:xfrm>
        </p:spPr>
        <p:txBody>
          <a:bodyPr vert="horz" anchor="t"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Atos de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Multidões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pt-BR" sz="1900" dirty="0" smtClean="0">
                <a:solidFill>
                  <a:schemeClr val="bg1"/>
                </a:solidFill>
              </a:rPr>
              <a:t>Nas sociedades de massa atuais se torna cada vez mais comum que multidões dirijam sua fúria destruidora a bens particulares, normalmente quando pretendem evidenciar algum protesto contra situações especiais.</a:t>
            </a:r>
          </a:p>
          <a:p>
            <a:endParaRPr lang="pt-BR" sz="1900" dirty="0" smtClean="0">
              <a:solidFill>
                <a:schemeClr val="bg1"/>
              </a:solidFill>
            </a:endParaRPr>
          </a:p>
          <a:p>
            <a:r>
              <a:rPr lang="pt-BR" sz="1900" dirty="0" smtClean="0">
                <a:solidFill>
                  <a:schemeClr val="bg1"/>
                </a:solidFill>
              </a:rPr>
              <a:t>Porém, a regra aceita no direito moderno é de que os danos causados ao indivíduo em decorrência exclusivamente de tais atos não acarreta a responsabilidade civil do estado, já que na verdade, são tidos como atos praticados por terceiros e sequer possuem os pressupostos da responsabilidade objetiva do estado.</a:t>
            </a:r>
          </a:p>
          <a:p>
            <a:endParaRPr lang="pt-BR" sz="1900" dirty="0" smtClean="0">
              <a:solidFill>
                <a:schemeClr val="bg1"/>
              </a:solidFill>
            </a:endParaRPr>
          </a:p>
          <a:p>
            <a:r>
              <a:rPr lang="pt-BR" sz="1900" dirty="0" smtClean="0">
                <a:solidFill>
                  <a:schemeClr val="bg1"/>
                </a:solidFill>
              </a:rPr>
              <a:t>Contudo, em certas situações, se torna notória a omissão do Poder Público, porque teria ele a possibilidade de garantir o patrimônio das pessoas e evitar os danos provocados pela multidão.</a:t>
            </a:r>
          </a:p>
          <a:p>
            <a:endParaRPr lang="pt-BR" sz="1900" dirty="0" smtClean="0">
              <a:solidFill>
                <a:schemeClr val="bg1"/>
              </a:solidFill>
            </a:endParaRPr>
          </a:p>
          <a:p>
            <a:r>
              <a:rPr lang="pt-BR" sz="1900" dirty="0" smtClean="0">
                <a:solidFill>
                  <a:schemeClr val="bg1"/>
                </a:solidFill>
              </a:rPr>
              <a:t>Nesse caso, é claro a conduta omissiva do Estado e a configuração da responsabilidade civil.</a:t>
            </a:r>
          </a:p>
          <a:p>
            <a:pPr>
              <a:buFontTx/>
              <a:buNone/>
            </a:pPr>
            <a:endParaRPr lang="pt-BR" sz="19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19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19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19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04812"/>
            <a:ext cx="8229600" cy="6024583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Danos de Obra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Pública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questão da responsabilidade do Estado oriunda de danos provocados por obras públicas tem apresentado alguma controvérsia entre os estudiosos e nas decisões judiciais.</a:t>
            </a:r>
          </a:p>
          <a:p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primeira hipótese é aquela em que, por alguma razão natural ou imprevisível, e sem que tenha havido culpa de alguém, a obra pública causa dano ao particular. Se tal ocorrer, dar-se-á a responsabilidade objetiva do Estado, independentemente de quem esteja executando a obra. </a:t>
            </a:r>
          </a:p>
          <a:p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segunda hipótese pressupõe que o Estado tenha cometido a execução da obra a um empreiteiro através de contrato administrativo, e que o dano tenho sido provocado exclusivamente por culpa do executor. A solução seria a de atribuir ao empreiteiro a responsabilidade subjetiva comum de direito privado com a participação subsidiária do Estado.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04813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Condutas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Omissivas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O Estado causa danos a particulares por ação ou por omissão. Quando o fato é comissivo, podem os danos ser gerados por conduta culposa ou não. Todavia, quando a conduta estatal for omissiva, será preciso distinguir se a omissão constitui, ou não, fato gerador da responsabilidade civil do Estado.</a:t>
            </a:r>
          </a:p>
          <a:p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Nem toda conduta omissiva retrata um desleixo do Estado em cumprir um dever legal; se assim for, não se configurará a responsabilidade estatal.</a:t>
            </a:r>
          </a:p>
          <a:p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responsabilidade civil do Estado, no caso de conduta omissiva, só se desenhará quando presentes estiverem os elementos que caracterizam a culpa.</a:t>
            </a:r>
          </a:p>
          <a:p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Contudo, nas condutas omissivas, além do elemento culposo, é necessário que se revele a presença de nexo direto de causalidade entre o fato e o dano sofrido pela vitima.</a:t>
            </a: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04813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Responsabilidade Primária e </a:t>
            </a:r>
            <a:r>
              <a:rPr lang="pt-BR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Subsidiária</a:t>
            </a:r>
          </a:p>
          <a:p>
            <a:pPr>
              <a:buFontTx/>
              <a:buNone/>
            </a:pPr>
            <a:endParaRPr lang="pt-BR" sz="2000" b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responsabilidade é primária quando atribuída diretamente a pessoa física ou a pessoa jurídica a que pertence o agente autor do dano. </a:t>
            </a: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Será subsidiária quando sua configuração depender da circunstância de o responsável primário não ter condições de reparar o dano por ele causado.</a:t>
            </a: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Em conseqüência, é primaria quando o dano tiver sido provocado por um dos agente do Estado.</a:t>
            </a:r>
            <a:endParaRPr lang="pt-BR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85860"/>
            <a:ext cx="8229600" cy="5240343"/>
          </a:xfrm>
        </p:spPr>
        <p:txBody>
          <a:bodyPr/>
          <a:lstStyle/>
          <a:p>
            <a:pPr>
              <a:buFontTx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 A INDENIZAÇÃO</a:t>
            </a:r>
          </a:p>
          <a:p>
            <a:pPr>
              <a:buFontTx/>
              <a:buNone/>
            </a:pPr>
            <a:endParaRPr lang="pt-BR" sz="2000" dirty="0" smtClean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indenização do dano há de ser completa. Vale dizer, o patrimônio da vítima, com o ressarcimento, deve permanente inalterado. Seu valor, antes e depois do dano, deve ser o mesmo. A indenização deixa indene o patrimônio do prejudicado. Destarte, deve abranger o que a vítima perdeu, o que despendeu, e o que deixou de ganhar em razão do evento danoso. Além desses valores, agreguem-se a correção monetária e os juros de mora, se houver atraso no pagamento. Se a indenização for em razão de lesão pessoal e morte da vítima, seu valor abrangerá o tratamento, o sepultamento, e a prestação alimentícia àqueles a quem a vítima a devia, durante o tempo de sua vida provável (CC, art. 1537). A pensão alimentícia, uma vez fixada, admite reajustamento às condições do custo de vida, conforme têm decidido nossos Tribunais (RT, 329:257 e 601).</a:t>
            </a:r>
            <a:r>
              <a:rPr lang="pt-BR" sz="2000" dirty="0" smtClean="0"/>
              <a:t/>
            </a:r>
            <a:br>
              <a:rPr lang="pt-BR" sz="2000" dirty="0" smtClean="0"/>
            </a:br>
            <a:endParaRPr lang="pt-BR" sz="2000" b="1" u="sng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57158" y="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pt-BR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Reparação do Dano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</TotalTime>
  <Words>2387</Words>
  <Application>Microsoft Office PowerPoint</Application>
  <PresentationFormat>Apresentação na tela (4:3)</PresentationFormat>
  <Paragraphs>166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Design padrão</vt:lpstr>
      <vt:lpstr>Slide 1</vt:lpstr>
      <vt:lpstr>Aplicação da Responsabilidade Objetiva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O Direito de Regresso</vt:lpstr>
      <vt:lpstr>Slide 15</vt:lpstr>
      <vt:lpstr>Slide 16</vt:lpstr>
      <vt:lpstr>Slide 17</vt:lpstr>
      <vt:lpstr>Slide 18</vt:lpstr>
      <vt:lpstr>Slide 19</vt:lpstr>
      <vt:lpstr>Slide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Direito de Regresso</dc:title>
  <dc:creator>André Bohana Ferreira Júnior</dc:creator>
  <cp:lastModifiedBy>Rodrigo do Vale</cp:lastModifiedBy>
  <cp:revision>33</cp:revision>
  <dcterms:created xsi:type="dcterms:W3CDTF">2010-05-19T13:36:56Z</dcterms:created>
  <dcterms:modified xsi:type="dcterms:W3CDTF">2010-05-20T14:17:53Z</dcterms:modified>
</cp:coreProperties>
</file>