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6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3" r:id="rId2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ACE1BB9-8E1F-4314-8D8A-981585BD9DFB}" type="datetimeFigureOut">
              <a:rPr lang="pt-BR" smtClean="0"/>
              <a:pPr/>
              <a:t>16/05/2011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t-BR"/>
          </a:p>
        </p:txBody>
      </p:sp>
      <p:sp>
        <p:nvSpPr>
          <p:cNvPr id="10" name="Retângulo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tângulo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ângulo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ector reto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ector reto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ector reto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tângulo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4D96202-69F5-4EDD-A9F5-4C719C9993D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1BB9-8E1F-4314-8D8A-981585BD9DFB}" type="datetimeFigureOut">
              <a:rPr lang="pt-BR" smtClean="0"/>
              <a:pPr/>
              <a:t>16/05/2011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96202-69F5-4EDD-A9F5-4C719C9993D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1BB9-8E1F-4314-8D8A-981585BD9DFB}" type="datetimeFigureOut">
              <a:rPr lang="pt-BR" smtClean="0"/>
              <a:pPr/>
              <a:t>16/05/2011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96202-69F5-4EDD-A9F5-4C719C9993D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ACE1BB9-8E1F-4314-8D8A-981585BD9DFB}" type="datetimeFigureOut">
              <a:rPr lang="pt-BR" smtClean="0"/>
              <a:pPr/>
              <a:t>16/05/2011</a:t>
            </a:fld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4D96202-69F5-4EDD-A9F5-4C719C9993DF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ACE1BB9-8E1F-4314-8D8A-981585BD9DFB}" type="datetimeFigureOut">
              <a:rPr lang="pt-BR" smtClean="0"/>
              <a:pPr/>
              <a:t>16/05/2011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t-BR"/>
          </a:p>
        </p:txBody>
      </p:sp>
      <p:sp>
        <p:nvSpPr>
          <p:cNvPr id="9" name="Retângulo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ector reto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ector reto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tângulo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ector reto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4D96202-69F5-4EDD-A9F5-4C719C9993D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1BB9-8E1F-4314-8D8A-981585BD9DFB}" type="datetimeFigureOut">
              <a:rPr lang="pt-BR" smtClean="0"/>
              <a:pPr/>
              <a:t>16/05/2011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96202-69F5-4EDD-A9F5-4C719C9993DF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1BB9-8E1F-4314-8D8A-981585BD9DFB}" type="datetimeFigureOut">
              <a:rPr lang="pt-BR" smtClean="0"/>
              <a:pPr/>
              <a:t>16/05/2011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96202-69F5-4EDD-A9F5-4C719C9993DF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2" name="Espaço Reservado para Texto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4" name="Espaço Reservado para Texto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6" name="Espaço Reservado para Dat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ACE1BB9-8E1F-4314-8D8A-981585BD9DFB}" type="datetimeFigureOut">
              <a:rPr lang="pt-BR" smtClean="0"/>
              <a:pPr/>
              <a:t>16/05/2011</a:t>
            </a:fld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4D96202-69F5-4EDD-A9F5-4C719C9993DF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1BB9-8E1F-4314-8D8A-981585BD9DFB}" type="datetimeFigureOut">
              <a:rPr lang="pt-BR" smtClean="0"/>
              <a:pPr/>
              <a:t>16/05/2011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96202-69F5-4EDD-A9F5-4C719C9993D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ço Reservado para Conteúdo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1" name="Espaço Reservado para Dat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ACE1BB9-8E1F-4314-8D8A-981585BD9DFB}" type="datetimeFigureOut">
              <a:rPr lang="pt-BR" smtClean="0"/>
              <a:pPr/>
              <a:t>16/05/2011</a:t>
            </a:fld>
            <a:endParaRPr lang="pt-BR"/>
          </a:p>
        </p:txBody>
      </p:sp>
      <p:sp>
        <p:nvSpPr>
          <p:cNvPr id="22" name="Espaço Reservado para Número de Slid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4D96202-69F5-4EDD-A9F5-4C719C9993DF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3" name="Espaço Reservado para Rodapé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tângulo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ector reto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ector reto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ector reto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ço Reservado para Dat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ACE1BB9-8E1F-4314-8D8A-981585BD9DFB}" type="datetimeFigureOut">
              <a:rPr lang="pt-BR" smtClean="0"/>
              <a:pPr/>
              <a:t>16/05/2011</a:t>
            </a:fld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4D96202-69F5-4EDD-A9F5-4C719C9993DF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1" name="Espaço Reservado para Rodapé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ACE1BB9-8E1F-4314-8D8A-981585BD9DFB}" type="datetimeFigureOut">
              <a:rPr lang="pt-BR" smtClean="0"/>
              <a:pPr/>
              <a:t>16/05/2011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tângulo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4D96202-69F5-4EDD-A9F5-4C719C9993D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5" r:id="rId1"/>
    <p:sldLayoutId id="2147484466" r:id="rId2"/>
    <p:sldLayoutId id="2147484467" r:id="rId3"/>
    <p:sldLayoutId id="2147484468" r:id="rId4"/>
    <p:sldLayoutId id="2147484469" r:id="rId5"/>
    <p:sldLayoutId id="2147484470" r:id="rId6"/>
    <p:sldLayoutId id="2147484471" r:id="rId7"/>
    <p:sldLayoutId id="2147484472" r:id="rId8"/>
    <p:sldLayoutId id="2147484473" r:id="rId9"/>
    <p:sldLayoutId id="2147484474" r:id="rId10"/>
    <p:sldLayoutId id="214748447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03648" y="1196752"/>
            <a:ext cx="7092280" cy="2614442"/>
          </a:xfrm>
        </p:spPr>
        <p:txBody>
          <a:bodyPr>
            <a:normAutofit/>
          </a:bodyPr>
          <a:lstStyle/>
          <a:p>
            <a:pPr algn="ctr"/>
            <a:r>
              <a:rPr lang="pt-BR" sz="7200" dirty="0" smtClean="0">
                <a:solidFill>
                  <a:schemeClr val="accent1"/>
                </a:solidFill>
              </a:rPr>
              <a:t>Franchising</a:t>
            </a:r>
            <a:endParaRPr lang="pt-BR" sz="72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652934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Deveres do Franqueador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67544" y="1124744"/>
            <a:ext cx="7467600" cy="5349208"/>
          </a:xfrm>
        </p:spPr>
        <p:txBody>
          <a:bodyPr>
            <a:normAutofit/>
          </a:bodyPr>
          <a:lstStyle/>
          <a:p>
            <a:pPr lvl="0" algn="just"/>
            <a:r>
              <a:rPr lang="pt-BR" sz="2000" dirty="0" smtClean="0">
                <a:solidFill>
                  <a:schemeClr val="accent6"/>
                </a:solidFill>
              </a:rPr>
              <a:t>Prestar assessoria no momento da escolha do local e do projeto a ser utilizado na criação do estabelecimento, bem como oferecer treinamento de pessoal ao franqueado e fornecer informações sobre a organização empresarial;</a:t>
            </a:r>
          </a:p>
          <a:p>
            <a:pPr lvl="0" algn="just">
              <a:buNone/>
            </a:pPr>
            <a:endParaRPr lang="pt-BR" sz="2000" dirty="0" smtClean="0">
              <a:solidFill>
                <a:schemeClr val="accent6"/>
              </a:solidFill>
            </a:endParaRPr>
          </a:p>
          <a:p>
            <a:pPr lvl="0" algn="just"/>
            <a:r>
              <a:rPr lang="pt-BR" sz="2000" dirty="0" smtClean="0">
                <a:solidFill>
                  <a:schemeClr val="accent6"/>
                </a:solidFill>
              </a:rPr>
              <a:t>Ceder ao franqueado a licença do uso da marca, do produto e/ou do título de estabelecimento;</a:t>
            </a:r>
          </a:p>
          <a:p>
            <a:pPr lvl="0" algn="just">
              <a:buNone/>
            </a:pPr>
            <a:endParaRPr lang="pt-BR" sz="2000" dirty="0" smtClean="0">
              <a:solidFill>
                <a:schemeClr val="accent6"/>
              </a:solidFill>
            </a:endParaRPr>
          </a:p>
          <a:p>
            <a:pPr algn="just"/>
            <a:r>
              <a:rPr lang="pt-BR" sz="2000" dirty="0" smtClean="0">
                <a:solidFill>
                  <a:schemeClr val="accent6"/>
                </a:solidFill>
              </a:rPr>
              <a:t> Fornecer os produtos ao franqueado ou indicar empresa que o faça mediante sua orientação;</a:t>
            </a:r>
          </a:p>
          <a:p>
            <a:pPr algn="just">
              <a:buNone/>
            </a:pPr>
            <a:endParaRPr lang="pt-BR" sz="2000" dirty="0" smtClean="0">
              <a:solidFill>
                <a:schemeClr val="accent6"/>
              </a:solidFill>
            </a:endParaRPr>
          </a:p>
          <a:p>
            <a:pPr algn="just"/>
            <a:r>
              <a:rPr lang="pt-BR" sz="2000" dirty="0" smtClean="0">
                <a:solidFill>
                  <a:schemeClr val="accent6"/>
                </a:solidFill>
              </a:rPr>
              <a:t>Respeitar a cláusula de territorialidade, se houver;</a:t>
            </a:r>
          </a:p>
          <a:p>
            <a:pPr algn="just">
              <a:buNone/>
            </a:pPr>
            <a:endParaRPr lang="pt-BR" sz="2000" dirty="0" smtClean="0">
              <a:solidFill>
                <a:schemeClr val="accent6"/>
              </a:solidFill>
            </a:endParaRPr>
          </a:p>
          <a:p>
            <a:pPr algn="just"/>
            <a:r>
              <a:rPr lang="pt-BR" sz="2000" dirty="0" smtClean="0">
                <a:solidFill>
                  <a:schemeClr val="accent6"/>
                </a:solidFill>
              </a:rPr>
              <a:t> Realizar a publicidade da marca, do produto ou do serviço.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467600" cy="508918"/>
          </a:xfrm>
        </p:spPr>
        <p:txBody>
          <a:bodyPr>
            <a:normAutofit fontScale="90000"/>
          </a:bodyPr>
          <a:lstStyle/>
          <a:p>
            <a:r>
              <a:rPr lang="pt-BR" dirty="0" smtClean="0">
                <a:solidFill>
                  <a:schemeClr val="accent1"/>
                </a:solidFill>
              </a:rPr>
              <a:t>Direitos do Franqueado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67544" y="908720"/>
            <a:ext cx="7457256" cy="556523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pt-BR" dirty="0" smtClean="0">
                <a:solidFill>
                  <a:schemeClr val="accent6"/>
                </a:solidFill>
              </a:rPr>
              <a:t>Receber do franqueador assistência na escolha e construção do estabelecimento empresarial;</a:t>
            </a:r>
          </a:p>
          <a:p>
            <a:pPr algn="just"/>
            <a:endParaRPr lang="pt-BR" dirty="0" smtClean="0">
              <a:solidFill>
                <a:schemeClr val="accent6"/>
              </a:solidFill>
            </a:endParaRPr>
          </a:p>
          <a:p>
            <a:pPr algn="just"/>
            <a:r>
              <a:rPr lang="pt-BR" dirty="0" smtClean="0">
                <a:solidFill>
                  <a:schemeClr val="accent6"/>
                </a:solidFill>
              </a:rPr>
              <a:t>Utilizar-se da marca, do produto ou título de estabelecimento cuja licença foi concedida pelo franqueador;</a:t>
            </a:r>
          </a:p>
          <a:p>
            <a:pPr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lvl="0" algn="just"/>
            <a:r>
              <a:rPr lang="pt-BR" dirty="0" smtClean="0">
                <a:solidFill>
                  <a:schemeClr val="accent6"/>
                </a:solidFill>
              </a:rPr>
              <a:t>Receber do franqueador todas as informações sobre o </a:t>
            </a:r>
            <a:r>
              <a:rPr lang="pt-BR" i="1" dirty="0" err="1" smtClean="0">
                <a:solidFill>
                  <a:schemeClr val="accent6"/>
                </a:solidFill>
              </a:rPr>
              <a:t>know</a:t>
            </a:r>
            <a:r>
              <a:rPr lang="pt-BR" i="1" dirty="0" smtClean="0">
                <a:solidFill>
                  <a:schemeClr val="accent6"/>
                </a:solidFill>
              </a:rPr>
              <a:t> </a:t>
            </a:r>
            <a:r>
              <a:rPr lang="pt-BR" i="1" dirty="0" err="1" smtClean="0">
                <a:solidFill>
                  <a:schemeClr val="accent6"/>
                </a:solidFill>
              </a:rPr>
              <a:t>how</a:t>
            </a:r>
            <a:r>
              <a:rPr lang="pt-BR" i="1" dirty="0" smtClean="0">
                <a:solidFill>
                  <a:schemeClr val="accent6"/>
                </a:solidFill>
              </a:rPr>
              <a:t> </a:t>
            </a:r>
            <a:r>
              <a:rPr lang="pt-BR" dirty="0" smtClean="0">
                <a:solidFill>
                  <a:schemeClr val="accent6"/>
                </a:solidFill>
              </a:rPr>
              <a:t>do negócio objeto da franquia;</a:t>
            </a:r>
          </a:p>
          <a:p>
            <a:pPr lvl="0"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algn="just"/>
            <a:r>
              <a:rPr lang="pt-BR" dirty="0" smtClean="0">
                <a:solidFill>
                  <a:schemeClr val="accent6"/>
                </a:solidFill>
              </a:rPr>
              <a:t>Obter do franqueador ou de empresa que este indicar os produtos para comercialização ao consumidor;</a:t>
            </a:r>
          </a:p>
          <a:p>
            <a:pPr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algn="just"/>
            <a:r>
              <a:rPr lang="pt-BR" dirty="0" smtClean="0">
                <a:solidFill>
                  <a:schemeClr val="accent6"/>
                </a:solidFill>
              </a:rPr>
              <a:t>Não sofrer concorrência do franqueador ou de outro franqueado, quando houver cláusula de territorialidade;</a:t>
            </a:r>
          </a:p>
          <a:p>
            <a:pPr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algn="just"/>
            <a:r>
              <a:rPr lang="pt-BR" dirty="0" smtClean="0">
                <a:solidFill>
                  <a:schemeClr val="accent6"/>
                </a:solidFill>
              </a:rPr>
              <a:t>Beneficiar-se com os efeitos da publicidade efetivada pelo franqueador.</a:t>
            </a:r>
            <a:endParaRPr lang="pt-BR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0"/>
            <a:ext cx="7467600" cy="652934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Deveres do Franqueado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764704"/>
            <a:ext cx="7787208" cy="6093296"/>
          </a:xfrm>
        </p:spPr>
        <p:txBody>
          <a:bodyPr>
            <a:normAutofit fontScale="85000" lnSpcReduction="20000"/>
          </a:bodyPr>
          <a:lstStyle/>
          <a:p>
            <a:r>
              <a:rPr lang="pt-BR" dirty="0" smtClean="0">
                <a:solidFill>
                  <a:schemeClr val="accent6"/>
                </a:solidFill>
              </a:rPr>
              <a:t> Pagar a taxa inicial para aderir à rede franqueadora, se houver, o percentual ajustado sobre o montante de produto vendido (</a:t>
            </a:r>
            <a:r>
              <a:rPr lang="pt-BR" i="1" dirty="0" smtClean="0">
                <a:solidFill>
                  <a:schemeClr val="accent6"/>
                </a:solidFill>
              </a:rPr>
              <a:t>royalties</a:t>
            </a:r>
            <a:r>
              <a:rPr lang="pt-BR" dirty="0" smtClean="0">
                <a:solidFill>
                  <a:schemeClr val="accent6"/>
                </a:solidFill>
              </a:rPr>
              <a:t>), bem como as despesas com propaganda e divulgação da marca;</a:t>
            </a:r>
          </a:p>
          <a:p>
            <a:pPr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r>
              <a:rPr lang="pt-BR" dirty="0" smtClean="0">
                <a:solidFill>
                  <a:schemeClr val="accent6"/>
                </a:solidFill>
              </a:rPr>
              <a:t>Usar a marca conforme estabelecido no contrato;</a:t>
            </a:r>
          </a:p>
          <a:p>
            <a:pPr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r>
              <a:rPr lang="pt-BR" dirty="0" smtClean="0">
                <a:solidFill>
                  <a:schemeClr val="accent6"/>
                </a:solidFill>
              </a:rPr>
              <a:t>Adquirir os produtos comercializados somente do franqueador ou de empresas por estas indicadas;</a:t>
            </a:r>
          </a:p>
          <a:p>
            <a:pPr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r>
              <a:rPr lang="pt-BR" dirty="0" smtClean="0">
                <a:solidFill>
                  <a:schemeClr val="accent6"/>
                </a:solidFill>
              </a:rPr>
              <a:t>Realizar a atividade franqueada com exclusividade;</a:t>
            </a:r>
          </a:p>
          <a:p>
            <a:pPr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r>
              <a:rPr lang="pt-BR" dirty="0" smtClean="0">
                <a:solidFill>
                  <a:schemeClr val="accent6"/>
                </a:solidFill>
              </a:rPr>
              <a:t>Obedecer às orientações repassadas pelo franqueador acerca da produção, comercialização, organização empresarial e divulgação da marca, produto ou serviço;</a:t>
            </a:r>
          </a:p>
          <a:p>
            <a:pPr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r>
              <a:rPr lang="pt-BR" dirty="0" smtClean="0">
                <a:solidFill>
                  <a:schemeClr val="accent6"/>
                </a:solidFill>
              </a:rPr>
              <a:t>Manter sigilo absoluto sobre o </a:t>
            </a:r>
            <a:r>
              <a:rPr lang="pt-BR" i="1" dirty="0" err="1" smtClean="0">
                <a:solidFill>
                  <a:schemeClr val="accent6"/>
                </a:solidFill>
              </a:rPr>
              <a:t>know</a:t>
            </a:r>
            <a:r>
              <a:rPr lang="pt-BR" i="1" dirty="0" smtClean="0">
                <a:solidFill>
                  <a:schemeClr val="accent6"/>
                </a:solidFill>
              </a:rPr>
              <a:t> </a:t>
            </a:r>
            <a:r>
              <a:rPr lang="pt-BR" i="1" dirty="0" err="1" smtClean="0">
                <a:solidFill>
                  <a:schemeClr val="accent6"/>
                </a:solidFill>
              </a:rPr>
              <a:t>how</a:t>
            </a:r>
            <a:r>
              <a:rPr lang="pt-BR" i="1" dirty="0" smtClean="0">
                <a:solidFill>
                  <a:schemeClr val="accent6"/>
                </a:solidFill>
              </a:rPr>
              <a:t> </a:t>
            </a:r>
            <a:r>
              <a:rPr lang="pt-BR" dirty="0" smtClean="0">
                <a:solidFill>
                  <a:schemeClr val="accent6"/>
                </a:solidFill>
              </a:rPr>
              <a:t>do transmitido pelo franqueador;</a:t>
            </a:r>
          </a:p>
          <a:p>
            <a:pPr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r>
              <a:rPr lang="pt-BR" dirty="0" smtClean="0">
                <a:solidFill>
                  <a:schemeClr val="accent6"/>
                </a:solidFill>
              </a:rPr>
              <a:t>Não manter concorrência com o franqueador.</a:t>
            </a:r>
            <a:endParaRPr lang="pt-BR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796950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Legislação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0"/>
            <a:ext cx="7467600" cy="796950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Características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7715200" cy="576064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pt-BR" dirty="0" smtClean="0">
                <a:solidFill>
                  <a:schemeClr val="accent6"/>
                </a:solidFill>
              </a:rPr>
              <a:t>O contrato de franquia caracteriza-se como sendo:</a:t>
            </a:r>
          </a:p>
          <a:p>
            <a:pPr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lvl="0" algn="just"/>
            <a:r>
              <a:rPr lang="pt-BR" dirty="0" smtClean="0">
                <a:solidFill>
                  <a:schemeClr val="accent6"/>
                </a:solidFill>
              </a:rPr>
              <a:t>Típico, por estar tipificado na legislação pátria pela Lei 8.955/94.</a:t>
            </a:r>
          </a:p>
          <a:p>
            <a:pPr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lvl="0" algn="just"/>
            <a:r>
              <a:rPr lang="pt-BR" dirty="0" smtClean="0">
                <a:solidFill>
                  <a:schemeClr val="accent6"/>
                </a:solidFill>
              </a:rPr>
              <a:t>Formal, pois o artigo 6º da Lei 8.955/94 estabelece que o contrato de franquia deva ser sempre escrito e assinado na presença de duas testemunhas. O contrato será considerado válido independentemente de ser levado a registro perante cartório ou órgão público.</a:t>
            </a:r>
          </a:p>
          <a:p>
            <a:pPr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algn="just">
              <a:buNone/>
            </a:pPr>
            <a:r>
              <a:rPr lang="pt-BR" dirty="0" smtClean="0">
                <a:solidFill>
                  <a:schemeClr val="accent6"/>
                </a:solidFill>
              </a:rPr>
              <a:t>  * Como se vê a validade do contrato de franquia não depende do seu registro em cartório, mas para valer contra terceiros deverá ser registrado no INPI, consoante o art. 211 da Lei 9.279/96: </a:t>
            </a:r>
            <a:r>
              <a:rPr lang="pt-BR" i="1" dirty="0" smtClean="0">
                <a:solidFill>
                  <a:schemeClr val="accent6"/>
                </a:solidFill>
              </a:rPr>
              <a:t>O INPI fará o registro dos contratos que impliquem transferência de tecnologia, contratos de franquia e similares para produzirem efeitos em relação a terceiros.</a:t>
            </a:r>
            <a:r>
              <a:rPr lang="pt-BR" i="1" dirty="0" smtClean="0"/>
              <a:t/>
            </a:r>
            <a:br>
              <a:rPr lang="pt-BR" i="1" dirty="0" smtClean="0"/>
            </a:br>
            <a:endParaRPr lang="pt-BR" dirty="0" smtClean="0"/>
          </a:p>
          <a:p>
            <a:pPr>
              <a:buNone/>
            </a:pPr>
            <a:endParaRPr lang="pt-BR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0"/>
            <a:ext cx="7467600" cy="796950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Características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7715200" cy="5760640"/>
          </a:xfrm>
        </p:spPr>
        <p:txBody>
          <a:bodyPr>
            <a:normAutofit fontScale="92500" lnSpcReduction="10000"/>
          </a:bodyPr>
          <a:lstStyle/>
          <a:p>
            <a:pPr lvl="0" algn="just"/>
            <a:endParaRPr lang="pt-BR" dirty="0" smtClean="0">
              <a:solidFill>
                <a:schemeClr val="accent6"/>
              </a:solidFill>
            </a:endParaRPr>
          </a:p>
          <a:p>
            <a:pPr lvl="0" algn="just"/>
            <a:r>
              <a:rPr lang="pt-BR" dirty="0" smtClean="0">
                <a:solidFill>
                  <a:schemeClr val="accent6"/>
                </a:solidFill>
              </a:rPr>
              <a:t>Bilateral ou </a:t>
            </a:r>
            <a:r>
              <a:rPr lang="pt-BR" dirty="0" err="1" smtClean="0">
                <a:solidFill>
                  <a:schemeClr val="accent6"/>
                </a:solidFill>
              </a:rPr>
              <a:t>Signalagmático</a:t>
            </a:r>
            <a:r>
              <a:rPr lang="pt-BR" dirty="0" smtClean="0">
                <a:solidFill>
                  <a:schemeClr val="accent6"/>
                </a:solidFill>
              </a:rPr>
              <a:t>, por gerar obrigações para ambas as partes.</a:t>
            </a:r>
          </a:p>
          <a:p>
            <a:pPr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lvl="0" algn="just"/>
            <a:r>
              <a:rPr lang="pt-BR" dirty="0" smtClean="0">
                <a:solidFill>
                  <a:schemeClr val="accent6"/>
                </a:solidFill>
              </a:rPr>
              <a:t>Oneroso por essência, sendo sempre remunerado, quer seja esta remuneração de forma indireta ou direta.</a:t>
            </a:r>
          </a:p>
          <a:p>
            <a:pPr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lvl="0" algn="just"/>
            <a:r>
              <a:rPr lang="pt-BR" dirty="0" smtClean="0">
                <a:solidFill>
                  <a:schemeClr val="accent6"/>
                </a:solidFill>
              </a:rPr>
              <a:t>Aleatório, porque o resultado não pode ser precisamente antecipado.</a:t>
            </a:r>
          </a:p>
          <a:p>
            <a:pPr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lvl="0" algn="just"/>
            <a:r>
              <a:rPr lang="pt-BR" dirty="0" smtClean="0">
                <a:solidFill>
                  <a:schemeClr val="accent6"/>
                </a:solidFill>
              </a:rPr>
              <a:t>Execução prolongada no tempo, sendo que as partes continuam a exercer direitos e responder por obrigações por um longo período, já que o momento de execução é diferente do momento da celebração.</a:t>
            </a:r>
          </a:p>
          <a:p>
            <a:pPr algn="just">
              <a:buNone/>
            </a:pPr>
            <a:r>
              <a:rPr lang="pt-BR" i="1" dirty="0" smtClean="0"/>
              <a:t/>
            </a:r>
            <a:br>
              <a:rPr lang="pt-BR" i="1" dirty="0" smtClean="0"/>
            </a:br>
            <a:endParaRPr lang="pt-BR" dirty="0" smtClean="0"/>
          </a:p>
          <a:p>
            <a:pPr>
              <a:buNone/>
            </a:pPr>
            <a:endParaRPr lang="pt-BR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0"/>
            <a:ext cx="7467600" cy="796950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Características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7715200" cy="576064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lvl="0" algn="just"/>
            <a:r>
              <a:rPr lang="pt-BR" dirty="0" smtClean="0">
                <a:solidFill>
                  <a:schemeClr val="accent6"/>
                </a:solidFill>
              </a:rPr>
              <a:t>Individual, por obrigar apenas as partes, franqueador e franqueado.</a:t>
            </a:r>
          </a:p>
          <a:p>
            <a:pPr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lvl="0" algn="just"/>
            <a:r>
              <a:rPr lang="pt-BR" dirty="0" smtClean="0">
                <a:solidFill>
                  <a:schemeClr val="accent6"/>
                </a:solidFill>
              </a:rPr>
              <a:t>Negociável, ao menos em tese, podendo as partes discutir as cláusulas do contrato de franquia.</a:t>
            </a:r>
          </a:p>
          <a:p>
            <a:pPr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lvl="0" algn="just"/>
            <a:r>
              <a:rPr lang="pt-BR" dirty="0" smtClean="0">
                <a:solidFill>
                  <a:schemeClr val="accent6"/>
                </a:solidFill>
              </a:rPr>
              <a:t>Impessoal, pois não se baseia em elementos personalíssimos, é um contrato </a:t>
            </a:r>
            <a:r>
              <a:rPr lang="pt-BR" i="1" dirty="0" err="1" smtClean="0">
                <a:solidFill>
                  <a:schemeClr val="accent6"/>
                </a:solidFill>
              </a:rPr>
              <a:t>intuitu</a:t>
            </a:r>
            <a:r>
              <a:rPr lang="pt-BR" i="1" dirty="0" smtClean="0">
                <a:solidFill>
                  <a:schemeClr val="accent6"/>
                </a:solidFill>
              </a:rPr>
              <a:t> </a:t>
            </a:r>
            <a:r>
              <a:rPr lang="pt-BR" i="1" dirty="0" err="1" smtClean="0">
                <a:solidFill>
                  <a:schemeClr val="accent6"/>
                </a:solidFill>
              </a:rPr>
              <a:t>personae</a:t>
            </a:r>
            <a:r>
              <a:rPr lang="pt-BR" dirty="0" smtClean="0">
                <a:solidFill>
                  <a:schemeClr val="accent6"/>
                </a:solidFill>
              </a:rPr>
              <a:t>, porque ambas as partes têm em mira a figura do outro contratante, como adverte VENOSA. Realmente, o franqueado só celebra o contrato de franquia porque acredita na marca do franqueador; o franqueador, por seu lado, apenas firma o contrato de franquia porque confia no franqueado, inclusive como pessoa capaz de ampliar a oferta de seus produtos.</a:t>
            </a:r>
          </a:p>
          <a:p>
            <a:pPr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lvl="0" algn="just"/>
            <a:r>
              <a:rPr lang="pt-BR" dirty="0" smtClean="0">
                <a:solidFill>
                  <a:schemeClr val="accent6"/>
                </a:solidFill>
              </a:rPr>
              <a:t>Consensual, posto que a declaração de vontade obrigue as partes.</a:t>
            </a:r>
          </a:p>
          <a:p>
            <a:pPr>
              <a:buNone/>
            </a:pPr>
            <a:endParaRPr lang="pt-BR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7467600" cy="724942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Tipos de Franquia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395536" y="1988840"/>
            <a:ext cx="7467600" cy="3837040"/>
          </a:xfrm>
        </p:spPr>
        <p:txBody>
          <a:bodyPr/>
          <a:lstStyle/>
          <a:p>
            <a:pPr>
              <a:buNone/>
            </a:pPr>
            <a:r>
              <a:rPr lang="pt-BR" dirty="0" smtClean="0">
                <a:solidFill>
                  <a:schemeClr val="accent6"/>
                </a:solidFill>
              </a:rPr>
              <a:t>Quanto à modalidade de negócio:</a:t>
            </a:r>
          </a:p>
          <a:p>
            <a:pPr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pt-BR" dirty="0" smtClean="0">
                <a:solidFill>
                  <a:schemeClr val="accent6"/>
                </a:solidFill>
              </a:rPr>
              <a:t>Franquia individual;</a:t>
            </a:r>
          </a:p>
          <a:p>
            <a:pPr>
              <a:buFont typeface="Courier New" pitchFamily="49" charset="0"/>
              <a:buChar char="o"/>
            </a:pPr>
            <a:r>
              <a:rPr lang="pt-BR" dirty="0" smtClean="0">
                <a:solidFill>
                  <a:schemeClr val="accent6"/>
                </a:solidFill>
              </a:rPr>
              <a:t>Franquia de conversão;</a:t>
            </a:r>
          </a:p>
          <a:p>
            <a:pPr>
              <a:buFont typeface="Courier New" pitchFamily="49" charset="0"/>
              <a:buChar char="o"/>
            </a:pPr>
            <a:r>
              <a:rPr lang="pt-BR" dirty="0" smtClean="0">
                <a:solidFill>
                  <a:schemeClr val="accent6"/>
                </a:solidFill>
              </a:rPr>
              <a:t>Franquia combinada;</a:t>
            </a:r>
          </a:p>
          <a:p>
            <a:pPr>
              <a:buFont typeface="Courier New" pitchFamily="49" charset="0"/>
              <a:buChar char="o"/>
            </a:pPr>
            <a:r>
              <a:rPr lang="pt-BR" dirty="0" smtClean="0">
                <a:solidFill>
                  <a:schemeClr val="accent6"/>
                </a:solidFill>
              </a:rPr>
              <a:t>Franquia shop in shop.</a:t>
            </a:r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7467600" cy="724942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Tipos de Franquia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395536" y="1700808"/>
            <a:ext cx="7467600" cy="4536504"/>
          </a:xfrm>
        </p:spPr>
        <p:txBody>
          <a:bodyPr/>
          <a:lstStyle/>
          <a:p>
            <a:pPr>
              <a:buNone/>
            </a:pPr>
            <a:r>
              <a:rPr lang="pt-BR" dirty="0" smtClean="0">
                <a:solidFill>
                  <a:schemeClr val="accent6"/>
                </a:solidFill>
              </a:rPr>
              <a:t>Quanto à atuação geográfica:</a:t>
            </a:r>
          </a:p>
          <a:p>
            <a:pPr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pt-BR" dirty="0" smtClean="0">
                <a:solidFill>
                  <a:schemeClr val="accent6"/>
                </a:solidFill>
              </a:rPr>
              <a:t>Franquia unitária;</a:t>
            </a:r>
          </a:p>
          <a:p>
            <a:pPr>
              <a:buFont typeface="Courier New" pitchFamily="49" charset="0"/>
              <a:buChar char="o"/>
            </a:pPr>
            <a:r>
              <a:rPr lang="pt-BR" dirty="0" smtClean="0">
                <a:solidFill>
                  <a:schemeClr val="accent6"/>
                </a:solidFill>
              </a:rPr>
              <a:t>Franquia múltipla;</a:t>
            </a:r>
          </a:p>
          <a:p>
            <a:pPr>
              <a:buFont typeface="Courier New" pitchFamily="49" charset="0"/>
              <a:buChar char="o"/>
            </a:pPr>
            <a:r>
              <a:rPr lang="pt-BR" dirty="0" smtClean="0">
                <a:solidFill>
                  <a:schemeClr val="accent6"/>
                </a:solidFill>
              </a:rPr>
              <a:t>Franquia regional;</a:t>
            </a:r>
          </a:p>
          <a:p>
            <a:pPr>
              <a:buFont typeface="Courier New" pitchFamily="49" charset="0"/>
              <a:buChar char="o"/>
            </a:pPr>
            <a:r>
              <a:rPr lang="pt-BR" dirty="0" smtClean="0">
                <a:solidFill>
                  <a:schemeClr val="accent6"/>
                </a:solidFill>
              </a:rPr>
              <a:t>Franquia de desenvolvimento de área;</a:t>
            </a:r>
          </a:p>
          <a:p>
            <a:pPr>
              <a:buFont typeface="Courier New" pitchFamily="49" charset="0"/>
              <a:buChar char="o"/>
            </a:pPr>
            <a:r>
              <a:rPr lang="pt-BR" dirty="0" smtClean="0">
                <a:solidFill>
                  <a:schemeClr val="accent6"/>
                </a:solidFill>
              </a:rPr>
              <a:t>Franquia </a:t>
            </a:r>
            <a:r>
              <a:rPr lang="pt-BR" dirty="0" err="1" smtClean="0">
                <a:solidFill>
                  <a:schemeClr val="accent6"/>
                </a:solidFill>
              </a:rPr>
              <a:t>master</a:t>
            </a:r>
            <a:r>
              <a:rPr lang="pt-BR" dirty="0" smtClean="0">
                <a:solidFill>
                  <a:schemeClr val="accent6"/>
                </a:solidFill>
              </a:rPr>
              <a:t>;</a:t>
            </a:r>
          </a:p>
          <a:p>
            <a:pPr>
              <a:buFont typeface="Courier New" pitchFamily="49" charset="0"/>
              <a:buChar char="o"/>
            </a:pPr>
            <a:r>
              <a:rPr lang="pt-BR" dirty="0" smtClean="0">
                <a:solidFill>
                  <a:schemeClr val="accent6"/>
                </a:solidFill>
              </a:rPr>
              <a:t>Franquia de representação.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7467600" cy="724942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Tipos de Franquia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395536" y="2321496"/>
            <a:ext cx="7467600" cy="4536504"/>
          </a:xfrm>
        </p:spPr>
        <p:txBody>
          <a:bodyPr/>
          <a:lstStyle/>
          <a:p>
            <a:pPr>
              <a:buNone/>
            </a:pPr>
            <a:r>
              <a:rPr lang="pt-BR" dirty="0" smtClean="0">
                <a:solidFill>
                  <a:schemeClr val="accent6"/>
                </a:solidFill>
              </a:rPr>
              <a:t>Quanto à remuneração:</a:t>
            </a:r>
          </a:p>
          <a:p>
            <a:pPr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pt-BR" dirty="0" smtClean="0">
                <a:solidFill>
                  <a:schemeClr val="accent6"/>
                </a:solidFill>
              </a:rPr>
              <a:t>Franquia de distribuição;</a:t>
            </a:r>
          </a:p>
          <a:p>
            <a:pPr>
              <a:buFont typeface="Courier New" pitchFamily="49" charset="0"/>
              <a:buChar char="o"/>
            </a:pPr>
            <a:r>
              <a:rPr lang="pt-BR" dirty="0" smtClean="0">
                <a:solidFill>
                  <a:schemeClr val="accent6"/>
                </a:solidFill>
              </a:rPr>
              <a:t>Franquia pura;</a:t>
            </a:r>
          </a:p>
          <a:p>
            <a:pPr>
              <a:buFont typeface="Courier New" pitchFamily="49" charset="0"/>
              <a:buChar char="o"/>
            </a:pPr>
            <a:r>
              <a:rPr lang="pt-BR" dirty="0" smtClean="0">
                <a:solidFill>
                  <a:schemeClr val="accent6"/>
                </a:solidFill>
              </a:rPr>
              <a:t>Franquia mista.</a:t>
            </a:r>
          </a:p>
          <a:p>
            <a:pPr>
              <a:buFont typeface="Courier New" pitchFamily="49" charset="0"/>
              <a:buChar char="o"/>
            </a:pPr>
            <a:endParaRPr lang="pt-B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467600" cy="594320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Conceito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643192" cy="5349208"/>
          </a:xfrm>
        </p:spPr>
        <p:txBody>
          <a:bodyPr>
            <a:normAutofit lnSpcReduction="10000"/>
          </a:bodyPr>
          <a:lstStyle/>
          <a:p>
            <a:r>
              <a:rPr lang="pt-BR" b="1" dirty="0" smtClean="0">
                <a:solidFill>
                  <a:schemeClr val="accent6"/>
                </a:solidFill>
              </a:rPr>
              <a:t> LEI Nº 8.955/1994</a:t>
            </a:r>
          </a:p>
          <a:p>
            <a:pPr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algn="just">
              <a:buNone/>
            </a:pPr>
            <a:r>
              <a:rPr lang="pt-BR" b="1" dirty="0" smtClean="0">
                <a:solidFill>
                  <a:schemeClr val="accent6"/>
                </a:solidFill>
              </a:rPr>
              <a:t>	Art. 2º</a:t>
            </a:r>
            <a:r>
              <a:rPr lang="pt-BR" dirty="0" smtClean="0">
                <a:solidFill>
                  <a:schemeClr val="accent6"/>
                </a:solidFill>
              </a:rPr>
              <a:t>: </a:t>
            </a:r>
            <a:r>
              <a:rPr lang="pt-BR" b="1" dirty="0" smtClean="0">
                <a:solidFill>
                  <a:schemeClr val="accent6"/>
                </a:solidFill>
              </a:rPr>
              <a:t>Franquia empresarial é o sistema pelo qual um franqueador cede ao franqueado o direito de uso de marca ou patente, associado ao direito de distribuição exclusiva ou semi-exclusiva de produtos ou serviços e, eventualmente, também ao direito de uso de tecnologia de implantação e administração de negócio ou sistema operacional desenvolvidos ou detidos pelo franqueador, mediante remuneração direta ou indireta, sem que, no entanto, fique caracteriza vínculo empregatício.</a:t>
            </a:r>
            <a:endParaRPr lang="pt-BR" dirty="0" smtClean="0">
              <a:solidFill>
                <a:schemeClr val="accent6"/>
              </a:solidFill>
            </a:endParaRPr>
          </a:p>
          <a:p>
            <a:endParaRPr lang="pt-B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652934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Extinção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251520" y="836712"/>
            <a:ext cx="7848872" cy="5760640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pt-BR" dirty="0" smtClean="0">
                <a:solidFill>
                  <a:schemeClr val="accent6"/>
                </a:solidFill>
              </a:rPr>
              <a:t> </a:t>
            </a:r>
            <a:r>
              <a:rPr lang="pt-BR" dirty="0" smtClean="0">
                <a:solidFill>
                  <a:schemeClr val="accent6"/>
                </a:solidFill>
              </a:rPr>
              <a:t>A </a:t>
            </a:r>
            <a:r>
              <a:rPr lang="pt-BR" dirty="0" smtClean="0">
                <a:solidFill>
                  <a:schemeClr val="accent6"/>
                </a:solidFill>
              </a:rPr>
              <a:t>extinção do contrato de uma franquia pode ser dada em razão de</a:t>
            </a:r>
            <a:r>
              <a:rPr lang="pt-BR" dirty="0" smtClean="0">
                <a:solidFill>
                  <a:schemeClr val="accent6"/>
                </a:solidFill>
              </a:rPr>
              <a:t>:</a:t>
            </a:r>
          </a:p>
          <a:p>
            <a:pPr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algn="just">
              <a:buNone/>
            </a:pPr>
            <a:r>
              <a:rPr lang="pt-BR" dirty="0" smtClean="0">
                <a:solidFill>
                  <a:schemeClr val="accent6"/>
                </a:solidFill>
              </a:rPr>
              <a:t>a) </a:t>
            </a:r>
            <a:r>
              <a:rPr lang="pt-BR" b="1" i="1" u="sng" dirty="0" smtClean="0">
                <a:solidFill>
                  <a:schemeClr val="accent6"/>
                </a:solidFill>
              </a:rPr>
              <a:t>Automaticamente</a:t>
            </a:r>
            <a:r>
              <a:rPr lang="pt-BR" dirty="0" smtClean="0">
                <a:solidFill>
                  <a:schemeClr val="accent6"/>
                </a:solidFill>
              </a:rPr>
              <a:t>, após expirado o prazo acordado no contrato entre franqueador e franqueado</a:t>
            </a:r>
            <a:r>
              <a:rPr lang="pt-BR" dirty="0" smtClean="0">
                <a:solidFill>
                  <a:schemeClr val="accent6"/>
                </a:solidFill>
              </a:rPr>
              <a:t>;</a:t>
            </a:r>
            <a:endParaRPr lang="pt-BR" dirty="0" smtClean="0">
              <a:solidFill>
                <a:schemeClr val="accent6"/>
              </a:solidFill>
            </a:endParaRPr>
          </a:p>
          <a:p>
            <a:pPr algn="just">
              <a:buNone/>
            </a:pPr>
            <a:r>
              <a:rPr lang="pt-BR" dirty="0" smtClean="0">
                <a:solidFill>
                  <a:schemeClr val="accent6"/>
                </a:solidFill>
              </a:rPr>
              <a:t>b) </a:t>
            </a:r>
            <a:r>
              <a:rPr lang="pt-BR" b="1" i="1" u="sng" dirty="0" smtClean="0">
                <a:solidFill>
                  <a:schemeClr val="accent6"/>
                </a:solidFill>
              </a:rPr>
              <a:t>Por livre vontade das </a:t>
            </a:r>
            <a:r>
              <a:rPr lang="pt-BR" b="1" i="1" u="sng" dirty="0" smtClean="0">
                <a:solidFill>
                  <a:schemeClr val="accent6"/>
                </a:solidFill>
              </a:rPr>
              <a:t>partes</a:t>
            </a:r>
            <a:endParaRPr lang="pt-BR" dirty="0" smtClean="0">
              <a:solidFill>
                <a:schemeClr val="accent6"/>
              </a:solidFill>
            </a:endParaRPr>
          </a:p>
          <a:p>
            <a:pPr algn="just">
              <a:buNone/>
            </a:pPr>
            <a:r>
              <a:rPr lang="pt-BR" dirty="0" smtClean="0">
                <a:solidFill>
                  <a:schemeClr val="accent6"/>
                </a:solidFill>
              </a:rPr>
              <a:t>c) </a:t>
            </a:r>
            <a:r>
              <a:rPr lang="pt-BR" b="1" i="1" u="sng" dirty="0" smtClean="0">
                <a:solidFill>
                  <a:schemeClr val="accent6"/>
                </a:solidFill>
              </a:rPr>
              <a:t>Unilateralmente,</a:t>
            </a:r>
            <a:r>
              <a:rPr lang="pt-BR" dirty="0" smtClean="0">
                <a:solidFill>
                  <a:schemeClr val="accent6"/>
                </a:solidFill>
              </a:rPr>
              <a:t> quando uma das partes deixa de cumprir alguma obrigação, neste caso, a parte </a:t>
            </a:r>
            <a:r>
              <a:rPr lang="pt-BR" dirty="0" smtClean="0">
                <a:solidFill>
                  <a:schemeClr val="accent6"/>
                </a:solidFill>
              </a:rPr>
              <a:t>prejudicada, deverá </a:t>
            </a:r>
            <a:r>
              <a:rPr lang="pt-BR" dirty="0" smtClean="0">
                <a:solidFill>
                  <a:schemeClr val="accent6"/>
                </a:solidFill>
              </a:rPr>
              <a:t>provar a infração contratual</a:t>
            </a:r>
            <a:r>
              <a:rPr lang="pt-BR" dirty="0" smtClean="0">
                <a:solidFill>
                  <a:schemeClr val="accent6"/>
                </a:solidFill>
              </a:rPr>
              <a:t>.</a:t>
            </a:r>
          </a:p>
          <a:p>
            <a:pPr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algn="just"/>
            <a:r>
              <a:rPr lang="pt-BR" b="1" i="1" u="sng" dirty="0" smtClean="0">
                <a:solidFill>
                  <a:schemeClr val="accent6"/>
                </a:solidFill>
              </a:rPr>
              <a:t>OBS</a:t>
            </a:r>
            <a:r>
              <a:rPr lang="pt-BR" b="1" i="1" u="sng" dirty="0" smtClean="0">
                <a:solidFill>
                  <a:schemeClr val="accent6"/>
                </a:solidFill>
              </a:rPr>
              <a:t>.: 1)</a:t>
            </a:r>
            <a:r>
              <a:rPr lang="pt-BR" dirty="0" smtClean="0">
                <a:solidFill>
                  <a:schemeClr val="accent6"/>
                </a:solidFill>
              </a:rPr>
              <a:t> É comum estabelecer cláusulas que possam extinguir o contrato por ato unilateral. </a:t>
            </a:r>
            <a:r>
              <a:rPr lang="pt-BR" dirty="0" smtClean="0">
                <a:solidFill>
                  <a:schemeClr val="accent6"/>
                </a:solidFill>
              </a:rPr>
              <a:t>Justificam-se </a:t>
            </a:r>
            <a:r>
              <a:rPr lang="pt-BR" dirty="0" smtClean="0">
                <a:solidFill>
                  <a:schemeClr val="accent6"/>
                </a:solidFill>
              </a:rPr>
              <a:t>essas cláusulas pelo fato da franquia ser um contrato de boa-fé. </a:t>
            </a:r>
            <a:r>
              <a:rPr lang="pt-BR" dirty="0" smtClean="0">
                <a:solidFill>
                  <a:schemeClr val="accent6"/>
                </a:solidFill>
              </a:rPr>
              <a:t>Se </a:t>
            </a:r>
            <a:r>
              <a:rPr lang="pt-BR" dirty="0" smtClean="0">
                <a:solidFill>
                  <a:schemeClr val="accent6"/>
                </a:solidFill>
              </a:rPr>
              <a:t>não interessar mais ao franqueado a continuação da franquia, basta comunicar ao franqueador </a:t>
            </a:r>
            <a:r>
              <a:rPr lang="pt-BR" dirty="0" smtClean="0">
                <a:solidFill>
                  <a:schemeClr val="accent6"/>
                </a:solidFill>
              </a:rPr>
              <a:t>a </a:t>
            </a:r>
            <a:r>
              <a:rPr lang="pt-BR" dirty="0" smtClean="0">
                <a:solidFill>
                  <a:schemeClr val="accent6"/>
                </a:solidFill>
              </a:rPr>
              <a:t>sua intenção de desfazer o contrato, sem necessidade de explicar os motivos que o levaram a tomar essa </a:t>
            </a:r>
            <a:r>
              <a:rPr lang="pt-BR" dirty="0" smtClean="0">
                <a:solidFill>
                  <a:schemeClr val="accent6"/>
                </a:solidFill>
              </a:rPr>
              <a:t>decisão.</a:t>
            </a:r>
          </a:p>
          <a:p>
            <a:pPr algn="just"/>
            <a:endParaRPr lang="pt-BR" b="1" i="1" u="sng" dirty="0" smtClean="0">
              <a:solidFill>
                <a:schemeClr val="accent6"/>
              </a:solidFill>
            </a:endParaRPr>
          </a:p>
          <a:p>
            <a:pPr algn="just"/>
            <a:r>
              <a:rPr lang="pt-BR" b="1" i="1" u="sng" dirty="0" smtClean="0">
                <a:solidFill>
                  <a:schemeClr val="accent6"/>
                </a:solidFill>
              </a:rPr>
              <a:t>2</a:t>
            </a:r>
            <a:r>
              <a:rPr lang="pt-BR" b="1" i="1" u="sng" dirty="0" smtClean="0">
                <a:solidFill>
                  <a:schemeClr val="accent6"/>
                </a:solidFill>
              </a:rPr>
              <a:t>)</a:t>
            </a:r>
            <a:r>
              <a:rPr lang="pt-BR" dirty="0" smtClean="0">
                <a:solidFill>
                  <a:schemeClr val="accent6"/>
                </a:solidFill>
              </a:rPr>
              <a:t> De acordo com a Lei das Franquias, o franqueado, após a expiação do contrato de franquia, este deverá manter </a:t>
            </a:r>
            <a:r>
              <a:rPr lang="pt-BR" dirty="0" smtClean="0">
                <a:solidFill>
                  <a:schemeClr val="accent6"/>
                </a:solidFill>
              </a:rPr>
              <a:t>o segredo </a:t>
            </a:r>
            <a:r>
              <a:rPr lang="pt-BR" dirty="0" smtClean="0">
                <a:solidFill>
                  <a:schemeClr val="accent6"/>
                </a:solidFill>
              </a:rPr>
              <a:t>da indústria, e não pode implantar qualquer atividade concorrente à do franqueador</a:t>
            </a:r>
            <a:r>
              <a:rPr lang="pt-BR" dirty="0" smtClean="0">
                <a:solidFill>
                  <a:schemeClr val="accent6"/>
                </a:solidFill>
              </a:rPr>
              <a:t>.</a:t>
            </a:r>
            <a:r>
              <a:rPr lang="pt-BR" dirty="0" smtClean="0">
                <a:solidFill>
                  <a:schemeClr val="accent6"/>
                </a:solidFill>
              </a:rPr>
              <a:t> </a:t>
            </a:r>
            <a:r>
              <a:rPr lang="pt-BR" dirty="0" smtClean="0">
                <a:solidFill>
                  <a:schemeClr val="accent6"/>
                </a:solidFill>
              </a:rPr>
              <a:t>(</a:t>
            </a:r>
            <a:r>
              <a:rPr lang="pt-BR" dirty="0" smtClean="0">
                <a:solidFill>
                  <a:schemeClr val="accent6"/>
                </a:solidFill>
              </a:rPr>
              <a:t>Lei n° 8955/1994, art. 3°, XIV</a:t>
            </a:r>
            <a:r>
              <a:rPr lang="pt-BR" dirty="0" smtClean="0">
                <a:solidFill>
                  <a:schemeClr val="accent6"/>
                </a:solidFill>
              </a:rPr>
              <a:t>)</a:t>
            </a:r>
            <a:endParaRPr lang="pt-BR" dirty="0" smtClean="0">
              <a:solidFill>
                <a:schemeClr val="accent6"/>
              </a:solidFill>
            </a:endParaRPr>
          </a:p>
          <a:p>
            <a:endParaRPr lang="pt-B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467600" cy="724942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Conceito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5133184"/>
          </a:xfrm>
        </p:spPr>
        <p:txBody>
          <a:bodyPr/>
          <a:lstStyle/>
          <a:p>
            <a:pPr algn="just"/>
            <a:r>
              <a:rPr lang="pt-BR" b="1" dirty="0" smtClean="0">
                <a:solidFill>
                  <a:schemeClr val="accent6"/>
                </a:solidFill>
              </a:rPr>
              <a:t>Nas palavras de </a:t>
            </a:r>
            <a:r>
              <a:rPr lang="pt-BR" b="1" u="sng" dirty="0" smtClean="0">
                <a:solidFill>
                  <a:schemeClr val="accent6"/>
                </a:solidFill>
              </a:rPr>
              <a:t>Fran Martins</a:t>
            </a:r>
            <a:r>
              <a:rPr lang="pt-BR" b="1" dirty="0" smtClean="0">
                <a:solidFill>
                  <a:schemeClr val="accent6"/>
                </a:solidFill>
              </a:rPr>
              <a:t>: “O contrato de franquia compreende uma prestação de serviços e uma distribuição de certos produtos, de acordo com as normas convencionadas. A prestação de serviços é feita pelo franqueador ao franqueado, possibilitando a esse a venda de produtos que tragam a marca daquele. A distribuição é tarefa do franqueado, que se caracteriza na comercialização do produto. Os dois contratos agem conjuntamente, donde ser a juntada de suas normas que dá ao contrato a característica de franquia.”</a:t>
            </a:r>
            <a:endParaRPr lang="pt-BR" dirty="0" smtClean="0">
              <a:solidFill>
                <a:schemeClr val="accent6"/>
              </a:solidFill>
            </a:endParaRPr>
          </a:p>
          <a:p>
            <a:endParaRPr lang="pt-B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23528" y="404664"/>
            <a:ext cx="97930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Localização das Sedes das Empresas Franqueadoras por Estado - 2010</a:t>
            </a: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Imagem 1" descr="http://www.tribecca.com.br/centraldeservicos/img/%7BCB5F0374-559A-4DAE-B90E-F577AE53596C%7D_grafico_localizaca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96752"/>
            <a:ext cx="7719015" cy="43155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39552" y="260648"/>
            <a:ext cx="835292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pt-BR" dirty="0"/>
              <a:t> </a:t>
            </a:r>
          </a:p>
          <a:p>
            <a:r>
              <a:rPr lang="pt-BR" sz="2000" b="1" dirty="0">
                <a:solidFill>
                  <a:schemeClr val="accent1"/>
                </a:solidFill>
              </a:rPr>
              <a:t>Distribuição das Unidades Franqueadas por Estado - 2010</a:t>
            </a:r>
            <a:endParaRPr lang="pt-BR" sz="2000" dirty="0">
              <a:solidFill>
                <a:schemeClr val="accent1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Imagem 3" descr="http://www.tribecca.com.br/centraldeservicos/img/%7B67EA80B0-79D3-4106-8CB9-1F3DCECCB134%7D_grafico_distribuica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96752"/>
            <a:ext cx="741682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0"/>
            <a:ext cx="720969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4860032" y="332656"/>
          <a:ext cx="3672408" cy="2481834"/>
        </p:xfrm>
        <a:graphic>
          <a:graphicData uri="http://schemas.openxmlformats.org/drawingml/2006/table">
            <a:tbl>
              <a:tblPr/>
              <a:tblGrid>
                <a:gridCol w="918102"/>
                <a:gridCol w="918102"/>
                <a:gridCol w="918102"/>
                <a:gridCol w="918102"/>
              </a:tblGrid>
              <a:tr h="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 dirty="0">
                          <a:solidFill>
                            <a:srgbClr val="FFFFFF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As cinco maiores franquias do setor de alimentação em faturamento</a:t>
                      </a:r>
                      <a:r>
                        <a:rPr lang="pt-BR" sz="1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solidFill>
                            <a:srgbClr val="FFFFFF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Classificação em 2008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 dirty="0">
                          <a:solidFill>
                            <a:srgbClr val="FFFFFF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Classificação em 2007</a:t>
                      </a:r>
                      <a:r>
                        <a:rPr lang="pt-BR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solidFill>
                            <a:srgbClr val="FFFFFF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Empresa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solidFill>
                            <a:srgbClr val="FFFFFF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Faturamento da rede em 2008 (em R$ milhões)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HC</a:t>
                      </a:r>
                      <a:r>
                        <a:rPr lang="pt-BR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McDonald's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2.930,03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Habib's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900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Bob's (1)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561,39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33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BR Mania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375,60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r>
                        <a:rPr lang="pt-BR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Giraffas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350,00</a:t>
                      </a:r>
                      <a:r>
                        <a:rPr lang="pt-BR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467544" y="332656"/>
          <a:ext cx="4176462" cy="5760640"/>
        </p:xfrm>
        <a:graphic>
          <a:graphicData uri="http://schemas.openxmlformats.org/drawingml/2006/table">
            <a:tbl>
              <a:tblPr/>
              <a:tblGrid>
                <a:gridCol w="696077"/>
                <a:gridCol w="696077"/>
                <a:gridCol w="696077"/>
                <a:gridCol w="696077"/>
                <a:gridCol w="696077"/>
                <a:gridCol w="696077"/>
              </a:tblGrid>
              <a:tr h="602595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 dirty="0">
                          <a:solidFill>
                            <a:srgbClr val="FFFFFF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As cinco franquias do setor de alimentação que mais cresceram em faturamento</a:t>
                      </a:r>
                      <a:r>
                        <a:rPr lang="pt-BR" sz="11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9193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solidFill>
                            <a:srgbClr val="FFFFFF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Classificação em 2008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solidFill>
                            <a:srgbClr val="FFFFFF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Classificação em 2007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solidFill>
                            <a:srgbClr val="FFFFFF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Empresa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solidFill>
                            <a:srgbClr val="FFFFFF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Faturamento da rede em 2008 (em R$ milhões)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solidFill>
                            <a:srgbClr val="FFFFFF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Faturamento da rede em 2007 (em R$ milhões)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solidFill>
                            <a:srgbClr val="FFFFFF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Aumento do faturamento anual (em %)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</a:tr>
              <a:tr h="602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Salad Creations Brasil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2,50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0,20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1.150,00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2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Premiatto Express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8,38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1,35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520,74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07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Soft Tacos Mexican Food (1)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2,50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0,75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233,33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45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b="1" u="sng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Empada Carioca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13,06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129,63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2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Yoi Roll's &amp; Temaki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5,50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2,50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120,00</a:t>
                      </a:r>
                      <a:r>
                        <a:rPr lang="pt-BR" sz="11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652934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Partes e Obrigações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sz="2800" dirty="0" smtClean="0">
                <a:solidFill>
                  <a:schemeClr val="accent6"/>
                </a:solidFill>
              </a:rPr>
              <a:t>A atividade da franquia envolve duas partes:</a:t>
            </a:r>
          </a:p>
          <a:p>
            <a:endParaRPr lang="pt-BR" sz="2800" dirty="0" smtClean="0">
              <a:solidFill>
                <a:schemeClr val="accent6"/>
              </a:solidFill>
            </a:endParaRPr>
          </a:p>
          <a:p>
            <a:pPr>
              <a:buNone/>
            </a:pPr>
            <a:r>
              <a:rPr lang="pt-BR" sz="2800" dirty="0" smtClean="0">
                <a:solidFill>
                  <a:schemeClr val="accent6"/>
                </a:solidFill>
              </a:rPr>
              <a:t>I) Franqueador</a:t>
            </a:r>
          </a:p>
          <a:p>
            <a:pPr>
              <a:buNone/>
            </a:pPr>
            <a:r>
              <a:rPr lang="pt-BR" sz="2800" dirty="0" smtClean="0">
                <a:solidFill>
                  <a:schemeClr val="accent6"/>
                </a:solidFill>
              </a:rPr>
              <a:t>II) Franqueado</a:t>
            </a:r>
          </a:p>
          <a:p>
            <a:pPr>
              <a:buNone/>
            </a:pPr>
            <a:endParaRPr lang="pt-BR" sz="2800" dirty="0" smtClean="0">
              <a:solidFill>
                <a:schemeClr val="accent6"/>
              </a:solidFill>
            </a:endParaRPr>
          </a:p>
          <a:p>
            <a:r>
              <a:rPr lang="pt-BR" sz="2800" dirty="0" smtClean="0">
                <a:solidFill>
                  <a:schemeClr val="accent6"/>
                </a:solidFill>
              </a:rPr>
              <a:t>Ambas tem um interesse em comum: o sucesso da franquia.</a:t>
            </a:r>
          </a:p>
          <a:p>
            <a:pPr>
              <a:buNone/>
            </a:pPr>
            <a:endParaRPr lang="pt-BR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Direitos do Franqueador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 dirty="0" smtClean="0">
              <a:solidFill>
                <a:schemeClr val="accent6"/>
              </a:solidFill>
            </a:endParaRPr>
          </a:p>
          <a:p>
            <a:pPr algn="just"/>
            <a:r>
              <a:rPr lang="pt-BR" dirty="0" smtClean="0">
                <a:solidFill>
                  <a:schemeClr val="accent6"/>
                </a:solidFill>
              </a:rPr>
              <a:t>Receber do franqueado a remuneração pelo uso da marca, um percentual (que costuma variar de 5% a 12%) pela comercialização dos produtos (</a:t>
            </a:r>
            <a:r>
              <a:rPr lang="pt-BR" i="1" dirty="0" smtClean="0">
                <a:solidFill>
                  <a:schemeClr val="accent6"/>
                </a:solidFill>
              </a:rPr>
              <a:t>royalties</a:t>
            </a:r>
            <a:r>
              <a:rPr lang="pt-BR" dirty="0" smtClean="0">
                <a:solidFill>
                  <a:schemeClr val="accent6"/>
                </a:solidFill>
              </a:rPr>
              <a:t>), gastos com publicidade, conforme previsão contratual;</a:t>
            </a:r>
          </a:p>
          <a:p>
            <a:endParaRPr lang="pt-BR" dirty="0" smtClean="0">
              <a:solidFill>
                <a:schemeClr val="accent6"/>
              </a:solidFill>
            </a:endParaRPr>
          </a:p>
          <a:p>
            <a:pPr algn="just"/>
            <a:r>
              <a:rPr lang="pt-BR" dirty="0" smtClean="0">
                <a:solidFill>
                  <a:schemeClr val="accent6"/>
                </a:solidFill>
              </a:rPr>
              <a:t>Fiscalizar o cumprimento dos objetivos contratuais pelo franqueado, podendo vistoriar o negócio deste quando bem entender.</a:t>
            </a:r>
            <a:endParaRPr lang="pt-BR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lcão Envidraçado">
  <a:themeElements>
    <a:clrScheme name="Solstí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Balcão Envidraçado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alcão Envidraçad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101</TotalTime>
  <Words>998</Words>
  <Application>Microsoft Office PowerPoint</Application>
  <PresentationFormat>Apresentação na tela (4:3)</PresentationFormat>
  <Paragraphs>181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20</vt:i4>
      </vt:variant>
    </vt:vector>
  </HeadingPairs>
  <TitlesOfParts>
    <vt:vector size="21" baseType="lpstr">
      <vt:lpstr>Balcão Envidraçado</vt:lpstr>
      <vt:lpstr>Franchising</vt:lpstr>
      <vt:lpstr>Conceito</vt:lpstr>
      <vt:lpstr>Conceito</vt:lpstr>
      <vt:lpstr>Slide 4</vt:lpstr>
      <vt:lpstr>Slide 5</vt:lpstr>
      <vt:lpstr>Slide 6</vt:lpstr>
      <vt:lpstr>Slide 7</vt:lpstr>
      <vt:lpstr>Partes e Obrigações</vt:lpstr>
      <vt:lpstr>Direitos do Franqueador</vt:lpstr>
      <vt:lpstr>Deveres do Franqueador</vt:lpstr>
      <vt:lpstr>Direitos do Franqueado</vt:lpstr>
      <vt:lpstr>Deveres do Franqueado</vt:lpstr>
      <vt:lpstr>Legislação</vt:lpstr>
      <vt:lpstr>Características</vt:lpstr>
      <vt:lpstr>Características</vt:lpstr>
      <vt:lpstr>Características</vt:lpstr>
      <vt:lpstr>Tipos de Franquia</vt:lpstr>
      <vt:lpstr>Tipos de Franquia</vt:lpstr>
      <vt:lpstr>Tipos de Franquia</vt:lpstr>
      <vt:lpstr>Extinção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Franchising</dc:title>
  <dc:creator>Lu-Andrade</dc:creator>
  <cp:lastModifiedBy>Lu-Andrade</cp:lastModifiedBy>
  <cp:revision>10</cp:revision>
  <dcterms:created xsi:type="dcterms:W3CDTF">2011-05-16T18:08:16Z</dcterms:created>
  <dcterms:modified xsi:type="dcterms:W3CDTF">2011-05-16T19:58:03Z</dcterms:modified>
</cp:coreProperties>
</file>