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7" r:id="rId7"/>
    <p:sldId id="261" r:id="rId8"/>
    <p:sldId id="272" r:id="rId9"/>
    <p:sldId id="262" r:id="rId10"/>
    <p:sldId id="266" r:id="rId11"/>
    <p:sldId id="268" r:id="rId12"/>
    <p:sldId id="269" r:id="rId13"/>
    <p:sldId id="270" r:id="rId14"/>
    <p:sldId id="271" r:id="rId15"/>
    <p:sldId id="263" r:id="rId16"/>
    <p:sldId id="265" r:id="rId17"/>
    <p:sldId id="264" r:id="rId18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53C432-07FA-4CDF-87AB-ADCAA6A466AA}" type="datetimeFigureOut">
              <a:rPr lang="pt-BR" smtClean="0"/>
              <a:pPr/>
              <a:t>18/05/2011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AFBE84-E2E7-477B-AF6C-C0E6C7FD6BAC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53C432-07FA-4CDF-87AB-ADCAA6A466AA}" type="datetimeFigureOut">
              <a:rPr lang="pt-BR" smtClean="0"/>
              <a:pPr/>
              <a:t>18/05/2011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AFBE84-E2E7-477B-AF6C-C0E6C7FD6BAC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53C432-07FA-4CDF-87AB-ADCAA6A466AA}" type="datetimeFigureOut">
              <a:rPr lang="pt-BR" smtClean="0"/>
              <a:pPr/>
              <a:t>18/05/2011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AFBE84-E2E7-477B-AF6C-C0E6C7FD6BAC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53C432-07FA-4CDF-87AB-ADCAA6A466AA}" type="datetimeFigureOut">
              <a:rPr lang="pt-BR" smtClean="0"/>
              <a:pPr/>
              <a:t>18/05/2011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AFBE84-E2E7-477B-AF6C-C0E6C7FD6BAC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53C432-07FA-4CDF-87AB-ADCAA6A466AA}" type="datetimeFigureOut">
              <a:rPr lang="pt-BR" smtClean="0"/>
              <a:pPr/>
              <a:t>18/05/2011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AFBE84-E2E7-477B-AF6C-C0E6C7FD6BAC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53C432-07FA-4CDF-87AB-ADCAA6A466AA}" type="datetimeFigureOut">
              <a:rPr lang="pt-BR" smtClean="0"/>
              <a:pPr/>
              <a:t>18/05/2011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AFBE84-E2E7-477B-AF6C-C0E6C7FD6BAC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53C432-07FA-4CDF-87AB-ADCAA6A466AA}" type="datetimeFigureOut">
              <a:rPr lang="pt-BR" smtClean="0"/>
              <a:pPr/>
              <a:t>18/05/2011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AFBE84-E2E7-477B-AF6C-C0E6C7FD6BAC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53C432-07FA-4CDF-87AB-ADCAA6A466AA}" type="datetimeFigureOut">
              <a:rPr lang="pt-BR" smtClean="0"/>
              <a:pPr/>
              <a:t>18/05/2011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AFBE84-E2E7-477B-AF6C-C0E6C7FD6BAC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53C432-07FA-4CDF-87AB-ADCAA6A466AA}" type="datetimeFigureOut">
              <a:rPr lang="pt-BR" smtClean="0"/>
              <a:pPr/>
              <a:t>18/05/2011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AFBE84-E2E7-477B-AF6C-C0E6C7FD6BAC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53C432-07FA-4CDF-87AB-ADCAA6A466AA}" type="datetimeFigureOut">
              <a:rPr lang="pt-BR" smtClean="0"/>
              <a:pPr/>
              <a:t>18/05/2011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AFBE84-E2E7-477B-AF6C-C0E6C7FD6BAC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53C432-07FA-4CDF-87AB-ADCAA6A466AA}" type="datetimeFigureOut">
              <a:rPr lang="pt-BR" smtClean="0"/>
              <a:pPr/>
              <a:t>18/05/2011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AFBE84-E2E7-477B-AF6C-C0E6C7FD6BAC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53C432-07FA-4CDF-87AB-ADCAA6A466AA}" type="datetimeFigureOut">
              <a:rPr lang="pt-BR" smtClean="0"/>
              <a:pPr/>
              <a:t>18/05/2011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AFBE84-E2E7-477B-AF6C-C0E6C7FD6BAC}" type="slidenum">
              <a:rPr lang="pt-BR" smtClean="0"/>
              <a:pPr/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79512" y="188641"/>
            <a:ext cx="8784976" cy="2448271"/>
          </a:xfr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r>
              <a:rPr lang="pt-BR" b="1" u="sng" dirty="0" smtClean="0">
                <a:solidFill>
                  <a:schemeClr val="tx1"/>
                </a:solidFill>
              </a:rPr>
              <a:t>FACTORING</a:t>
            </a:r>
            <a:br>
              <a:rPr lang="pt-BR" b="1" u="sng" dirty="0" smtClean="0">
                <a:solidFill>
                  <a:schemeClr val="tx1"/>
                </a:solidFill>
              </a:rPr>
            </a:br>
            <a:r>
              <a:rPr lang="pt-BR" b="1" u="sng" dirty="0" smtClean="0">
                <a:solidFill>
                  <a:schemeClr val="tx1"/>
                </a:solidFill>
              </a:rPr>
              <a:t>( Fomento Mercantil)</a:t>
            </a:r>
            <a:endParaRPr lang="pt-BR" b="1" u="sng" dirty="0">
              <a:solidFill>
                <a:schemeClr val="tx1"/>
              </a:solidFill>
            </a:endParaRP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79512" y="2780928"/>
            <a:ext cx="8784976" cy="3888432"/>
          </a:xfr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normAutofit fontScale="92500"/>
          </a:bodyPr>
          <a:lstStyle/>
          <a:p>
            <a:r>
              <a:rPr lang="pt-BR" b="1" dirty="0">
                <a:solidFill>
                  <a:schemeClr val="tx1"/>
                </a:solidFill>
              </a:rPr>
              <a:t>N</a:t>
            </a:r>
            <a:r>
              <a:rPr lang="pt-BR" b="1" dirty="0" smtClean="0">
                <a:solidFill>
                  <a:schemeClr val="tx1"/>
                </a:solidFill>
              </a:rPr>
              <a:t>o Brasil o conceito de </a:t>
            </a:r>
            <a:r>
              <a:rPr lang="pt-BR" b="1" i="1" dirty="0" err="1" smtClean="0">
                <a:solidFill>
                  <a:schemeClr val="tx1"/>
                </a:solidFill>
              </a:rPr>
              <a:t>factoring</a:t>
            </a:r>
            <a:r>
              <a:rPr lang="pt-BR" b="1" dirty="0" smtClean="0">
                <a:solidFill>
                  <a:schemeClr val="tx1"/>
                </a:solidFill>
              </a:rPr>
              <a:t> está disposto na Resolução 2144 do Banco Central (22.02.1995) como:</a:t>
            </a:r>
          </a:p>
          <a:p>
            <a:r>
              <a:rPr lang="pt-BR" b="1" dirty="0" smtClean="0">
                <a:solidFill>
                  <a:schemeClr val="tx1"/>
                </a:solidFill>
              </a:rPr>
              <a:t>"a atividade de prestação cumulativa e contínua de serviços de assessoria creditícia, mercadológica, gestão de créditos, seleção de riscos, administração de contas a pagar e a receber, e compras de direitos creditórios resultantes de vendas mercantis a prazo ou de prestação de serviços".</a:t>
            </a:r>
          </a:p>
          <a:p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BR" dirty="0" smtClean="0"/>
              <a:t/>
            </a:r>
            <a:br>
              <a:rPr lang="pt-BR" dirty="0" smtClean="0"/>
            </a:b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179512" y="188640"/>
            <a:ext cx="8784976" cy="6480720"/>
          </a:xfr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ctr">
              <a:buNone/>
            </a:pPr>
            <a:r>
              <a:rPr lang="pt-BR" sz="4000" b="1" dirty="0" smtClean="0">
                <a:solidFill>
                  <a:schemeClr val="tx1"/>
                </a:solidFill>
              </a:rPr>
              <a:t>OBRIGAÇÕES DO </a:t>
            </a:r>
            <a:r>
              <a:rPr lang="pt-BR" sz="4000" b="1" dirty="0" err="1" smtClean="0">
                <a:solidFill>
                  <a:schemeClr val="tx1"/>
                </a:solidFill>
              </a:rPr>
              <a:t>FATURIZADOR</a:t>
            </a:r>
            <a:endParaRPr lang="pt-BR" sz="4000" b="1" dirty="0" smtClean="0">
              <a:solidFill>
                <a:schemeClr val="tx1"/>
              </a:solidFill>
            </a:endParaRPr>
          </a:p>
          <a:p>
            <a:endParaRPr lang="pt-BR" b="1" dirty="0" smtClean="0">
              <a:solidFill>
                <a:schemeClr val="tx1"/>
              </a:solidFill>
            </a:endParaRPr>
          </a:p>
          <a:p>
            <a:r>
              <a:rPr lang="pt-BR" b="1" dirty="0" smtClean="0">
                <a:solidFill>
                  <a:schemeClr val="tx1"/>
                </a:solidFill>
              </a:rPr>
              <a:t>Pagar ao </a:t>
            </a:r>
            <a:r>
              <a:rPr lang="pt-BR" b="1" dirty="0" err="1" smtClean="0">
                <a:solidFill>
                  <a:schemeClr val="tx1"/>
                </a:solidFill>
              </a:rPr>
              <a:t>Faturizado</a:t>
            </a:r>
            <a:r>
              <a:rPr lang="pt-BR" b="1" dirty="0" smtClean="0">
                <a:solidFill>
                  <a:schemeClr val="tx1"/>
                </a:solidFill>
              </a:rPr>
              <a:t> as importâncias relativas às faturas que lhe foram apresentadas</a:t>
            </a:r>
          </a:p>
          <a:p>
            <a:r>
              <a:rPr lang="pt-BR" b="1" dirty="0" smtClean="0">
                <a:solidFill>
                  <a:schemeClr val="tx1"/>
                </a:solidFill>
              </a:rPr>
              <a:t>Assumir o risco de não-pagamento dessas faturas pelo devedor.</a:t>
            </a:r>
          </a:p>
          <a:p>
            <a:r>
              <a:rPr lang="pt-BR" b="1" dirty="0" smtClean="0">
                <a:solidFill>
                  <a:schemeClr val="tx1"/>
                </a:solidFill>
              </a:rPr>
              <a:t>Prestar  Assistência ao </a:t>
            </a:r>
            <a:r>
              <a:rPr lang="pt-BR" b="1" dirty="0" err="1" smtClean="0">
                <a:solidFill>
                  <a:schemeClr val="tx1"/>
                </a:solidFill>
              </a:rPr>
              <a:t>Faturizado</a:t>
            </a:r>
            <a:r>
              <a:rPr lang="pt-BR" b="1" dirty="0" smtClean="0">
                <a:solidFill>
                  <a:schemeClr val="tx1"/>
                </a:solidFill>
              </a:rPr>
              <a:t>, fornecendo-lhe informações sobre o comércio e sobre cada cliente</a:t>
            </a:r>
          </a:p>
          <a:p>
            <a:endParaRPr lang="pt-BR" b="1" dirty="0" smtClean="0">
              <a:solidFill>
                <a:schemeClr val="tx1"/>
              </a:solidFill>
            </a:endParaRPr>
          </a:p>
          <a:p>
            <a:endParaRPr lang="pt-BR" b="1" dirty="0" smtClean="0">
              <a:solidFill>
                <a:schemeClr val="tx1"/>
              </a:solidFill>
            </a:endParaRPr>
          </a:p>
          <a:p>
            <a:endParaRPr lang="pt-BR" b="1" dirty="0" smtClean="0">
              <a:solidFill>
                <a:schemeClr val="tx1"/>
              </a:solidFill>
            </a:endParaRPr>
          </a:p>
          <a:p>
            <a:endParaRPr lang="pt-BR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Conteúdo 2"/>
          <p:cNvSpPr txBox="1">
            <a:spLocks/>
          </p:cNvSpPr>
          <p:nvPr/>
        </p:nvSpPr>
        <p:spPr>
          <a:xfrm>
            <a:off x="179512" y="188640"/>
            <a:ext cx="8784976" cy="6480720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pt-BR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OBRIGAÇÕES DO </a:t>
            </a:r>
            <a:r>
              <a:rPr kumimoji="0" lang="pt-BR" sz="40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FATURIZADO</a:t>
            </a:r>
            <a:endParaRPr kumimoji="0" lang="pt-BR" sz="40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pt-BR" sz="3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pt-BR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Pagar ao </a:t>
            </a:r>
            <a:r>
              <a:rPr kumimoji="0" lang="pt-BR" sz="32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Faturizador</a:t>
            </a:r>
            <a:r>
              <a:rPr kumimoji="0" lang="pt-BR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as comissões devidas pela </a:t>
            </a:r>
            <a:r>
              <a:rPr kumimoji="0" lang="pt-BR" sz="32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faturização</a:t>
            </a:r>
            <a:endParaRPr kumimoji="0" lang="pt-BR" sz="3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pt-BR" sz="3200" b="1" dirty="0" smtClean="0">
                <a:solidFill>
                  <a:schemeClr val="tx1"/>
                </a:solidFill>
              </a:rPr>
              <a:t>Submeter ao </a:t>
            </a:r>
            <a:r>
              <a:rPr lang="pt-BR" sz="3200" b="1" dirty="0" err="1" smtClean="0">
                <a:solidFill>
                  <a:schemeClr val="tx1"/>
                </a:solidFill>
              </a:rPr>
              <a:t>faturizador</a:t>
            </a:r>
            <a:r>
              <a:rPr lang="pt-BR" sz="3200" b="1" dirty="0" smtClean="0">
                <a:solidFill>
                  <a:schemeClr val="tx1"/>
                </a:solidFill>
              </a:rPr>
              <a:t> as contas dos clientes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pt-BR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Remeter as contas ao </a:t>
            </a:r>
            <a:r>
              <a:rPr kumimoji="0" lang="pt-BR" sz="32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faturizador</a:t>
            </a:r>
            <a:r>
              <a:rPr kumimoji="0" lang="pt-BR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relacionando-as num </a:t>
            </a:r>
            <a:r>
              <a:rPr kumimoji="0" lang="pt-BR" sz="3200" b="1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bordereau</a:t>
            </a:r>
            <a:r>
              <a:rPr kumimoji="0" lang="pt-BR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(uma lista, fatura)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pt-BR" sz="3200" b="1" dirty="0" smtClean="0">
                <a:solidFill>
                  <a:schemeClr val="tx1"/>
                </a:solidFill>
              </a:rPr>
              <a:t>Prestar informações e dar toda assistência ao </a:t>
            </a:r>
            <a:r>
              <a:rPr lang="pt-BR" sz="3200" b="1" dirty="0" err="1" smtClean="0">
                <a:solidFill>
                  <a:schemeClr val="tx1"/>
                </a:solidFill>
              </a:rPr>
              <a:t>faturizador</a:t>
            </a:r>
            <a:r>
              <a:rPr lang="pt-BR" sz="3200" b="1" dirty="0" smtClean="0">
                <a:solidFill>
                  <a:schemeClr val="tx1"/>
                </a:solidFill>
              </a:rPr>
              <a:t>, em relação aos clientes e ao recebimento das dívidas.</a:t>
            </a:r>
            <a:endParaRPr kumimoji="0" lang="pt-BR" sz="3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pt-BR" sz="3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pt-BR" sz="3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pt-BR" sz="3200" b="0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Conteúdo 2"/>
          <p:cNvSpPr txBox="1">
            <a:spLocks/>
          </p:cNvSpPr>
          <p:nvPr/>
        </p:nvSpPr>
        <p:spPr>
          <a:xfrm>
            <a:off x="179512" y="188640"/>
            <a:ext cx="8784976" cy="6480720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pt-BR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DIREITOS DO </a:t>
            </a:r>
            <a:r>
              <a:rPr kumimoji="0" lang="pt-BR" sz="40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FATURIZADOR</a:t>
            </a:r>
            <a:endParaRPr kumimoji="0" lang="pt-BR" sz="40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pt-BR" sz="3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pt-BR" sz="3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pt-BR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Selecionar os créditos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pt-BR" sz="3200" b="1" dirty="0" smtClean="0">
                <a:solidFill>
                  <a:schemeClr val="tx1"/>
                </a:solidFill>
              </a:rPr>
              <a:t>Cobrar as faturas pagas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pt-BR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Deduzir a sua remuneração das importâncias creditadas ao </a:t>
            </a:r>
            <a:r>
              <a:rPr kumimoji="0" lang="pt-BR" sz="32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faturizado</a:t>
            </a:r>
            <a:endParaRPr kumimoji="0" lang="pt-BR" sz="3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pt-BR" sz="3200" b="1" dirty="0" smtClean="0">
                <a:solidFill>
                  <a:schemeClr val="tx1"/>
                </a:solidFill>
              </a:rPr>
              <a:t>Examinar livros e papeis do </a:t>
            </a:r>
            <a:r>
              <a:rPr lang="pt-BR" sz="3200" b="1" dirty="0" err="1" smtClean="0">
                <a:solidFill>
                  <a:schemeClr val="tx1"/>
                </a:solidFill>
              </a:rPr>
              <a:t>faturizado</a:t>
            </a:r>
            <a:endParaRPr kumimoji="0" lang="pt-BR" sz="3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pt-BR" sz="3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pt-BR" sz="3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pt-BR" sz="3200" b="0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Conteúdo 2"/>
          <p:cNvSpPr txBox="1">
            <a:spLocks/>
          </p:cNvSpPr>
          <p:nvPr/>
        </p:nvSpPr>
        <p:spPr>
          <a:xfrm>
            <a:off x="179512" y="188640"/>
            <a:ext cx="8784976" cy="6480720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pt-BR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DIREITOS DO </a:t>
            </a:r>
            <a:r>
              <a:rPr kumimoji="0" lang="pt-BR" sz="40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FATURIZADO</a:t>
            </a:r>
            <a:endParaRPr kumimoji="0" lang="pt-BR" sz="40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pt-BR" sz="3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pt-BR" sz="3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pt-BR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Receber os pagamentos das faturas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pt-BR" sz="3200" b="1" dirty="0" smtClean="0">
                <a:solidFill>
                  <a:schemeClr val="tx1"/>
                </a:solidFill>
              </a:rPr>
              <a:t>Transferir ao </a:t>
            </a:r>
            <a:r>
              <a:rPr lang="pt-BR" sz="3200" b="1" dirty="0" err="1" smtClean="0">
                <a:solidFill>
                  <a:schemeClr val="tx1"/>
                </a:solidFill>
              </a:rPr>
              <a:t>faturizador</a:t>
            </a:r>
            <a:r>
              <a:rPr lang="pt-BR" sz="3200" b="1" dirty="0" smtClean="0">
                <a:solidFill>
                  <a:schemeClr val="tx1"/>
                </a:solidFill>
              </a:rPr>
              <a:t> as faturas não aprovadas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pt-BR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Ser informado e assistido pelo </a:t>
            </a:r>
            <a:r>
              <a:rPr kumimoji="0" lang="pt-BR" sz="32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faturizador</a:t>
            </a:r>
            <a:r>
              <a:rPr kumimoji="0" lang="pt-BR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pt-BR" sz="3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pt-BR" sz="3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pt-BR" sz="3200" b="0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e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Conteúdo 2"/>
          <p:cNvSpPr txBox="1">
            <a:spLocks/>
          </p:cNvSpPr>
          <p:nvPr/>
        </p:nvSpPr>
        <p:spPr>
          <a:xfrm>
            <a:off x="179512" y="188640"/>
            <a:ext cx="8784976" cy="6480720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pt-BR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EXTINÇÃO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pt-BR" sz="3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pt-BR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Pela Decorrência do prazo de duração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pt-BR" sz="3200" b="1" dirty="0" err="1" smtClean="0">
                <a:solidFill>
                  <a:schemeClr val="tx1"/>
                </a:solidFill>
              </a:rPr>
              <a:t>Distrato</a:t>
            </a:r>
            <a:endParaRPr lang="pt-BR" sz="3200" b="1" dirty="0" smtClean="0">
              <a:solidFill>
                <a:schemeClr val="tx1"/>
              </a:solidFill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pt-BR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Mudança de estado de um dos contratantes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pt-BR" sz="3200" b="1" dirty="0" err="1" smtClean="0">
                <a:solidFill>
                  <a:schemeClr val="tx1"/>
                </a:solidFill>
              </a:rPr>
              <a:t>Resilição</a:t>
            </a:r>
            <a:r>
              <a:rPr lang="pt-BR" sz="3200" b="1" dirty="0" smtClean="0">
                <a:solidFill>
                  <a:schemeClr val="tx1"/>
                </a:solidFill>
              </a:rPr>
              <a:t> unilateral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pt-BR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Inadimplemento de obrigações contratuais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pt-BR" sz="3200" b="1" dirty="0" smtClean="0">
                <a:solidFill>
                  <a:schemeClr val="tx1"/>
                </a:solidFill>
              </a:rPr>
              <a:t>Morte de uma das partes, se ela for comerciante individual</a:t>
            </a:r>
            <a:endParaRPr kumimoji="0" lang="pt-BR" sz="3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pt-BR" sz="3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pt-BR" sz="3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pt-BR" sz="3200" b="0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pt-BR" b="1" u="sng" dirty="0" smtClean="0">
                <a:solidFill>
                  <a:schemeClr val="tx1"/>
                </a:solidFill>
              </a:rPr>
              <a:t>JURISPRUDÊNCIA</a:t>
            </a:r>
            <a:endParaRPr lang="pt-BR" b="1" u="sng" dirty="0">
              <a:solidFill>
                <a:schemeClr val="tx1"/>
              </a:solidFill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69160"/>
          </a:xfr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normAutofit fontScale="70000" lnSpcReduction="20000"/>
          </a:bodyPr>
          <a:lstStyle/>
          <a:p>
            <a:pPr algn="just"/>
            <a:r>
              <a:rPr lang="pt-BR" b="1" dirty="0" smtClean="0">
                <a:solidFill>
                  <a:schemeClr val="tx1"/>
                </a:solidFill>
              </a:rPr>
              <a:t>"Como salientado por ambas as partes, foi firmado, entre elas, um contrato de </a:t>
            </a:r>
            <a:r>
              <a:rPr lang="pt-BR" b="1" i="1" dirty="0" err="1" smtClean="0">
                <a:solidFill>
                  <a:schemeClr val="tx1"/>
                </a:solidFill>
              </a:rPr>
              <a:t>factoring</a:t>
            </a:r>
            <a:r>
              <a:rPr lang="pt-BR" b="1" dirty="0" smtClean="0">
                <a:solidFill>
                  <a:schemeClr val="tx1"/>
                </a:solidFill>
              </a:rPr>
              <a:t> ou de </a:t>
            </a:r>
            <a:r>
              <a:rPr lang="pt-BR" b="1" dirty="0" err="1" smtClean="0">
                <a:solidFill>
                  <a:schemeClr val="tx1"/>
                </a:solidFill>
              </a:rPr>
              <a:t>faturização</a:t>
            </a:r>
            <a:r>
              <a:rPr lang="pt-BR" b="1" dirty="0" smtClean="0">
                <a:solidFill>
                  <a:schemeClr val="tx1"/>
                </a:solidFill>
              </a:rPr>
              <a:t>, aliás, documentado às fls. 7 e 20. De acordo com ensinamento de Arnaldo Wald: </a:t>
            </a:r>
            <a:r>
              <a:rPr lang="pt-BR" b="1" i="1" dirty="0" smtClean="0">
                <a:solidFill>
                  <a:schemeClr val="tx1"/>
                </a:solidFill>
              </a:rPr>
              <a:t>‘o contrato de </a:t>
            </a:r>
            <a:r>
              <a:rPr lang="pt-BR" b="1" i="1" dirty="0" err="1" smtClean="0">
                <a:solidFill>
                  <a:schemeClr val="tx1"/>
                </a:solidFill>
              </a:rPr>
              <a:t>factoring</a:t>
            </a:r>
            <a:r>
              <a:rPr lang="pt-BR" b="1" i="1" dirty="0" smtClean="0">
                <a:solidFill>
                  <a:schemeClr val="tx1"/>
                </a:solidFill>
              </a:rPr>
              <a:t>, ou de </a:t>
            </a:r>
            <a:r>
              <a:rPr lang="pt-BR" b="1" i="1" dirty="0" err="1" smtClean="0">
                <a:solidFill>
                  <a:schemeClr val="tx1"/>
                </a:solidFill>
              </a:rPr>
              <a:t>faturização</a:t>
            </a:r>
            <a:r>
              <a:rPr lang="pt-BR" b="1" i="1" dirty="0" smtClean="0">
                <a:solidFill>
                  <a:schemeClr val="tx1"/>
                </a:solidFill>
              </a:rPr>
              <a:t>, consiste na aquisição, por uma empresa especializada, de créditos faturados por um comerciante ou industrial, sem direito de regresso contra o mesmo. Assim, a empresa de </a:t>
            </a:r>
            <a:r>
              <a:rPr lang="pt-BR" b="1" i="1" dirty="0" err="1" smtClean="0">
                <a:solidFill>
                  <a:schemeClr val="tx1"/>
                </a:solidFill>
              </a:rPr>
              <a:t>factoring</a:t>
            </a:r>
            <a:r>
              <a:rPr lang="pt-BR" b="1" i="1" dirty="0" smtClean="0">
                <a:solidFill>
                  <a:schemeClr val="tx1"/>
                </a:solidFill>
              </a:rPr>
              <a:t>, ou seja, o </a:t>
            </a:r>
            <a:r>
              <a:rPr lang="pt-BR" b="1" i="1" dirty="0" err="1" smtClean="0">
                <a:solidFill>
                  <a:schemeClr val="tx1"/>
                </a:solidFill>
              </a:rPr>
              <a:t>factor</a:t>
            </a:r>
            <a:r>
              <a:rPr lang="pt-BR" b="1" i="1" dirty="0" smtClean="0">
                <a:solidFill>
                  <a:schemeClr val="tx1"/>
                </a:solidFill>
              </a:rPr>
              <a:t>, assume os riscos da cobrança e, eventualmente, da insolvência do devedor, recebendo uma remuneração ou comissão, ou fazendo a compra dos créditos com redução em relação ao valor dos mesmos.’</a:t>
            </a:r>
            <a:r>
              <a:rPr lang="pt-BR" b="1" dirty="0" smtClean="0">
                <a:solidFill>
                  <a:schemeClr val="tx1"/>
                </a:solidFill>
              </a:rPr>
              <a:t> (Curso de Direito Civil, Vol. II, n. 235, p. 466, ed. RT, 1992). Desse modo, o cheque em execução, objeto da </a:t>
            </a:r>
            <a:r>
              <a:rPr lang="pt-BR" b="1" dirty="0" err="1" smtClean="0">
                <a:solidFill>
                  <a:schemeClr val="tx1"/>
                </a:solidFill>
              </a:rPr>
              <a:t>faturização</a:t>
            </a:r>
            <a:r>
              <a:rPr lang="pt-BR" b="1" dirty="0" smtClean="0">
                <a:solidFill>
                  <a:schemeClr val="tx1"/>
                </a:solidFill>
              </a:rPr>
              <a:t>, era inexigível em relação à embargante ou </a:t>
            </a:r>
            <a:r>
              <a:rPr lang="pt-BR" b="1" dirty="0" err="1" smtClean="0">
                <a:solidFill>
                  <a:schemeClr val="tx1"/>
                </a:solidFill>
              </a:rPr>
              <a:t>faturizada</a:t>
            </a:r>
            <a:r>
              <a:rPr lang="pt-BR" b="1" dirty="0" smtClean="0">
                <a:solidFill>
                  <a:schemeClr val="tx1"/>
                </a:solidFill>
              </a:rPr>
              <a:t>" (Ap. N. 196033039, 3ª Câmara Cível, TARGS, 17/04/99)</a:t>
            </a:r>
          </a:p>
          <a:p>
            <a:endParaRPr lang="pt-BR" dirty="0" smtClean="0">
              <a:solidFill>
                <a:schemeClr val="tx1"/>
              </a:solidFill>
            </a:endParaRPr>
          </a:p>
          <a:p>
            <a:pPr>
              <a:buNone/>
            </a:pPr>
            <a:r>
              <a:rPr lang="pt-BR" dirty="0">
                <a:solidFill>
                  <a:schemeClr val="tx1"/>
                </a:solidFill>
              </a:rPr>
              <a:t>	</a:t>
            </a:r>
            <a:r>
              <a:rPr lang="pt-BR" dirty="0" smtClean="0">
                <a:solidFill>
                  <a:schemeClr val="tx1"/>
                </a:solidFill>
              </a:rPr>
              <a:t>Sentença do </a:t>
            </a:r>
            <a:r>
              <a:rPr lang="pt-BR" b="1" dirty="0" smtClean="0">
                <a:solidFill>
                  <a:schemeClr val="tx1"/>
                </a:solidFill>
              </a:rPr>
              <a:t>Juiz Léo Lima do extinto Tribunal de Alçada do Rio Grande do Sul.</a:t>
            </a:r>
            <a:endParaRPr lang="pt-BR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512" y="274638"/>
            <a:ext cx="8784976" cy="1143000"/>
          </a:xfr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r>
              <a:rPr lang="pt-BR" b="1" u="sng" dirty="0" smtClean="0">
                <a:solidFill>
                  <a:schemeClr val="tx1"/>
                </a:solidFill>
              </a:rPr>
              <a:t>Referências Bibliográficas:</a:t>
            </a:r>
            <a:endParaRPr lang="pt-BR" b="1" u="sng" dirty="0">
              <a:solidFill>
                <a:schemeClr val="tx1"/>
              </a:solidFill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179512" y="1600200"/>
            <a:ext cx="8784976" cy="5069160"/>
          </a:xfr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normAutofit fontScale="85000" lnSpcReduction="20000"/>
          </a:bodyPr>
          <a:lstStyle/>
          <a:p>
            <a:r>
              <a:rPr lang="pt-BR" dirty="0">
                <a:solidFill>
                  <a:schemeClr val="tx1"/>
                </a:solidFill>
              </a:rPr>
              <a:t>COELHO, Fábio </a:t>
            </a:r>
            <a:r>
              <a:rPr lang="pt-BR" dirty="0" err="1">
                <a:solidFill>
                  <a:schemeClr val="tx1"/>
                </a:solidFill>
              </a:rPr>
              <a:t>Ulhoa</a:t>
            </a:r>
            <a:r>
              <a:rPr lang="pt-BR" dirty="0">
                <a:solidFill>
                  <a:schemeClr val="tx1"/>
                </a:solidFill>
              </a:rPr>
              <a:t>. Manual de Direito Comercial. 11. ª ed. S. Paulo: Ed. Saraiva,1999</a:t>
            </a:r>
            <a:r>
              <a:rPr lang="pt-BR" dirty="0" smtClean="0">
                <a:solidFill>
                  <a:schemeClr val="tx1"/>
                </a:solidFill>
              </a:rPr>
              <a:t>.</a:t>
            </a:r>
          </a:p>
          <a:p>
            <a:endParaRPr lang="pt-BR" dirty="0" smtClean="0">
              <a:solidFill>
                <a:schemeClr val="tx1"/>
              </a:solidFill>
            </a:endParaRPr>
          </a:p>
          <a:p>
            <a:r>
              <a:rPr lang="pt-BR" dirty="0" smtClean="0">
                <a:solidFill>
                  <a:schemeClr val="tx1"/>
                </a:solidFill>
              </a:rPr>
              <a:t>DINIZ</a:t>
            </a:r>
            <a:r>
              <a:rPr lang="pt-BR" dirty="0">
                <a:solidFill>
                  <a:schemeClr val="tx1"/>
                </a:solidFill>
              </a:rPr>
              <a:t>, Maria Helena. Tratado Teórico e Prático dos contratos, 4. ª ed. São Paulo: Editora </a:t>
            </a:r>
          </a:p>
          <a:p>
            <a:pPr>
              <a:buNone/>
            </a:pPr>
            <a:r>
              <a:rPr lang="pt-BR" dirty="0" smtClean="0">
                <a:solidFill>
                  <a:schemeClr val="tx1"/>
                </a:solidFill>
              </a:rPr>
              <a:t>	Saraiva</a:t>
            </a:r>
            <a:r>
              <a:rPr lang="pt-BR" dirty="0">
                <a:solidFill>
                  <a:schemeClr val="tx1"/>
                </a:solidFill>
              </a:rPr>
              <a:t>, 1993. </a:t>
            </a:r>
            <a:endParaRPr lang="pt-BR" dirty="0" smtClean="0">
              <a:solidFill>
                <a:schemeClr val="tx1"/>
              </a:solidFill>
            </a:endParaRPr>
          </a:p>
          <a:p>
            <a:pPr>
              <a:buNone/>
            </a:pPr>
            <a:endParaRPr lang="pt-BR" dirty="0">
              <a:solidFill>
                <a:schemeClr val="tx1"/>
              </a:solidFill>
            </a:endParaRPr>
          </a:p>
          <a:p>
            <a:r>
              <a:rPr lang="pt-BR" dirty="0">
                <a:solidFill>
                  <a:schemeClr val="tx1"/>
                </a:solidFill>
              </a:rPr>
              <a:t>MARTINS, </a:t>
            </a:r>
            <a:r>
              <a:rPr lang="pt-BR" dirty="0" err="1">
                <a:solidFill>
                  <a:schemeClr val="tx1"/>
                </a:solidFill>
              </a:rPr>
              <a:t>Fran</a:t>
            </a:r>
            <a:r>
              <a:rPr lang="pt-BR" dirty="0">
                <a:solidFill>
                  <a:schemeClr val="tx1"/>
                </a:solidFill>
              </a:rPr>
              <a:t>. Contratos e Obrigações Comerciais, Rio de Janeiro: Editora Forense, 1990</a:t>
            </a:r>
            <a:r>
              <a:rPr lang="pt-BR" dirty="0" smtClean="0">
                <a:solidFill>
                  <a:schemeClr val="tx1"/>
                </a:solidFill>
              </a:rPr>
              <a:t>.</a:t>
            </a:r>
          </a:p>
          <a:p>
            <a:endParaRPr lang="pt-BR" dirty="0">
              <a:solidFill>
                <a:schemeClr val="tx1"/>
              </a:solidFill>
            </a:endParaRPr>
          </a:p>
          <a:p>
            <a:r>
              <a:rPr lang="pt-BR" dirty="0" smtClean="0">
                <a:solidFill>
                  <a:schemeClr val="tx1"/>
                </a:solidFill>
              </a:rPr>
              <a:t>http://jus.uol.com.br/revista/texto/634/estudo-sobre-o-contrato-de-factoring</a:t>
            </a:r>
            <a:endParaRPr lang="pt-BR" dirty="0">
              <a:solidFill>
                <a:schemeClr val="tx1"/>
              </a:solidFill>
            </a:endParaRPr>
          </a:p>
          <a:p>
            <a:endParaRPr lang="pt-BR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r>
              <a:rPr lang="pt-BR" b="1" u="sng" dirty="0" smtClean="0">
                <a:solidFill>
                  <a:schemeClr val="tx1"/>
                </a:solidFill>
              </a:rPr>
              <a:t>Grupo:</a:t>
            </a:r>
            <a:endParaRPr lang="pt-BR" b="1" u="sng" dirty="0">
              <a:solidFill>
                <a:schemeClr val="tx1"/>
              </a:solidFill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pPr>
              <a:buNone/>
            </a:pPr>
            <a:r>
              <a:rPr lang="pt-BR" dirty="0">
                <a:solidFill>
                  <a:schemeClr val="tx1"/>
                </a:solidFill>
              </a:rPr>
              <a:t> </a:t>
            </a:r>
            <a:r>
              <a:rPr lang="pt-BR" dirty="0" smtClean="0">
                <a:solidFill>
                  <a:schemeClr val="tx1"/>
                </a:solidFill>
              </a:rPr>
              <a:t>                                                                     8ºB, mat.</a:t>
            </a:r>
          </a:p>
          <a:p>
            <a:endParaRPr lang="pt-BR" dirty="0">
              <a:solidFill>
                <a:schemeClr val="tx1"/>
              </a:solidFill>
            </a:endParaRPr>
          </a:p>
          <a:p>
            <a:r>
              <a:rPr lang="pt-BR" dirty="0" smtClean="0">
                <a:solidFill>
                  <a:schemeClr val="tx1"/>
                </a:solidFill>
              </a:rPr>
              <a:t>José Alberto </a:t>
            </a:r>
            <a:r>
              <a:rPr lang="pt-BR" dirty="0" err="1" smtClean="0">
                <a:solidFill>
                  <a:schemeClr val="tx1"/>
                </a:solidFill>
              </a:rPr>
              <a:t>Hirs</a:t>
            </a:r>
            <a:endParaRPr lang="pt-BR" dirty="0" smtClean="0">
              <a:solidFill>
                <a:schemeClr val="tx1"/>
              </a:solidFill>
            </a:endParaRPr>
          </a:p>
          <a:p>
            <a:r>
              <a:rPr lang="pt-BR" dirty="0" smtClean="0">
                <a:solidFill>
                  <a:schemeClr val="tx1"/>
                </a:solidFill>
              </a:rPr>
              <a:t>Nayanne Vinnie N. Britto</a:t>
            </a:r>
          </a:p>
          <a:p>
            <a:r>
              <a:rPr lang="pt-BR" dirty="0" smtClean="0">
                <a:solidFill>
                  <a:schemeClr val="tx1"/>
                </a:solidFill>
              </a:rPr>
              <a:t>Thiago Barreto Cunha</a:t>
            </a:r>
          </a:p>
          <a:p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507288" cy="850106"/>
          </a:xfr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r>
              <a:rPr lang="pt-BR" b="1" u="sng" dirty="0" smtClean="0">
                <a:solidFill>
                  <a:schemeClr val="tx1"/>
                </a:solidFill>
              </a:rPr>
              <a:t>Definições:</a:t>
            </a:r>
            <a:endParaRPr lang="pt-BR" b="1" u="sng" dirty="0">
              <a:solidFill>
                <a:schemeClr val="tx1"/>
              </a:solidFill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268760"/>
            <a:ext cx="8435280" cy="5400600"/>
          </a:xfr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normAutofit fontScale="32500" lnSpcReduction="20000"/>
          </a:bodyPr>
          <a:lstStyle/>
          <a:p>
            <a:pPr algn="just"/>
            <a:r>
              <a:rPr lang="pt-BR" sz="6200" b="1" dirty="0">
                <a:solidFill>
                  <a:schemeClr val="tx1"/>
                </a:solidFill>
              </a:rPr>
              <a:t>Segundo Maria Helena Diniz, o contrato de </a:t>
            </a:r>
            <a:r>
              <a:rPr lang="pt-BR" sz="6200" b="1" dirty="0" err="1" smtClean="0">
                <a:solidFill>
                  <a:schemeClr val="tx1"/>
                </a:solidFill>
              </a:rPr>
              <a:t>Factoring</a:t>
            </a:r>
            <a:r>
              <a:rPr lang="pt-BR" sz="6200" b="1" dirty="0" smtClean="0">
                <a:solidFill>
                  <a:schemeClr val="tx1"/>
                </a:solidFill>
              </a:rPr>
              <a:t> “</a:t>
            </a:r>
            <a:r>
              <a:rPr lang="pt-BR" sz="6200" b="1" dirty="0">
                <a:solidFill>
                  <a:schemeClr val="tx1"/>
                </a:solidFill>
              </a:rPr>
              <a:t>aquele em que um industrial ou </a:t>
            </a:r>
            <a:r>
              <a:rPr lang="pt-BR" sz="6200" b="1" dirty="0" smtClean="0">
                <a:solidFill>
                  <a:schemeClr val="tx1"/>
                </a:solidFill>
              </a:rPr>
              <a:t>comerciante (</a:t>
            </a:r>
            <a:r>
              <a:rPr lang="pt-BR" sz="6200" b="1" dirty="0" err="1" smtClean="0">
                <a:solidFill>
                  <a:schemeClr val="tx1"/>
                </a:solidFill>
              </a:rPr>
              <a:t>faturizado</a:t>
            </a:r>
            <a:r>
              <a:rPr lang="pt-BR" sz="6200" b="1" dirty="0" smtClean="0">
                <a:solidFill>
                  <a:schemeClr val="tx1"/>
                </a:solidFill>
              </a:rPr>
              <a:t>) cede a outro (</a:t>
            </a:r>
            <a:r>
              <a:rPr lang="pt-BR" sz="6200" b="1" dirty="0" err="1" smtClean="0">
                <a:solidFill>
                  <a:schemeClr val="tx1"/>
                </a:solidFill>
              </a:rPr>
              <a:t>faturizador</a:t>
            </a:r>
            <a:r>
              <a:rPr lang="pt-BR" sz="6200" b="1" dirty="0" smtClean="0">
                <a:solidFill>
                  <a:schemeClr val="tx1"/>
                </a:solidFill>
              </a:rPr>
              <a:t>), no todo ou em parte, os créditos provenientes de suas vendas mercantis a terceiros, mediante o pagamento de uma remuneração; ou consiste no desconto sobre os respectivos valores, ou seja, conforme o montante de tais créditos. É um contrato que se liga à emissão e transferência de faturas”. </a:t>
            </a:r>
          </a:p>
          <a:p>
            <a:pPr algn="just">
              <a:buNone/>
            </a:pPr>
            <a:endParaRPr lang="pt-BR" sz="6200" b="1" dirty="0" smtClean="0">
              <a:solidFill>
                <a:schemeClr val="tx1"/>
              </a:solidFill>
            </a:endParaRPr>
          </a:p>
          <a:p>
            <a:pPr algn="just"/>
            <a:r>
              <a:rPr lang="pt-BR" sz="6200" b="1" dirty="0" smtClean="0">
                <a:solidFill>
                  <a:schemeClr val="tx1"/>
                </a:solidFill>
              </a:rPr>
              <a:t>Para </a:t>
            </a:r>
            <a:r>
              <a:rPr lang="pt-BR" sz="6200" b="1" dirty="0" err="1">
                <a:solidFill>
                  <a:schemeClr val="tx1"/>
                </a:solidFill>
              </a:rPr>
              <a:t>Fran</a:t>
            </a:r>
            <a:r>
              <a:rPr lang="pt-BR" sz="6200" b="1" dirty="0">
                <a:solidFill>
                  <a:schemeClr val="tx1"/>
                </a:solidFill>
              </a:rPr>
              <a:t> Martins </a:t>
            </a:r>
            <a:r>
              <a:rPr lang="pt-BR" sz="6200" b="1" dirty="0" smtClean="0">
                <a:solidFill>
                  <a:schemeClr val="tx1"/>
                </a:solidFill>
              </a:rPr>
              <a:t>“</a:t>
            </a:r>
            <a:r>
              <a:rPr lang="pt-BR" sz="6200" b="1" dirty="0">
                <a:solidFill>
                  <a:schemeClr val="tx1"/>
                </a:solidFill>
              </a:rPr>
              <a:t>o contrato de </a:t>
            </a:r>
            <a:r>
              <a:rPr lang="pt-BR" sz="6200" b="1" dirty="0" err="1">
                <a:solidFill>
                  <a:schemeClr val="tx1"/>
                </a:solidFill>
              </a:rPr>
              <a:t>Factoring</a:t>
            </a:r>
            <a:r>
              <a:rPr lang="pt-BR" sz="6200" b="1" dirty="0">
                <a:solidFill>
                  <a:schemeClr val="tx1"/>
                </a:solidFill>
              </a:rPr>
              <a:t> é aquele em que um comerciante cede a </a:t>
            </a:r>
            <a:r>
              <a:rPr lang="pt-BR" sz="6200" b="1" dirty="0" smtClean="0">
                <a:solidFill>
                  <a:schemeClr val="tx1"/>
                </a:solidFill>
              </a:rPr>
              <a:t>outro </a:t>
            </a:r>
            <a:r>
              <a:rPr lang="pt-BR" sz="6200" b="1" dirty="0">
                <a:solidFill>
                  <a:schemeClr val="tx1"/>
                </a:solidFill>
              </a:rPr>
              <a:t>os créditos, na totalidade ou em parte, de suas vendas a terceiros, recebendo o primeiro </a:t>
            </a:r>
            <a:r>
              <a:rPr lang="pt-BR" sz="6200" b="1" dirty="0" smtClean="0">
                <a:solidFill>
                  <a:schemeClr val="tx1"/>
                </a:solidFill>
              </a:rPr>
              <a:t>do </a:t>
            </a:r>
            <a:r>
              <a:rPr lang="pt-BR" sz="6200" b="1" dirty="0">
                <a:solidFill>
                  <a:schemeClr val="tx1"/>
                </a:solidFill>
              </a:rPr>
              <a:t>segundo o montante desses créditos, mediante o pagamento de uma remuneração”. </a:t>
            </a:r>
          </a:p>
          <a:p>
            <a:pPr algn="just"/>
            <a:endParaRPr lang="pt-BR" sz="6200" b="1" dirty="0" smtClean="0">
              <a:solidFill>
                <a:schemeClr val="tx1"/>
              </a:solidFill>
            </a:endParaRPr>
          </a:p>
          <a:p>
            <a:pPr algn="just"/>
            <a:r>
              <a:rPr lang="pt-BR" sz="6200" b="1" dirty="0">
                <a:solidFill>
                  <a:schemeClr val="tx1"/>
                </a:solidFill>
              </a:rPr>
              <a:t>Ensina Fábio </a:t>
            </a:r>
            <a:r>
              <a:rPr lang="pt-BR" sz="6200" b="1" dirty="0" err="1">
                <a:solidFill>
                  <a:schemeClr val="tx1"/>
                </a:solidFill>
              </a:rPr>
              <a:t>Ulhoa</a:t>
            </a:r>
            <a:r>
              <a:rPr lang="pt-BR" sz="6200" b="1" dirty="0">
                <a:solidFill>
                  <a:schemeClr val="tx1"/>
                </a:solidFill>
              </a:rPr>
              <a:t> Coelho </a:t>
            </a:r>
            <a:r>
              <a:rPr lang="pt-BR" sz="6200" b="1" dirty="0" smtClean="0">
                <a:solidFill>
                  <a:schemeClr val="tx1"/>
                </a:solidFill>
              </a:rPr>
              <a:t>que “</a:t>
            </a:r>
            <a:r>
              <a:rPr lang="pt-BR" sz="6200" b="1" dirty="0" err="1">
                <a:solidFill>
                  <a:schemeClr val="tx1"/>
                </a:solidFill>
              </a:rPr>
              <a:t>Faturização</a:t>
            </a:r>
            <a:r>
              <a:rPr lang="pt-BR" sz="6200" b="1" dirty="0">
                <a:solidFill>
                  <a:schemeClr val="tx1"/>
                </a:solidFill>
              </a:rPr>
              <a:t> (</a:t>
            </a:r>
            <a:r>
              <a:rPr lang="pt-BR" sz="6200" b="1" dirty="0" err="1">
                <a:solidFill>
                  <a:schemeClr val="tx1"/>
                </a:solidFill>
              </a:rPr>
              <a:t>Factoring</a:t>
            </a:r>
            <a:r>
              <a:rPr lang="pt-BR" sz="6200" b="1" dirty="0">
                <a:solidFill>
                  <a:schemeClr val="tx1"/>
                </a:solidFill>
              </a:rPr>
              <a:t>) é o contrato pelo qual </a:t>
            </a:r>
            <a:r>
              <a:rPr lang="pt-BR" sz="6200" b="1" dirty="0" smtClean="0">
                <a:solidFill>
                  <a:schemeClr val="tx1"/>
                </a:solidFill>
              </a:rPr>
              <a:t>uma instituição </a:t>
            </a:r>
            <a:r>
              <a:rPr lang="pt-BR" sz="6200" b="1" dirty="0">
                <a:solidFill>
                  <a:schemeClr val="tx1"/>
                </a:solidFill>
              </a:rPr>
              <a:t>financeira (</a:t>
            </a:r>
            <a:r>
              <a:rPr lang="pt-BR" sz="6200" b="1" dirty="0" err="1">
                <a:solidFill>
                  <a:schemeClr val="tx1"/>
                </a:solidFill>
              </a:rPr>
              <a:t>faturizadora</a:t>
            </a:r>
            <a:r>
              <a:rPr lang="pt-BR" sz="6200" b="1" dirty="0">
                <a:solidFill>
                  <a:schemeClr val="tx1"/>
                </a:solidFill>
              </a:rPr>
              <a:t>) se obriga a cobrar os devedores de um empresário </a:t>
            </a:r>
            <a:r>
              <a:rPr lang="pt-BR" sz="6200" b="1" dirty="0" smtClean="0">
                <a:solidFill>
                  <a:schemeClr val="tx1"/>
                </a:solidFill>
              </a:rPr>
              <a:t>(</a:t>
            </a:r>
            <a:r>
              <a:rPr lang="pt-BR" sz="6200" b="1" dirty="0" err="1">
                <a:solidFill>
                  <a:schemeClr val="tx1"/>
                </a:solidFill>
              </a:rPr>
              <a:t>faturizado</a:t>
            </a:r>
            <a:r>
              <a:rPr lang="pt-BR" sz="6200" b="1" dirty="0">
                <a:solidFill>
                  <a:schemeClr val="tx1"/>
                </a:solidFill>
              </a:rPr>
              <a:t>), prestando a este os serviços de administração de crédito”. </a:t>
            </a:r>
          </a:p>
          <a:p>
            <a:pPr algn="just">
              <a:buNone/>
            </a:pPr>
            <a:r>
              <a:rPr lang="pt-BR" sz="6000" b="1" dirty="0" smtClean="0"/>
              <a:t> </a:t>
            </a:r>
          </a:p>
          <a:p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51520" y="274638"/>
            <a:ext cx="8640960" cy="1143000"/>
          </a:xfr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r>
              <a:rPr lang="pt-BR" b="1" u="sng" dirty="0" smtClean="0">
                <a:solidFill>
                  <a:schemeClr val="tx1"/>
                </a:solidFill>
              </a:rPr>
              <a:t>Lei nº 8.981/95</a:t>
            </a:r>
            <a:endParaRPr lang="pt-BR" b="1" u="sng" dirty="0">
              <a:solidFill>
                <a:schemeClr val="tx1"/>
              </a:solidFill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179512" y="1600200"/>
            <a:ext cx="8784976" cy="5069160"/>
          </a:xfr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just"/>
            <a:r>
              <a:rPr lang="pt-BR" sz="3600" b="1" dirty="0" smtClean="0">
                <a:solidFill>
                  <a:schemeClr val="tx1"/>
                </a:solidFill>
              </a:rPr>
              <a:t>Artigo </a:t>
            </a:r>
            <a:r>
              <a:rPr lang="pt-BR" sz="3600" b="1" dirty="0">
                <a:solidFill>
                  <a:schemeClr val="tx1"/>
                </a:solidFill>
              </a:rPr>
              <a:t>28, § 1º., “c.4”, da Lei </a:t>
            </a:r>
            <a:r>
              <a:rPr lang="pt-BR" sz="3600" b="1" dirty="0" smtClean="0">
                <a:solidFill>
                  <a:schemeClr val="tx1"/>
                </a:solidFill>
              </a:rPr>
              <a:t>n.º</a:t>
            </a:r>
            <a:r>
              <a:rPr lang="pt-BR" sz="3600" b="1" dirty="0">
                <a:solidFill>
                  <a:schemeClr val="tx1"/>
                </a:solidFill>
              </a:rPr>
              <a:t>. 8981/95, em que o </a:t>
            </a:r>
            <a:r>
              <a:rPr lang="pt-BR" sz="3600" b="1" dirty="0" err="1">
                <a:solidFill>
                  <a:schemeClr val="tx1"/>
                </a:solidFill>
              </a:rPr>
              <a:t>Factoring</a:t>
            </a:r>
            <a:r>
              <a:rPr lang="pt-BR" sz="3600" b="1" dirty="0">
                <a:solidFill>
                  <a:schemeClr val="tx1"/>
                </a:solidFill>
              </a:rPr>
              <a:t> </a:t>
            </a:r>
            <a:r>
              <a:rPr lang="pt-BR" sz="3600" b="1" dirty="0" smtClean="0">
                <a:solidFill>
                  <a:schemeClr val="tx1"/>
                </a:solidFill>
              </a:rPr>
              <a:t>é “</a:t>
            </a:r>
            <a:r>
              <a:rPr lang="pt-BR" sz="3600" b="1" dirty="0">
                <a:solidFill>
                  <a:schemeClr val="tx1"/>
                </a:solidFill>
              </a:rPr>
              <a:t>prestação cumulativa e contínua de serviços </a:t>
            </a:r>
            <a:r>
              <a:rPr lang="pt-BR" sz="3600" b="1" dirty="0" smtClean="0">
                <a:solidFill>
                  <a:schemeClr val="tx1"/>
                </a:solidFill>
              </a:rPr>
              <a:t>de assessoria creditícia, mercadológica, gestão de crédito, seleção e riscos, administração de contas a pagar e a receber, compras de direitos creditórios resultantes de vendas mercantis a prazo ou de prestação de serviços (</a:t>
            </a:r>
            <a:r>
              <a:rPr lang="pt-BR" sz="3600" b="1" dirty="0" err="1" smtClean="0">
                <a:solidFill>
                  <a:schemeClr val="tx1"/>
                </a:solidFill>
              </a:rPr>
              <a:t>Factoring</a:t>
            </a:r>
            <a:r>
              <a:rPr lang="pt-BR" sz="3600" b="1" dirty="0" smtClean="0">
                <a:solidFill>
                  <a:schemeClr val="tx1"/>
                </a:solidFill>
              </a:rPr>
              <a:t>).” </a:t>
            </a:r>
            <a:endParaRPr lang="pt-BR" sz="36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512" y="188640"/>
            <a:ext cx="8784976" cy="2880320"/>
          </a:xfr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r>
              <a:rPr lang="pt-BR" sz="2800" b="1" u="sng" dirty="0" smtClean="0">
                <a:solidFill>
                  <a:schemeClr val="tx1"/>
                </a:solidFill>
              </a:rPr>
              <a:t>Objeto</a:t>
            </a:r>
            <a:r>
              <a:rPr lang="pt-BR" sz="2800" b="1" u="sng" dirty="0">
                <a:solidFill>
                  <a:schemeClr val="tx1"/>
                </a:solidFill>
              </a:rPr>
              <a:t>:</a:t>
            </a:r>
            <a:r>
              <a:rPr lang="pt-BR" sz="2800" b="1" dirty="0"/>
              <a:t/>
            </a:r>
            <a:br>
              <a:rPr lang="pt-BR" sz="2800" b="1" dirty="0"/>
            </a:br>
            <a:r>
              <a:rPr lang="pt-BR" sz="2800" b="1" dirty="0">
                <a:solidFill>
                  <a:schemeClr val="tx1"/>
                </a:solidFill>
              </a:rPr>
              <a:t>O objeto da </a:t>
            </a:r>
            <a:r>
              <a:rPr lang="pt-BR" sz="2800" b="1" dirty="0" err="1">
                <a:solidFill>
                  <a:schemeClr val="tx1"/>
                </a:solidFill>
              </a:rPr>
              <a:t>faturização</a:t>
            </a:r>
            <a:r>
              <a:rPr lang="pt-BR" sz="2800" b="1" dirty="0">
                <a:solidFill>
                  <a:schemeClr val="tx1"/>
                </a:solidFill>
              </a:rPr>
              <a:t> é a garantia do pagamento do título de crédito denominado </a:t>
            </a:r>
            <a:r>
              <a:rPr lang="pt-BR" sz="2800" b="1" dirty="0" smtClean="0">
                <a:solidFill>
                  <a:schemeClr val="tx1"/>
                </a:solidFill>
              </a:rPr>
              <a:t>duplicata. </a:t>
            </a:r>
            <a:br>
              <a:rPr lang="pt-BR" sz="2800" b="1" dirty="0" smtClean="0">
                <a:solidFill>
                  <a:schemeClr val="tx1"/>
                </a:solidFill>
              </a:rPr>
            </a:br>
            <a:r>
              <a:rPr lang="pt-BR" sz="2800" b="1" dirty="0" smtClean="0">
                <a:solidFill>
                  <a:schemeClr val="tx1"/>
                </a:solidFill>
              </a:rPr>
              <a:t>Aquele  que poderá emitir a duplicata é o </a:t>
            </a:r>
            <a:r>
              <a:rPr lang="pt-BR" sz="2800" b="1" dirty="0" err="1" smtClean="0">
                <a:solidFill>
                  <a:schemeClr val="tx1"/>
                </a:solidFill>
              </a:rPr>
              <a:t>faturizado</a:t>
            </a:r>
            <a:r>
              <a:rPr lang="pt-BR" sz="2800" b="1" dirty="0" smtClean="0">
                <a:solidFill>
                  <a:schemeClr val="tx1"/>
                </a:solidFill>
              </a:rPr>
              <a:t>,</a:t>
            </a:r>
            <a:r>
              <a:rPr lang="pt-BR" sz="2800" b="1" dirty="0">
                <a:solidFill>
                  <a:schemeClr val="tx1"/>
                </a:solidFill>
              </a:rPr>
              <a:t/>
            </a:r>
            <a:br>
              <a:rPr lang="pt-BR" sz="2800" b="1" dirty="0">
                <a:solidFill>
                  <a:schemeClr val="tx1"/>
                </a:solidFill>
              </a:rPr>
            </a:br>
            <a:r>
              <a:rPr lang="pt-BR" sz="2800" b="1" dirty="0" smtClean="0">
                <a:solidFill>
                  <a:schemeClr val="tx1"/>
                </a:solidFill>
              </a:rPr>
              <a:t>sendo que a </a:t>
            </a:r>
            <a:r>
              <a:rPr lang="pt-BR" sz="2800" b="1" dirty="0" err="1" smtClean="0">
                <a:solidFill>
                  <a:schemeClr val="tx1"/>
                </a:solidFill>
              </a:rPr>
              <a:t>faturizadora</a:t>
            </a:r>
            <a:r>
              <a:rPr lang="pt-BR" sz="2800" b="1" dirty="0" smtClean="0">
                <a:solidFill>
                  <a:schemeClr val="tx1"/>
                </a:solidFill>
              </a:rPr>
              <a:t> se </a:t>
            </a:r>
            <a:r>
              <a:rPr lang="pt-BR" sz="2800" b="1" dirty="0">
                <a:solidFill>
                  <a:schemeClr val="tx1"/>
                </a:solidFill>
              </a:rPr>
              <a:t>obriga a cobra – </a:t>
            </a:r>
            <a:r>
              <a:rPr lang="pt-BR" sz="2800" b="1" dirty="0" err="1" smtClean="0">
                <a:solidFill>
                  <a:schemeClr val="tx1"/>
                </a:solidFill>
              </a:rPr>
              <a:t>la</a:t>
            </a:r>
            <a:r>
              <a:rPr lang="pt-BR" sz="2800" b="1" dirty="0" smtClean="0">
                <a:solidFill>
                  <a:schemeClr val="tx1"/>
                </a:solidFill>
              </a:rPr>
              <a:t>.</a:t>
            </a:r>
            <a:r>
              <a:rPr lang="pt-BR" sz="2800" b="1" dirty="0"/>
              <a:t/>
            </a:r>
            <a:br>
              <a:rPr lang="pt-BR" sz="2800" b="1" dirty="0"/>
            </a:br>
            <a:endParaRPr lang="pt-BR" sz="2800" b="1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179512" y="3212976"/>
            <a:ext cx="8784976" cy="3456384"/>
          </a:xfr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just">
              <a:buNone/>
            </a:pPr>
            <a:r>
              <a:rPr lang="pt-BR" b="1" dirty="0" smtClean="0"/>
              <a:t>					</a:t>
            </a:r>
            <a:r>
              <a:rPr lang="pt-BR" b="1" u="sng" dirty="0" smtClean="0">
                <a:solidFill>
                  <a:schemeClr val="tx1"/>
                </a:solidFill>
              </a:rPr>
              <a:t>Partes:</a:t>
            </a:r>
          </a:p>
          <a:p>
            <a:pPr algn="just"/>
            <a:r>
              <a:rPr lang="pt-BR" b="1" dirty="0" err="1" smtClean="0">
                <a:solidFill>
                  <a:schemeClr val="tx1"/>
                </a:solidFill>
              </a:rPr>
              <a:t>Faturizador</a:t>
            </a:r>
            <a:r>
              <a:rPr lang="pt-BR" b="1" dirty="0" smtClean="0">
                <a:solidFill>
                  <a:schemeClr val="tx1"/>
                </a:solidFill>
              </a:rPr>
              <a:t> </a:t>
            </a:r>
            <a:r>
              <a:rPr lang="pt-BR" b="1" dirty="0">
                <a:solidFill>
                  <a:schemeClr val="tx1"/>
                </a:solidFill>
              </a:rPr>
              <a:t>– </a:t>
            </a:r>
            <a:r>
              <a:rPr lang="pt-BR" b="1" dirty="0" smtClean="0">
                <a:solidFill>
                  <a:schemeClr val="tx1"/>
                </a:solidFill>
              </a:rPr>
              <a:t>É </a:t>
            </a:r>
            <a:r>
              <a:rPr lang="pt-BR" b="1" dirty="0">
                <a:solidFill>
                  <a:schemeClr val="tx1"/>
                </a:solidFill>
              </a:rPr>
              <a:t>aquela que se obriga a cobrar os devedores de um empresário</a:t>
            </a:r>
            <a:r>
              <a:rPr lang="pt-BR" b="1" dirty="0" smtClean="0">
                <a:solidFill>
                  <a:schemeClr val="tx1"/>
                </a:solidFill>
              </a:rPr>
              <a:t>;</a:t>
            </a:r>
          </a:p>
          <a:p>
            <a:pPr algn="just"/>
            <a:endParaRPr lang="pt-BR" b="1" dirty="0">
              <a:solidFill>
                <a:schemeClr val="tx1"/>
              </a:solidFill>
            </a:endParaRPr>
          </a:p>
          <a:p>
            <a:pPr algn="just"/>
            <a:r>
              <a:rPr lang="pt-BR" b="1" dirty="0" smtClean="0">
                <a:solidFill>
                  <a:schemeClr val="tx1"/>
                </a:solidFill>
              </a:rPr>
              <a:t> </a:t>
            </a:r>
            <a:r>
              <a:rPr lang="pt-BR" b="1" dirty="0" err="1" smtClean="0">
                <a:solidFill>
                  <a:schemeClr val="tx1"/>
                </a:solidFill>
              </a:rPr>
              <a:t>Faturizado</a:t>
            </a:r>
            <a:r>
              <a:rPr lang="pt-BR" b="1" dirty="0" smtClean="0">
                <a:solidFill>
                  <a:schemeClr val="tx1"/>
                </a:solidFill>
              </a:rPr>
              <a:t> </a:t>
            </a:r>
            <a:r>
              <a:rPr lang="pt-BR" b="1" dirty="0">
                <a:solidFill>
                  <a:schemeClr val="tx1"/>
                </a:solidFill>
              </a:rPr>
              <a:t>– Presta a este os serviços de administração de crédito;</a:t>
            </a:r>
            <a:endParaRPr lang="pt-BR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512" y="188640"/>
            <a:ext cx="8784976" cy="1228998"/>
          </a:xfr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r>
              <a:rPr lang="pt-BR" sz="3200" b="1" dirty="0" smtClean="0"/>
              <a:t/>
            </a:r>
            <a:br>
              <a:rPr lang="pt-BR" sz="3200" b="1" dirty="0" smtClean="0"/>
            </a:br>
            <a:r>
              <a:rPr lang="pt-BR" sz="3200" b="1" u="sng" dirty="0" smtClean="0">
                <a:solidFill>
                  <a:schemeClr val="tx1"/>
                </a:solidFill>
              </a:rPr>
              <a:t>CARACTERES DO </a:t>
            </a:r>
            <a:r>
              <a:rPr lang="pt-BR" sz="3200" b="1" u="sng" dirty="0" err="1" smtClean="0">
                <a:solidFill>
                  <a:schemeClr val="tx1"/>
                </a:solidFill>
              </a:rPr>
              <a:t>FACTORING</a:t>
            </a:r>
            <a:endParaRPr lang="pt-BR" sz="3200" u="sng" dirty="0">
              <a:solidFill>
                <a:schemeClr val="tx1"/>
              </a:solidFill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179512" y="1600200"/>
            <a:ext cx="8784976" cy="5069160"/>
          </a:xfr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normAutofit lnSpcReduction="10000"/>
          </a:bodyPr>
          <a:lstStyle/>
          <a:p>
            <a:pPr>
              <a:buNone/>
            </a:pPr>
            <a:endParaRPr lang="pt-BR" b="1" dirty="0"/>
          </a:p>
          <a:p>
            <a:r>
              <a:rPr lang="pt-BR" b="1" dirty="0">
                <a:solidFill>
                  <a:schemeClr val="tx1"/>
                </a:solidFill>
              </a:rPr>
              <a:t>a) </a:t>
            </a:r>
            <a:r>
              <a:rPr lang="pt-BR" b="1" dirty="0" err="1">
                <a:solidFill>
                  <a:schemeClr val="tx1"/>
                </a:solidFill>
              </a:rPr>
              <a:t>Faturizador</a:t>
            </a:r>
            <a:r>
              <a:rPr lang="pt-BR" b="1" dirty="0">
                <a:solidFill>
                  <a:schemeClr val="tx1"/>
                </a:solidFill>
              </a:rPr>
              <a:t> (</a:t>
            </a:r>
            <a:r>
              <a:rPr lang="pt-BR" b="1" dirty="0" err="1">
                <a:solidFill>
                  <a:schemeClr val="tx1"/>
                </a:solidFill>
              </a:rPr>
              <a:t>factor</a:t>
            </a:r>
            <a:r>
              <a:rPr lang="pt-BR" b="1" dirty="0">
                <a:solidFill>
                  <a:schemeClr val="tx1"/>
                </a:solidFill>
              </a:rPr>
              <a:t>);</a:t>
            </a:r>
          </a:p>
          <a:p>
            <a:r>
              <a:rPr lang="pt-BR" b="1" dirty="0">
                <a:solidFill>
                  <a:schemeClr val="tx1"/>
                </a:solidFill>
              </a:rPr>
              <a:t>b) </a:t>
            </a:r>
            <a:r>
              <a:rPr lang="pt-BR" b="1" dirty="0" err="1">
                <a:solidFill>
                  <a:schemeClr val="tx1"/>
                </a:solidFill>
              </a:rPr>
              <a:t>Faturizado</a:t>
            </a:r>
            <a:r>
              <a:rPr lang="pt-BR" b="1" dirty="0">
                <a:solidFill>
                  <a:schemeClr val="tx1"/>
                </a:solidFill>
              </a:rPr>
              <a:t> (fornecedor ou vendedor)</a:t>
            </a:r>
          </a:p>
          <a:p>
            <a:r>
              <a:rPr lang="pt-BR" b="1" dirty="0">
                <a:solidFill>
                  <a:schemeClr val="tx1"/>
                </a:solidFill>
              </a:rPr>
              <a:t>c) Comprador do vendedor;</a:t>
            </a:r>
          </a:p>
          <a:p>
            <a:r>
              <a:rPr lang="pt-BR" b="1" dirty="0">
                <a:solidFill>
                  <a:schemeClr val="tx1"/>
                </a:solidFill>
              </a:rPr>
              <a:t>d) Ocorrência de venda a prazo;</a:t>
            </a:r>
          </a:p>
          <a:p>
            <a:r>
              <a:rPr lang="pt-BR" b="1" dirty="0">
                <a:solidFill>
                  <a:schemeClr val="tx1"/>
                </a:solidFill>
              </a:rPr>
              <a:t>e) Crédito certo, líquido e lícito;</a:t>
            </a:r>
          </a:p>
          <a:p>
            <a:r>
              <a:rPr lang="pt-BR" b="1" dirty="0">
                <a:solidFill>
                  <a:schemeClr val="tx1"/>
                </a:solidFill>
              </a:rPr>
              <a:t>f) Transferência pelo </a:t>
            </a:r>
            <a:r>
              <a:rPr lang="pt-BR" b="1" dirty="0" err="1">
                <a:solidFill>
                  <a:schemeClr val="tx1"/>
                </a:solidFill>
              </a:rPr>
              <a:t>faturizado</a:t>
            </a:r>
            <a:r>
              <a:rPr lang="pt-BR" b="1" dirty="0">
                <a:solidFill>
                  <a:schemeClr val="tx1"/>
                </a:solidFill>
              </a:rPr>
              <a:t>, ao </a:t>
            </a:r>
            <a:r>
              <a:rPr lang="pt-BR" b="1" dirty="0" err="1">
                <a:solidFill>
                  <a:schemeClr val="tx1"/>
                </a:solidFill>
              </a:rPr>
              <a:t>faturizador</a:t>
            </a:r>
            <a:r>
              <a:rPr lang="pt-BR" b="1" dirty="0">
                <a:solidFill>
                  <a:schemeClr val="tx1"/>
                </a:solidFill>
              </a:rPr>
              <a:t>, das suas contas relativas a seus clientes;</a:t>
            </a:r>
          </a:p>
          <a:p>
            <a:r>
              <a:rPr lang="pt-BR" b="1" dirty="0">
                <a:solidFill>
                  <a:schemeClr val="tx1"/>
                </a:solidFill>
              </a:rPr>
              <a:t>g) Exclusividade;</a:t>
            </a:r>
            <a:endParaRPr lang="pt-BR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512" y="274638"/>
            <a:ext cx="8784976" cy="1143000"/>
          </a:xfr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r>
              <a:rPr lang="pt-BR" b="1" u="sng" dirty="0" smtClean="0">
                <a:solidFill>
                  <a:schemeClr val="tx1"/>
                </a:solidFill>
              </a:rPr>
              <a:t>O contrato de </a:t>
            </a:r>
            <a:r>
              <a:rPr lang="pt-BR" b="1" u="sng" dirty="0" err="1" smtClean="0">
                <a:solidFill>
                  <a:schemeClr val="tx1"/>
                </a:solidFill>
              </a:rPr>
              <a:t>faturização</a:t>
            </a:r>
            <a:r>
              <a:rPr lang="pt-BR" b="1" u="sng" dirty="0" smtClean="0">
                <a:solidFill>
                  <a:schemeClr val="tx1"/>
                </a:solidFill>
              </a:rPr>
              <a:t> é...</a:t>
            </a:r>
            <a:endParaRPr lang="pt-BR" b="1" u="sng" dirty="0">
              <a:solidFill>
                <a:schemeClr val="tx1"/>
              </a:solidFill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179512" y="1600200"/>
            <a:ext cx="8784976" cy="5069160"/>
          </a:xfr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r>
              <a:rPr lang="pt-BR" dirty="0" smtClean="0">
                <a:solidFill>
                  <a:schemeClr val="tx1"/>
                </a:solidFill>
              </a:rPr>
              <a:t>Bilateral;</a:t>
            </a:r>
          </a:p>
          <a:p>
            <a:r>
              <a:rPr lang="pt-BR" dirty="0" smtClean="0">
                <a:solidFill>
                  <a:schemeClr val="tx1"/>
                </a:solidFill>
              </a:rPr>
              <a:t>Oneroso;</a:t>
            </a:r>
          </a:p>
          <a:p>
            <a:r>
              <a:rPr lang="pt-BR" dirty="0" smtClean="0">
                <a:solidFill>
                  <a:schemeClr val="tx1"/>
                </a:solidFill>
              </a:rPr>
              <a:t>De prestação sucessiva;</a:t>
            </a:r>
          </a:p>
          <a:p>
            <a:r>
              <a:rPr lang="pt-BR" dirty="0" smtClean="0">
                <a:solidFill>
                  <a:schemeClr val="tx1"/>
                </a:solidFill>
              </a:rPr>
              <a:t>Consensual;</a:t>
            </a:r>
          </a:p>
          <a:p>
            <a:r>
              <a:rPr lang="pt-BR" dirty="0" smtClean="0">
                <a:solidFill>
                  <a:schemeClr val="tx1"/>
                </a:solidFill>
              </a:rPr>
              <a:t>Escrito;</a:t>
            </a:r>
          </a:p>
          <a:p>
            <a:r>
              <a:rPr lang="pt-BR" dirty="0" smtClean="0">
                <a:solidFill>
                  <a:schemeClr val="tx1"/>
                </a:solidFill>
              </a:rPr>
              <a:t>De Exclusividade;</a:t>
            </a:r>
          </a:p>
          <a:p>
            <a:r>
              <a:rPr lang="pt-BR" dirty="0" smtClean="0">
                <a:solidFill>
                  <a:schemeClr val="tx1"/>
                </a:solidFill>
              </a:rPr>
              <a:t>Atípico</a:t>
            </a:r>
            <a:endParaRPr lang="pt-BR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507288" cy="1143000"/>
          </a:xfr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r>
              <a:rPr lang="pt-BR" b="1" u="sng" dirty="0" smtClean="0">
                <a:solidFill>
                  <a:schemeClr val="tx1"/>
                </a:solidFill>
              </a:rPr>
              <a:t>Surgimento:</a:t>
            </a:r>
            <a:endParaRPr lang="pt-BR" b="1" u="sng" dirty="0">
              <a:solidFill>
                <a:schemeClr val="tx1"/>
              </a:solidFill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600200"/>
            <a:ext cx="8507288" cy="5069160"/>
          </a:xfr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endParaRPr lang="pt-BR" b="1" dirty="0" smtClean="0">
              <a:solidFill>
                <a:schemeClr val="tx1"/>
              </a:solidFill>
            </a:endParaRPr>
          </a:p>
          <a:p>
            <a:endParaRPr lang="pt-BR" b="1" dirty="0" smtClean="0">
              <a:solidFill>
                <a:schemeClr val="tx1"/>
              </a:solidFill>
            </a:endParaRPr>
          </a:p>
          <a:p>
            <a:r>
              <a:rPr lang="pt-BR" b="1" dirty="0" smtClean="0">
                <a:solidFill>
                  <a:schemeClr val="tx1"/>
                </a:solidFill>
              </a:rPr>
              <a:t>No Código de </a:t>
            </a:r>
            <a:r>
              <a:rPr lang="pt-BR" b="1" dirty="0" err="1" smtClean="0">
                <a:solidFill>
                  <a:schemeClr val="tx1"/>
                </a:solidFill>
              </a:rPr>
              <a:t>Hamurabi</a:t>
            </a:r>
            <a:endParaRPr lang="pt-BR" b="1" dirty="0" smtClean="0">
              <a:solidFill>
                <a:schemeClr val="tx1"/>
              </a:solidFill>
            </a:endParaRPr>
          </a:p>
          <a:p>
            <a:r>
              <a:rPr lang="pt-BR" b="1" dirty="0" smtClean="0">
                <a:solidFill>
                  <a:schemeClr val="tx1"/>
                </a:solidFill>
              </a:rPr>
              <a:t>No Direito Romano</a:t>
            </a:r>
          </a:p>
          <a:p>
            <a:r>
              <a:rPr lang="pt-BR" b="1" dirty="0" smtClean="0">
                <a:solidFill>
                  <a:schemeClr val="tx1"/>
                </a:solidFill>
              </a:rPr>
              <a:t>A figura do “</a:t>
            </a:r>
            <a:r>
              <a:rPr lang="pt-BR" b="1" dirty="0" err="1" smtClean="0">
                <a:solidFill>
                  <a:schemeClr val="tx1"/>
                </a:solidFill>
              </a:rPr>
              <a:t>Factor</a:t>
            </a:r>
            <a:r>
              <a:rPr lang="pt-BR" b="1" dirty="0" smtClean="0">
                <a:solidFill>
                  <a:schemeClr val="tx1"/>
                </a:solidFill>
              </a:rPr>
              <a:t>”</a:t>
            </a:r>
          </a:p>
          <a:p>
            <a:r>
              <a:rPr lang="pt-BR" b="1" dirty="0" smtClean="0">
                <a:solidFill>
                  <a:schemeClr val="tx1"/>
                </a:solidFill>
              </a:rPr>
              <a:t>Na Inglaterra</a:t>
            </a:r>
          </a:p>
          <a:p>
            <a:r>
              <a:rPr lang="pt-BR" b="1" dirty="0" smtClean="0">
                <a:solidFill>
                  <a:schemeClr val="tx1"/>
                </a:solidFill>
              </a:rPr>
              <a:t>Nos EUA</a:t>
            </a:r>
          </a:p>
          <a:p>
            <a:endParaRPr lang="pt-BR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Conteúdo 2"/>
          <p:cNvSpPr txBox="1">
            <a:spLocks/>
          </p:cNvSpPr>
          <p:nvPr/>
        </p:nvSpPr>
        <p:spPr>
          <a:xfrm>
            <a:off x="457200" y="1600200"/>
            <a:ext cx="8507288" cy="5069160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pt-BR" sz="3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pt-BR" sz="3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pt-BR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Garantia prestada pelo </a:t>
            </a:r>
            <a:r>
              <a:rPr kumimoji="0" lang="pt-BR" sz="32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factor</a:t>
            </a:r>
            <a:endParaRPr kumimoji="0" lang="pt-BR" sz="3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pt-BR" sz="3200" b="1" dirty="0" smtClean="0">
                <a:solidFill>
                  <a:schemeClr val="tx1"/>
                </a:solidFill>
              </a:rPr>
              <a:t>Gestão Comercial do </a:t>
            </a:r>
            <a:r>
              <a:rPr lang="pt-BR" sz="3200" b="1" dirty="0" err="1" smtClean="0">
                <a:solidFill>
                  <a:schemeClr val="tx1"/>
                </a:solidFill>
              </a:rPr>
              <a:t>faturizador</a:t>
            </a:r>
            <a:endParaRPr lang="pt-BR" sz="3200" b="1" dirty="0" smtClean="0">
              <a:solidFill>
                <a:schemeClr val="tx1"/>
              </a:solidFill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pt-BR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Financiamento da Empresa </a:t>
            </a:r>
            <a:r>
              <a:rPr kumimoji="0" lang="pt-BR" sz="32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Faturizada</a:t>
            </a:r>
            <a:endParaRPr kumimoji="0" lang="pt-BR" sz="3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pt-BR" sz="32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Título 1"/>
          <p:cNvSpPr>
            <a:spLocks noGrp="1"/>
          </p:cNvSpPr>
          <p:nvPr>
            <p:ph type="title"/>
          </p:nvPr>
        </p:nvSpPr>
        <p:spPr/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r>
              <a:rPr lang="pt-BR" b="1" u="sng" dirty="0" smtClean="0">
                <a:solidFill>
                  <a:schemeClr val="tx1"/>
                </a:solidFill>
              </a:rPr>
              <a:t>VANTAGENS</a:t>
            </a:r>
            <a:endParaRPr lang="pt-BR" b="1" u="sng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507288" cy="1511288"/>
          </a:xfr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>
              <a:buFont typeface="Arial" pitchFamily="34" charset="0"/>
              <a:buChar char="•"/>
            </a:pPr>
            <a:r>
              <a:rPr lang="pt-BR" sz="4000" b="1" dirty="0" smtClean="0">
                <a:solidFill>
                  <a:schemeClr val="tx1"/>
                </a:solidFill>
              </a:rPr>
              <a:t>MODALIDADES</a:t>
            </a:r>
            <a:endParaRPr lang="pt-BR" sz="4000" b="1" dirty="0">
              <a:solidFill>
                <a:schemeClr val="tx1"/>
              </a:solidFill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2000240"/>
            <a:ext cx="8507288" cy="4669120"/>
          </a:xfr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normAutofit lnSpcReduction="10000"/>
          </a:bodyPr>
          <a:lstStyle/>
          <a:p>
            <a:r>
              <a:rPr lang="pt-BR" sz="2400" b="1" dirty="0" smtClean="0">
                <a:solidFill>
                  <a:schemeClr val="tx1"/>
                </a:solidFill>
              </a:rPr>
              <a:t>SEGUNDO CARLOS RENATO DE AZEVEDO FERREIRA</a:t>
            </a:r>
          </a:p>
          <a:p>
            <a:endParaRPr lang="pt-BR" sz="2800" b="1" dirty="0" smtClean="0">
              <a:solidFill>
                <a:schemeClr val="tx1"/>
              </a:solidFill>
            </a:endParaRPr>
          </a:p>
          <a:p>
            <a:r>
              <a:rPr lang="pt-BR" sz="2800" b="1" dirty="0" smtClean="0">
                <a:solidFill>
                  <a:schemeClr val="tx1"/>
                </a:solidFill>
              </a:rPr>
              <a:t>1)</a:t>
            </a:r>
            <a:r>
              <a:rPr lang="pt-BR" sz="2800" b="1" dirty="0" err="1" smtClean="0">
                <a:solidFill>
                  <a:schemeClr val="tx1"/>
                </a:solidFill>
              </a:rPr>
              <a:t>Old</a:t>
            </a:r>
            <a:r>
              <a:rPr lang="pt-BR" sz="2800" b="1" dirty="0" smtClean="0">
                <a:solidFill>
                  <a:schemeClr val="tx1"/>
                </a:solidFill>
              </a:rPr>
              <a:t> </a:t>
            </a:r>
            <a:r>
              <a:rPr lang="pt-BR" sz="2800" b="1" dirty="0" err="1" smtClean="0">
                <a:solidFill>
                  <a:schemeClr val="tx1"/>
                </a:solidFill>
              </a:rPr>
              <a:t>Line</a:t>
            </a:r>
            <a:r>
              <a:rPr lang="pt-BR" sz="2800" b="1" dirty="0" smtClean="0">
                <a:solidFill>
                  <a:schemeClr val="tx1"/>
                </a:solidFill>
              </a:rPr>
              <a:t> </a:t>
            </a:r>
            <a:r>
              <a:rPr lang="pt-BR" sz="2800" b="1" dirty="0" err="1" smtClean="0">
                <a:solidFill>
                  <a:schemeClr val="tx1"/>
                </a:solidFill>
              </a:rPr>
              <a:t>factoring</a:t>
            </a:r>
            <a:r>
              <a:rPr lang="pt-BR" sz="2800" b="1" dirty="0" smtClean="0">
                <a:solidFill>
                  <a:schemeClr val="tx1"/>
                </a:solidFill>
              </a:rPr>
              <a:t> ou </a:t>
            </a:r>
            <a:r>
              <a:rPr lang="pt-BR" sz="2800" b="1" dirty="0" err="1" smtClean="0">
                <a:solidFill>
                  <a:schemeClr val="tx1"/>
                </a:solidFill>
              </a:rPr>
              <a:t>Factoring</a:t>
            </a:r>
            <a:r>
              <a:rPr lang="pt-BR" sz="2800" b="1" dirty="0" smtClean="0">
                <a:solidFill>
                  <a:schemeClr val="tx1"/>
                </a:solidFill>
              </a:rPr>
              <a:t> Convencional ou “com antecipação”;</a:t>
            </a:r>
          </a:p>
          <a:p>
            <a:r>
              <a:rPr lang="pt-BR" sz="2800" b="1" dirty="0" smtClean="0">
                <a:solidFill>
                  <a:schemeClr val="tx1"/>
                </a:solidFill>
              </a:rPr>
              <a:t>2)</a:t>
            </a:r>
            <a:r>
              <a:rPr lang="pt-BR" sz="2800" b="1" dirty="0" err="1" smtClean="0">
                <a:solidFill>
                  <a:schemeClr val="tx1"/>
                </a:solidFill>
              </a:rPr>
              <a:t>Maturity</a:t>
            </a:r>
            <a:r>
              <a:rPr lang="pt-BR" sz="2800" b="1" dirty="0" smtClean="0">
                <a:solidFill>
                  <a:schemeClr val="tx1"/>
                </a:solidFill>
              </a:rPr>
              <a:t> </a:t>
            </a:r>
            <a:r>
              <a:rPr lang="pt-BR" sz="2800" b="1" dirty="0" err="1" smtClean="0">
                <a:solidFill>
                  <a:schemeClr val="tx1"/>
                </a:solidFill>
              </a:rPr>
              <a:t>factoring</a:t>
            </a:r>
            <a:r>
              <a:rPr lang="pt-BR" sz="2800" b="1" dirty="0" smtClean="0">
                <a:solidFill>
                  <a:schemeClr val="tx1"/>
                </a:solidFill>
              </a:rPr>
              <a:t> ou “sem antecipação”;</a:t>
            </a:r>
          </a:p>
          <a:p>
            <a:r>
              <a:rPr lang="pt-BR" sz="2800" b="1" dirty="0" smtClean="0">
                <a:solidFill>
                  <a:schemeClr val="tx1"/>
                </a:solidFill>
              </a:rPr>
              <a:t>3) </a:t>
            </a:r>
            <a:r>
              <a:rPr lang="pt-BR" sz="2800" b="1" dirty="0" err="1" smtClean="0">
                <a:solidFill>
                  <a:schemeClr val="tx1"/>
                </a:solidFill>
              </a:rPr>
              <a:t>Collection</a:t>
            </a:r>
            <a:r>
              <a:rPr lang="pt-BR" sz="2800" b="1" dirty="0" smtClean="0">
                <a:solidFill>
                  <a:schemeClr val="tx1"/>
                </a:solidFill>
              </a:rPr>
              <a:t> </a:t>
            </a:r>
            <a:r>
              <a:rPr lang="pt-BR" sz="2800" b="1" dirty="0" err="1" smtClean="0">
                <a:solidFill>
                  <a:schemeClr val="tx1"/>
                </a:solidFill>
              </a:rPr>
              <a:t>type</a:t>
            </a:r>
            <a:r>
              <a:rPr lang="pt-BR" sz="2800" b="1" dirty="0" smtClean="0">
                <a:solidFill>
                  <a:schemeClr val="tx1"/>
                </a:solidFill>
              </a:rPr>
              <a:t> </a:t>
            </a:r>
            <a:r>
              <a:rPr lang="pt-BR" sz="2800" b="1" dirty="0" err="1" smtClean="0">
                <a:solidFill>
                  <a:schemeClr val="tx1"/>
                </a:solidFill>
              </a:rPr>
              <a:t>factoring</a:t>
            </a:r>
            <a:r>
              <a:rPr lang="pt-BR" sz="2800" b="1" dirty="0" smtClean="0">
                <a:solidFill>
                  <a:schemeClr val="tx1"/>
                </a:solidFill>
              </a:rPr>
              <a:t> </a:t>
            </a:r>
            <a:r>
              <a:rPr lang="pt-BR" sz="2800" b="1" dirty="0" err="1" smtClean="0">
                <a:solidFill>
                  <a:schemeClr val="tx1"/>
                </a:solidFill>
              </a:rPr>
              <a:t>agreement</a:t>
            </a:r>
            <a:r>
              <a:rPr lang="pt-BR" sz="2800" b="1" dirty="0" smtClean="0">
                <a:solidFill>
                  <a:schemeClr val="tx1"/>
                </a:solidFill>
              </a:rPr>
              <a:t>;</a:t>
            </a:r>
          </a:p>
          <a:p>
            <a:r>
              <a:rPr lang="pt-BR" sz="2800" b="1" dirty="0" smtClean="0">
                <a:solidFill>
                  <a:schemeClr val="tx1"/>
                </a:solidFill>
              </a:rPr>
              <a:t>4) </a:t>
            </a:r>
            <a:r>
              <a:rPr lang="pt-BR" sz="2800" b="1" dirty="0" err="1" smtClean="0">
                <a:solidFill>
                  <a:schemeClr val="tx1"/>
                </a:solidFill>
              </a:rPr>
              <a:t>Intercredit</a:t>
            </a:r>
            <a:r>
              <a:rPr lang="pt-BR" sz="2800" b="1" dirty="0" smtClean="0">
                <a:solidFill>
                  <a:schemeClr val="tx1"/>
                </a:solidFill>
              </a:rPr>
              <a:t>;</a:t>
            </a:r>
          </a:p>
          <a:p>
            <a:r>
              <a:rPr lang="pt-BR" sz="2800" b="1" dirty="0" smtClean="0">
                <a:solidFill>
                  <a:schemeClr val="tx1"/>
                </a:solidFill>
              </a:rPr>
              <a:t>5) </a:t>
            </a:r>
            <a:r>
              <a:rPr lang="pt-BR" sz="2800" b="1" dirty="0" err="1" smtClean="0">
                <a:solidFill>
                  <a:schemeClr val="tx1"/>
                </a:solidFill>
              </a:rPr>
              <a:t>Factoring</a:t>
            </a:r>
            <a:r>
              <a:rPr lang="pt-BR" sz="2800" b="1" dirty="0" smtClean="0">
                <a:solidFill>
                  <a:schemeClr val="tx1"/>
                </a:solidFill>
              </a:rPr>
              <a:t> </a:t>
            </a:r>
            <a:r>
              <a:rPr lang="pt-BR" sz="2800" b="1" dirty="0" err="1" smtClean="0">
                <a:solidFill>
                  <a:schemeClr val="tx1"/>
                </a:solidFill>
              </a:rPr>
              <a:t>with</a:t>
            </a:r>
            <a:r>
              <a:rPr lang="pt-BR" sz="2800" b="1" dirty="0" smtClean="0">
                <a:solidFill>
                  <a:schemeClr val="tx1"/>
                </a:solidFill>
              </a:rPr>
              <a:t> </a:t>
            </a:r>
            <a:r>
              <a:rPr lang="pt-BR" sz="2800" b="1" dirty="0" err="1" smtClean="0">
                <a:solidFill>
                  <a:schemeClr val="tx1"/>
                </a:solidFill>
              </a:rPr>
              <a:t>recourse</a:t>
            </a:r>
            <a:r>
              <a:rPr lang="pt-BR" sz="2800" b="1" dirty="0" smtClean="0">
                <a:solidFill>
                  <a:schemeClr val="tx1"/>
                </a:solidFill>
              </a:rPr>
              <a:t>;</a:t>
            </a:r>
          </a:p>
          <a:p>
            <a:r>
              <a:rPr lang="pt-BR" sz="2800" b="1" dirty="0" smtClean="0">
                <a:solidFill>
                  <a:schemeClr val="tx1"/>
                </a:solidFill>
              </a:rPr>
              <a:t>6) Open </a:t>
            </a:r>
            <a:r>
              <a:rPr lang="pt-BR" sz="2800" b="1" dirty="0" err="1" smtClean="0">
                <a:solidFill>
                  <a:schemeClr val="tx1"/>
                </a:solidFill>
              </a:rPr>
              <a:t>factoring</a:t>
            </a:r>
            <a:r>
              <a:rPr lang="pt-BR" sz="2800" b="1" dirty="0" smtClean="0">
                <a:solidFill>
                  <a:schemeClr val="tx1"/>
                </a:solidFill>
              </a:rPr>
              <a:t>;</a:t>
            </a:r>
          </a:p>
          <a:p>
            <a:r>
              <a:rPr lang="pt-BR" sz="2800" b="1" dirty="0" smtClean="0">
                <a:solidFill>
                  <a:schemeClr val="tx1"/>
                </a:solidFill>
              </a:rPr>
              <a:t>7)</a:t>
            </a:r>
            <a:r>
              <a:rPr lang="pt-BR" sz="2800" b="1" dirty="0" err="1" smtClean="0">
                <a:solidFill>
                  <a:schemeClr val="tx1"/>
                </a:solidFill>
              </a:rPr>
              <a:t>Undisclosed</a:t>
            </a:r>
            <a:r>
              <a:rPr lang="pt-BR" sz="2800" b="1" dirty="0" smtClean="0">
                <a:solidFill>
                  <a:schemeClr val="tx1"/>
                </a:solidFill>
              </a:rPr>
              <a:t> </a:t>
            </a:r>
            <a:r>
              <a:rPr lang="pt-BR" sz="2800" b="1" dirty="0" err="1" smtClean="0">
                <a:solidFill>
                  <a:schemeClr val="tx1"/>
                </a:solidFill>
              </a:rPr>
              <a:t>factoring</a:t>
            </a:r>
            <a:r>
              <a:rPr lang="pt-BR" sz="2800" b="1" dirty="0" smtClean="0">
                <a:solidFill>
                  <a:schemeClr val="tx1"/>
                </a:solidFill>
              </a:rPr>
              <a:t>.</a:t>
            </a:r>
          </a:p>
          <a:p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645</TotalTime>
  <Words>902</Words>
  <Application>Microsoft Office PowerPoint</Application>
  <PresentationFormat>Apresentação na tela (4:3)</PresentationFormat>
  <Paragraphs>117</Paragraphs>
  <Slides>17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17</vt:i4>
      </vt:variant>
    </vt:vector>
  </HeadingPairs>
  <TitlesOfParts>
    <vt:vector size="18" baseType="lpstr">
      <vt:lpstr>Tema do Office</vt:lpstr>
      <vt:lpstr>FACTORING ( Fomento Mercantil)</vt:lpstr>
      <vt:lpstr>Definições:</vt:lpstr>
      <vt:lpstr>Lei nº 8.981/95</vt:lpstr>
      <vt:lpstr>Objeto: O objeto da faturização é a garantia do pagamento do título de crédito denominado duplicata.  Aquele  que poderá emitir a duplicata é o faturizado, sendo que a faturizadora se obriga a cobra – la. </vt:lpstr>
      <vt:lpstr> CARACTERES DO FACTORING</vt:lpstr>
      <vt:lpstr>O contrato de faturização é...</vt:lpstr>
      <vt:lpstr>Surgimento:</vt:lpstr>
      <vt:lpstr>VANTAGENS</vt:lpstr>
      <vt:lpstr>MODALIDADES</vt:lpstr>
      <vt:lpstr> </vt:lpstr>
      <vt:lpstr>Slide 11</vt:lpstr>
      <vt:lpstr>Slide 12</vt:lpstr>
      <vt:lpstr>Slide 13</vt:lpstr>
      <vt:lpstr>e</vt:lpstr>
      <vt:lpstr>JURISPRUDÊNCIA</vt:lpstr>
      <vt:lpstr>Referências Bibliográficas:</vt:lpstr>
      <vt:lpstr>Grupo: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FACTORING</dc:title>
  <dc:creator>Nanny</dc:creator>
  <cp:lastModifiedBy>Giselle</cp:lastModifiedBy>
  <cp:revision>35</cp:revision>
  <dcterms:created xsi:type="dcterms:W3CDTF">2011-05-17T00:30:47Z</dcterms:created>
  <dcterms:modified xsi:type="dcterms:W3CDTF">2011-05-18T21:51:02Z</dcterms:modified>
</cp:coreProperties>
</file>