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72" r:id="rId9"/>
    <p:sldId id="262" r:id="rId10"/>
    <p:sldId id="266" r:id="rId11"/>
    <p:sldId id="268" r:id="rId12"/>
    <p:sldId id="269" r:id="rId13"/>
    <p:sldId id="270" r:id="rId14"/>
    <p:sldId id="271" r:id="rId15"/>
    <p:sldId id="263" r:id="rId16"/>
    <p:sldId id="265" r:id="rId17"/>
    <p:sldId id="264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3C432-07FA-4CDF-87AB-ADCAA6A466AA}" type="datetimeFigureOut">
              <a:rPr lang="pt-BR" smtClean="0"/>
              <a:pPr/>
              <a:t>17/05/2011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84976" cy="244827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FACTORING</a:t>
            </a:r>
            <a:br>
              <a:rPr lang="pt-BR" b="1" u="sng" dirty="0" smtClean="0">
                <a:solidFill>
                  <a:schemeClr val="tx1"/>
                </a:solidFill>
              </a:rPr>
            </a:br>
            <a:r>
              <a:rPr lang="pt-BR" b="1" u="sng" dirty="0" smtClean="0">
                <a:solidFill>
                  <a:schemeClr val="tx1"/>
                </a:solidFill>
              </a:rPr>
              <a:t>( Fomento Mercantil)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pt-BR" b="1" dirty="0">
                <a:solidFill>
                  <a:schemeClr val="tx1"/>
                </a:solidFill>
              </a:rPr>
              <a:t>N</a:t>
            </a:r>
            <a:r>
              <a:rPr lang="pt-BR" b="1" dirty="0" smtClean="0">
                <a:solidFill>
                  <a:schemeClr val="tx1"/>
                </a:solidFill>
              </a:rPr>
              <a:t>o Brasil o conceito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dirty="0" smtClean="0">
                <a:solidFill>
                  <a:schemeClr val="tx1"/>
                </a:solidFill>
              </a:rPr>
              <a:t> está disposto na Resolução 2144 do Banco Central (22.02.1995) como: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"a atividade de prestação cumulativa e contínua de serviços de assessoria creditícia, mercadológica, gestão de créditos, seleção de riscos, administração de contas a pagar e a receber, e compras de direitos creditórios resultantes de vendas mercantis a prazo ou de prestação de serviços".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pt-BR" sz="4000" b="1" dirty="0" smtClean="0">
                <a:solidFill>
                  <a:schemeClr val="tx1"/>
                </a:solidFill>
              </a:rPr>
              <a:t>OBRIGAÇÕES DO </a:t>
            </a:r>
            <a:r>
              <a:rPr lang="pt-BR" sz="4000" b="1" dirty="0" err="1" smtClean="0">
                <a:solidFill>
                  <a:schemeClr val="tx1"/>
                </a:solidFill>
              </a:rPr>
              <a:t>FATURIZADOR</a:t>
            </a:r>
            <a:endParaRPr lang="pt-BR" sz="4000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Pagar ao </a:t>
            </a:r>
            <a:r>
              <a:rPr lang="pt-BR" b="1" dirty="0" err="1" smtClean="0">
                <a:solidFill>
                  <a:schemeClr val="tx1"/>
                </a:solidFill>
              </a:rPr>
              <a:t>Faturizado</a:t>
            </a:r>
            <a:r>
              <a:rPr lang="pt-BR" b="1" dirty="0" smtClean="0">
                <a:solidFill>
                  <a:schemeClr val="tx1"/>
                </a:solidFill>
              </a:rPr>
              <a:t> as importâncias relativas às faturas que lhe foram apresentadas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Assumir o risco de não-pagamento dessas faturas pelo devedor.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Prestar  Assistência ao </a:t>
            </a:r>
            <a:r>
              <a:rPr lang="pt-BR" b="1" dirty="0" err="1" smtClean="0">
                <a:solidFill>
                  <a:schemeClr val="tx1"/>
                </a:solidFill>
              </a:rPr>
              <a:t>Faturizado</a:t>
            </a:r>
            <a:r>
              <a:rPr lang="pt-BR" b="1" dirty="0" smtClean="0">
                <a:solidFill>
                  <a:schemeClr val="tx1"/>
                </a:solidFill>
              </a:rPr>
              <a:t>, fornecendo-lhe informações sobre o comércio e sobre cada cliente</a:t>
            </a:r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OBRIGAÇÕES DO </a:t>
            </a: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</a:t>
            </a: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Pagar ao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comissões devidas pela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faturização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Submeter ao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3200" b="1" dirty="0" smtClean="0">
                <a:solidFill>
                  <a:schemeClr val="tx1"/>
                </a:solidFill>
              </a:rPr>
              <a:t> as contas dos clientes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Remeter as contas ao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relacionando-as num </a:t>
            </a:r>
            <a:r>
              <a:rPr kumimoji="0" lang="pt-BR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bordereau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(uma lista, fatura)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Prestar informações e dar toda assistência ao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3200" b="1" dirty="0" smtClean="0">
                <a:solidFill>
                  <a:schemeClr val="tx1"/>
                </a:solidFill>
              </a:rPr>
              <a:t>, em relação aos clientes e ao recebimento das dívidas.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DIREITOS DO </a:t>
            </a: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Selecionar os créditos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Cobrar as faturas pagas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Deduzir a sua remuneração das importâncias creditadas ao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Examinar livros e papeis do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DIREITOS DO </a:t>
            </a: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</a:t>
            </a: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Receber os pagamentos das faturas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Transferir ao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3200" b="1" dirty="0" smtClean="0">
                <a:solidFill>
                  <a:schemeClr val="tx1"/>
                </a:solidFill>
              </a:rPr>
              <a:t> as faturas não aprovadas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 informado e assistido pelo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EXTINÇÃO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Pela Decorrência do prazo de duração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err="1" smtClean="0">
                <a:solidFill>
                  <a:schemeClr val="tx1"/>
                </a:solidFill>
              </a:rPr>
              <a:t>Distrato</a:t>
            </a:r>
            <a:endParaRPr lang="pt-BR" sz="3200" b="1" dirty="0" smtClean="0">
              <a:solidFill>
                <a:schemeClr val="tx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Mudança de estado de um dos contratantes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err="1" smtClean="0">
                <a:solidFill>
                  <a:schemeClr val="tx1"/>
                </a:solidFill>
              </a:rPr>
              <a:t>Resilição</a:t>
            </a:r>
            <a:r>
              <a:rPr lang="pt-BR" sz="3200" b="1" dirty="0" smtClean="0">
                <a:solidFill>
                  <a:schemeClr val="tx1"/>
                </a:solidFill>
              </a:rPr>
              <a:t> unilateral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Inadimplemento de obrigações contratuais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Morte de uma das partes, se ela for comerciante individual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BR" b="1" u="sng" dirty="0" smtClean="0">
                <a:solidFill>
                  <a:schemeClr val="tx1"/>
                </a:solidFill>
              </a:rPr>
              <a:t>JURISPRUDÊNCIA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pt-BR" b="1" dirty="0" smtClean="0">
                <a:solidFill>
                  <a:schemeClr val="tx1"/>
                </a:solidFill>
              </a:rPr>
              <a:t>"Como salientado por ambas as partes, foi firmado, entre elas, um contrato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dirty="0" smtClean="0">
                <a:solidFill>
                  <a:schemeClr val="tx1"/>
                </a:solidFill>
              </a:rPr>
              <a:t> ou de </a:t>
            </a:r>
            <a:r>
              <a:rPr lang="pt-BR" b="1" dirty="0" err="1" smtClean="0">
                <a:solidFill>
                  <a:schemeClr val="tx1"/>
                </a:solidFill>
              </a:rPr>
              <a:t>faturização</a:t>
            </a:r>
            <a:r>
              <a:rPr lang="pt-BR" b="1" dirty="0" smtClean="0">
                <a:solidFill>
                  <a:schemeClr val="tx1"/>
                </a:solidFill>
              </a:rPr>
              <a:t>, aliás, documentado às fls. 7 e 20. De acordo com ensinamento de Arnaldo Wald: </a:t>
            </a:r>
            <a:r>
              <a:rPr lang="pt-BR" b="1" i="1" dirty="0" smtClean="0">
                <a:solidFill>
                  <a:schemeClr val="tx1"/>
                </a:solidFill>
              </a:rPr>
              <a:t>‘o contrato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i="1" dirty="0" smtClean="0">
                <a:solidFill>
                  <a:schemeClr val="tx1"/>
                </a:solidFill>
              </a:rPr>
              <a:t>, ou de </a:t>
            </a:r>
            <a:r>
              <a:rPr lang="pt-BR" b="1" i="1" dirty="0" err="1" smtClean="0">
                <a:solidFill>
                  <a:schemeClr val="tx1"/>
                </a:solidFill>
              </a:rPr>
              <a:t>faturização</a:t>
            </a:r>
            <a:r>
              <a:rPr lang="pt-BR" b="1" i="1" dirty="0" smtClean="0">
                <a:solidFill>
                  <a:schemeClr val="tx1"/>
                </a:solidFill>
              </a:rPr>
              <a:t>, consiste na aquisição, por uma empresa especializada, de créditos faturados por um comerciante ou industrial, sem direito de regresso contra o mesmo. Assim, a empresa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i="1" dirty="0" smtClean="0">
                <a:solidFill>
                  <a:schemeClr val="tx1"/>
                </a:solidFill>
              </a:rPr>
              <a:t>, ou seja, o </a:t>
            </a:r>
            <a:r>
              <a:rPr lang="pt-BR" b="1" i="1" dirty="0" err="1" smtClean="0">
                <a:solidFill>
                  <a:schemeClr val="tx1"/>
                </a:solidFill>
              </a:rPr>
              <a:t>factor</a:t>
            </a:r>
            <a:r>
              <a:rPr lang="pt-BR" b="1" i="1" dirty="0" smtClean="0">
                <a:solidFill>
                  <a:schemeClr val="tx1"/>
                </a:solidFill>
              </a:rPr>
              <a:t>, assume os riscos da cobrança e, eventualmente, da insolvência do devedor, recebendo uma remuneração ou comissão, ou fazendo a compra dos créditos com redução em relação ao valor dos mesmos.’</a:t>
            </a:r>
            <a:r>
              <a:rPr lang="pt-BR" b="1" dirty="0" smtClean="0">
                <a:solidFill>
                  <a:schemeClr val="tx1"/>
                </a:solidFill>
              </a:rPr>
              <a:t> (Curso de Direito Civil, Vol. II, n. 235, p. 466, ed. RT, 1992). Desse modo, o cheque em execução, objeto da </a:t>
            </a:r>
            <a:r>
              <a:rPr lang="pt-BR" b="1" dirty="0" err="1" smtClean="0">
                <a:solidFill>
                  <a:schemeClr val="tx1"/>
                </a:solidFill>
              </a:rPr>
              <a:t>faturização</a:t>
            </a:r>
            <a:r>
              <a:rPr lang="pt-BR" b="1" dirty="0" smtClean="0">
                <a:solidFill>
                  <a:schemeClr val="tx1"/>
                </a:solidFill>
              </a:rPr>
              <a:t>, era inexigível em relação à embargante ou </a:t>
            </a:r>
            <a:r>
              <a:rPr lang="pt-BR" b="1" dirty="0" err="1" smtClean="0">
                <a:solidFill>
                  <a:schemeClr val="tx1"/>
                </a:solidFill>
              </a:rPr>
              <a:t>faturizada</a:t>
            </a:r>
            <a:r>
              <a:rPr lang="pt-BR" b="1" dirty="0" smtClean="0">
                <a:solidFill>
                  <a:schemeClr val="tx1"/>
                </a:solidFill>
              </a:rPr>
              <a:t>" (Ap. N. 196033039, 3ª Câmara Cível, TARGS, 17/04/99)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Sentença do </a:t>
            </a:r>
            <a:r>
              <a:rPr lang="pt-BR" b="1" dirty="0" smtClean="0">
                <a:solidFill>
                  <a:schemeClr val="tx1"/>
                </a:solidFill>
              </a:rPr>
              <a:t>Juiz Léo Lima do extinto Tribunal de Alçada do Rio Grande do Sul.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Referências Bibliográficas: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pt-BR" dirty="0">
                <a:solidFill>
                  <a:schemeClr val="tx1"/>
                </a:solidFill>
              </a:rPr>
              <a:t>COELHO, Fábio </a:t>
            </a:r>
            <a:r>
              <a:rPr lang="pt-BR" dirty="0" err="1">
                <a:solidFill>
                  <a:schemeClr val="tx1"/>
                </a:solidFill>
              </a:rPr>
              <a:t>Ulhoa</a:t>
            </a:r>
            <a:r>
              <a:rPr lang="pt-BR" dirty="0">
                <a:solidFill>
                  <a:schemeClr val="tx1"/>
                </a:solidFill>
              </a:rPr>
              <a:t>. Manual de Direito Comercial. 11. ª ed. S. Paulo: Ed. Saraiva,1999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DINIZ</a:t>
            </a:r>
            <a:r>
              <a:rPr lang="pt-BR" dirty="0">
                <a:solidFill>
                  <a:schemeClr val="tx1"/>
                </a:solidFill>
              </a:rPr>
              <a:t>, Maria Helena. Tratado Teórico e Prático dos contratos, 4. ª ed. São Paulo: Editora </a:t>
            </a:r>
          </a:p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	Saraiva</a:t>
            </a:r>
            <a:r>
              <a:rPr lang="pt-BR" dirty="0">
                <a:solidFill>
                  <a:schemeClr val="tx1"/>
                </a:solidFill>
              </a:rPr>
              <a:t>, 1993. </a:t>
            </a:r>
            <a:endParaRPr lang="pt-BR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MARTINS, </a:t>
            </a:r>
            <a:r>
              <a:rPr lang="pt-BR" dirty="0" err="1">
                <a:solidFill>
                  <a:schemeClr val="tx1"/>
                </a:solidFill>
              </a:rPr>
              <a:t>Fran</a:t>
            </a:r>
            <a:r>
              <a:rPr lang="pt-BR" dirty="0">
                <a:solidFill>
                  <a:schemeClr val="tx1"/>
                </a:solidFill>
              </a:rPr>
              <a:t>. Contratos e Obrigações Comerciais, Rio de Janeiro: Editora Forense, 1990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http://jus.uol.com.br/revista/texto/634/estudo-sobre-o-contrato-de-factoring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Grupo: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 smtClean="0">
                <a:solidFill>
                  <a:schemeClr val="tx1"/>
                </a:solidFill>
              </a:rPr>
              <a:t>                                                                     8ºB, mat.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José Alberto </a:t>
            </a:r>
            <a:r>
              <a:rPr lang="pt-BR" dirty="0" err="1" smtClean="0">
                <a:solidFill>
                  <a:schemeClr val="tx1"/>
                </a:solidFill>
              </a:rPr>
              <a:t>Hirs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Nayanne Vinnie N. Britto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Thiago Barreto Cunha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85010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Definições: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400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algn="just"/>
            <a:r>
              <a:rPr lang="pt-BR" sz="6200" b="1" dirty="0">
                <a:solidFill>
                  <a:schemeClr val="tx1"/>
                </a:solidFill>
              </a:rPr>
              <a:t>Segundo Maria Helena Diniz, o contrato de </a:t>
            </a:r>
            <a:r>
              <a:rPr lang="pt-BR" sz="6200" b="1" dirty="0" err="1" smtClean="0">
                <a:solidFill>
                  <a:schemeClr val="tx1"/>
                </a:solidFill>
              </a:rPr>
              <a:t>Factoring</a:t>
            </a:r>
            <a:r>
              <a:rPr lang="pt-BR" sz="6200" b="1" dirty="0" smtClean="0">
                <a:solidFill>
                  <a:schemeClr val="tx1"/>
                </a:solidFill>
              </a:rPr>
              <a:t> “</a:t>
            </a:r>
            <a:r>
              <a:rPr lang="pt-BR" sz="6200" b="1" dirty="0">
                <a:solidFill>
                  <a:schemeClr val="tx1"/>
                </a:solidFill>
              </a:rPr>
              <a:t>aquele em que um industrial ou </a:t>
            </a:r>
            <a:r>
              <a:rPr lang="pt-BR" sz="6200" b="1" dirty="0" smtClean="0">
                <a:solidFill>
                  <a:schemeClr val="tx1"/>
                </a:solidFill>
              </a:rPr>
              <a:t>comerciante (</a:t>
            </a:r>
            <a:r>
              <a:rPr lang="pt-BR" sz="6200" b="1" dirty="0" err="1" smtClean="0">
                <a:solidFill>
                  <a:schemeClr val="tx1"/>
                </a:solidFill>
              </a:rPr>
              <a:t>faturizado</a:t>
            </a:r>
            <a:r>
              <a:rPr lang="pt-BR" sz="6200" b="1" dirty="0" smtClean="0">
                <a:solidFill>
                  <a:schemeClr val="tx1"/>
                </a:solidFill>
              </a:rPr>
              <a:t>) cede a outro (</a:t>
            </a:r>
            <a:r>
              <a:rPr lang="pt-BR" sz="6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6200" b="1" dirty="0" smtClean="0">
                <a:solidFill>
                  <a:schemeClr val="tx1"/>
                </a:solidFill>
              </a:rPr>
              <a:t>), no todo ou em parte, os créditos provenientes de suas vendas mercantis a terceiros, mediante o pagamento de uma remuneração; ou consiste no desconto sobre os respectivos valores, ou seja, conforme o montante de tais créditos. É um contrato que se liga à emissão e transferência de faturas”. </a:t>
            </a:r>
          </a:p>
          <a:p>
            <a:pPr algn="just">
              <a:buNone/>
            </a:pPr>
            <a:endParaRPr lang="pt-BR" sz="62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6200" b="1" dirty="0" smtClean="0">
                <a:solidFill>
                  <a:schemeClr val="tx1"/>
                </a:solidFill>
              </a:rPr>
              <a:t>Para </a:t>
            </a:r>
            <a:r>
              <a:rPr lang="pt-BR" sz="6200" b="1" dirty="0" err="1">
                <a:solidFill>
                  <a:schemeClr val="tx1"/>
                </a:solidFill>
              </a:rPr>
              <a:t>Fran</a:t>
            </a:r>
            <a:r>
              <a:rPr lang="pt-BR" sz="6200" b="1" dirty="0">
                <a:solidFill>
                  <a:schemeClr val="tx1"/>
                </a:solidFill>
              </a:rPr>
              <a:t> Martins </a:t>
            </a:r>
            <a:r>
              <a:rPr lang="pt-BR" sz="6200" b="1" dirty="0" smtClean="0">
                <a:solidFill>
                  <a:schemeClr val="tx1"/>
                </a:solidFill>
              </a:rPr>
              <a:t>“</a:t>
            </a:r>
            <a:r>
              <a:rPr lang="pt-BR" sz="6200" b="1" dirty="0">
                <a:solidFill>
                  <a:schemeClr val="tx1"/>
                </a:solidFill>
              </a:rPr>
              <a:t>o contrato de </a:t>
            </a:r>
            <a:r>
              <a:rPr lang="pt-BR" sz="6200" b="1" dirty="0" err="1">
                <a:solidFill>
                  <a:schemeClr val="tx1"/>
                </a:solidFill>
              </a:rPr>
              <a:t>Factoring</a:t>
            </a:r>
            <a:r>
              <a:rPr lang="pt-BR" sz="6200" b="1" dirty="0">
                <a:solidFill>
                  <a:schemeClr val="tx1"/>
                </a:solidFill>
              </a:rPr>
              <a:t> é aquele em que um comerciante cede a </a:t>
            </a:r>
            <a:r>
              <a:rPr lang="pt-BR" sz="6200" b="1" dirty="0" smtClean="0">
                <a:solidFill>
                  <a:schemeClr val="tx1"/>
                </a:solidFill>
              </a:rPr>
              <a:t>outro </a:t>
            </a:r>
            <a:r>
              <a:rPr lang="pt-BR" sz="6200" b="1" dirty="0">
                <a:solidFill>
                  <a:schemeClr val="tx1"/>
                </a:solidFill>
              </a:rPr>
              <a:t>os créditos, na totalidade ou em parte, de suas vendas a terceiros, recebendo o primeiro </a:t>
            </a:r>
            <a:r>
              <a:rPr lang="pt-BR" sz="6200" b="1" dirty="0" smtClean="0">
                <a:solidFill>
                  <a:schemeClr val="tx1"/>
                </a:solidFill>
              </a:rPr>
              <a:t>do </a:t>
            </a:r>
            <a:r>
              <a:rPr lang="pt-BR" sz="6200" b="1" dirty="0">
                <a:solidFill>
                  <a:schemeClr val="tx1"/>
                </a:solidFill>
              </a:rPr>
              <a:t>segundo o montante desses créditos, mediante o pagamento de uma remuneração”. </a:t>
            </a:r>
          </a:p>
          <a:p>
            <a:pPr algn="just"/>
            <a:endParaRPr lang="pt-BR" sz="62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6200" b="1" dirty="0">
                <a:solidFill>
                  <a:schemeClr val="tx1"/>
                </a:solidFill>
              </a:rPr>
              <a:t>Ensina Fábio </a:t>
            </a:r>
            <a:r>
              <a:rPr lang="pt-BR" sz="6200" b="1" dirty="0" err="1">
                <a:solidFill>
                  <a:schemeClr val="tx1"/>
                </a:solidFill>
              </a:rPr>
              <a:t>Ulhoa</a:t>
            </a:r>
            <a:r>
              <a:rPr lang="pt-BR" sz="6200" b="1" dirty="0">
                <a:solidFill>
                  <a:schemeClr val="tx1"/>
                </a:solidFill>
              </a:rPr>
              <a:t> Coelho </a:t>
            </a:r>
            <a:r>
              <a:rPr lang="pt-BR" sz="6200" b="1" dirty="0" smtClean="0">
                <a:solidFill>
                  <a:schemeClr val="tx1"/>
                </a:solidFill>
              </a:rPr>
              <a:t>que “</a:t>
            </a:r>
            <a:r>
              <a:rPr lang="pt-BR" sz="6200" b="1" dirty="0" err="1">
                <a:solidFill>
                  <a:schemeClr val="tx1"/>
                </a:solidFill>
              </a:rPr>
              <a:t>Faturização</a:t>
            </a:r>
            <a:r>
              <a:rPr lang="pt-BR" sz="6200" b="1" dirty="0">
                <a:solidFill>
                  <a:schemeClr val="tx1"/>
                </a:solidFill>
              </a:rPr>
              <a:t> (</a:t>
            </a:r>
            <a:r>
              <a:rPr lang="pt-BR" sz="6200" b="1" dirty="0" err="1">
                <a:solidFill>
                  <a:schemeClr val="tx1"/>
                </a:solidFill>
              </a:rPr>
              <a:t>Factoring</a:t>
            </a:r>
            <a:r>
              <a:rPr lang="pt-BR" sz="6200" b="1" dirty="0">
                <a:solidFill>
                  <a:schemeClr val="tx1"/>
                </a:solidFill>
              </a:rPr>
              <a:t>) é o contrato pelo qual </a:t>
            </a:r>
            <a:r>
              <a:rPr lang="pt-BR" sz="6200" b="1" dirty="0" smtClean="0">
                <a:solidFill>
                  <a:schemeClr val="tx1"/>
                </a:solidFill>
              </a:rPr>
              <a:t>uma instituição </a:t>
            </a:r>
            <a:r>
              <a:rPr lang="pt-BR" sz="6200" b="1" dirty="0">
                <a:solidFill>
                  <a:schemeClr val="tx1"/>
                </a:solidFill>
              </a:rPr>
              <a:t>financeira (</a:t>
            </a:r>
            <a:r>
              <a:rPr lang="pt-BR" sz="6200" b="1" dirty="0" err="1">
                <a:solidFill>
                  <a:schemeClr val="tx1"/>
                </a:solidFill>
              </a:rPr>
              <a:t>faturizadora</a:t>
            </a:r>
            <a:r>
              <a:rPr lang="pt-BR" sz="6200" b="1" dirty="0">
                <a:solidFill>
                  <a:schemeClr val="tx1"/>
                </a:solidFill>
              </a:rPr>
              <a:t>) se obriga a cobrar os devedores de um empresário </a:t>
            </a:r>
            <a:r>
              <a:rPr lang="pt-BR" sz="6200" b="1" dirty="0" smtClean="0">
                <a:solidFill>
                  <a:schemeClr val="tx1"/>
                </a:solidFill>
              </a:rPr>
              <a:t>(</a:t>
            </a:r>
            <a:r>
              <a:rPr lang="pt-BR" sz="6200" b="1" dirty="0" err="1">
                <a:solidFill>
                  <a:schemeClr val="tx1"/>
                </a:solidFill>
              </a:rPr>
              <a:t>faturizado</a:t>
            </a:r>
            <a:r>
              <a:rPr lang="pt-BR" sz="6200" b="1" dirty="0">
                <a:solidFill>
                  <a:schemeClr val="tx1"/>
                </a:solidFill>
              </a:rPr>
              <a:t>), prestando a este os serviços de administração de crédito”. </a:t>
            </a:r>
          </a:p>
          <a:p>
            <a:pPr algn="just">
              <a:buNone/>
            </a:pPr>
            <a:r>
              <a:rPr lang="pt-BR" sz="6000" b="1" dirty="0" smtClean="0"/>
              <a:t>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Lei nº 8.981/95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</a:rPr>
              <a:t>Artigo </a:t>
            </a:r>
            <a:r>
              <a:rPr lang="pt-BR" sz="3600" b="1" dirty="0">
                <a:solidFill>
                  <a:schemeClr val="tx1"/>
                </a:solidFill>
              </a:rPr>
              <a:t>28, § 1º., “c.4”, da Lei </a:t>
            </a:r>
            <a:r>
              <a:rPr lang="pt-BR" sz="3600" b="1" dirty="0" smtClean="0">
                <a:solidFill>
                  <a:schemeClr val="tx1"/>
                </a:solidFill>
              </a:rPr>
              <a:t>n.º</a:t>
            </a:r>
            <a:r>
              <a:rPr lang="pt-BR" sz="3600" b="1" dirty="0">
                <a:solidFill>
                  <a:schemeClr val="tx1"/>
                </a:solidFill>
              </a:rPr>
              <a:t>. 8981/95, em que o </a:t>
            </a:r>
            <a:r>
              <a:rPr lang="pt-BR" sz="3600" b="1" dirty="0" err="1">
                <a:solidFill>
                  <a:schemeClr val="tx1"/>
                </a:solidFill>
              </a:rPr>
              <a:t>Factoring</a:t>
            </a:r>
            <a:r>
              <a:rPr lang="pt-BR" sz="3600" b="1" dirty="0">
                <a:solidFill>
                  <a:schemeClr val="tx1"/>
                </a:solidFill>
              </a:rPr>
              <a:t> </a:t>
            </a:r>
            <a:r>
              <a:rPr lang="pt-BR" sz="3600" b="1" dirty="0" smtClean="0">
                <a:solidFill>
                  <a:schemeClr val="tx1"/>
                </a:solidFill>
              </a:rPr>
              <a:t>é “</a:t>
            </a:r>
            <a:r>
              <a:rPr lang="pt-BR" sz="3600" b="1" dirty="0">
                <a:solidFill>
                  <a:schemeClr val="tx1"/>
                </a:solidFill>
              </a:rPr>
              <a:t>prestação cumulativa e contínua de serviços </a:t>
            </a:r>
            <a:r>
              <a:rPr lang="pt-BR" sz="3600" b="1" dirty="0" smtClean="0">
                <a:solidFill>
                  <a:schemeClr val="tx1"/>
                </a:solidFill>
              </a:rPr>
              <a:t>de assessoria creditícia, mercadológica, gestão de crédito, seleção e riscos, administração de contas a pagar e a receber, compras de direitos creditórios resultantes de vendas mercantis a prazo ou de prestação de serviços (</a:t>
            </a:r>
            <a:r>
              <a:rPr lang="pt-BR" sz="3600" b="1" dirty="0" err="1" smtClean="0">
                <a:solidFill>
                  <a:schemeClr val="tx1"/>
                </a:solidFill>
              </a:rPr>
              <a:t>Factoring</a:t>
            </a:r>
            <a:r>
              <a:rPr lang="pt-BR" sz="3600" b="1" dirty="0" smtClean="0">
                <a:solidFill>
                  <a:schemeClr val="tx1"/>
                </a:solidFill>
              </a:rPr>
              <a:t>).” </a:t>
            </a:r>
            <a:endParaRPr lang="pt-B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8803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pt-BR" sz="2800" b="1" u="sng" dirty="0" smtClean="0">
                <a:solidFill>
                  <a:schemeClr val="tx1"/>
                </a:solidFill>
              </a:rPr>
              <a:t>Objeto</a:t>
            </a:r>
            <a:r>
              <a:rPr lang="pt-BR" sz="2800" b="1" u="sng" dirty="0">
                <a:solidFill>
                  <a:schemeClr val="tx1"/>
                </a:solidFill>
              </a:rPr>
              <a:t>:</a:t>
            </a:r>
            <a:r>
              <a:rPr lang="pt-BR" sz="2800" b="1" dirty="0"/>
              <a:t/>
            </a:r>
            <a:br>
              <a:rPr lang="pt-BR" sz="2800" b="1" dirty="0"/>
            </a:br>
            <a:r>
              <a:rPr lang="pt-BR" sz="2800" b="1" dirty="0">
                <a:solidFill>
                  <a:schemeClr val="tx1"/>
                </a:solidFill>
              </a:rPr>
              <a:t>O objeto da </a:t>
            </a:r>
            <a:r>
              <a:rPr lang="pt-BR" sz="2800" b="1" dirty="0" err="1">
                <a:solidFill>
                  <a:schemeClr val="tx1"/>
                </a:solidFill>
              </a:rPr>
              <a:t>faturização</a:t>
            </a:r>
            <a:r>
              <a:rPr lang="pt-BR" sz="2800" b="1" dirty="0">
                <a:solidFill>
                  <a:schemeClr val="tx1"/>
                </a:solidFill>
              </a:rPr>
              <a:t> é a garantia do pagamento do título de crédito denominado </a:t>
            </a:r>
            <a:r>
              <a:rPr lang="pt-BR" sz="2800" b="1" dirty="0" smtClean="0">
                <a:solidFill>
                  <a:schemeClr val="tx1"/>
                </a:solidFill>
              </a:rPr>
              <a:t>duplicata. </a:t>
            </a:r>
            <a:br>
              <a:rPr lang="pt-BR" sz="2800" b="1" dirty="0" smtClean="0">
                <a:solidFill>
                  <a:schemeClr val="tx1"/>
                </a:solidFill>
              </a:rPr>
            </a:br>
            <a:r>
              <a:rPr lang="pt-BR" sz="2800" b="1" dirty="0" smtClean="0">
                <a:solidFill>
                  <a:schemeClr val="tx1"/>
                </a:solidFill>
              </a:rPr>
              <a:t>Aquele  que poderá emitir a duplicata é o </a:t>
            </a:r>
            <a:r>
              <a:rPr lang="pt-BR" sz="2800" b="1" dirty="0" err="1" smtClean="0">
                <a:solidFill>
                  <a:schemeClr val="tx1"/>
                </a:solidFill>
              </a:rPr>
              <a:t>faturizado</a:t>
            </a:r>
            <a:r>
              <a:rPr lang="pt-BR" sz="2800" b="1" dirty="0" smtClean="0">
                <a:solidFill>
                  <a:schemeClr val="tx1"/>
                </a:solidFill>
              </a:rPr>
              <a:t>,</a:t>
            </a:r>
            <a:r>
              <a:rPr lang="pt-BR" sz="2800" b="1" dirty="0">
                <a:solidFill>
                  <a:schemeClr val="tx1"/>
                </a:solidFill>
              </a:rPr>
              <a:t/>
            </a:r>
            <a:br>
              <a:rPr lang="pt-BR" sz="2800" b="1" dirty="0">
                <a:solidFill>
                  <a:schemeClr val="tx1"/>
                </a:solidFill>
              </a:rPr>
            </a:br>
            <a:r>
              <a:rPr lang="pt-BR" sz="2800" b="1" dirty="0" smtClean="0">
                <a:solidFill>
                  <a:schemeClr val="tx1"/>
                </a:solidFill>
              </a:rPr>
              <a:t>sendo que a </a:t>
            </a:r>
            <a:r>
              <a:rPr lang="pt-BR" sz="2800" b="1" dirty="0" err="1" smtClean="0">
                <a:solidFill>
                  <a:schemeClr val="tx1"/>
                </a:solidFill>
              </a:rPr>
              <a:t>faturizadora</a:t>
            </a:r>
            <a:r>
              <a:rPr lang="pt-BR" sz="2800" b="1" dirty="0" smtClean="0">
                <a:solidFill>
                  <a:schemeClr val="tx1"/>
                </a:solidFill>
              </a:rPr>
              <a:t> se </a:t>
            </a:r>
            <a:r>
              <a:rPr lang="pt-BR" sz="2800" b="1" dirty="0">
                <a:solidFill>
                  <a:schemeClr val="tx1"/>
                </a:solidFill>
              </a:rPr>
              <a:t>obriga a cobra – </a:t>
            </a:r>
            <a:r>
              <a:rPr lang="pt-BR" sz="2800" b="1" dirty="0" err="1" smtClean="0">
                <a:solidFill>
                  <a:schemeClr val="tx1"/>
                </a:solidFill>
              </a:rPr>
              <a:t>la</a:t>
            </a:r>
            <a:r>
              <a:rPr lang="pt-BR" sz="2800" b="1" dirty="0" smtClean="0">
                <a:solidFill>
                  <a:schemeClr val="tx1"/>
                </a:solidFill>
              </a:rPr>
              <a:t>.</a:t>
            </a:r>
            <a:r>
              <a:rPr lang="pt-BR" sz="2800" b="1" dirty="0"/>
              <a:t/>
            </a:r>
            <a:br>
              <a:rPr lang="pt-BR" sz="2800" b="1" dirty="0"/>
            </a:b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212976"/>
            <a:ext cx="8784976" cy="345638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pt-BR" b="1" dirty="0" smtClean="0"/>
              <a:t>					</a:t>
            </a:r>
            <a:r>
              <a:rPr lang="pt-BR" b="1" u="sng" dirty="0" smtClean="0">
                <a:solidFill>
                  <a:schemeClr val="tx1"/>
                </a:solidFill>
              </a:rPr>
              <a:t>Partes:</a:t>
            </a:r>
          </a:p>
          <a:p>
            <a:pPr algn="just"/>
            <a:r>
              <a:rPr lang="pt-BR" b="1" dirty="0" err="1" smtClean="0">
                <a:solidFill>
                  <a:schemeClr val="tx1"/>
                </a:solidFill>
              </a:rPr>
              <a:t>Faturizador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>
                <a:solidFill>
                  <a:schemeClr val="tx1"/>
                </a:solidFill>
              </a:rPr>
              <a:t>– </a:t>
            </a:r>
            <a:r>
              <a:rPr lang="pt-BR" b="1" dirty="0" smtClean="0">
                <a:solidFill>
                  <a:schemeClr val="tx1"/>
                </a:solidFill>
              </a:rPr>
              <a:t>É </a:t>
            </a:r>
            <a:r>
              <a:rPr lang="pt-BR" b="1" dirty="0">
                <a:solidFill>
                  <a:schemeClr val="tx1"/>
                </a:solidFill>
              </a:rPr>
              <a:t>aquela que se obriga a cobrar os devedores de um empresário</a:t>
            </a:r>
            <a:r>
              <a:rPr lang="pt-BR" b="1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endParaRPr lang="pt-BR" b="1" dirty="0">
              <a:solidFill>
                <a:schemeClr val="tx1"/>
              </a:solidFill>
            </a:endParaRPr>
          </a:p>
          <a:p>
            <a:pPr algn="just"/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Faturizado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>
                <a:solidFill>
                  <a:schemeClr val="tx1"/>
                </a:solidFill>
              </a:rPr>
              <a:t>– Presta a este os serviços de administração de crédito;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289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pt-BR" sz="3200" b="1" dirty="0" smtClean="0"/>
              <a:t/>
            </a:r>
            <a:br>
              <a:rPr lang="pt-BR" sz="3200" b="1" dirty="0" smtClean="0"/>
            </a:br>
            <a:r>
              <a:rPr lang="pt-BR" sz="3200" b="1" u="sng" dirty="0" smtClean="0">
                <a:solidFill>
                  <a:schemeClr val="tx1"/>
                </a:solidFill>
              </a:rPr>
              <a:t>CARACTERES DO </a:t>
            </a:r>
            <a:r>
              <a:rPr lang="pt-BR" sz="3200" b="1" u="sng" dirty="0" err="1" smtClean="0">
                <a:solidFill>
                  <a:schemeClr val="tx1"/>
                </a:solidFill>
              </a:rPr>
              <a:t>FACTORING</a:t>
            </a:r>
            <a:endParaRPr lang="pt-BR" sz="3200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pt-BR" b="1" dirty="0"/>
          </a:p>
          <a:p>
            <a:r>
              <a:rPr lang="pt-BR" b="1" dirty="0">
                <a:solidFill>
                  <a:schemeClr val="tx1"/>
                </a:solidFill>
              </a:rPr>
              <a:t>a) </a:t>
            </a:r>
            <a:r>
              <a:rPr lang="pt-BR" b="1" dirty="0" err="1">
                <a:solidFill>
                  <a:schemeClr val="tx1"/>
                </a:solidFill>
              </a:rPr>
              <a:t>Faturizador</a:t>
            </a:r>
            <a:r>
              <a:rPr lang="pt-BR" b="1" dirty="0">
                <a:solidFill>
                  <a:schemeClr val="tx1"/>
                </a:solidFill>
              </a:rPr>
              <a:t> (</a:t>
            </a:r>
            <a:r>
              <a:rPr lang="pt-BR" b="1" dirty="0" err="1">
                <a:solidFill>
                  <a:schemeClr val="tx1"/>
                </a:solidFill>
              </a:rPr>
              <a:t>factor</a:t>
            </a:r>
            <a:r>
              <a:rPr lang="pt-BR" b="1" dirty="0">
                <a:solidFill>
                  <a:schemeClr val="tx1"/>
                </a:solidFill>
              </a:rPr>
              <a:t>);</a:t>
            </a:r>
          </a:p>
          <a:p>
            <a:r>
              <a:rPr lang="pt-BR" b="1" dirty="0">
                <a:solidFill>
                  <a:schemeClr val="tx1"/>
                </a:solidFill>
              </a:rPr>
              <a:t>b) </a:t>
            </a:r>
            <a:r>
              <a:rPr lang="pt-BR" b="1" dirty="0" err="1">
                <a:solidFill>
                  <a:schemeClr val="tx1"/>
                </a:solidFill>
              </a:rPr>
              <a:t>Faturizado</a:t>
            </a:r>
            <a:r>
              <a:rPr lang="pt-BR" b="1" dirty="0">
                <a:solidFill>
                  <a:schemeClr val="tx1"/>
                </a:solidFill>
              </a:rPr>
              <a:t> (fornecedor ou vendedor)</a:t>
            </a:r>
          </a:p>
          <a:p>
            <a:r>
              <a:rPr lang="pt-BR" b="1" dirty="0">
                <a:solidFill>
                  <a:schemeClr val="tx1"/>
                </a:solidFill>
              </a:rPr>
              <a:t>c) Comprador do vendedor;</a:t>
            </a:r>
          </a:p>
          <a:p>
            <a:r>
              <a:rPr lang="pt-BR" b="1" dirty="0">
                <a:solidFill>
                  <a:schemeClr val="tx1"/>
                </a:solidFill>
              </a:rPr>
              <a:t>d) Ocorrência de venda a prazo;</a:t>
            </a:r>
          </a:p>
          <a:p>
            <a:r>
              <a:rPr lang="pt-BR" b="1" dirty="0">
                <a:solidFill>
                  <a:schemeClr val="tx1"/>
                </a:solidFill>
              </a:rPr>
              <a:t>e) Crédito certo, líquido e lícito;</a:t>
            </a:r>
          </a:p>
          <a:p>
            <a:r>
              <a:rPr lang="pt-BR" b="1" dirty="0">
                <a:solidFill>
                  <a:schemeClr val="tx1"/>
                </a:solidFill>
              </a:rPr>
              <a:t>f) Transferência pelo </a:t>
            </a:r>
            <a:r>
              <a:rPr lang="pt-BR" b="1" dirty="0" err="1">
                <a:solidFill>
                  <a:schemeClr val="tx1"/>
                </a:solidFill>
              </a:rPr>
              <a:t>faturizado</a:t>
            </a:r>
            <a:r>
              <a:rPr lang="pt-BR" b="1" dirty="0">
                <a:solidFill>
                  <a:schemeClr val="tx1"/>
                </a:solidFill>
              </a:rPr>
              <a:t>, ao </a:t>
            </a:r>
            <a:r>
              <a:rPr lang="pt-BR" b="1" dirty="0" err="1">
                <a:solidFill>
                  <a:schemeClr val="tx1"/>
                </a:solidFill>
              </a:rPr>
              <a:t>faturizador</a:t>
            </a:r>
            <a:r>
              <a:rPr lang="pt-BR" b="1" dirty="0">
                <a:solidFill>
                  <a:schemeClr val="tx1"/>
                </a:solidFill>
              </a:rPr>
              <a:t>, das suas contas relativas a seus clientes;</a:t>
            </a:r>
          </a:p>
          <a:p>
            <a:r>
              <a:rPr lang="pt-BR" b="1" dirty="0">
                <a:solidFill>
                  <a:schemeClr val="tx1"/>
                </a:solidFill>
              </a:rPr>
              <a:t>g) Exclusividade;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O contrato de </a:t>
            </a:r>
            <a:r>
              <a:rPr lang="pt-BR" b="1" u="sng" dirty="0" err="1" smtClean="0">
                <a:solidFill>
                  <a:schemeClr val="tx1"/>
                </a:solidFill>
              </a:rPr>
              <a:t>faturização</a:t>
            </a:r>
            <a:r>
              <a:rPr lang="pt-BR" b="1" u="sng" dirty="0" smtClean="0">
                <a:solidFill>
                  <a:schemeClr val="tx1"/>
                </a:solidFill>
              </a:rPr>
              <a:t> é...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Bilateral;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Oneroso;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De prestação sucessiva;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Consensual;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Escrito;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De Exclusividade</a:t>
            </a:r>
            <a:r>
              <a:rPr lang="pt-BR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Atípico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Surgimento: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No Código de </a:t>
            </a:r>
            <a:r>
              <a:rPr lang="pt-BR" b="1" dirty="0" err="1" smtClean="0">
                <a:solidFill>
                  <a:schemeClr val="tx1"/>
                </a:solidFill>
              </a:rPr>
              <a:t>Hamurabi</a:t>
            </a:r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No Direito Romano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A figura do “</a:t>
            </a:r>
            <a:r>
              <a:rPr lang="pt-BR" b="1" dirty="0" err="1" smtClean="0">
                <a:solidFill>
                  <a:schemeClr val="tx1"/>
                </a:solidFill>
              </a:rPr>
              <a:t>Factor</a:t>
            </a:r>
            <a:r>
              <a:rPr lang="pt-BR" b="1" dirty="0" smtClean="0">
                <a:solidFill>
                  <a:schemeClr val="tx1"/>
                </a:solidFill>
              </a:rPr>
              <a:t>”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Na Inglaterra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Nos EUA</a:t>
            </a:r>
          </a:p>
          <a:p>
            <a:endParaRPr lang="pt-B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57200" y="1600200"/>
            <a:ext cx="8507288" cy="50691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Garantia prestada pelo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Gestão Comercial do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endParaRPr lang="pt-BR" sz="3200" b="1" dirty="0" smtClean="0">
              <a:solidFill>
                <a:schemeClr val="tx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Financiamento da Empresa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Faturizada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VANTAGENS</a:t>
            </a:r>
            <a:endParaRPr lang="pt-BR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51128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t-BR" sz="4000" b="1" dirty="0" smtClean="0">
                <a:solidFill>
                  <a:schemeClr val="tx1"/>
                </a:solidFill>
              </a:rPr>
              <a:t>MODALIDADES</a:t>
            </a:r>
            <a:endParaRPr lang="pt-BR" sz="4000" b="1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00240"/>
            <a:ext cx="8507288" cy="46691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pt-BR" sz="2400" b="1" dirty="0" smtClean="0">
                <a:solidFill>
                  <a:schemeClr val="tx1"/>
                </a:solidFill>
              </a:rPr>
              <a:t>SEGUNDO </a:t>
            </a:r>
            <a:r>
              <a:rPr lang="pt-BR" sz="2400" b="1" dirty="0" smtClean="0">
                <a:solidFill>
                  <a:schemeClr val="tx1"/>
                </a:solidFill>
              </a:rPr>
              <a:t>CARLOS RENATO DE AZEVEDO FERREIRA</a:t>
            </a:r>
          </a:p>
          <a:p>
            <a:endParaRPr lang="pt-BR" sz="2800" b="1" dirty="0" smtClean="0">
              <a:solidFill>
                <a:schemeClr val="tx1"/>
              </a:solidFill>
            </a:endParaRPr>
          </a:p>
          <a:p>
            <a:r>
              <a:rPr lang="pt-BR" sz="2800" b="1" dirty="0" smtClean="0">
                <a:solidFill>
                  <a:schemeClr val="tx1"/>
                </a:solidFill>
              </a:rPr>
              <a:t>1)</a:t>
            </a:r>
            <a:r>
              <a:rPr lang="pt-BR" sz="2800" b="1" dirty="0" err="1" smtClean="0">
                <a:solidFill>
                  <a:schemeClr val="tx1"/>
                </a:solidFill>
              </a:rPr>
              <a:t>Old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Line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ou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Convencional ou “com antecipação”;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2)</a:t>
            </a:r>
            <a:r>
              <a:rPr lang="pt-BR" sz="2800" b="1" dirty="0" err="1" smtClean="0">
                <a:solidFill>
                  <a:schemeClr val="tx1"/>
                </a:solidFill>
              </a:rPr>
              <a:t>Maturity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ou “sem antecipação”;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3) </a:t>
            </a:r>
            <a:r>
              <a:rPr lang="pt-BR" sz="2800" b="1" dirty="0" err="1" smtClean="0">
                <a:solidFill>
                  <a:schemeClr val="tx1"/>
                </a:solidFill>
              </a:rPr>
              <a:t>Collection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type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agreement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4) </a:t>
            </a:r>
            <a:r>
              <a:rPr lang="pt-BR" sz="2800" b="1" dirty="0" err="1" smtClean="0">
                <a:solidFill>
                  <a:schemeClr val="tx1"/>
                </a:solidFill>
              </a:rPr>
              <a:t>Intercredit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5)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with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recourse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6) Open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7)</a:t>
            </a:r>
            <a:r>
              <a:rPr lang="pt-BR" sz="2800" b="1" dirty="0" err="1" smtClean="0">
                <a:solidFill>
                  <a:schemeClr val="tx1"/>
                </a:solidFill>
              </a:rPr>
              <a:t>Undisclosed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902</Words>
  <Application>Microsoft Office PowerPoint</Application>
  <PresentationFormat>Apresentação na tela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FACTORING ( Fomento Mercantil)</vt:lpstr>
      <vt:lpstr>Definições:</vt:lpstr>
      <vt:lpstr>Lei nº 8.981/95</vt:lpstr>
      <vt:lpstr>Objeto: O objeto da faturização é a garantia do pagamento do título de crédito denominado duplicata.  Aquele  que poderá emitir a duplicata é o faturizado, sendo que a faturizadora se obriga a cobra – la. </vt:lpstr>
      <vt:lpstr> CARACTERES DO FACTORING</vt:lpstr>
      <vt:lpstr>O contrato de faturização é...</vt:lpstr>
      <vt:lpstr>Surgimento:</vt:lpstr>
      <vt:lpstr>VANTAGENS</vt:lpstr>
      <vt:lpstr>MODALIDADES</vt:lpstr>
      <vt:lpstr> </vt:lpstr>
      <vt:lpstr>Slide 11</vt:lpstr>
      <vt:lpstr>Slide 12</vt:lpstr>
      <vt:lpstr>Slide 13</vt:lpstr>
      <vt:lpstr>e</vt:lpstr>
      <vt:lpstr>JURISPRUDÊNCIA</vt:lpstr>
      <vt:lpstr>Referências Bibliográficas:</vt:lpstr>
      <vt:lpstr>Grupo: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</dc:title>
  <dc:creator>Nanny</dc:creator>
  <cp:lastModifiedBy> </cp:lastModifiedBy>
  <cp:revision>35</cp:revision>
  <dcterms:created xsi:type="dcterms:W3CDTF">2011-05-17T00:30:47Z</dcterms:created>
  <dcterms:modified xsi:type="dcterms:W3CDTF">2011-05-17T21:50:39Z</dcterms:modified>
</cp:coreProperties>
</file>