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3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608" r:id="rId24"/>
    <p:sldId id="609" r:id="rId25"/>
    <p:sldId id="610" r:id="rId26"/>
    <p:sldId id="281" r:id="rId27"/>
    <p:sldId id="282" r:id="rId28"/>
    <p:sldId id="284" r:id="rId29"/>
    <p:sldId id="285" r:id="rId30"/>
    <p:sldId id="287" r:id="rId31"/>
    <p:sldId id="288" r:id="rId32"/>
    <p:sldId id="289" r:id="rId33"/>
    <p:sldId id="290" r:id="rId34"/>
    <p:sldId id="291" r:id="rId35"/>
    <p:sldId id="292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  <p:sldId id="304" r:id="rId45"/>
    <p:sldId id="302" r:id="rId46"/>
    <p:sldId id="303" r:id="rId47"/>
    <p:sldId id="305" r:id="rId48"/>
    <p:sldId id="384" r:id="rId49"/>
    <p:sldId id="385" r:id="rId50"/>
    <p:sldId id="306" r:id="rId51"/>
    <p:sldId id="312" r:id="rId52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003300"/>
    <a:srgbClr val="2217FF"/>
    <a:srgbClr val="FF0000"/>
    <a:srgbClr val="66FF33"/>
    <a:srgbClr val="A7ADFD"/>
    <a:srgbClr val="FF505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99" autoAdjust="0"/>
    <p:restoredTop sz="93653" autoAdjust="0"/>
  </p:normalViewPr>
  <p:slideViewPr>
    <p:cSldViewPr>
      <p:cViewPr varScale="1">
        <p:scale>
          <a:sx n="106" d="100"/>
          <a:sy n="106" d="100"/>
        </p:scale>
        <p:origin x="-112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5E8894-6292-40BB-BE9F-AD4746F62691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F02D3E94-9834-4898-948B-D4DE4CAC0A86}">
      <dgm:prSet phldrT="[Tekst]" custT="1"/>
      <dgm:spPr/>
      <dgm:t>
        <a:bodyPr/>
        <a:lstStyle/>
        <a:p>
          <a:r>
            <a:rPr lang="pl-PL" sz="1200" b="1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rdzeniu</a:t>
          </a:r>
          <a:r>
            <a:rPr lang="pl-PL" sz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, to. </a:t>
          </a:r>
          <a:r>
            <a:rPr lang="pl-PL" sz="1200" dirty="0" smtClean="0">
              <a:solidFill>
                <a:srgbClr val="FF0000"/>
              </a:solidFill>
              <a:latin typeface="+mn-lt"/>
              <a:ea typeface="+mn-ea"/>
              <a:cs typeface="+mn-cs"/>
            </a:rPr>
            <a:t>istota produktu </a:t>
          </a:r>
          <a:r>
            <a:rPr lang="pl-PL" sz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, sam produkt, jego cechy funkcjonalne oraz pewne rozwiązania techniczne (produkt fizyczny, cechy funkcjonalne, rozwiązania techniczne) </a:t>
          </a:r>
          <a:endParaRPr lang="pl-PL" sz="1200" dirty="0"/>
        </a:p>
      </dgm:t>
    </dgm:pt>
    <dgm:pt modelId="{C6800804-4057-47D5-9FC7-2A7188527284}" type="parTrans" cxnId="{4A1B232C-6938-4031-81CD-030A953D6E0D}">
      <dgm:prSet/>
      <dgm:spPr/>
      <dgm:t>
        <a:bodyPr/>
        <a:lstStyle/>
        <a:p>
          <a:endParaRPr lang="pl-PL"/>
        </a:p>
      </dgm:t>
    </dgm:pt>
    <dgm:pt modelId="{433BAB0C-DF10-4373-9085-130CDB5AE8B5}" type="sibTrans" cxnId="{4A1B232C-6938-4031-81CD-030A953D6E0D}">
      <dgm:prSet/>
      <dgm:spPr/>
      <dgm:t>
        <a:bodyPr/>
        <a:lstStyle/>
        <a:p>
          <a:endParaRPr lang="pl-PL"/>
        </a:p>
      </dgm:t>
    </dgm:pt>
    <dgm:pt modelId="{D3D0A30D-E99B-42A3-AD60-6F8620038557}">
      <dgm:prSet phldrT="[Tekst]" custT="1"/>
      <dgm:spPr/>
      <dgm:t>
        <a:bodyPr/>
        <a:lstStyle/>
        <a:p>
          <a:r>
            <a:rPr lang="pl-PL" sz="1050" b="1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produkcie rzeczywistym-</a:t>
          </a:r>
          <a:r>
            <a:rPr lang="pl-PL" sz="105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 to </a:t>
          </a:r>
          <a:r>
            <a:rPr lang="pl-PL" sz="1050" dirty="0" smtClean="0">
              <a:solidFill>
                <a:srgbClr val="FF0000"/>
              </a:solidFill>
              <a:latin typeface="+mn-lt"/>
              <a:ea typeface="+mn-ea"/>
              <a:cs typeface="+mn-cs"/>
            </a:rPr>
            <a:t>wszystko to co ma wpływ na postrzeganie towaru </a:t>
          </a:r>
          <a:r>
            <a:rPr lang="pl-PL" sz="105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(usługi) przez konsumenta. Składają się na to takie czynniki jak: (marka znak handlowy, </a:t>
          </a:r>
          <a:r>
            <a:rPr lang="pl-PL" sz="1050" dirty="0" smtClean="0">
              <a:solidFill>
                <a:schemeClr val="tx2"/>
              </a:solidFill>
              <a:latin typeface="+mn-lt"/>
              <a:ea typeface="+mn-ea"/>
              <a:cs typeface="+mn-cs"/>
            </a:rPr>
            <a:t>model, materiał, cena, jakość , opakowanie, </a:t>
          </a:r>
          <a:r>
            <a:rPr lang="pl-PL" sz="105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a także wygląd i zachowanie personelu sprzedażowego, materiał surowiec, kontakt z konsumentem) </a:t>
          </a:r>
          <a:endParaRPr lang="pl-PL" sz="1050" dirty="0"/>
        </a:p>
      </dgm:t>
    </dgm:pt>
    <dgm:pt modelId="{7E699818-413B-4B10-845E-E09759924122}" type="parTrans" cxnId="{19E70E3C-B405-4D1E-BF4A-7F23AB119EB1}">
      <dgm:prSet/>
      <dgm:spPr/>
      <dgm:t>
        <a:bodyPr/>
        <a:lstStyle/>
        <a:p>
          <a:endParaRPr lang="pl-PL"/>
        </a:p>
      </dgm:t>
    </dgm:pt>
    <dgm:pt modelId="{EF007BB5-2045-4746-9C1C-A53EDB7F9ACB}" type="sibTrans" cxnId="{19E70E3C-B405-4D1E-BF4A-7F23AB119EB1}">
      <dgm:prSet/>
      <dgm:spPr/>
      <dgm:t>
        <a:bodyPr/>
        <a:lstStyle/>
        <a:p>
          <a:endParaRPr lang="pl-PL"/>
        </a:p>
      </dgm:t>
    </dgm:pt>
    <dgm:pt modelId="{6447EB80-9C0A-476A-91BF-0B6873CB34E4}">
      <dgm:prSet phldrT="[Tekst]" custT="1"/>
      <dgm:spPr/>
      <dgm:t>
        <a:bodyPr/>
        <a:lstStyle/>
        <a:p>
          <a:r>
            <a:rPr lang="pl-PL" sz="1050" b="1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produkcie poszerzonym-</a:t>
          </a:r>
          <a:r>
            <a:rPr lang="pl-PL" sz="105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 to </a:t>
          </a:r>
          <a:r>
            <a:rPr lang="pl-PL" sz="1050" dirty="0" smtClean="0">
              <a:solidFill>
                <a:srgbClr val="FF0000"/>
              </a:solidFill>
              <a:latin typeface="+mn-lt"/>
              <a:ea typeface="+mn-ea"/>
              <a:cs typeface="+mn-cs"/>
            </a:rPr>
            <a:t>korzyści dodatkowe </a:t>
          </a:r>
          <a:r>
            <a:rPr lang="pl-PL" sz="105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dla konsumenta, takie jak: dostawa, gwarancja, rękojmia, reklamacje, części zapasowe, gotowość świadczenia usług, dostępność punktów usługowych, empatia załogi, kredyt, instrukcja, instalacja czy naprawy, konserwacje, itp.; </a:t>
          </a:r>
          <a:endParaRPr lang="pl-PL" sz="1050" dirty="0"/>
        </a:p>
      </dgm:t>
    </dgm:pt>
    <dgm:pt modelId="{F0F9F229-42AA-42D1-B69C-747BFCFD9C22}" type="parTrans" cxnId="{63C0013F-2046-457F-B8B9-AC319B632786}">
      <dgm:prSet/>
      <dgm:spPr/>
      <dgm:t>
        <a:bodyPr/>
        <a:lstStyle/>
        <a:p>
          <a:endParaRPr lang="pl-PL"/>
        </a:p>
      </dgm:t>
    </dgm:pt>
    <dgm:pt modelId="{6CC2DD59-6407-4002-A652-0018F5B6936E}" type="sibTrans" cxnId="{63C0013F-2046-457F-B8B9-AC319B632786}">
      <dgm:prSet/>
      <dgm:spPr/>
      <dgm:t>
        <a:bodyPr/>
        <a:lstStyle/>
        <a:p>
          <a:endParaRPr lang="pl-PL"/>
        </a:p>
      </dgm:t>
    </dgm:pt>
    <dgm:pt modelId="{52B5690D-FBA4-443D-9B13-29F260F02D31}" type="pres">
      <dgm:prSet presAssocID="{BD5E8894-6292-40BB-BE9F-AD4746F62691}" presName="compositeShape" presStyleCnt="0">
        <dgm:presLayoutVars>
          <dgm:dir/>
          <dgm:resizeHandles/>
        </dgm:presLayoutVars>
      </dgm:prSet>
      <dgm:spPr/>
    </dgm:pt>
    <dgm:pt modelId="{5393E9CB-D8F0-40E7-865B-D61A3426681C}" type="pres">
      <dgm:prSet presAssocID="{BD5E8894-6292-40BB-BE9F-AD4746F62691}" presName="pyramid" presStyleLbl="node1" presStyleIdx="0" presStyleCnt="1" custLinFactNeighborX="78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effectLst>
          <a:innerShdw blurRad="63500" dist="50800" dir="8100000">
            <a:prstClr val="black">
              <a:alpha val="50000"/>
            </a:prstClr>
          </a:inn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 prst="riblet"/>
        </a:sp3d>
      </dgm:spPr>
    </dgm:pt>
    <dgm:pt modelId="{40F46FCE-FC33-43D1-BBA8-0C8695642AE9}" type="pres">
      <dgm:prSet presAssocID="{BD5E8894-6292-40BB-BE9F-AD4746F62691}" presName="theList" presStyleCnt="0"/>
      <dgm:spPr/>
    </dgm:pt>
    <dgm:pt modelId="{E39DA95D-0DB3-4A57-8E40-A352658B20FB}" type="pres">
      <dgm:prSet presAssocID="{F02D3E94-9834-4898-948B-D4DE4CAC0A86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233E221-E592-4D2D-9FCD-5C136C07B2B2}" type="pres">
      <dgm:prSet presAssocID="{F02D3E94-9834-4898-948B-D4DE4CAC0A86}" presName="aSpace" presStyleCnt="0"/>
      <dgm:spPr/>
    </dgm:pt>
    <dgm:pt modelId="{2244F323-BC7C-41D0-8A0B-FFD2ACE0B455}" type="pres">
      <dgm:prSet presAssocID="{D3D0A30D-E99B-42A3-AD60-6F8620038557}" presName="aNode" presStyleLbl="fgAcc1" presStyleIdx="1" presStyleCnt="3" custScaleY="12649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25660CC-0347-48D3-8054-E01B4A1660F9}" type="pres">
      <dgm:prSet presAssocID="{D3D0A30D-E99B-42A3-AD60-6F8620038557}" presName="aSpace" presStyleCnt="0"/>
      <dgm:spPr/>
    </dgm:pt>
    <dgm:pt modelId="{CD2CC999-127D-45D7-AF75-EF0FB7DBB907}" type="pres">
      <dgm:prSet presAssocID="{6447EB80-9C0A-476A-91BF-0B6873CB34E4}" presName="aNode" presStyleLbl="fgAcc1" presStyleIdx="2" presStyleCnt="3" custScaleY="129758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D5E2084-4F67-4519-A566-8C2FE04E892A}" type="pres">
      <dgm:prSet presAssocID="{6447EB80-9C0A-476A-91BF-0B6873CB34E4}" presName="aSpace" presStyleCnt="0"/>
      <dgm:spPr/>
    </dgm:pt>
  </dgm:ptLst>
  <dgm:cxnLst>
    <dgm:cxn modelId="{034C50D6-E204-4F6D-8E27-874E2D38A12B}" type="presOf" srcId="{6447EB80-9C0A-476A-91BF-0B6873CB34E4}" destId="{CD2CC999-127D-45D7-AF75-EF0FB7DBB907}" srcOrd="0" destOrd="0" presId="urn:microsoft.com/office/officeart/2005/8/layout/pyramid2"/>
    <dgm:cxn modelId="{54E4B9A3-E2F2-4057-A1B7-486384DE71FE}" type="presOf" srcId="{BD5E8894-6292-40BB-BE9F-AD4746F62691}" destId="{52B5690D-FBA4-443D-9B13-29F260F02D31}" srcOrd="0" destOrd="0" presId="urn:microsoft.com/office/officeart/2005/8/layout/pyramid2"/>
    <dgm:cxn modelId="{093B2BE3-94EC-4D75-9AC8-BCF2DF6443AE}" type="presOf" srcId="{F02D3E94-9834-4898-948B-D4DE4CAC0A86}" destId="{E39DA95D-0DB3-4A57-8E40-A352658B20FB}" srcOrd="0" destOrd="0" presId="urn:microsoft.com/office/officeart/2005/8/layout/pyramid2"/>
    <dgm:cxn modelId="{19E70E3C-B405-4D1E-BF4A-7F23AB119EB1}" srcId="{BD5E8894-6292-40BB-BE9F-AD4746F62691}" destId="{D3D0A30D-E99B-42A3-AD60-6F8620038557}" srcOrd="1" destOrd="0" parTransId="{7E699818-413B-4B10-845E-E09759924122}" sibTransId="{EF007BB5-2045-4746-9C1C-A53EDB7F9ACB}"/>
    <dgm:cxn modelId="{63C0013F-2046-457F-B8B9-AC319B632786}" srcId="{BD5E8894-6292-40BB-BE9F-AD4746F62691}" destId="{6447EB80-9C0A-476A-91BF-0B6873CB34E4}" srcOrd="2" destOrd="0" parTransId="{F0F9F229-42AA-42D1-B69C-747BFCFD9C22}" sibTransId="{6CC2DD59-6407-4002-A652-0018F5B6936E}"/>
    <dgm:cxn modelId="{06394BB0-D3AD-4AD0-AC5F-DBEBA22DE401}" type="presOf" srcId="{D3D0A30D-E99B-42A3-AD60-6F8620038557}" destId="{2244F323-BC7C-41D0-8A0B-FFD2ACE0B455}" srcOrd="0" destOrd="0" presId="urn:microsoft.com/office/officeart/2005/8/layout/pyramid2"/>
    <dgm:cxn modelId="{4A1B232C-6938-4031-81CD-030A953D6E0D}" srcId="{BD5E8894-6292-40BB-BE9F-AD4746F62691}" destId="{F02D3E94-9834-4898-948B-D4DE4CAC0A86}" srcOrd="0" destOrd="0" parTransId="{C6800804-4057-47D5-9FC7-2A7188527284}" sibTransId="{433BAB0C-DF10-4373-9085-130CDB5AE8B5}"/>
    <dgm:cxn modelId="{A5DD5339-A42F-4FE9-AAD6-D7382B9C07C7}" type="presParOf" srcId="{52B5690D-FBA4-443D-9B13-29F260F02D31}" destId="{5393E9CB-D8F0-40E7-865B-D61A3426681C}" srcOrd="0" destOrd="0" presId="urn:microsoft.com/office/officeart/2005/8/layout/pyramid2"/>
    <dgm:cxn modelId="{E0711797-80A3-47B0-B49A-BC2CEC4B6C0D}" type="presParOf" srcId="{52B5690D-FBA4-443D-9B13-29F260F02D31}" destId="{40F46FCE-FC33-43D1-BBA8-0C8695642AE9}" srcOrd="1" destOrd="0" presId="urn:microsoft.com/office/officeart/2005/8/layout/pyramid2"/>
    <dgm:cxn modelId="{7C8384D5-29BD-4123-8E1B-DCF4ADC259D8}" type="presParOf" srcId="{40F46FCE-FC33-43D1-BBA8-0C8695642AE9}" destId="{E39DA95D-0DB3-4A57-8E40-A352658B20FB}" srcOrd="0" destOrd="0" presId="urn:microsoft.com/office/officeart/2005/8/layout/pyramid2"/>
    <dgm:cxn modelId="{1900E453-6575-4782-9B34-F8F0887634D4}" type="presParOf" srcId="{40F46FCE-FC33-43D1-BBA8-0C8695642AE9}" destId="{6233E221-E592-4D2D-9FCD-5C136C07B2B2}" srcOrd="1" destOrd="0" presId="urn:microsoft.com/office/officeart/2005/8/layout/pyramid2"/>
    <dgm:cxn modelId="{FE99FB64-6E69-469B-94E9-299169C1E88C}" type="presParOf" srcId="{40F46FCE-FC33-43D1-BBA8-0C8695642AE9}" destId="{2244F323-BC7C-41D0-8A0B-FFD2ACE0B455}" srcOrd="2" destOrd="0" presId="urn:microsoft.com/office/officeart/2005/8/layout/pyramid2"/>
    <dgm:cxn modelId="{544EA269-2CFB-4152-A9A7-543244559325}" type="presParOf" srcId="{40F46FCE-FC33-43D1-BBA8-0C8695642AE9}" destId="{525660CC-0347-48D3-8054-E01B4A1660F9}" srcOrd="3" destOrd="0" presId="urn:microsoft.com/office/officeart/2005/8/layout/pyramid2"/>
    <dgm:cxn modelId="{FE9FDF88-B649-4418-8F0A-BE89B8534FFB}" type="presParOf" srcId="{40F46FCE-FC33-43D1-BBA8-0C8695642AE9}" destId="{CD2CC999-127D-45D7-AF75-EF0FB7DBB907}" srcOrd="4" destOrd="0" presId="urn:microsoft.com/office/officeart/2005/8/layout/pyramid2"/>
    <dgm:cxn modelId="{5B110339-FAEE-42B9-A33E-56BF14E284B2}" type="presParOf" srcId="{40F46FCE-FC33-43D1-BBA8-0C8695642AE9}" destId="{AD5E2084-4F67-4519-A566-8C2FE04E892A}" srcOrd="5" destOrd="0" presId="urn:microsoft.com/office/officeart/2005/8/layout/pyramid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F4CA03E-17E3-4032-9994-3635B78A5462}" type="doc">
      <dgm:prSet loTypeId="urn:microsoft.com/office/officeart/2005/8/layout/vList4" loCatId="list" qsTypeId="urn:microsoft.com/office/officeart/2005/8/quickstyle/simple4" qsCatId="simple" csTypeId="urn:microsoft.com/office/officeart/2005/8/colors/accent6_2" csCatId="accent6" phldr="1"/>
      <dgm:spPr/>
      <dgm:t>
        <a:bodyPr/>
        <a:lstStyle/>
        <a:p>
          <a:endParaRPr lang="pl-PL"/>
        </a:p>
      </dgm:t>
    </dgm:pt>
    <dgm:pt modelId="{F0A67E80-1379-4162-9DC7-10F732A40D2B}">
      <dgm:prSet phldrT="[Tekst]" custT="1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pl-PL" sz="1100" b="1" dirty="0" smtClean="0"/>
            <a:t>produkt potencjalny </a:t>
          </a:r>
          <a:r>
            <a:rPr lang="pl-PL" sz="1100" dirty="0" smtClean="0"/>
            <a:t>- wszystkie ulepszenia i przekształcenia jakim może zostać poddany produkt w przyszłości  (możliwość przeglądania stron WWW na telewizorze, przegląd zdjęć)</a:t>
          </a:r>
        </a:p>
      </dgm:t>
    </dgm:pt>
    <dgm:pt modelId="{3A43CE74-95E9-489A-83A4-14A8DB3BB4FE}" type="parTrans" cxnId="{5CB42630-BA4B-4BAF-8463-E41AAE92C5A7}">
      <dgm:prSet/>
      <dgm:spPr/>
      <dgm:t>
        <a:bodyPr/>
        <a:lstStyle/>
        <a:p>
          <a:endParaRPr lang="pl-PL"/>
        </a:p>
      </dgm:t>
    </dgm:pt>
    <dgm:pt modelId="{398BE504-A6FB-45C7-BCAD-5C0FFBC078DF}" type="sibTrans" cxnId="{5CB42630-BA4B-4BAF-8463-E41AAE92C5A7}">
      <dgm:prSet/>
      <dgm:spPr/>
      <dgm:t>
        <a:bodyPr/>
        <a:lstStyle/>
        <a:p>
          <a:endParaRPr lang="pl-PL"/>
        </a:p>
      </dgm:t>
    </dgm:pt>
    <dgm:pt modelId="{E624E804-409E-462A-B7C4-56A87222FD7F}">
      <dgm:prSet phldrT="[Tekst]" custT="1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pl-PL" sz="1100" b="1" dirty="0" smtClean="0">
              <a:latin typeface="+mn-lt"/>
            </a:rPr>
            <a:t>podstawowy pożytek</a:t>
          </a:r>
          <a:r>
            <a:rPr lang="pl-PL" sz="1100" dirty="0" smtClean="0">
              <a:latin typeface="+mn-lt"/>
            </a:rPr>
            <a:t> -jest to podstawowa potrzeba zaspakajana przez dany produkt (a więc rozrywka w przypadku telewizora) </a:t>
          </a:r>
          <a:endParaRPr lang="pl-PL" sz="1100" dirty="0" smtClean="0"/>
        </a:p>
      </dgm:t>
    </dgm:pt>
    <dgm:pt modelId="{BF6F7CC2-DD2A-45E7-9420-E917F2B918F7}" type="parTrans" cxnId="{11A634BF-822A-464A-9EC5-4E1D6BFB07E9}">
      <dgm:prSet/>
      <dgm:spPr/>
      <dgm:t>
        <a:bodyPr/>
        <a:lstStyle/>
        <a:p>
          <a:endParaRPr lang="pl-PL"/>
        </a:p>
      </dgm:t>
    </dgm:pt>
    <dgm:pt modelId="{825338D8-78F7-4CCB-931A-DCC87680B58F}" type="sibTrans" cxnId="{11A634BF-822A-464A-9EC5-4E1D6BFB07E9}">
      <dgm:prSet/>
      <dgm:spPr/>
      <dgm:t>
        <a:bodyPr/>
        <a:lstStyle/>
        <a:p>
          <a:endParaRPr lang="pl-PL"/>
        </a:p>
      </dgm:t>
    </dgm:pt>
    <dgm:pt modelId="{B6FA738F-A51D-4445-AB3F-3AFD2CAA8FBF}">
      <dgm:prSet phldrT="[Tekst]" custT="1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pl-PL" sz="1100" b="1" dirty="0" smtClean="0">
              <a:latin typeface="+mn-lt"/>
            </a:rPr>
            <a:t>produkt podstawowy</a:t>
          </a:r>
          <a:r>
            <a:rPr lang="pl-PL" sz="1100" dirty="0" smtClean="0">
              <a:latin typeface="+mn-lt"/>
            </a:rPr>
            <a:t> - ta część produktu, która jest niezbędna do zaspokojenia potrzeby, typowa wersja produktu (np. telewizor) </a:t>
          </a:r>
          <a:endParaRPr lang="pl-PL" sz="1100" dirty="0" smtClean="0"/>
        </a:p>
      </dgm:t>
    </dgm:pt>
    <dgm:pt modelId="{B158BB78-C252-4428-A27E-E916EE65AD19}" type="parTrans" cxnId="{CEAA65D7-3733-4ABA-AD24-5B970101205F}">
      <dgm:prSet/>
      <dgm:spPr/>
      <dgm:t>
        <a:bodyPr/>
        <a:lstStyle/>
        <a:p>
          <a:endParaRPr lang="pl-PL"/>
        </a:p>
      </dgm:t>
    </dgm:pt>
    <dgm:pt modelId="{F564E53A-7A7E-4F43-A3FD-3597C60F04AE}" type="sibTrans" cxnId="{CEAA65D7-3733-4ABA-AD24-5B970101205F}">
      <dgm:prSet/>
      <dgm:spPr/>
      <dgm:t>
        <a:bodyPr/>
        <a:lstStyle/>
        <a:p>
          <a:endParaRPr lang="pl-PL"/>
        </a:p>
      </dgm:t>
    </dgm:pt>
    <dgm:pt modelId="{5A8C690E-5821-4BA3-8C32-4DC6A3017461}">
      <dgm:prSet phldrT="[Tekst]" custT="1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pl-PL" sz="1100" b="1" dirty="0" smtClean="0">
              <a:latin typeface="+mn-lt"/>
            </a:rPr>
            <a:t>produkt oczekiwany</a:t>
          </a:r>
          <a:r>
            <a:rPr lang="pl-PL" sz="1100" dirty="0" smtClean="0">
              <a:latin typeface="+mn-lt"/>
            </a:rPr>
            <a:t> - zbiór cech i warunków jakich oczekują klienci, decydujący się kupić dany produkt (panoramiczny obraz) </a:t>
          </a:r>
          <a:endParaRPr lang="pl-PL" sz="1100" dirty="0" smtClean="0"/>
        </a:p>
      </dgm:t>
    </dgm:pt>
    <dgm:pt modelId="{B7C97A37-AC29-4F05-88DE-E00CF8BB3F07}" type="parTrans" cxnId="{A02BB606-218B-4BDA-92EB-D451077B3C1E}">
      <dgm:prSet/>
      <dgm:spPr/>
      <dgm:t>
        <a:bodyPr/>
        <a:lstStyle/>
        <a:p>
          <a:endParaRPr lang="pl-PL"/>
        </a:p>
      </dgm:t>
    </dgm:pt>
    <dgm:pt modelId="{7CBC122F-886F-4C0B-8069-9D7D82FDD908}" type="sibTrans" cxnId="{A02BB606-218B-4BDA-92EB-D451077B3C1E}">
      <dgm:prSet/>
      <dgm:spPr/>
      <dgm:t>
        <a:bodyPr/>
        <a:lstStyle/>
        <a:p>
          <a:endParaRPr lang="pl-PL"/>
        </a:p>
      </dgm:t>
    </dgm:pt>
    <dgm:pt modelId="{D573A3A0-CE7A-4251-9AB2-97EF4CF2B56B}">
      <dgm:prSet phldrT="[Tekst]" custT="1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pl-PL" sz="1100" b="1" dirty="0" smtClean="0"/>
            <a:t>produkt rozszerzony</a:t>
          </a:r>
          <a:r>
            <a:rPr lang="pl-PL" sz="1100" dirty="0" smtClean="0"/>
            <a:t> - wszystko co przewyższa oczekiwania klienta, dodatkowe usługi i korzyści wyróżniające go od oferty konkurencji (dźwięk stereo, podłączenie konsoli do gier) </a:t>
          </a:r>
        </a:p>
      </dgm:t>
    </dgm:pt>
    <dgm:pt modelId="{E86855F9-E9D4-445C-9DF2-97DD2692B37E}" type="parTrans" cxnId="{59367743-B329-4B59-AB3A-BEDD3F342BE2}">
      <dgm:prSet/>
      <dgm:spPr/>
      <dgm:t>
        <a:bodyPr/>
        <a:lstStyle/>
        <a:p>
          <a:endParaRPr lang="pl-PL"/>
        </a:p>
      </dgm:t>
    </dgm:pt>
    <dgm:pt modelId="{216DFA54-6031-4280-81EA-9460DEEAB677}" type="sibTrans" cxnId="{59367743-B329-4B59-AB3A-BEDD3F342BE2}">
      <dgm:prSet/>
      <dgm:spPr/>
      <dgm:t>
        <a:bodyPr/>
        <a:lstStyle/>
        <a:p>
          <a:endParaRPr lang="pl-PL"/>
        </a:p>
      </dgm:t>
    </dgm:pt>
    <dgm:pt modelId="{56624135-E192-4DEA-AFAD-81E371C50575}" type="pres">
      <dgm:prSet presAssocID="{5F4CA03E-17E3-4032-9994-3635B78A5462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4C92221E-510F-4D0A-9A78-036712095639}" type="pres">
      <dgm:prSet presAssocID="{E624E804-409E-462A-B7C4-56A87222FD7F}" presName="comp" presStyleCnt="0"/>
      <dgm:spPr/>
    </dgm:pt>
    <dgm:pt modelId="{89C15C02-D079-489E-9E1D-2E2F61F51973}" type="pres">
      <dgm:prSet presAssocID="{E624E804-409E-462A-B7C4-56A87222FD7F}" presName="box" presStyleLbl="node1" presStyleIdx="0" presStyleCnt="5"/>
      <dgm:spPr/>
      <dgm:t>
        <a:bodyPr/>
        <a:lstStyle/>
        <a:p>
          <a:endParaRPr lang="pl-PL"/>
        </a:p>
      </dgm:t>
    </dgm:pt>
    <dgm:pt modelId="{570A1DB4-7DE4-4581-B3E0-05D8A31792A6}" type="pres">
      <dgm:prSet presAssocID="{E624E804-409E-462A-B7C4-56A87222FD7F}" presName="img" presStyleLbl="fgImgPlace1" presStyleIdx="0" presStyleCnt="5"/>
      <dgm:spPr/>
    </dgm:pt>
    <dgm:pt modelId="{FBD5E8C5-7CAA-49C4-97C5-744291E2109E}" type="pres">
      <dgm:prSet presAssocID="{E624E804-409E-462A-B7C4-56A87222FD7F}" presName="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565984F-6990-4A44-A5F9-A10F9E9AABFE}" type="pres">
      <dgm:prSet presAssocID="{825338D8-78F7-4CCB-931A-DCC87680B58F}" presName="spacer" presStyleCnt="0"/>
      <dgm:spPr/>
    </dgm:pt>
    <dgm:pt modelId="{DC15B5AF-CBA8-4E6E-8A05-3E2C5205D08B}" type="pres">
      <dgm:prSet presAssocID="{B6FA738F-A51D-4445-AB3F-3AFD2CAA8FBF}" presName="comp" presStyleCnt="0"/>
      <dgm:spPr/>
    </dgm:pt>
    <dgm:pt modelId="{84B3576B-34C2-4C59-8EC5-B65613E9C53E}" type="pres">
      <dgm:prSet presAssocID="{B6FA738F-A51D-4445-AB3F-3AFD2CAA8FBF}" presName="box" presStyleLbl="node1" presStyleIdx="1" presStyleCnt="5"/>
      <dgm:spPr/>
      <dgm:t>
        <a:bodyPr/>
        <a:lstStyle/>
        <a:p>
          <a:endParaRPr lang="pl-PL"/>
        </a:p>
      </dgm:t>
    </dgm:pt>
    <dgm:pt modelId="{A0DF539E-BF88-48C0-972B-9E1EDBC64C76}" type="pres">
      <dgm:prSet presAssocID="{B6FA738F-A51D-4445-AB3F-3AFD2CAA8FBF}" presName="img" presStyleLbl="fgImgPlace1" presStyleIdx="1" presStyleCnt="5"/>
      <dgm:spPr/>
    </dgm:pt>
    <dgm:pt modelId="{77AF46A4-87F5-42AA-8602-4901458E0C3A}" type="pres">
      <dgm:prSet presAssocID="{B6FA738F-A51D-4445-AB3F-3AFD2CAA8FBF}" presName="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2B8D899-A2A9-44A8-9E41-2CE01EEDD096}" type="pres">
      <dgm:prSet presAssocID="{F564E53A-7A7E-4F43-A3FD-3597C60F04AE}" presName="spacer" presStyleCnt="0"/>
      <dgm:spPr/>
    </dgm:pt>
    <dgm:pt modelId="{3D98E9B1-54AD-49AB-94C8-503613DA5764}" type="pres">
      <dgm:prSet presAssocID="{5A8C690E-5821-4BA3-8C32-4DC6A3017461}" presName="comp" presStyleCnt="0"/>
      <dgm:spPr/>
    </dgm:pt>
    <dgm:pt modelId="{8F460FE6-60CB-4A23-997E-94E0F4090A41}" type="pres">
      <dgm:prSet presAssocID="{5A8C690E-5821-4BA3-8C32-4DC6A3017461}" presName="box" presStyleLbl="node1" presStyleIdx="2" presStyleCnt="5" custLinFactNeighborY="-3851"/>
      <dgm:spPr/>
      <dgm:t>
        <a:bodyPr/>
        <a:lstStyle/>
        <a:p>
          <a:endParaRPr lang="pl-PL"/>
        </a:p>
      </dgm:t>
    </dgm:pt>
    <dgm:pt modelId="{44A4F925-5B6D-46F1-B3E6-C2C160D63411}" type="pres">
      <dgm:prSet presAssocID="{5A8C690E-5821-4BA3-8C32-4DC6A3017461}" presName="img" presStyleLbl="fgImgPlace1" presStyleIdx="2" presStyleCnt="5"/>
      <dgm:spPr/>
    </dgm:pt>
    <dgm:pt modelId="{4C9294DA-173E-49F8-BCC8-1DC8D1A8CAB2}" type="pres">
      <dgm:prSet presAssocID="{5A8C690E-5821-4BA3-8C32-4DC6A3017461}" presName="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B93B0C6-AC83-4B01-81C4-13ACF58E6B98}" type="pres">
      <dgm:prSet presAssocID="{7CBC122F-886F-4C0B-8069-9D7D82FDD908}" presName="spacer" presStyleCnt="0"/>
      <dgm:spPr/>
    </dgm:pt>
    <dgm:pt modelId="{C63C16E4-B258-43B3-B542-A129B1E04542}" type="pres">
      <dgm:prSet presAssocID="{D573A3A0-CE7A-4251-9AB2-97EF4CF2B56B}" presName="comp" presStyleCnt="0"/>
      <dgm:spPr/>
    </dgm:pt>
    <dgm:pt modelId="{F659DA0C-41E7-45E4-A196-C14103DB1D1F}" type="pres">
      <dgm:prSet presAssocID="{D573A3A0-CE7A-4251-9AB2-97EF4CF2B56B}" presName="box" presStyleLbl="node1" presStyleIdx="3" presStyleCnt="5" custLinFactNeighborY="-1926"/>
      <dgm:spPr/>
      <dgm:t>
        <a:bodyPr/>
        <a:lstStyle/>
        <a:p>
          <a:endParaRPr lang="pl-PL"/>
        </a:p>
      </dgm:t>
    </dgm:pt>
    <dgm:pt modelId="{B903047E-3D74-4D0D-AC18-2813F33363F5}" type="pres">
      <dgm:prSet presAssocID="{D573A3A0-CE7A-4251-9AB2-97EF4CF2B56B}" presName="img" presStyleLbl="fgImgPlace1" presStyleIdx="3" presStyleCnt="5"/>
      <dgm:spPr/>
    </dgm:pt>
    <dgm:pt modelId="{76EE0762-4A40-4B0B-96D3-4E51F195005F}" type="pres">
      <dgm:prSet presAssocID="{D573A3A0-CE7A-4251-9AB2-97EF4CF2B56B}" presName="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55B743D-673A-4CE1-AAB7-431FAB2CC96B}" type="pres">
      <dgm:prSet presAssocID="{216DFA54-6031-4280-81EA-9460DEEAB677}" presName="spacer" presStyleCnt="0"/>
      <dgm:spPr/>
    </dgm:pt>
    <dgm:pt modelId="{EA15BF20-17A8-405B-A100-0FB24E9A13C8}" type="pres">
      <dgm:prSet presAssocID="{F0A67E80-1379-4162-9DC7-10F732A40D2B}" presName="comp" presStyleCnt="0"/>
      <dgm:spPr/>
    </dgm:pt>
    <dgm:pt modelId="{A502E274-CFD0-4502-8871-D6FE5420CB50}" type="pres">
      <dgm:prSet presAssocID="{F0A67E80-1379-4162-9DC7-10F732A40D2B}" presName="box" presStyleLbl="node1" presStyleIdx="4" presStyleCnt="5" custLinFactNeighborX="-997"/>
      <dgm:spPr/>
      <dgm:t>
        <a:bodyPr/>
        <a:lstStyle/>
        <a:p>
          <a:endParaRPr lang="pl-PL"/>
        </a:p>
      </dgm:t>
    </dgm:pt>
    <dgm:pt modelId="{3EB0151B-E31B-401F-A404-6F3BDA97C4A5}" type="pres">
      <dgm:prSet presAssocID="{F0A67E80-1379-4162-9DC7-10F732A40D2B}" presName="img" presStyleLbl="fgImgPlace1" presStyleIdx="4" presStyleCnt="5"/>
      <dgm:spPr/>
    </dgm:pt>
    <dgm:pt modelId="{7B9D238A-88C5-48D2-BE57-8CD19D0097DA}" type="pres">
      <dgm:prSet presAssocID="{F0A67E80-1379-4162-9DC7-10F732A40D2B}" presName="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59367743-B329-4B59-AB3A-BEDD3F342BE2}" srcId="{5F4CA03E-17E3-4032-9994-3635B78A5462}" destId="{D573A3A0-CE7A-4251-9AB2-97EF4CF2B56B}" srcOrd="3" destOrd="0" parTransId="{E86855F9-E9D4-445C-9DF2-97DD2692B37E}" sibTransId="{216DFA54-6031-4280-81EA-9460DEEAB677}"/>
    <dgm:cxn modelId="{38504E56-5756-4DD8-BF61-3992C38B8D9E}" type="presOf" srcId="{B6FA738F-A51D-4445-AB3F-3AFD2CAA8FBF}" destId="{84B3576B-34C2-4C59-8EC5-B65613E9C53E}" srcOrd="0" destOrd="0" presId="urn:microsoft.com/office/officeart/2005/8/layout/vList4"/>
    <dgm:cxn modelId="{0606689E-B7F4-497F-972B-AF37C24A441D}" type="presOf" srcId="{5A8C690E-5821-4BA3-8C32-4DC6A3017461}" destId="{4C9294DA-173E-49F8-BCC8-1DC8D1A8CAB2}" srcOrd="1" destOrd="0" presId="urn:microsoft.com/office/officeart/2005/8/layout/vList4"/>
    <dgm:cxn modelId="{5B2E2D91-9986-45DA-BF8B-309A856F0E79}" type="presOf" srcId="{D573A3A0-CE7A-4251-9AB2-97EF4CF2B56B}" destId="{F659DA0C-41E7-45E4-A196-C14103DB1D1F}" srcOrd="0" destOrd="0" presId="urn:microsoft.com/office/officeart/2005/8/layout/vList4"/>
    <dgm:cxn modelId="{BB982EDD-DFB1-4913-B257-F2143FA40F59}" type="presOf" srcId="{F0A67E80-1379-4162-9DC7-10F732A40D2B}" destId="{7B9D238A-88C5-48D2-BE57-8CD19D0097DA}" srcOrd="1" destOrd="0" presId="urn:microsoft.com/office/officeart/2005/8/layout/vList4"/>
    <dgm:cxn modelId="{5CB42630-BA4B-4BAF-8463-E41AAE92C5A7}" srcId="{5F4CA03E-17E3-4032-9994-3635B78A5462}" destId="{F0A67E80-1379-4162-9DC7-10F732A40D2B}" srcOrd="4" destOrd="0" parTransId="{3A43CE74-95E9-489A-83A4-14A8DB3BB4FE}" sibTransId="{398BE504-A6FB-45C7-BCAD-5C0FFBC078DF}"/>
    <dgm:cxn modelId="{56A1AEC2-2982-4691-996B-49205FFDC8B3}" type="presOf" srcId="{F0A67E80-1379-4162-9DC7-10F732A40D2B}" destId="{A502E274-CFD0-4502-8871-D6FE5420CB50}" srcOrd="0" destOrd="0" presId="urn:microsoft.com/office/officeart/2005/8/layout/vList4"/>
    <dgm:cxn modelId="{ED808CED-43FC-428F-82CE-9BBD03E9528D}" type="presOf" srcId="{5A8C690E-5821-4BA3-8C32-4DC6A3017461}" destId="{8F460FE6-60CB-4A23-997E-94E0F4090A41}" srcOrd="0" destOrd="0" presId="urn:microsoft.com/office/officeart/2005/8/layout/vList4"/>
    <dgm:cxn modelId="{44F64D0D-24E6-4CAC-9831-6C273446DA1F}" type="presOf" srcId="{B6FA738F-A51D-4445-AB3F-3AFD2CAA8FBF}" destId="{77AF46A4-87F5-42AA-8602-4901458E0C3A}" srcOrd="1" destOrd="0" presId="urn:microsoft.com/office/officeart/2005/8/layout/vList4"/>
    <dgm:cxn modelId="{2F9FBA05-678A-44EA-9B2B-1CA954A74DCF}" type="presOf" srcId="{E624E804-409E-462A-B7C4-56A87222FD7F}" destId="{89C15C02-D079-489E-9E1D-2E2F61F51973}" srcOrd="0" destOrd="0" presId="urn:microsoft.com/office/officeart/2005/8/layout/vList4"/>
    <dgm:cxn modelId="{EA87A174-A42D-4DFD-9BDE-7937868AFBDA}" type="presOf" srcId="{5F4CA03E-17E3-4032-9994-3635B78A5462}" destId="{56624135-E192-4DEA-AFAD-81E371C50575}" srcOrd="0" destOrd="0" presId="urn:microsoft.com/office/officeart/2005/8/layout/vList4"/>
    <dgm:cxn modelId="{EEFC1E7A-A22A-4E54-80C4-E11E79979F25}" type="presOf" srcId="{E624E804-409E-462A-B7C4-56A87222FD7F}" destId="{FBD5E8C5-7CAA-49C4-97C5-744291E2109E}" srcOrd="1" destOrd="0" presId="urn:microsoft.com/office/officeart/2005/8/layout/vList4"/>
    <dgm:cxn modelId="{11A634BF-822A-464A-9EC5-4E1D6BFB07E9}" srcId="{5F4CA03E-17E3-4032-9994-3635B78A5462}" destId="{E624E804-409E-462A-B7C4-56A87222FD7F}" srcOrd="0" destOrd="0" parTransId="{BF6F7CC2-DD2A-45E7-9420-E917F2B918F7}" sibTransId="{825338D8-78F7-4CCB-931A-DCC87680B58F}"/>
    <dgm:cxn modelId="{A02BB606-218B-4BDA-92EB-D451077B3C1E}" srcId="{5F4CA03E-17E3-4032-9994-3635B78A5462}" destId="{5A8C690E-5821-4BA3-8C32-4DC6A3017461}" srcOrd="2" destOrd="0" parTransId="{B7C97A37-AC29-4F05-88DE-E00CF8BB3F07}" sibTransId="{7CBC122F-886F-4C0B-8069-9D7D82FDD908}"/>
    <dgm:cxn modelId="{CEAA65D7-3733-4ABA-AD24-5B970101205F}" srcId="{5F4CA03E-17E3-4032-9994-3635B78A5462}" destId="{B6FA738F-A51D-4445-AB3F-3AFD2CAA8FBF}" srcOrd="1" destOrd="0" parTransId="{B158BB78-C252-4428-A27E-E916EE65AD19}" sibTransId="{F564E53A-7A7E-4F43-A3FD-3597C60F04AE}"/>
    <dgm:cxn modelId="{0D105D2F-BA5C-4AFD-A51E-366943DC94BF}" type="presOf" srcId="{D573A3A0-CE7A-4251-9AB2-97EF4CF2B56B}" destId="{76EE0762-4A40-4B0B-96D3-4E51F195005F}" srcOrd="1" destOrd="0" presId="urn:microsoft.com/office/officeart/2005/8/layout/vList4"/>
    <dgm:cxn modelId="{0C1DC4C0-2679-491F-BF46-F28206AFD254}" type="presParOf" srcId="{56624135-E192-4DEA-AFAD-81E371C50575}" destId="{4C92221E-510F-4D0A-9A78-036712095639}" srcOrd="0" destOrd="0" presId="urn:microsoft.com/office/officeart/2005/8/layout/vList4"/>
    <dgm:cxn modelId="{5166F10C-A136-4AB9-900E-C55A4CAC1C12}" type="presParOf" srcId="{4C92221E-510F-4D0A-9A78-036712095639}" destId="{89C15C02-D079-489E-9E1D-2E2F61F51973}" srcOrd="0" destOrd="0" presId="urn:microsoft.com/office/officeart/2005/8/layout/vList4"/>
    <dgm:cxn modelId="{DF90ADD0-1A0F-4733-AC36-F9DA14A9487E}" type="presParOf" srcId="{4C92221E-510F-4D0A-9A78-036712095639}" destId="{570A1DB4-7DE4-4581-B3E0-05D8A31792A6}" srcOrd="1" destOrd="0" presId="urn:microsoft.com/office/officeart/2005/8/layout/vList4"/>
    <dgm:cxn modelId="{D97B91D7-7DF2-433D-AC29-A5C651B60E30}" type="presParOf" srcId="{4C92221E-510F-4D0A-9A78-036712095639}" destId="{FBD5E8C5-7CAA-49C4-97C5-744291E2109E}" srcOrd="2" destOrd="0" presId="urn:microsoft.com/office/officeart/2005/8/layout/vList4"/>
    <dgm:cxn modelId="{AD3009C1-3BDD-4FBC-9E13-8DE4D2A07634}" type="presParOf" srcId="{56624135-E192-4DEA-AFAD-81E371C50575}" destId="{1565984F-6990-4A44-A5F9-A10F9E9AABFE}" srcOrd="1" destOrd="0" presId="urn:microsoft.com/office/officeart/2005/8/layout/vList4"/>
    <dgm:cxn modelId="{15829CB7-AA8B-4A4F-B0BC-1EF92750DECB}" type="presParOf" srcId="{56624135-E192-4DEA-AFAD-81E371C50575}" destId="{DC15B5AF-CBA8-4E6E-8A05-3E2C5205D08B}" srcOrd="2" destOrd="0" presId="urn:microsoft.com/office/officeart/2005/8/layout/vList4"/>
    <dgm:cxn modelId="{1CDDC212-7D28-46B1-9AA2-ABF249C38244}" type="presParOf" srcId="{DC15B5AF-CBA8-4E6E-8A05-3E2C5205D08B}" destId="{84B3576B-34C2-4C59-8EC5-B65613E9C53E}" srcOrd="0" destOrd="0" presId="urn:microsoft.com/office/officeart/2005/8/layout/vList4"/>
    <dgm:cxn modelId="{56562F10-8210-456B-BF7B-6CEE79A69132}" type="presParOf" srcId="{DC15B5AF-CBA8-4E6E-8A05-3E2C5205D08B}" destId="{A0DF539E-BF88-48C0-972B-9E1EDBC64C76}" srcOrd="1" destOrd="0" presId="urn:microsoft.com/office/officeart/2005/8/layout/vList4"/>
    <dgm:cxn modelId="{A2281C00-5D40-4AE9-B286-B62332430C44}" type="presParOf" srcId="{DC15B5AF-CBA8-4E6E-8A05-3E2C5205D08B}" destId="{77AF46A4-87F5-42AA-8602-4901458E0C3A}" srcOrd="2" destOrd="0" presId="urn:microsoft.com/office/officeart/2005/8/layout/vList4"/>
    <dgm:cxn modelId="{86115C0E-07F4-4376-89FA-04A9F638F220}" type="presParOf" srcId="{56624135-E192-4DEA-AFAD-81E371C50575}" destId="{62B8D899-A2A9-44A8-9E41-2CE01EEDD096}" srcOrd="3" destOrd="0" presId="urn:microsoft.com/office/officeart/2005/8/layout/vList4"/>
    <dgm:cxn modelId="{47D011D1-4552-4DB8-A72B-1D3F264A4742}" type="presParOf" srcId="{56624135-E192-4DEA-AFAD-81E371C50575}" destId="{3D98E9B1-54AD-49AB-94C8-503613DA5764}" srcOrd="4" destOrd="0" presId="urn:microsoft.com/office/officeart/2005/8/layout/vList4"/>
    <dgm:cxn modelId="{309DC0E5-D7CA-4C97-B072-0C509B33606D}" type="presParOf" srcId="{3D98E9B1-54AD-49AB-94C8-503613DA5764}" destId="{8F460FE6-60CB-4A23-997E-94E0F4090A41}" srcOrd="0" destOrd="0" presId="urn:microsoft.com/office/officeart/2005/8/layout/vList4"/>
    <dgm:cxn modelId="{FAC4A108-3155-4C4D-9F4F-2A32044BF691}" type="presParOf" srcId="{3D98E9B1-54AD-49AB-94C8-503613DA5764}" destId="{44A4F925-5B6D-46F1-B3E6-C2C160D63411}" srcOrd="1" destOrd="0" presId="urn:microsoft.com/office/officeart/2005/8/layout/vList4"/>
    <dgm:cxn modelId="{25B64B3D-CFAA-4D03-93FE-0C06E7BFBA30}" type="presParOf" srcId="{3D98E9B1-54AD-49AB-94C8-503613DA5764}" destId="{4C9294DA-173E-49F8-BCC8-1DC8D1A8CAB2}" srcOrd="2" destOrd="0" presId="urn:microsoft.com/office/officeart/2005/8/layout/vList4"/>
    <dgm:cxn modelId="{332039B9-E62C-45F9-9F1A-A6F313087267}" type="presParOf" srcId="{56624135-E192-4DEA-AFAD-81E371C50575}" destId="{AB93B0C6-AC83-4B01-81C4-13ACF58E6B98}" srcOrd="5" destOrd="0" presId="urn:microsoft.com/office/officeart/2005/8/layout/vList4"/>
    <dgm:cxn modelId="{029A463C-BFE1-4B37-8047-ADBD9F3AFFEE}" type="presParOf" srcId="{56624135-E192-4DEA-AFAD-81E371C50575}" destId="{C63C16E4-B258-43B3-B542-A129B1E04542}" srcOrd="6" destOrd="0" presId="urn:microsoft.com/office/officeart/2005/8/layout/vList4"/>
    <dgm:cxn modelId="{73CDDC24-E42B-4667-B583-F60E94E5915C}" type="presParOf" srcId="{C63C16E4-B258-43B3-B542-A129B1E04542}" destId="{F659DA0C-41E7-45E4-A196-C14103DB1D1F}" srcOrd="0" destOrd="0" presId="urn:microsoft.com/office/officeart/2005/8/layout/vList4"/>
    <dgm:cxn modelId="{0BED6A5A-2A3D-4A5A-8559-A286EF53800A}" type="presParOf" srcId="{C63C16E4-B258-43B3-B542-A129B1E04542}" destId="{B903047E-3D74-4D0D-AC18-2813F33363F5}" srcOrd="1" destOrd="0" presId="urn:microsoft.com/office/officeart/2005/8/layout/vList4"/>
    <dgm:cxn modelId="{1A6373BE-A6F7-4DE7-84CD-FA96A094BD35}" type="presParOf" srcId="{C63C16E4-B258-43B3-B542-A129B1E04542}" destId="{76EE0762-4A40-4B0B-96D3-4E51F195005F}" srcOrd="2" destOrd="0" presId="urn:microsoft.com/office/officeart/2005/8/layout/vList4"/>
    <dgm:cxn modelId="{08534379-3419-44FF-81DE-165504A8AF01}" type="presParOf" srcId="{56624135-E192-4DEA-AFAD-81E371C50575}" destId="{A55B743D-673A-4CE1-AAB7-431FAB2CC96B}" srcOrd="7" destOrd="0" presId="urn:microsoft.com/office/officeart/2005/8/layout/vList4"/>
    <dgm:cxn modelId="{8419EF87-8932-4E3C-B3A0-E3A7E097325B}" type="presParOf" srcId="{56624135-E192-4DEA-AFAD-81E371C50575}" destId="{EA15BF20-17A8-405B-A100-0FB24E9A13C8}" srcOrd="8" destOrd="0" presId="urn:microsoft.com/office/officeart/2005/8/layout/vList4"/>
    <dgm:cxn modelId="{52AF2A11-D463-46DB-97B6-1C82B81AECAC}" type="presParOf" srcId="{EA15BF20-17A8-405B-A100-0FB24E9A13C8}" destId="{A502E274-CFD0-4502-8871-D6FE5420CB50}" srcOrd="0" destOrd="0" presId="urn:microsoft.com/office/officeart/2005/8/layout/vList4"/>
    <dgm:cxn modelId="{1FD59A66-4094-473D-AD1D-98E889AC3AF4}" type="presParOf" srcId="{EA15BF20-17A8-405B-A100-0FB24E9A13C8}" destId="{3EB0151B-E31B-401F-A404-6F3BDA97C4A5}" srcOrd="1" destOrd="0" presId="urn:microsoft.com/office/officeart/2005/8/layout/vList4"/>
    <dgm:cxn modelId="{33A18E0D-97A6-46BC-87D3-AFE7B7951457}" type="presParOf" srcId="{EA15BF20-17A8-405B-A100-0FB24E9A13C8}" destId="{7B9D238A-88C5-48D2-BE57-8CD19D0097DA}" srcOrd="2" destOrd="0" presId="urn:microsoft.com/office/officeart/2005/8/layout/vList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3178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 smtClean="0"/>
              <a:t>Kliknij, aby edytować style wzorca tekstu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798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98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CA3233F-CF12-4979-B053-E280890624C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EBA57A-6734-49CD-BD96-5382625E932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9778C7-0553-46ED-BBA4-476B5ABDD40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5D972A-67DE-4703-86B8-0AA4D979CEE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ytuł, tekst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439942-4093-4C62-AB3D-ECF43485639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ytuł, tekst i 2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22060B-45D6-4755-82ED-DCA9E512263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851B4-800C-4603-819A-9200ED9823E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ytuł i diagram lub schemat organizacyjn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iektu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pl-PL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792E7E-5382-4E7D-B5A9-A89BADA0E83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ytuł i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abeli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pl-PL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ED04E-9DD6-4FC5-B3AA-B125BF3CDAE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ytuł i wyk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wykresu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pl-PL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2492A7-BD20-4670-9BD9-1FC974EBDC7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3A404C-566E-4A48-9B4A-94C7325264A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B3F929-C50A-4BFD-A984-6672F10947F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F63828-546A-4E41-8BCD-E1907C9CB35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C43AFA-FA7F-4B2B-82F6-4A8AB04FD08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664DB0-B41E-4343-9F4B-97D1972A850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DC5230-3202-4719-8541-A11CEFC74D6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133BB-BC27-4B27-9A0E-F8B73EB28AD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FA3FA5-025F-4F12-890E-F7DD51AB42B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/>
            </a:gs>
            <a:gs pos="100000">
              <a:schemeClr val="accent2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wzorca tytułu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81EA167-13B2-451B-9BE7-B3B591E7187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Model H. I. Ansoffa</a:t>
            </a:r>
            <a:br>
              <a:rPr lang="pl-PL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pl-PL" b="1" dirty="0" smtClean="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8229600" cy="1143000"/>
          </a:xfrm>
        </p:spPr>
        <p:txBody>
          <a:bodyPr/>
          <a:lstStyle/>
          <a:p>
            <a:pPr marL="838200" indent="-838200" eaLnBrk="1" hangingPunct="1">
              <a:defRPr/>
            </a:pPr>
            <a:r>
              <a:rPr lang="pl-PL" sz="3600" b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Zwiększenie sprzedaży wśród aktualnych klientów</a:t>
            </a:r>
            <a:r>
              <a:rPr lang="pl-PL" sz="4000" b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pl-PL" sz="4000" b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pl-PL" sz="4000" b="1" smtClean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989138"/>
            <a:ext cx="8229600" cy="38496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pl-PL" sz="2800" smtClean="0">
                <a:solidFill>
                  <a:srgbClr val="FF0066"/>
                </a:solidFill>
              </a:rPr>
              <a:t>Zwiększenie poziomu dystrybucji poprzez uruchomienie nowych lub usprawnienie dotychczasowych kanałów dystrybucji</a:t>
            </a:r>
          </a:p>
          <a:p>
            <a:pPr eaLnBrk="1" hangingPunct="1">
              <a:lnSpc>
                <a:spcPct val="90000"/>
              </a:lnSpc>
            </a:pPr>
            <a:r>
              <a:rPr lang="pl-PL" sz="2800" smtClean="0">
                <a:solidFill>
                  <a:srgbClr val="FF0066"/>
                </a:solidFill>
              </a:rPr>
              <a:t>Przyspieszenie lub powiększenie popytu restytucyjnego</a:t>
            </a:r>
          </a:p>
          <a:p>
            <a:pPr eaLnBrk="1" hangingPunct="1">
              <a:lnSpc>
                <a:spcPct val="90000"/>
              </a:lnSpc>
            </a:pPr>
            <a:r>
              <a:rPr lang="pl-PL" sz="2800" smtClean="0">
                <a:solidFill>
                  <a:srgbClr val="FF0066"/>
                </a:solidFill>
              </a:rPr>
              <a:t>Doskonalenie jakości oferowanego produktu</a:t>
            </a:r>
          </a:p>
          <a:p>
            <a:pPr eaLnBrk="1" hangingPunct="1">
              <a:lnSpc>
                <a:spcPct val="90000"/>
              </a:lnSpc>
            </a:pPr>
            <a:endParaRPr lang="pl-PL" sz="2800" smtClean="0">
              <a:solidFill>
                <a:srgbClr val="FF0066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pl-PL" sz="2800" smtClean="0">
                <a:solidFill>
                  <a:srgbClr val="66FF66"/>
                </a:solidFill>
              </a:rPr>
              <a:t>    </a:t>
            </a:r>
            <a:endParaRPr lang="pl-PL" sz="2800" smtClean="0">
              <a:solidFill>
                <a:srgbClr val="FF0066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pl-PL" sz="2800" smtClean="0">
              <a:solidFill>
                <a:srgbClr val="FF0066"/>
              </a:solidFill>
            </a:endParaRPr>
          </a:p>
        </p:txBody>
      </p:sp>
      <p:sp>
        <p:nvSpPr>
          <p:cNvPr id="13325" name="AutoShape 13"/>
          <p:cNvSpPr>
            <a:spLocks noChangeArrowheads="1"/>
          </p:cNvSpPr>
          <p:nvPr/>
        </p:nvSpPr>
        <p:spPr bwMode="auto">
          <a:xfrm>
            <a:off x="3779838" y="5445125"/>
            <a:ext cx="1214437" cy="485775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pl-PL"/>
              <a:t>?</a:t>
            </a:r>
          </a:p>
        </p:txBody>
      </p:sp>
      <p:pic>
        <p:nvPicPr>
          <p:cNvPr id="13330" name="Picture 18" descr="untitl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4508500"/>
            <a:ext cx="252095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1" name="Picture 19" descr="untitled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8263" y="4724400"/>
            <a:ext cx="2087562" cy="184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3600" b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Zwiększenie sprzedaży wśród aktualnych klientów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l-PL" smtClean="0">
                <a:solidFill>
                  <a:srgbClr val="FF0066"/>
                </a:solidFill>
              </a:rPr>
              <a:t>Stosowanie zachęty cenowej</a:t>
            </a:r>
          </a:p>
          <a:p>
            <a:pPr eaLnBrk="1" hangingPunct="1"/>
            <a:r>
              <a:rPr lang="pl-PL" smtClean="0">
                <a:solidFill>
                  <a:srgbClr val="FF0066"/>
                </a:solidFill>
              </a:rPr>
              <a:t>Propozycje nowych zastosowań produktu</a:t>
            </a:r>
          </a:p>
          <a:p>
            <a:pPr eaLnBrk="1" hangingPunct="1"/>
            <a:r>
              <a:rPr lang="pl-PL" smtClean="0">
                <a:solidFill>
                  <a:srgbClr val="FF0066"/>
                </a:solidFill>
              </a:rPr>
              <a:t>Agresywna promocja i reklama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3600" b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Przyciągniecie nowych nabywców</a:t>
            </a:r>
            <a:r>
              <a:rPr lang="pl-PL" sz="4000" smtClean="0"/>
              <a:t>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l-PL" smtClean="0">
                <a:solidFill>
                  <a:srgbClr val="FF0066"/>
                </a:solidFill>
              </a:rPr>
              <a:t>Nakłonienie do sprawdzenia próbek</a:t>
            </a:r>
          </a:p>
          <a:p>
            <a:pPr eaLnBrk="1" hangingPunct="1"/>
            <a:r>
              <a:rPr lang="pl-PL" smtClean="0">
                <a:solidFill>
                  <a:srgbClr val="FF0066"/>
                </a:solidFill>
              </a:rPr>
              <a:t>Zachęta cenowa</a:t>
            </a:r>
          </a:p>
          <a:p>
            <a:pPr eaLnBrk="1" hangingPunct="1"/>
            <a:r>
              <a:rPr lang="pl-PL" smtClean="0">
                <a:solidFill>
                  <a:srgbClr val="FF0066"/>
                </a:solidFill>
              </a:rPr>
              <a:t>Obniżenie bądź zwiększenie ceny</a:t>
            </a:r>
          </a:p>
          <a:p>
            <a:pPr eaLnBrk="1" hangingPunct="1"/>
            <a:r>
              <a:rPr lang="pl-PL" smtClean="0">
                <a:solidFill>
                  <a:srgbClr val="FF0066"/>
                </a:solidFill>
              </a:rPr>
              <a:t>Reklamowanie nowych zastosowań</a:t>
            </a:r>
          </a:p>
          <a:p>
            <a:pPr eaLnBrk="1" hangingPunct="1"/>
            <a:endParaRPr lang="pl-PL" smtClean="0">
              <a:solidFill>
                <a:srgbClr val="FF0066"/>
              </a:solidFill>
            </a:endParaRPr>
          </a:p>
        </p:txBody>
      </p:sp>
      <p:pic>
        <p:nvPicPr>
          <p:cNvPr id="17413" name="Picture 5" descr="nagrobk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4163" y="4221163"/>
            <a:ext cx="3657600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3200" b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Przyciągnięcie klientów od konkurencji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l-PL" smtClean="0">
                <a:solidFill>
                  <a:srgbClr val="FF0066"/>
                </a:solidFill>
              </a:rPr>
              <a:t>Zaostrzenie różnic pomiędzy konkurencyjnymi markami</a:t>
            </a:r>
          </a:p>
          <a:p>
            <a:pPr eaLnBrk="1" hangingPunct="1"/>
            <a:r>
              <a:rPr lang="pl-PL" smtClean="0">
                <a:solidFill>
                  <a:srgbClr val="FF0066"/>
                </a:solidFill>
              </a:rPr>
              <a:t>Udoskonalenie oferowanego produktu</a:t>
            </a:r>
          </a:p>
          <a:p>
            <a:pPr eaLnBrk="1" hangingPunct="1"/>
            <a:r>
              <a:rPr lang="pl-PL" smtClean="0">
                <a:solidFill>
                  <a:srgbClr val="FF0066"/>
                </a:solidFill>
              </a:rPr>
              <a:t>Agresywna promocja</a:t>
            </a:r>
          </a:p>
          <a:p>
            <a:pPr eaLnBrk="1" hangingPunct="1"/>
            <a:r>
              <a:rPr lang="pl-PL" smtClean="0">
                <a:solidFill>
                  <a:srgbClr val="FF0066"/>
                </a:solidFill>
              </a:rPr>
              <a:t>Zachęty cenowe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3600" b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Ochrona własnego rynku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l-PL" smtClean="0">
                <a:solidFill>
                  <a:srgbClr val="FF0066"/>
                </a:solidFill>
              </a:rPr>
              <a:t>Wyszukiwanie nowych segmentów rynku</a:t>
            </a:r>
          </a:p>
          <a:p>
            <a:pPr eaLnBrk="1" hangingPunct="1"/>
            <a:r>
              <a:rPr lang="pl-PL" smtClean="0">
                <a:solidFill>
                  <a:srgbClr val="FF0066"/>
                </a:solidFill>
              </a:rPr>
              <a:t>Wyszukiwanie nowych dystrybutorów</a:t>
            </a:r>
          </a:p>
          <a:p>
            <a:pPr eaLnBrk="1" hangingPunct="1"/>
            <a:r>
              <a:rPr lang="pl-PL" smtClean="0">
                <a:solidFill>
                  <a:srgbClr val="FF0066"/>
                </a:solidFill>
              </a:rPr>
              <a:t>Zadbanie o dotychczasowych klientów</a:t>
            </a:r>
          </a:p>
        </p:txBody>
      </p:sp>
      <p:pic>
        <p:nvPicPr>
          <p:cNvPr id="19463" name="Picture 7" descr="7585_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91350" y="3638550"/>
            <a:ext cx="2152650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4000" b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Strategia rozwoju rynku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pl-PL" smtClean="0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Strategia rozwoju rynku polega na działaniach podmiotu zmierzających do </a:t>
            </a:r>
            <a:r>
              <a:rPr lang="pl-PL" u="sng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zwiększenia sprzedaży</a:t>
            </a:r>
            <a:r>
              <a:rPr lang="pl-PL" smtClean="0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dotychczasowych produktów firmy przez </a:t>
            </a:r>
            <a:r>
              <a:rPr lang="pl-PL" u="sng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wejście na nowe rynki</a:t>
            </a:r>
            <a:endParaRPr lang="pl-PL" u="sng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3600" b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Istnieją dwie ścieżki realizacyjne:</a:t>
            </a: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1692275" y="1844675"/>
            <a:ext cx="6624638" cy="1150938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pl-PL" b="1">
                <a:solidFill>
                  <a:srgbClr val="FF0066"/>
                </a:solidFill>
              </a:rPr>
              <a:t>Poszukiwanie nowych rynków zbytu przy uwzględnieniu </a:t>
            </a:r>
          </a:p>
          <a:p>
            <a:pPr algn="ctr">
              <a:defRPr/>
            </a:pPr>
            <a:r>
              <a:rPr lang="pl-PL" b="1">
                <a:solidFill>
                  <a:srgbClr val="FF0066"/>
                </a:solidFill>
              </a:rPr>
              <a:t>dotychczasowych funkcji i przeznaczenia produktu-</a:t>
            </a:r>
          </a:p>
          <a:p>
            <a:pPr algn="ctr">
              <a:defRPr/>
            </a:pPr>
            <a:r>
              <a:rPr lang="pl-PL" b="1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ekspansja geograficzna</a:t>
            </a: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1763713" y="4076700"/>
            <a:ext cx="6624637" cy="1150938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pl-PL" b="1">
                <a:solidFill>
                  <a:srgbClr val="FF0066"/>
                </a:solidFill>
              </a:rPr>
              <a:t>Kreowanie rynków dodatkowych eksploatowanych </a:t>
            </a:r>
          </a:p>
          <a:p>
            <a:pPr algn="ctr"/>
            <a:r>
              <a:rPr lang="pl-PL" b="1">
                <a:solidFill>
                  <a:srgbClr val="FF0066"/>
                </a:solidFill>
              </a:rPr>
              <a:t>obok rynku docelowego dla którego produkt </a:t>
            </a:r>
          </a:p>
          <a:p>
            <a:pPr algn="ctr"/>
            <a:r>
              <a:rPr lang="pl-PL" b="1">
                <a:solidFill>
                  <a:srgbClr val="FF0066"/>
                </a:solidFill>
              </a:rPr>
              <a:t>został stworzony</a:t>
            </a:r>
          </a:p>
        </p:txBody>
      </p:sp>
      <p:sp>
        <p:nvSpPr>
          <p:cNvPr id="24584" name="Line 8"/>
          <p:cNvSpPr>
            <a:spLocks noChangeShapeType="1"/>
          </p:cNvSpPr>
          <p:nvPr/>
        </p:nvSpPr>
        <p:spPr bwMode="auto">
          <a:xfrm flipV="1">
            <a:off x="395288" y="2636838"/>
            <a:ext cx="1800225" cy="503237"/>
          </a:xfrm>
          <a:prstGeom prst="line">
            <a:avLst/>
          </a:prstGeom>
          <a:noFill/>
          <a:ln w="76200">
            <a:solidFill>
              <a:srgbClr val="66FF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4585" name="Line 9"/>
          <p:cNvSpPr>
            <a:spLocks noChangeShapeType="1"/>
          </p:cNvSpPr>
          <p:nvPr/>
        </p:nvSpPr>
        <p:spPr bwMode="auto">
          <a:xfrm>
            <a:off x="468313" y="4221163"/>
            <a:ext cx="1727200" cy="288925"/>
          </a:xfrm>
          <a:prstGeom prst="line">
            <a:avLst/>
          </a:prstGeom>
          <a:noFill/>
          <a:ln w="76200">
            <a:solidFill>
              <a:srgbClr val="66FF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animBg="1"/>
      <p:bldP spid="24582" grpId="0" animBg="1"/>
      <p:bldP spid="24584" grpId="0" animBg="1"/>
      <p:bldP spid="2458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b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Ekspansja geograficzna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b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Ekspansja koncentryczna</a:t>
            </a:r>
          </a:p>
          <a:p>
            <a:pPr eaLnBrk="1" hangingPunct="1">
              <a:defRPr/>
            </a:pPr>
            <a:r>
              <a:rPr lang="pl-PL" b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Ekspansja selektywna </a:t>
            </a:r>
          </a:p>
          <a:p>
            <a:pPr eaLnBrk="1" hangingPunct="1">
              <a:defRPr/>
            </a:pPr>
            <a:r>
              <a:rPr lang="pl-PL" b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Ekspansja wyspowa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3600" b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Ekspansja koncentryczna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pl-PL" sz="1800" b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Jest poszerzeniem pola działania podmiotu o rynki bezpośrednio przylegające do dotychczasowego obszaru na którym firma prowadzi działalność.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pl-PL" sz="1800" b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Jest to rodzaj ekspansji charakterystyczny dla małych firm lokalnych , które miały dotychczas ograniczony rynek ze względu na możliwości np. produkcyjne, czy logistyczne.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pl-PL" sz="1800" b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Po ich przełamaniu firma poszerza pole swojej działalności o rynki sąsiednie</a:t>
            </a:r>
          </a:p>
        </p:txBody>
      </p:sp>
      <p:sp>
        <p:nvSpPr>
          <p:cNvPr id="26643" name="AutoShape 19"/>
          <p:cNvSpPr>
            <a:spLocks noChangeArrowheads="1"/>
          </p:cNvSpPr>
          <p:nvPr/>
        </p:nvSpPr>
        <p:spPr bwMode="auto">
          <a:xfrm>
            <a:off x="3203575" y="4149725"/>
            <a:ext cx="2592388" cy="2089150"/>
          </a:xfrm>
          <a:custGeom>
            <a:avLst/>
            <a:gdLst>
              <a:gd name="T0" fmla="*/ 311133134 w 21600"/>
              <a:gd name="T1" fmla="*/ 101031185 h 21600"/>
              <a:gd name="T2" fmla="*/ 155566567 w 21600"/>
              <a:gd name="T3" fmla="*/ 202062370 h 21600"/>
              <a:gd name="T4" fmla="*/ 0 w 21600"/>
              <a:gd name="T5" fmla="*/ 101031185 h 21600"/>
              <a:gd name="T6" fmla="*/ 155566567 w 21600"/>
              <a:gd name="T7" fmla="*/ 0 h 2160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5400 w 21600"/>
              <a:gd name="T13" fmla="*/ 5400 h 21600"/>
              <a:gd name="T14" fmla="*/ 162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5400"/>
                </a:moveTo>
                <a:lnTo>
                  <a:pt x="9450" y="5400"/>
                </a:lnTo>
                <a:lnTo>
                  <a:pt x="9450" y="2700"/>
                </a:lnTo>
                <a:lnTo>
                  <a:pt x="8100" y="2700"/>
                </a:lnTo>
                <a:lnTo>
                  <a:pt x="10800" y="0"/>
                </a:lnTo>
                <a:lnTo>
                  <a:pt x="13500" y="2700"/>
                </a:lnTo>
                <a:lnTo>
                  <a:pt x="12150" y="2700"/>
                </a:lnTo>
                <a:lnTo>
                  <a:pt x="12150" y="5400"/>
                </a:lnTo>
                <a:lnTo>
                  <a:pt x="16200" y="5400"/>
                </a:lnTo>
                <a:lnTo>
                  <a:pt x="16200" y="9450"/>
                </a:lnTo>
                <a:lnTo>
                  <a:pt x="18900" y="9450"/>
                </a:lnTo>
                <a:lnTo>
                  <a:pt x="18900" y="8100"/>
                </a:lnTo>
                <a:lnTo>
                  <a:pt x="21600" y="10800"/>
                </a:lnTo>
                <a:lnTo>
                  <a:pt x="18900" y="13500"/>
                </a:lnTo>
                <a:lnTo>
                  <a:pt x="18900" y="12150"/>
                </a:lnTo>
                <a:lnTo>
                  <a:pt x="16200" y="12150"/>
                </a:lnTo>
                <a:lnTo>
                  <a:pt x="16200" y="16200"/>
                </a:lnTo>
                <a:lnTo>
                  <a:pt x="12150" y="16200"/>
                </a:lnTo>
                <a:lnTo>
                  <a:pt x="12150" y="18900"/>
                </a:lnTo>
                <a:lnTo>
                  <a:pt x="13500" y="18900"/>
                </a:lnTo>
                <a:lnTo>
                  <a:pt x="10800" y="21600"/>
                </a:lnTo>
                <a:lnTo>
                  <a:pt x="8100" y="18900"/>
                </a:lnTo>
                <a:lnTo>
                  <a:pt x="9450" y="18900"/>
                </a:lnTo>
                <a:lnTo>
                  <a:pt x="9450" y="16200"/>
                </a:lnTo>
                <a:lnTo>
                  <a:pt x="5400" y="16200"/>
                </a:lnTo>
                <a:lnTo>
                  <a:pt x="5400" y="12150"/>
                </a:lnTo>
                <a:lnTo>
                  <a:pt x="2700" y="12150"/>
                </a:lnTo>
                <a:lnTo>
                  <a:pt x="2700" y="13500"/>
                </a:lnTo>
                <a:lnTo>
                  <a:pt x="0" y="10800"/>
                </a:lnTo>
                <a:lnTo>
                  <a:pt x="2700" y="8100"/>
                </a:lnTo>
                <a:lnTo>
                  <a:pt x="2700" y="9450"/>
                </a:lnTo>
                <a:lnTo>
                  <a:pt x="5400" y="945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pl-PL">
                <a:solidFill>
                  <a:srgbClr val="FF0066"/>
                </a:solidFill>
              </a:rPr>
              <a:t>Rynek </a:t>
            </a:r>
          </a:p>
          <a:p>
            <a:pPr algn="ctr"/>
            <a:r>
              <a:rPr lang="pl-PL">
                <a:solidFill>
                  <a:srgbClr val="FF0066"/>
                </a:solidFill>
              </a:rPr>
              <a:t>podstawowy</a:t>
            </a:r>
          </a:p>
        </p:txBody>
      </p:sp>
      <p:sp>
        <p:nvSpPr>
          <p:cNvPr id="26645" name="Oval 21"/>
          <p:cNvSpPr>
            <a:spLocks noChangeArrowheads="1"/>
          </p:cNvSpPr>
          <p:nvPr/>
        </p:nvSpPr>
        <p:spPr bwMode="auto">
          <a:xfrm>
            <a:off x="5867400" y="4724400"/>
            <a:ext cx="2017713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pl-PL">
                <a:solidFill>
                  <a:srgbClr val="FF0066"/>
                </a:solidFill>
              </a:rPr>
              <a:t>Rynki </a:t>
            </a:r>
          </a:p>
          <a:p>
            <a:pPr algn="ctr"/>
            <a:r>
              <a:rPr lang="pl-PL">
                <a:solidFill>
                  <a:srgbClr val="FF0066"/>
                </a:solidFill>
              </a:rPr>
              <a:t>przylegające</a:t>
            </a:r>
          </a:p>
          <a:p>
            <a:pPr algn="ctr"/>
            <a:endParaRPr lang="pl-PL"/>
          </a:p>
        </p:txBody>
      </p:sp>
      <p:sp>
        <p:nvSpPr>
          <p:cNvPr id="26646" name="Oval 22"/>
          <p:cNvSpPr>
            <a:spLocks noChangeArrowheads="1"/>
          </p:cNvSpPr>
          <p:nvPr/>
        </p:nvSpPr>
        <p:spPr bwMode="auto">
          <a:xfrm>
            <a:off x="1476375" y="4724400"/>
            <a:ext cx="1706563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pl-PL">
                <a:solidFill>
                  <a:srgbClr val="FF0066"/>
                </a:solidFill>
              </a:rPr>
              <a:t>Rynki </a:t>
            </a:r>
          </a:p>
          <a:p>
            <a:pPr algn="ctr"/>
            <a:r>
              <a:rPr lang="pl-PL">
                <a:solidFill>
                  <a:srgbClr val="FF0066"/>
                </a:solidFill>
              </a:rPr>
              <a:t>przylegające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300" fill="hold"/>
                                        <p:tgtEl>
                                          <p:spTgt spid="266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300" fill="hold"/>
                                        <p:tgtEl>
                                          <p:spTgt spid="266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300"/>
                                        <p:tgtEl>
                                          <p:spTgt spid="26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400" fill="hold"/>
                                        <p:tgtEl>
                                          <p:spTgt spid="266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400" fill="hold"/>
                                        <p:tgtEl>
                                          <p:spTgt spid="266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400"/>
                                        <p:tgtEl>
                                          <p:spTgt spid="26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45" grpId="0" animBg="1"/>
      <p:bldP spid="2664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pl-PL" b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Ekspansja selektywna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pl-PL" sz="1800" b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Wiąże się z koniecznością dokonania analizy atrakcyjności rynków lokalnych, branych pod uwagę jako obszary ewentualnej ekspansji oraz ustaleniem kolejności w jakiej będą one zagospodarowywane- niezależnie od odległości od dotychczasowego rejonu działania</a:t>
            </a:r>
          </a:p>
        </p:txBody>
      </p:sp>
      <p:sp>
        <p:nvSpPr>
          <p:cNvPr id="28676" name="Oval 4"/>
          <p:cNvSpPr>
            <a:spLocks noChangeArrowheads="1"/>
          </p:cNvSpPr>
          <p:nvPr/>
        </p:nvSpPr>
        <p:spPr bwMode="auto">
          <a:xfrm>
            <a:off x="755650" y="4005263"/>
            <a:ext cx="1584325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pl-PL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Rynek </a:t>
            </a:r>
          </a:p>
          <a:p>
            <a:pPr algn="ctr">
              <a:defRPr/>
            </a:pPr>
            <a:r>
              <a:rPr lang="pl-PL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pierwotny</a:t>
            </a:r>
          </a:p>
        </p:txBody>
      </p:sp>
      <p:sp>
        <p:nvSpPr>
          <p:cNvPr id="28677" name="Oval 5"/>
          <p:cNvSpPr>
            <a:spLocks noChangeArrowheads="1"/>
          </p:cNvSpPr>
          <p:nvPr/>
        </p:nvSpPr>
        <p:spPr bwMode="auto">
          <a:xfrm>
            <a:off x="5795963" y="3933825"/>
            <a:ext cx="1008062" cy="10588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pl-PL" sz="16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Rynek</a:t>
            </a:r>
            <a:r>
              <a:rPr lang="pl-PL" sz="1600" b="1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algn="ctr">
              <a:defRPr/>
            </a:pPr>
            <a:r>
              <a:rPr lang="pl-PL" sz="16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docelowy</a:t>
            </a:r>
          </a:p>
        </p:txBody>
      </p:sp>
      <p:sp>
        <p:nvSpPr>
          <p:cNvPr id="28678" name="Oval 6"/>
          <p:cNvSpPr>
            <a:spLocks noChangeArrowheads="1"/>
          </p:cNvSpPr>
          <p:nvPr/>
        </p:nvSpPr>
        <p:spPr bwMode="auto">
          <a:xfrm>
            <a:off x="4572000" y="4437063"/>
            <a:ext cx="9144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8679" name="Oval 7"/>
          <p:cNvSpPr>
            <a:spLocks noChangeArrowheads="1"/>
          </p:cNvSpPr>
          <p:nvPr/>
        </p:nvSpPr>
        <p:spPr bwMode="auto">
          <a:xfrm>
            <a:off x="6732588" y="5229225"/>
            <a:ext cx="9144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8680" name="AutoShape 8"/>
          <p:cNvSpPr>
            <a:spLocks noChangeArrowheads="1"/>
          </p:cNvSpPr>
          <p:nvPr/>
        </p:nvSpPr>
        <p:spPr bwMode="auto">
          <a:xfrm>
            <a:off x="1619250" y="3429000"/>
            <a:ext cx="4968875" cy="504825"/>
          </a:xfrm>
          <a:prstGeom prst="curvedDownArrow">
            <a:avLst>
              <a:gd name="adj1" fmla="val 65072"/>
              <a:gd name="adj2" fmla="val 179539"/>
              <a:gd name="adj3" fmla="val 3679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8681" name="Line 9"/>
          <p:cNvSpPr>
            <a:spLocks noChangeShapeType="1"/>
          </p:cNvSpPr>
          <p:nvPr/>
        </p:nvSpPr>
        <p:spPr bwMode="auto">
          <a:xfrm>
            <a:off x="4427538" y="4365625"/>
            <a:ext cx="1152525" cy="935038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8682" name="Line 10"/>
          <p:cNvSpPr>
            <a:spLocks noChangeShapeType="1"/>
          </p:cNvSpPr>
          <p:nvPr/>
        </p:nvSpPr>
        <p:spPr bwMode="auto">
          <a:xfrm flipH="1">
            <a:off x="4572000" y="4292600"/>
            <a:ext cx="863600" cy="1152525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8683" name="Line 11"/>
          <p:cNvSpPr>
            <a:spLocks noChangeShapeType="1"/>
          </p:cNvSpPr>
          <p:nvPr/>
        </p:nvSpPr>
        <p:spPr bwMode="auto">
          <a:xfrm>
            <a:off x="6443663" y="5300663"/>
            <a:ext cx="1441450" cy="792162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8684" name="Line 12"/>
          <p:cNvSpPr>
            <a:spLocks noChangeShapeType="1"/>
          </p:cNvSpPr>
          <p:nvPr/>
        </p:nvSpPr>
        <p:spPr bwMode="auto">
          <a:xfrm flipH="1">
            <a:off x="6659563" y="5157788"/>
            <a:ext cx="1152525" cy="1008062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4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4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4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4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4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4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5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7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7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7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/>
      <p:bldP spid="28676" grpId="0" animBg="1"/>
      <p:bldP spid="28677" grpId="0" animBg="1"/>
      <p:bldP spid="28678" grpId="0" animBg="1"/>
      <p:bldP spid="28679" grpId="0" animBg="1"/>
      <p:bldP spid="28680" grpId="0" animBg="1"/>
      <p:bldP spid="28681" grpId="0" animBg="1"/>
      <p:bldP spid="28682" grpId="0" animBg="1"/>
      <p:bldP spid="28683" grpId="0" animBg="1"/>
      <p:bldP spid="2868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4000" b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Macierz produktu -rynku H.I.Ansoffa</a:t>
            </a:r>
          </a:p>
        </p:txBody>
      </p:sp>
      <p:grpSp>
        <p:nvGrpSpPr>
          <p:cNvPr id="19459" name="Group 13"/>
          <p:cNvGrpSpPr>
            <a:grpSpLocks/>
          </p:cNvGrpSpPr>
          <p:nvPr/>
        </p:nvGrpSpPr>
        <p:grpSpPr bwMode="auto">
          <a:xfrm>
            <a:off x="1835150" y="2492375"/>
            <a:ext cx="5472113" cy="3168650"/>
            <a:chOff x="1156" y="1570"/>
            <a:chExt cx="3447" cy="1996"/>
          </a:xfrm>
        </p:grpSpPr>
        <p:sp>
          <p:nvSpPr>
            <p:cNvPr id="4100" name="Rectangle 4"/>
            <p:cNvSpPr>
              <a:spLocks noChangeArrowheads="1"/>
            </p:cNvSpPr>
            <p:nvPr/>
          </p:nvSpPr>
          <p:spPr bwMode="auto">
            <a:xfrm>
              <a:off x="1156" y="1570"/>
              <a:ext cx="1678" cy="939"/>
            </a:xfrm>
            <a:prstGeom prst="rect">
              <a:avLst/>
            </a:prstGeom>
            <a:solidFill>
              <a:srgbClr val="66FF66"/>
            </a:solidFill>
            <a:ln w="9525">
              <a:solidFill>
                <a:srgbClr val="66FF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pl-PL" b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Strategia </a:t>
              </a:r>
            </a:p>
            <a:p>
              <a:pPr algn="ctr">
                <a:defRPr/>
              </a:pPr>
              <a:r>
                <a:rPr lang="pl-PL" b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penetracji rynku</a:t>
              </a:r>
            </a:p>
          </p:txBody>
        </p:sp>
        <p:sp>
          <p:nvSpPr>
            <p:cNvPr id="4102" name="Rectangle 6"/>
            <p:cNvSpPr>
              <a:spLocks noChangeArrowheads="1"/>
            </p:cNvSpPr>
            <p:nvPr/>
          </p:nvSpPr>
          <p:spPr bwMode="auto">
            <a:xfrm>
              <a:off x="2880" y="1570"/>
              <a:ext cx="1723" cy="939"/>
            </a:xfrm>
            <a:prstGeom prst="rect">
              <a:avLst/>
            </a:prstGeom>
            <a:solidFill>
              <a:srgbClr val="66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pl-PL" b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Strategia </a:t>
              </a:r>
            </a:p>
            <a:p>
              <a:pPr algn="ctr">
                <a:defRPr/>
              </a:pPr>
              <a:r>
                <a:rPr lang="pl-PL" b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rozwoju produktu</a:t>
              </a:r>
            </a:p>
          </p:txBody>
        </p:sp>
        <p:sp>
          <p:nvSpPr>
            <p:cNvPr id="4103" name="Rectangle 7"/>
            <p:cNvSpPr>
              <a:spLocks noChangeArrowheads="1"/>
            </p:cNvSpPr>
            <p:nvPr/>
          </p:nvSpPr>
          <p:spPr bwMode="auto">
            <a:xfrm>
              <a:off x="1156" y="2568"/>
              <a:ext cx="1678" cy="998"/>
            </a:xfrm>
            <a:prstGeom prst="rect">
              <a:avLst/>
            </a:prstGeom>
            <a:solidFill>
              <a:srgbClr val="66FF66"/>
            </a:solidFill>
            <a:ln w="9525">
              <a:solidFill>
                <a:srgbClr val="66FF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pl-PL" b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Strategia </a:t>
              </a:r>
            </a:p>
            <a:p>
              <a:pPr algn="ctr">
                <a:defRPr/>
              </a:pPr>
              <a:r>
                <a:rPr lang="pl-PL" b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rozwoju rynku</a:t>
              </a:r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2880" y="2568"/>
              <a:ext cx="1723" cy="998"/>
            </a:xfrm>
            <a:prstGeom prst="rect">
              <a:avLst/>
            </a:prstGeom>
            <a:solidFill>
              <a:srgbClr val="FF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pl-PL" b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Strategia </a:t>
              </a:r>
            </a:p>
            <a:p>
              <a:pPr algn="ctr">
                <a:defRPr/>
              </a:pPr>
              <a:r>
                <a:rPr lang="pl-PL" b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dywersyfikacji</a:t>
              </a:r>
            </a:p>
          </p:txBody>
        </p:sp>
      </p:grp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2051050" y="1989138"/>
            <a:ext cx="2190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pl-PL" b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Aktualne produkty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4716463" y="1989138"/>
            <a:ext cx="1835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pl-PL" b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Nowe produkty</a:t>
            </a: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447675" y="2728913"/>
            <a:ext cx="1212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pl-PL" b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Aktualne </a:t>
            </a:r>
          </a:p>
          <a:p>
            <a:pPr>
              <a:defRPr/>
            </a:pPr>
            <a:r>
              <a:rPr lang="pl-PL" b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rynki</a:t>
            </a:r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539750" y="4221163"/>
            <a:ext cx="857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pl-PL" b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Nowe </a:t>
            </a:r>
          </a:p>
          <a:p>
            <a:pPr>
              <a:defRPr/>
            </a:pPr>
            <a:r>
              <a:rPr lang="pl-PL" b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rynki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3600" b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Ekspansja wyspowa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pl-PL" sz="1800" b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Jest stosowana w pierwszej fazie wchodzenia na duże rynki geograficzne i polega na tworzeniu w granicach tych rynków – z reguły w dużych ośrodkach miejskich- przyczółków dla dalszej ekspansji koncentrycznej lub selektywnej</a:t>
            </a:r>
          </a:p>
        </p:txBody>
      </p:sp>
      <p:sp>
        <p:nvSpPr>
          <p:cNvPr id="29701" name="Oval 5"/>
          <p:cNvSpPr>
            <a:spLocks noChangeArrowheads="1"/>
          </p:cNvSpPr>
          <p:nvPr/>
        </p:nvSpPr>
        <p:spPr bwMode="auto">
          <a:xfrm>
            <a:off x="755650" y="4005263"/>
            <a:ext cx="1584325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pl-PL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Rynek </a:t>
            </a:r>
          </a:p>
          <a:p>
            <a:pPr algn="ctr">
              <a:defRPr/>
            </a:pPr>
            <a:r>
              <a:rPr lang="pl-PL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pierwotny</a:t>
            </a:r>
          </a:p>
        </p:txBody>
      </p:sp>
      <p:sp>
        <p:nvSpPr>
          <p:cNvPr id="29702" name="Oval 6"/>
          <p:cNvSpPr>
            <a:spLocks noChangeArrowheads="1"/>
          </p:cNvSpPr>
          <p:nvPr/>
        </p:nvSpPr>
        <p:spPr bwMode="auto">
          <a:xfrm>
            <a:off x="5867400" y="4005263"/>
            <a:ext cx="698500" cy="6985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pl-PL"/>
          </a:p>
        </p:txBody>
      </p:sp>
      <p:sp>
        <p:nvSpPr>
          <p:cNvPr id="29703" name="AutoShape 7"/>
          <p:cNvSpPr>
            <a:spLocks noChangeArrowheads="1"/>
          </p:cNvSpPr>
          <p:nvPr/>
        </p:nvSpPr>
        <p:spPr bwMode="auto">
          <a:xfrm>
            <a:off x="1619250" y="3429000"/>
            <a:ext cx="4968875" cy="504825"/>
          </a:xfrm>
          <a:prstGeom prst="curvedDownArrow">
            <a:avLst>
              <a:gd name="adj1" fmla="val 65072"/>
              <a:gd name="adj2" fmla="val 179539"/>
              <a:gd name="adj3" fmla="val 3679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9705" name="AutoShape 9"/>
          <p:cNvSpPr>
            <a:spLocks noChangeArrowheads="1"/>
          </p:cNvSpPr>
          <p:nvPr/>
        </p:nvSpPr>
        <p:spPr bwMode="auto">
          <a:xfrm>
            <a:off x="4572000" y="3141663"/>
            <a:ext cx="3455988" cy="2736850"/>
          </a:xfrm>
          <a:custGeom>
            <a:avLst/>
            <a:gdLst>
              <a:gd name="T0" fmla="*/ 552956120 w 21600"/>
              <a:gd name="T1" fmla="*/ 173387684 h 21600"/>
              <a:gd name="T2" fmla="*/ 276478060 w 21600"/>
              <a:gd name="T3" fmla="*/ 346775368 h 21600"/>
              <a:gd name="T4" fmla="*/ 0 w 21600"/>
              <a:gd name="T5" fmla="*/ 173387684 h 21600"/>
              <a:gd name="T6" fmla="*/ 276478060 w 21600"/>
              <a:gd name="T7" fmla="*/ 0 h 2160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5400 w 21600"/>
              <a:gd name="T13" fmla="*/ 5400 h 21600"/>
              <a:gd name="T14" fmla="*/ 162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5400"/>
                </a:moveTo>
                <a:lnTo>
                  <a:pt x="9450" y="5400"/>
                </a:lnTo>
                <a:lnTo>
                  <a:pt x="9450" y="2700"/>
                </a:lnTo>
                <a:lnTo>
                  <a:pt x="8100" y="2700"/>
                </a:lnTo>
                <a:lnTo>
                  <a:pt x="10800" y="0"/>
                </a:lnTo>
                <a:lnTo>
                  <a:pt x="13500" y="2700"/>
                </a:lnTo>
                <a:lnTo>
                  <a:pt x="12150" y="2700"/>
                </a:lnTo>
                <a:lnTo>
                  <a:pt x="12150" y="5400"/>
                </a:lnTo>
                <a:lnTo>
                  <a:pt x="16200" y="5400"/>
                </a:lnTo>
                <a:lnTo>
                  <a:pt x="16200" y="9450"/>
                </a:lnTo>
                <a:lnTo>
                  <a:pt x="18900" y="9450"/>
                </a:lnTo>
                <a:lnTo>
                  <a:pt x="18900" y="8100"/>
                </a:lnTo>
                <a:lnTo>
                  <a:pt x="21600" y="10800"/>
                </a:lnTo>
                <a:lnTo>
                  <a:pt x="18900" y="13500"/>
                </a:lnTo>
                <a:lnTo>
                  <a:pt x="18900" y="12150"/>
                </a:lnTo>
                <a:lnTo>
                  <a:pt x="16200" y="12150"/>
                </a:lnTo>
                <a:lnTo>
                  <a:pt x="16200" y="16200"/>
                </a:lnTo>
                <a:lnTo>
                  <a:pt x="12150" y="16200"/>
                </a:lnTo>
                <a:lnTo>
                  <a:pt x="12150" y="18900"/>
                </a:lnTo>
                <a:lnTo>
                  <a:pt x="13500" y="18900"/>
                </a:lnTo>
                <a:lnTo>
                  <a:pt x="10800" y="21600"/>
                </a:lnTo>
                <a:lnTo>
                  <a:pt x="8100" y="18900"/>
                </a:lnTo>
                <a:lnTo>
                  <a:pt x="9450" y="18900"/>
                </a:lnTo>
                <a:lnTo>
                  <a:pt x="9450" y="16200"/>
                </a:lnTo>
                <a:lnTo>
                  <a:pt x="5400" y="16200"/>
                </a:lnTo>
                <a:lnTo>
                  <a:pt x="5400" y="12150"/>
                </a:lnTo>
                <a:lnTo>
                  <a:pt x="2700" y="12150"/>
                </a:lnTo>
                <a:lnTo>
                  <a:pt x="2700" y="13500"/>
                </a:lnTo>
                <a:lnTo>
                  <a:pt x="0" y="10800"/>
                </a:lnTo>
                <a:lnTo>
                  <a:pt x="2700" y="8100"/>
                </a:lnTo>
                <a:lnTo>
                  <a:pt x="2700" y="9450"/>
                </a:lnTo>
                <a:lnTo>
                  <a:pt x="5400" y="945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pl-PL"/>
              <a:t>Rozwój rynku </a:t>
            </a:r>
          </a:p>
          <a:p>
            <a:pPr algn="ctr"/>
            <a:r>
              <a:rPr lang="pl-PL"/>
              <a:t>w oparciu </a:t>
            </a:r>
          </a:p>
          <a:p>
            <a:pPr algn="ctr"/>
            <a:r>
              <a:rPr lang="pl-PL"/>
              <a:t>o przyczółek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2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2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/>
      <p:bldP spid="29701" grpId="0" animBg="1"/>
      <p:bldP spid="29702" grpId="0" animBg="1"/>
      <p:bldP spid="2970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4000" b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Ekspansja oparta o kreowanie rynków dodatkowych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pl-PL" b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Sprzyjają jej następujące działania:</a:t>
            </a:r>
          </a:p>
          <a:p>
            <a:pPr eaLnBrk="1" hangingPunct="1">
              <a:defRPr/>
            </a:pPr>
            <a:r>
              <a:rPr lang="pl-PL" b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Znalezienie nowych zastosowań produktów już wytwarzanych</a:t>
            </a:r>
          </a:p>
          <a:p>
            <a:pPr eaLnBrk="1" hangingPunct="1">
              <a:defRPr/>
            </a:pPr>
            <a:r>
              <a:rPr lang="pl-PL" b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Wyszukanie nowych kanałów dystrybucji</a:t>
            </a:r>
          </a:p>
          <a:p>
            <a:pPr eaLnBrk="1" hangingPunct="1">
              <a:defRPr/>
            </a:pPr>
            <a:r>
              <a:rPr lang="pl-PL" b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Korzystanie z innego rodzaju mediów przy reklamie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4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Strategia rozwoju produktu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pl-PL" smtClean="0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pl-PL" sz="280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Przedsiębiorstwo prowadzące ten typ strategii rozwoju </a:t>
            </a:r>
            <a:r>
              <a:rPr lang="pl-PL" sz="2800" b="1" u="sng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kontynuuje obsługę  dotychczasowego rynku</a:t>
            </a:r>
            <a:r>
              <a:rPr lang="pl-PL" sz="280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oferując produkt całkiem nowy lub zmodyfikowany aby: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pl-PL" sz="280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Dopasować go do specyficznych potrzeb grup nabywców wewnątrz tego rynku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pl-PL" sz="280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Zwiększyć możliwość wyboru dla dotychczasowych klientów</a:t>
            </a: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 rot="-2389332">
            <a:off x="4967288" y="5038725"/>
            <a:ext cx="46085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>
                <a:solidFill>
                  <a:schemeClr val="bg1"/>
                </a:solidFill>
              </a:rPr>
              <a:t>Uwaga! Zaspokajanie tej samej potrzeby!!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sz="36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Pojęcie produktu</a:t>
            </a:r>
            <a:r>
              <a:rPr lang="pl-PL" sz="3600" b="1" dirty="0" smtClean="0">
                <a:solidFill>
                  <a:schemeClr val="tx1"/>
                </a:solidFill>
              </a:rPr>
              <a:t> </a:t>
            </a:r>
            <a:r>
              <a:rPr lang="pl-PL" sz="36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 struktura produktu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pl-PL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Pojęcie</a:t>
            </a:r>
            <a:r>
              <a:rPr lang="pl-PL" b="1" dirty="0" smtClean="0"/>
              <a:t>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sz="2000" dirty="0" smtClean="0">
                <a:solidFill>
                  <a:schemeClr val="accent3">
                    <a:lumMod val="95000"/>
                  </a:schemeClr>
                </a:solidFill>
              </a:rPr>
              <a:t>Produktem nazywamy </a:t>
            </a:r>
            <a:r>
              <a:rPr lang="pl-PL" sz="2000" dirty="0" smtClean="0">
                <a:solidFill>
                  <a:srgbClr val="FF0000"/>
                </a:solidFill>
              </a:rPr>
              <a:t>każdy obiekt rynkowej wymiany</a:t>
            </a:r>
            <a:r>
              <a:rPr lang="pl-PL" sz="2000" dirty="0" smtClean="0">
                <a:solidFill>
                  <a:schemeClr val="accent3">
                    <a:lumMod val="95000"/>
                  </a:schemeClr>
                </a:solidFill>
              </a:rPr>
              <a:t>, albo wszystko, co można oferować na rynku. </a:t>
            </a:r>
            <a:r>
              <a:rPr lang="pl-PL" sz="2000" u="sng" dirty="0" smtClean="0">
                <a:solidFill>
                  <a:schemeClr val="accent3">
                    <a:lumMod val="95000"/>
                  </a:schemeClr>
                </a:solidFill>
              </a:rPr>
              <a:t>Pojęcia produktu nie należy wiec utożsamiać tylko z obiektami materialnymi</a:t>
            </a:r>
            <a:r>
              <a:rPr lang="pl-PL" sz="2000" dirty="0" smtClean="0">
                <a:solidFill>
                  <a:schemeClr val="accent3">
                    <a:lumMod val="95000"/>
                  </a:schemeClr>
                </a:solidFill>
              </a:rPr>
              <a:t>. Produktem może być:</a:t>
            </a:r>
          </a:p>
          <a:p>
            <a:pPr>
              <a:defRPr/>
            </a:pPr>
            <a:r>
              <a:rPr lang="pl-PL" sz="2000" dirty="0" smtClean="0">
                <a:solidFill>
                  <a:schemeClr val="accent3">
                    <a:lumMod val="95000"/>
                  </a:schemeClr>
                </a:solidFill>
              </a:rPr>
              <a:t>dobro materialne (samochody książki), </a:t>
            </a:r>
          </a:p>
          <a:p>
            <a:pPr>
              <a:defRPr/>
            </a:pPr>
            <a:r>
              <a:rPr lang="pl-PL" sz="2000" dirty="0" smtClean="0">
                <a:solidFill>
                  <a:schemeClr val="accent3">
                    <a:lumMod val="95000"/>
                  </a:schemeClr>
                </a:solidFill>
              </a:rPr>
              <a:t>usługa (fryzjer, koncerty),</a:t>
            </a:r>
          </a:p>
          <a:p>
            <a:pPr>
              <a:defRPr/>
            </a:pPr>
            <a:r>
              <a:rPr lang="pl-PL" sz="2000" dirty="0" smtClean="0">
                <a:solidFill>
                  <a:schemeClr val="accent3">
                    <a:lumMod val="95000"/>
                  </a:schemeClr>
                </a:solidFill>
              </a:rPr>
              <a:t>miejsce( Wenecja, Hawaje), </a:t>
            </a:r>
          </a:p>
          <a:p>
            <a:pPr>
              <a:defRPr/>
            </a:pPr>
            <a:r>
              <a:rPr lang="pl-PL" sz="2000" dirty="0" smtClean="0">
                <a:solidFill>
                  <a:schemeClr val="accent3">
                    <a:lumMod val="95000"/>
                  </a:schemeClr>
                </a:solidFill>
              </a:rPr>
              <a:t>organizacja (Stowarzyszenie kardiologów, WOŚP),</a:t>
            </a:r>
          </a:p>
          <a:p>
            <a:pPr>
              <a:defRPr/>
            </a:pPr>
            <a:r>
              <a:rPr lang="pl-PL" sz="2000" dirty="0" smtClean="0">
                <a:solidFill>
                  <a:schemeClr val="accent3">
                    <a:lumMod val="95000"/>
                  </a:schemeClr>
                </a:solidFill>
              </a:rPr>
              <a:t>idea ( ekologia, bezpieczeństwo)</a:t>
            </a:r>
          </a:p>
          <a:p>
            <a:pPr>
              <a:defRPr/>
            </a:pPr>
            <a:r>
              <a:rPr lang="pl-PL" sz="2000" dirty="0" smtClean="0">
                <a:solidFill>
                  <a:schemeClr val="accent3">
                    <a:lumMod val="95000"/>
                  </a:schemeClr>
                </a:solidFill>
              </a:rPr>
              <a:t>wiele produktów może być kombinacją czynników materialnych i niematerialnych (np. wymiana zużytych części w maszynie).</a:t>
            </a:r>
          </a:p>
          <a:p>
            <a:pPr>
              <a:defRPr/>
            </a:pPr>
            <a:endParaRPr lang="pl-PL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3200" b="1" smtClean="0">
                <a:solidFill>
                  <a:srgbClr val="FFC000"/>
                </a:solidFill>
              </a:rPr>
              <a:t>Struktura produktu</a:t>
            </a:r>
          </a:p>
        </p:txBody>
      </p:sp>
      <p:sp>
        <p:nvSpPr>
          <p:cNvPr id="41987" name="Symbol zastępczy zawartości 2"/>
          <p:cNvSpPr>
            <a:spLocks noGrp="1"/>
          </p:cNvSpPr>
          <p:nvPr>
            <p:ph idx="1"/>
          </p:nvPr>
        </p:nvSpPr>
        <p:spPr>
          <a:xfrm>
            <a:off x="428625" y="1143000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pl-PL" sz="1400" smtClean="0">
                <a:solidFill>
                  <a:schemeClr val="bg1"/>
                </a:solidFill>
              </a:rPr>
              <a:t>	W każdym produkcie można wyróżnić pewne poziomy, składające się na cały produkt. W literaturze można spotkać się z dwoma głównymi koncepcjami budowy produktu:</a:t>
            </a:r>
          </a:p>
          <a:p>
            <a:r>
              <a:rPr lang="pl-PL" sz="1400" smtClean="0">
                <a:solidFill>
                  <a:srgbClr val="FF0000"/>
                </a:solidFill>
              </a:rPr>
              <a:t>pierwsza, zaproponowana przez </a:t>
            </a:r>
            <a:r>
              <a:rPr lang="pl-PL" sz="1400" b="1" i="1" u="sng" smtClean="0">
                <a:solidFill>
                  <a:srgbClr val="FF0000"/>
                </a:solidFill>
              </a:rPr>
              <a:t>Levitta</a:t>
            </a:r>
            <a:r>
              <a:rPr lang="pl-PL" sz="1400" smtClean="0">
                <a:solidFill>
                  <a:srgbClr val="FF0000"/>
                </a:solidFill>
              </a:rPr>
              <a:t>  mówi o trzech poziomach: </a:t>
            </a:r>
          </a:p>
          <a:p>
            <a:endParaRPr lang="pl-PL" smtClean="0"/>
          </a:p>
        </p:txBody>
      </p:sp>
      <p:graphicFrame>
        <p:nvGraphicFramePr>
          <p:cNvPr id="4" name="Diagram 3"/>
          <p:cNvGraphicFramePr/>
          <p:nvPr/>
        </p:nvGraphicFramePr>
        <p:xfrm>
          <a:off x="1500166" y="2071678"/>
          <a:ext cx="6858048" cy="45005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ytuł 1"/>
          <p:cNvSpPr>
            <a:spLocks noGrp="1"/>
          </p:cNvSpPr>
          <p:nvPr>
            <p:ph type="title"/>
          </p:nvPr>
        </p:nvSpPr>
        <p:spPr>
          <a:xfrm>
            <a:off x="500063" y="285750"/>
            <a:ext cx="8229600" cy="785813"/>
          </a:xfrm>
        </p:spPr>
        <p:txBody>
          <a:bodyPr/>
          <a:lstStyle/>
          <a:p>
            <a:r>
              <a:rPr lang="pl-PL" sz="3600" b="1" smtClean="0">
                <a:solidFill>
                  <a:srgbClr val="FFC000"/>
                </a:solidFill>
              </a:rPr>
              <a:t>Struktura produktu</a:t>
            </a:r>
          </a:p>
        </p:txBody>
      </p:sp>
      <p:sp>
        <p:nvSpPr>
          <p:cNvPr id="43011" name="Symbol zastępczy zawartości 2"/>
          <p:cNvSpPr>
            <a:spLocks noGrp="1"/>
          </p:cNvSpPr>
          <p:nvPr>
            <p:ph idx="1"/>
          </p:nvPr>
        </p:nvSpPr>
        <p:spPr>
          <a:xfrm>
            <a:off x="428625" y="928688"/>
            <a:ext cx="8229600" cy="4525962"/>
          </a:xfrm>
        </p:spPr>
        <p:txBody>
          <a:bodyPr/>
          <a:lstStyle/>
          <a:p>
            <a:r>
              <a:rPr lang="pl-PL" sz="1800" smtClean="0">
                <a:solidFill>
                  <a:srgbClr val="FF0000"/>
                </a:solidFill>
              </a:rPr>
              <a:t>druga, opisana przez</a:t>
            </a:r>
            <a:r>
              <a:rPr lang="pl-PL" sz="1800" b="1" smtClean="0">
                <a:solidFill>
                  <a:srgbClr val="FF0000"/>
                </a:solidFill>
              </a:rPr>
              <a:t> Kotlera o</a:t>
            </a:r>
            <a:r>
              <a:rPr lang="pl-PL" sz="1800" smtClean="0">
                <a:solidFill>
                  <a:srgbClr val="FF0000"/>
                </a:solidFill>
              </a:rPr>
              <a:t>bejmuje pięć poziomów: </a:t>
            </a:r>
          </a:p>
          <a:p>
            <a:pPr>
              <a:buFontTx/>
              <a:buNone/>
            </a:pPr>
            <a:endParaRPr lang="pl-PL" smtClean="0"/>
          </a:p>
        </p:txBody>
      </p:sp>
      <p:graphicFrame>
        <p:nvGraphicFramePr>
          <p:cNvPr id="4" name="Diagram 3"/>
          <p:cNvGraphicFramePr/>
          <p:nvPr/>
        </p:nvGraphicFramePr>
        <p:xfrm>
          <a:off x="857224" y="1357298"/>
          <a:ext cx="7167570" cy="53578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3600" b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 oznacza „nowy produkt”?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pl-PL" smtClean="0">
                <a:solidFill>
                  <a:srgbClr val="66FF66"/>
                </a:solidFill>
              </a:rPr>
              <a:t>Prawdziwe innowacje- produkty orginalne dotąd nieznane</a:t>
            </a:r>
          </a:p>
          <a:p>
            <a:pPr eaLnBrk="1" hangingPunct="1">
              <a:lnSpc>
                <a:spcPct val="90000"/>
              </a:lnSpc>
            </a:pPr>
            <a:r>
              <a:rPr lang="pl-PL" smtClean="0">
                <a:solidFill>
                  <a:srgbClr val="FF6600"/>
                </a:solidFill>
              </a:rPr>
              <a:t>Qazi innowacje- nowe odmiany produktów znanych wytwarzanych wg dotychczasowej technologii</a:t>
            </a:r>
          </a:p>
          <a:p>
            <a:pPr eaLnBrk="1" hangingPunct="1">
              <a:lnSpc>
                <a:spcPct val="90000"/>
              </a:lnSpc>
            </a:pPr>
            <a:r>
              <a:rPr lang="pl-PL" smtClean="0">
                <a:solidFill>
                  <a:srgbClr val="FF0000"/>
                </a:solidFill>
              </a:rPr>
              <a:t>Nowości pozorne- różnią się od produktu dotychczasowego jedynie formą zewnętrzną , opakowaniem, ceną , nazwą, dodatkami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3600" b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Powody stosowania strategii: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b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Silna pozycja w dziedzinie B&amp;R</a:t>
            </a:r>
          </a:p>
          <a:p>
            <a:pPr eaLnBrk="1" hangingPunct="1">
              <a:defRPr/>
            </a:pPr>
            <a:r>
              <a:rPr lang="pl-PL" b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Specyfika branży</a:t>
            </a:r>
          </a:p>
          <a:p>
            <a:pPr eaLnBrk="1" hangingPunct="1">
              <a:defRPr/>
            </a:pPr>
            <a:r>
              <a:rPr lang="pl-PL" b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Dobra reputacja firmy, produkującej dotychczas dobre produkty</a:t>
            </a:r>
          </a:p>
          <a:p>
            <a:pPr eaLnBrk="1" hangingPunct="1">
              <a:defRPr/>
            </a:pPr>
            <a:r>
              <a:rPr lang="pl-PL" b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Sprawne kanały dystrybucji</a:t>
            </a:r>
          </a:p>
          <a:p>
            <a:pPr eaLnBrk="1" hangingPunct="1">
              <a:defRPr/>
            </a:pPr>
            <a:r>
              <a:rPr lang="pl-PL" b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Specyficzna struktura podmiotu podporządkowana produktowi</a:t>
            </a:r>
          </a:p>
          <a:p>
            <a:pPr eaLnBrk="1" hangingPunct="1">
              <a:defRPr/>
            </a:pPr>
            <a:r>
              <a:rPr lang="pl-PL" b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Znajomość rynku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2411413" y="2636838"/>
            <a:ext cx="480377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pl-PL" sz="4400" b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Wykład 3</a:t>
            </a:r>
            <a:r>
              <a:rPr lang="pl-PL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>
              <a:defRPr/>
            </a:pPr>
            <a:endParaRPr lang="pl-PL" b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pl-PL" sz="3200" b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Strategie</a:t>
            </a:r>
            <a:r>
              <a:rPr lang="pl-PL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pl-PL" sz="3200" b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Dywersyfikacji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4000" b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Dywersyfikacja- pojęcie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pl-PL" smtClean="0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Alternatywą dla strategii intensywnego wzrostu jest wzrost zdywersyfikowany, który przybiera postać </a:t>
            </a:r>
            <a:r>
              <a:rPr lang="pl-PL" sz="2800" b="1" u="sng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rozwoju nowych produktów na nowych rynkach</a:t>
            </a:r>
            <a:r>
              <a:rPr lang="pl-PL" smtClean="0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 rot="-1719683">
            <a:off x="4691063" y="4652963"/>
            <a:ext cx="44529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>
                <a:solidFill>
                  <a:schemeClr val="bg1"/>
                </a:solidFill>
              </a:rPr>
              <a:t>Dążenie do zaspokojenia nowej potrzeby!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 można i tak…</a:t>
            </a: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708400" y="1700213"/>
            <a:ext cx="1752600" cy="1117600"/>
          </a:xfrm>
          <a:prstGeom prst="rect">
            <a:avLst/>
          </a:prstGeom>
          <a:solidFill>
            <a:srgbClr val="66FF66"/>
          </a:solidFill>
          <a:ln w="9525">
            <a:solidFill>
              <a:srgbClr val="66FF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pl-P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Strategia </a:t>
            </a:r>
          </a:p>
          <a:p>
            <a:pPr algn="ctr">
              <a:defRPr/>
            </a:pPr>
            <a:r>
              <a:rPr lang="pl-P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rozwoju produktu</a:t>
            </a: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5580063" y="1700213"/>
            <a:ext cx="1798637" cy="1117600"/>
          </a:xfrm>
          <a:prstGeom prst="rect">
            <a:avLst/>
          </a:prstGeom>
          <a:solidFill>
            <a:srgbClr val="66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pl-P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Strategia </a:t>
            </a:r>
          </a:p>
          <a:p>
            <a:pPr algn="ctr">
              <a:defRPr/>
            </a:pPr>
            <a:r>
              <a:rPr lang="pl-P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dywersyfikacji</a:t>
            </a: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3708400" y="2889250"/>
            <a:ext cx="1752600" cy="1187450"/>
          </a:xfrm>
          <a:prstGeom prst="rect">
            <a:avLst/>
          </a:prstGeom>
          <a:solidFill>
            <a:srgbClr val="FF0066"/>
          </a:solidFill>
          <a:ln w="9525">
            <a:solidFill>
              <a:srgbClr val="66FF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pl-P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Strategia </a:t>
            </a:r>
          </a:p>
          <a:p>
            <a:pPr algn="ctr">
              <a:defRPr/>
            </a:pPr>
            <a:r>
              <a:rPr lang="pl-P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penetracji rynku</a:t>
            </a: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5580063" y="2924175"/>
            <a:ext cx="1798637" cy="1187450"/>
          </a:xfrm>
          <a:prstGeom prst="rect">
            <a:avLst/>
          </a:prstGeom>
          <a:solidFill>
            <a:srgbClr val="66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pl-P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Strategia </a:t>
            </a:r>
          </a:p>
          <a:p>
            <a:pPr algn="ctr">
              <a:defRPr/>
            </a:pPr>
            <a:r>
              <a:rPr lang="pl-P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rozwoju rynku</a:t>
            </a:r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1836738" y="2924175"/>
            <a:ext cx="1752600" cy="1150938"/>
          </a:xfrm>
          <a:prstGeom prst="rect">
            <a:avLst/>
          </a:prstGeom>
          <a:solidFill>
            <a:srgbClr val="66FF66"/>
          </a:solidFill>
          <a:ln w="9525">
            <a:solidFill>
              <a:srgbClr val="66FF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pl-P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Strategia </a:t>
            </a:r>
          </a:p>
          <a:p>
            <a:pPr algn="ctr">
              <a:defRPr/>
            </a:pPr>
            <a:r>
              <a:rPr lang="pl-P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rezygnacji z rynku</a:t>
            </a: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1836738" y="4148138"/>
            <a:ext cx="1752600" cy="1150937"/>
          </a:xfrm>
          <a:prstGeom prst="rect">
            <a:avLst/>
          </a:prstGeom>
          <a:solidFill>
            <a:srgbClr val="66FF66"/>
          </a:solidFill>
          <a:ln w="9525">
            <a:solidFill>
              <a:srgbClr val="66FF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pl-P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Strategia </a:t>
            </a:r>
          </a:p>
          <a:p>
            <a:pPr algn="ctr">
              <a:defRPr/>
            </a:pPr>
            <a:r>
              <a:rPr lang="pl-P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likwidacji firmy</a:t>
            </a:r>
          </a:p>
        </p:txBody>
      </p:sp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3708400" y="4148138"/>
            <a:ext cx="1752600" cy="1150937"/>
          </a:xfrm>
          <a:prstGeom prst="rect">
            <a:avLst/>
          </a:prstGeom>
          <a:solidFill>
            <a:srgbClr val="66FF66"/>
          </a:solidFill>
          <a:ln w="9525">
            <a:solidFill>
              <a:srgbClr val="66FF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pl-P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Strategia </a:t>
            </a:r>
          </a:p>
          <a:p>
            <a:pPr algn="ctr">
              <a:defRPr/>
            </a:pPr>
            <a:r>
              <a:rPr lang="pl-P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wycofania </a:t>
            </a:r>
          </a:p>
          <a:p>
            <a:pPr algn="ctr">
              <a:defRPr/>
            </a:pPr>
            <a:r>
              <a:rPr lang="pl-P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produktu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735013" y="4816475"/>
            <a:ext cx="895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pl-PL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kryzys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6640513" y="4313238"/>
            <a:ext cx="1593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pl-PL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wzrost rynku</a:t>
            </a:r>
          </a:p>
        </p:txBody>
      </p:sp>
      <p:sp>
        <p:nvSpPr>
          <p:cNvPr id="5138" name="Text Box 18"/>
          <p:cNvSpPr txBox="1">
            <a:spLocks noChangeArrowheads="1"/>
          </p:cNvSpPr>
          <p:nvPr/>
        </p:nvSpPr>
        <p:spPr bwMode="auto">
          <a:xfrm>
            <a:off x="1619250" y="1844675"/>
            <a:ext cx="2000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pl-PL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wzrost produkcji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6" name="Freeform 6"/>
          <p:cNvSpPr>
            <a:spLocks/>
          </p:cNvSpPr>
          <p:nvPr/>
        </p:nvSpPr>
        <p:spPr bwMode="auto">
          <a:xfrm>
            <a:off x="1187450" y="3213100"/>
            <a:ext cx="2590800" cy="1728788"/>
          </a:xfrm>
          <a:custGeom>
            <a:avLst/>
            <a:gdLst>
              <a:gd name="T0" fmla="*/ 0 w 1632"/>
              <a:gd name="T1" fmla="*/ 1728788 h 1089"/>
              <a:gd name="T2" fmla="*/ 1295400 w 1632"/>
              <a:gd name="T3" fmla="*/ 0 h 1089"/>
              <a:gd name="T4" fmla="*/ 2590800 w 1632"/>
              <a:gd name="T5" fmla="*/ 1728788 h 1089"/>
              <a:gd name="T6" fmla="*/ 0 60000 65536"/>
              <a:gd name="T7" fmla="*/ 0 60000 65536"/>
              <a:gd name="T8" fmla="*/ 0 60000 65536"/>
              <a:gd name="T9" fmla="*/ 0 w 1632"/>
              <a:gd name="T10" fmla="*/ 0 h 1089"/>
              <a:gd name="T11" fmla="*/ 1632 w 1632"/>
              <a:gd name="T12" fmla="*/ 1089 h 108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32" h="1089">
                <a:moveTo>
                  <a:pt x="0" y="1089"/>
                </a:moveTo>
                <a:cubicBezTo>
                  <a:pt x="272" y="544"/>
                  <a:pt x="544" y="0"/>
                  <a:pt x="816" y="0"/>
                </a:cubicBezTo>
                <a:cubicBezTo>
                  <a:pt x="1088" y="0"/>
                  <a:pt x="1496" y="908"/>
                  <a:pt x="1632" y="1089"/>
                </a:cubicBezTo>
              </a:path>
            </a:pathLst>
          </a:custGeom>
          <a:noFill/>
          <a:ln w="5715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0968" name="Freeform 8"/>
          <p:cNvSpPr>
            <a:spLocks/>
          </p:cNvSpPr>
          <p:nvPr/>
        </p:nvSpPr>
        <p:spPr bwMode="auto">
          <a:xfrm>
            <a:off x="2124075" y="3213100"/>
            <a:ext cx="3743325" cy="1728788"/>
          </a:xfrm>
          <a:custGeom>
            <a:avLst/>
            <a:gdLst>
              <a:gd name="T0" fmla="*/ 0 w 1632"/>
              <a:gd name="T1" fmla="*/ 1728788 h 1089"/>
              <a:gd name="T2" fmla="*/ 1871663 w 1632"/>
              <a:gd name="T3" fmla="*/ 0 h 1089"/>
              <a:gd name="T4" fmla="*/ 3743325 w 1632"/>
              <a:gd name="T5" fmla="*/ 1728788 h 1089"/>
              <a:gd name="T6" fmla="*/ 0 60000 65536"/>
              <a:gd name="T7" fmla="*/ 0 60000 65536"/>
              <a:gd name="T8" fmla="*/ 0 60000 65536"/>
              <a:gd name="T9" fmla="*/ 0 w 1632"/>
              <a:gd name="T10" fmla="*/ 0 h 1089"/>
              <a:gd name="T11" fmla="*/ 1632 w 1632"/>
              <a:gd name="T12" fmla="*/ 1089 h 108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32" h="1089">
                <a:moveTo>
                  <a:pt x="0" y="1089"/>
                </a:moveTo>
                <a:cubicBezTo>
                  <a:pt x="272" y="544"/>
                  <a:pt x="544" y="0"/>
                  <a:pt x="816" y="0"/>
                </a:cubicBezTo>
                <a:cubicBezTo>
                  <a:pt x="1088" y="0"/>
                  <a:pt x="1496" y="908"/>
                  <a:pt x="1632" y="1089"/>
                </a:cubicBezTo>
              </a:path>
            </a:pathLst>
          </a:custGeom>
          <a:noFill/>
          <a:ln w="57150">
            <a:solidFill>
              <a:srgbClr val="FF6699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0969" name="Freeform 9"/>
          <p:cNvSpPr>
            <a:spLocks/>
          </p:cNvSpPr>
          <p:nvPr/>
        </p:nvSpPr>
        <p:spPr bwMode="auto">
          <a:xfrm>
            <a:off x="3492500" y="3213100"/>
            <a:ext cx="4392613" cy="1728788"/>
          </a:xfrm>
          <a:custGeom>
            <a:avLst/>
            <a:gdLst>
              <a:gd name="T0" fmla="*/ 0 w 1632"/>
              <a:gd name="T1" fmla="*/ 1728788 h 1089"/>
              <a:gd name="T2" fmla="*/ 2196307 w 1632"/>
              <a:gd name="T3" fmla="*/ 0 h 1089"/>
              <a:gd name="T4" fmla="*/ 4392613 w 1632"/>
              <a:gd name="T5" fmla="*/ 1728788 h 1089"/>
              <a:gd name="T6" fmla="*/ 0 60000 65536"/>
              <a:gd name="T7" fmla="*/ 0 60000 65536"/>
              <a:gd name="T8" fmla="*/ 0 60000 65536"/>
              <a:gd name="T9" fmla="*/ 0 w 1632"/>
              <a:gd name="T10" fmla="*/ 0 h 1089"/>
              <a:gd name="T11" fmla="*/ 1632 w 1632"/>
              <a:gd name="T12" fmla="*/ 1089 h 108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32" h="1089">
                <a:moveTo>
                  <a:pt x="0" y="1089"/>
                </a:moveTo>
                <a:cubicBezTo>
                  <a:pt x="272" y="544"/>
                  <a:pt x="544" y="0"/>
                  <a:pt x="816" y="0"/>
                </a:cubicBezTo>
                <a:cubicBezTo>
                  <a:pt x="1088" y="0"/>
                  <a:pt x="1496" y="908"/>
                  <a:pt x="1632" y="1089"/>
                </a:cubicBezTo>
              </a:path>
            </a:pathLst>
          </a:custGeom>
          <a:noFill/>
          <a:ln w="57150">
            <a:solidFill>
              <a:srgbClr val="CC99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0970" name="Line 10"/>
          <p:cNvSpPr>
            <a:spLocks noChangeShapeType="1"/>
          </p:cNvSpPr>
          <p:nvPr/>
        </p:nvSpPr>
        <p:spPr bwMode="auto">
          <a:xfrm flipV="1">
            <a:off x="2484438" y="2276475"/>
            <a:ext cx="0" cy="936625"/>
          </a:xfrm>
          <a:prstGeom prst="line">
            <a:avLst/>
          </a:prstGeom>
          <a:noFill/>
          <a:ln w="19050">
            <a:solidFill>
              <a:srgbClr val="66FF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40971" name="Line 11"/>
          <p:cNvSpPr>
            <a:spLocks noChangeShapeType="1"/>
          </p:cNvSpPr>
          <p:nvPr/>
        </p:nvSpPr>
        <p:spPr bwMode="auto">
          <a:xfrm>
            <a:off x="2555875" y="4437063"/>
            <a:ext cx="0" cy="100806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40972" name="Line 12"/>
          <p:cNvSpPr>
            <a:spLocks noChangeShapeType="1"/>
          </p:cNvSpPr>
          <p:nvPr/>
        </p:nvSpPr>
        <p:spPr bwMode="auto">
          <a:xfrm flipV="1">
            <a:off x="3995738" y="1844675"/>
            <a:ext cx="0" cy="1368425"/>
          </a:xfrm>
          <a:prstGeom prst="line">
            <a:avLst/>
          </a:prstGeom>
          <a:noFill/>
          <a:ln w="19050">
            <a:solidFill>
              <a:srgbClr val="66FF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40973" name="Line 13"/>
          <p:cNvSpPr>
            <a:spLocks noChangeShapeType="1"/>
          </p:cNvSpPr>
          <p:nvPr/>
        </p:nvSpPr>
        <p:spPr bwMode="auto">
          <a:xfrm flipV="1">
            <a:off x="5651500" y="2276475"/>
            <a:ext cx="0" cy="936625"/>
          </a:xfrm>
          <a:prstGeom prst="line">
            <a:avLst/>
          </a:prstGeom>
          <a:noFill/>
          <a:ln w="19050">
            <a:solidFill>
              <a:srgbClr val="66FF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40974" name="Line 14"/>
          <p:cNvSpPr>
            <a:spLocks noChangeShapeType="1"/>
          </p:cNvSpPr>
          <p:nvPr/>
        </p:nvSpPr>
        <p:spPr bwMode="auto">
          <a:xfrm>
            <a:off x="4211638" y="4149725"/>
            <a:ext cx="0" cy="12954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40975" name="AutoShape 15"/>
          <p:cNvSpPr>
            <a:spLocks noChangeArrowheads="1"/>
          </p:cNvSpPr>
          <p:nvPr/>
        </p:nvSpPr>
        <p:spPr bwMode="auto">
          <a:xfrm>
            <a:off x="2555875" y="2709863"/>
            <a:ext cx="733425" cy="2447925"/>
          </a:xfrm>
          <a:prstGeom prst="curvedLeftArrow">
            <a:avLst>
              <a:gd name="adj1" fmla="val 29776"/>
              <a:gd name="adj2" fmla="val 96530"/>
              <a:gd name="adj3" fmla="val 3051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0976" name="AutoShape 16"/>
          <p:cNvSpPr>
            <a:spLocks noChangeArrowheads="1"/>
          </p:cNvSpPr>
          <p:nvPr/>
        </p:nvSpPr>
        <p:spPr bwMode="auto">
          <a:xfrm>
            <a:off x="4284663" y="2636838"/>
            <a:ext cx="877887" cy="2376487"/>
          </a:xfrm>
          <a:prstGeom prst="curvedLeftArrow">
            <a:avLst>
              <a:gd name="adj1" fmla="val 24150"/>
              <a:gd name="adj2" fmla="val 78291"/>
              <a:gd name="adj3" fmla="val 3051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0977" name="Text Box 17"/>
          <p:cNvSpPr txBox="1">
            <a:spLocks noChangeArrowheads="1"/>
          </p:cNvSpPr>
          <p:nvPr/>
        </p:nvSpPr>
        <p:spPr bwMode="auto">
          <a:xfrm>
            <a:off x="1671638" y="176213"/>
            <a:ext cx="59309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4400">
                <a:solidFill>
                  <a:srgbClr val="FF0066"/>
                </a:solidFill>
              </a:rPr>
              <a:t>Powody dywersyfikacji:</a:t>
            </a:r>
          </a:p>
        </p:txBody>
      </p:sp>
      <p:sp>
        <p:nvSpPr>
          <p:cNvPr id="40978" name="Text Box 18"/>
          <p:cNvSpPr txBox="1">
            <a:spLocks noChangeArrowheads="1"/>
          </p:cNvSpPr>
          <p:nvPr/>
        </p:nvSpPr>
        <p:spPr bwMode="auto">
          <a:xfrm>
            <a:off x="611188" y="1125538"/>
            <a:ext cx="73358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3200">
                <a:solidFill>
                  <a:srgbClr val="FF0066"/>
                </a:solidFill>
              </a:rPr>
              <a:t>Stworzenie lepszych warunków wzrostu</a:t>
            </a:r>
          </a:p>
        </p:txBody>
      </p:sp>
      <p:sp>
        <p:nvSpPr>
          <p:cNvPr id="40979" name="Text Box 19"/>
          <p:cNvSpPr txBox="1">
            <a:spLocks noChangeArrowheads="1"/>
          </p:cNvSpPr>
          <p:nvPr/>
        </p:nvSpPr>
        <p:spPr bwMode="auto">
          <a:xfrm>
            <a:off x="0" y="5392738"/>
            <a:ext cx="9569450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pl-PL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 to miejsce w wyniku celowego rozmieszczenia poszczególnych</a:t>
            </a:r>
          </a:p>
          <a:p>
            <a:pPr>
              <a:defRPr/>
            </a:pPr>
            <a:r>
              <a:rPr lang="pl-PL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jednostek strategicznych firmy w odpowiednich fazach cyklu życia sektorów.</a:t>
            </a:r>
          </a:p>
          <a:p>
            <a:pPr>
              <a:defRPr/>
            </a:pPr>
            <a:r>
              <a:rPr lang="pl-PL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Dodatkowo firma zaangażowana w różne rodzaje działalności w momencie pojawienia </a:t>
            </a:r>
          </a:p>
          <a:p>
            <a:pPr>
              <a:defRPr/>
            </a:pPr>
            <a:r>
              <a:rPr lang="pl-PL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się koniunktury może tam szybko zwiększyć dostawy ponieważ jest już odpowiednio</a:t>
            </a:r>
          </a:p>
          <a:p>
            <a:pPr>
              <a:defRPr/>
            </a:pPr>
            <a:r>
              <a:rPr lang="pl-PL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w nich zaangażowana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09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09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0"/>
                                        <p:tgtEl>
                                          <p:spTgt spid="40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900"/>
                                        <p:tgtEl>
                                          <p:spTgt spid="40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47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600"/>
                                        <p:tgtEl>
                                          <p:spTgt spid="40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4100"/>
                                        <p:tgtEl>
                                          <p:spTgt spid="40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500"/>
                                        <p:tgtEl>
                                          <p:spTgt spid="40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3600"/>
                                        <p:tgtEl>
                                          <p:spTgt spid="40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000"/>
                                        <p:tgtEl>
                                          <p:spTgt spid="40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4500"/>
                                        <p:tgtEl>
                                          <p:spTgt spid="40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0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0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0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0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0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0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0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0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09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09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6" grpId="0" animBg="1"/>
      <p:bldP spid="40968" grpId="0" animBg="1"/>
      <p:bldP spid="40969" grpId="0" animBg="1"/>
      <p:bldP spid="40970" grpId="0" animBg="1"/>
      <p:bldP spid="40971" grpId="0" animBg="1"/>
      <p:bldP spid="40972" grpId="0" animBg="1"/>
      <p:bldP spid="40973" grpId="0" animBg="1"/>
      <p:bldP spid="40974" grpId="0" animBg="1"/>
      <p:bldP spid="40975" grpId="0" animBg="1"/>
      <p:bldP spid="4097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smtClean="0">
                <a:solidFill>
                  <a:srgbClr val="FF0000"/>
                </a:solidFill>
              </a:rPr>
              <a:t>Powody dywersyfikacji cd.: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5915025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pl-PL" sz="2800" smtClean="0">
                <a:solidFill>
                  <a:srgbClr val="FF0066"/>
                </a:solidFill>
              </a:rPr>
              <a:t>Lepsze wykorzystanie zasobów i poprawa wyników ekonomicznych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pl-PL" sz="2800" smtClean="0">
                <a:solidFill>
                  <a:srgbClr val="FF0066"/>
                </a:solidFill>
              </a:rPr>
              <a:t>             </a:t>
            </a:r>
            <a:r>
              <a:rPr lang="pl-PL" sz="3600" smtClean="0">
                <a:solidFill>
                  <a:srgbClr val="66FF66"/>
                </a:solidFill>
              </a:rPr>
              <a:t>Efekt synergii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pl-PL" sz="2800" smtClean="0">
              <a:solidFill>
                <a:srgbClr val="66FF66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pl-PL" sz="2800" smtClean="0">
              <a:solidFill>
                <a:srgbClr val="FF0066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pl-PL" sz="2800" smtClean="0">
              <a:solidFill>
                <a:srgbClr val="FF0066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pl-PL" sz="2800" smtClean="0">
              <a:solidFill>
                <a:srgbClr val="FF0066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pl-PL" sz="2800" smtClean="0">
                <a:solidFill>
                  <a:srgbClr val="FF0066"/>
                </a:solidFill>
              </a:rPr>
              <a:t>Zwiększenie bezpieczeństwa finansowego i stabilizacja zysków</a:t>
            </a:r>
            <a:endParaRPr lang="pl-PL" sz="2800" smtClean="0"/>
          </a:p>
        </p:txBody>
      </p:sp>
      <p:sp>
        <p:nvSpPr>
          <p:cNvPr id="41991" name="AutoShape 7"/>
          <p:cNvSpPr>
            <a:spLocks noChangeArrowheads="1"/>
          </p:cNvSpPr>
          <p:nvPr/>
        </p:nvSpPr>
        <p:spPr bwMode="auto">
          <a:xfrm>
            <a:off x="6227763" y="1916113"/>
            <a:ext cx="733425" cy="1214437"/>
          </a:xfrm>
          <a:prstGeom prst="curvedLeftArrow">
            <a:avLst>
              <a:gd name="adj1" fmla="val 33117"/>
              <a:gd name="adj2" fmla="val 66234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1992" name="Text Box 8"/>
          <p:cNvSpPr txBox="1">
            <a:spLocks noChangeArrowheads="1"/>
          </p:cNvSpPr>
          <p:nvPr/>
        </p:nvSpPr>
        <p:spPr bwMode="auto">
          <a:xfrm>
            <a:off x="395288" y="3860800"/>
            <a:ext cx="8274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>
                <a:solidFill>
                  <a:schemeClr val="bg2"/>
                </a:solidFill>
              </a:rPr>
              <a:t>Jeśli firma nie jest do tej pory zbyt mocno zdywersyfikowana może wykorzystać </a:t>
            </a:r>
          </a:p>
          <a:p>
            <a:r>
              <a:rPr lang="pl-PL">
                <a:solidFill>
                  <a:schemeClr val="bg2"/>
                </a:solidFill>
              </a:rPr>
              <a:t>synergię technologiczną i rynkową</a:t>
            </a:r>
            <a:r>
              <a:rPr lang="pl-PL"/>
              <a:t> </a:t>
            </a:r>
          </a:p>
        </p:txBody>
      </p:sp>
      <p:pic>
        <p:nvPicPr>
          <p:cNvPr id="41993" name="Picture 9" descr="jajka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443663" y="4832350"/>
            <a:ext cx="2700337" cy="2025650"/>
          </a:xfrm>
          <a:noFill/>
        </p:spPr>
      </p:pic>
      <p:sp>
        <p:nvSpPr>
          <p:cNvPr id="41995" name="Line 11"/>
          <p:cNvSpPr>
            <a:spLocks noChangeShapeType="1"/>
          </p:cNvSpPr>
          <p:nvPr/>
        </p:nvSpPr>
        <p:spPr bwMode="auto">
          <a:xfrm flipH="1">
            <a:off x="6227763" y="4437063"/>
            <a:ext cx="2736850" cy="2420937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1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91" grpId="0" animBg="1"/>
      <p:bldP spid="4199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sz="3600" smtClean="0">
                <a:solidFill>
                  <a:srgbClr val="FF0000"/>
                </a:solidFill>
              </a:rPr>
              <a:t>Firma zastanawiając się nad dywersyfikacją musi odpowiedzieć sobie na kilka pytań: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2060575"/>
            <a:ext cx="6491287" cy="4525963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pl-PL" b="1" u="sng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Jak bardzo ma podmiot ma być zdywersyfikowany?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pl-PL" sz="2800" smtClean="0">
                <a:solidFill>
                  <a:srgbClr val="66FF66"/>
                </a:solidFill>
              </a:rPr>
              <a:t>Z jednej strony nie powinno się marnować możliwości rozwoju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pl-PL" sz="2800" smtClean="0">
                <a:solidFill>
                  <a:srgbClr val="FF0000"/>
                </a:solidFill>
              </a:rPr>
              <a:t>Z drugiej strony nie należy budować kolosa na glinianych nogach</a:t>
            </a:r>
          </a:p>
        </p:txBody>
      </p:sp>
      <p:pic>
        <p:nvPicPr>
          <p:cNvPr id="44036" name="Picture 4" descr="2ZTKQKCAQ3NOLDCA2XVHWZCA6VSWSPCATHXKA1CAGEWCA6CAVBJUKOCA0TY59GCAAYEPVPCA8CORDOCA502L1BCA804SWOCA168RP6CAX7KUKFCA7OJ26KCARDKNHECAWG16M6CALUBU7XCAQ9TXT9"/>
          <p:cNvPicPr>
            <a:picLocks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771775" y="5157788"/>
            <a:ext cx="781050" cy="771525"/>
          </a:xfrm>
          <a:noFill/>
        </p:spPr>
      </p:pic>
      <p:pic>
        <p:nvPicPr>
          <p:cNvPr id="44042" name="Picture 10" descr="slon"/>
          <p:cNvPicPr>
            <a:picLocks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5724525" y="4670425"/>
            <a:ext cx="2028825" cy="2187575"/>
          </a:xfrm>
          <a:noFill/>
        </p:spPr>
      </p:pic>
      <p:sp>
        <p:nvSpPr>
          <p:cNvPr id="44044" name="AutoShape 12"/>
          <p:cNvSpPr>
            <a:spLocks noChangeArrowheads="1"/>
          </p:cNvSpPr>
          <p:nvPr/>
        </p:nvSpPr>
        <p:spPr bwMode="auto">
          <a:xfrm>
            <a:off x="3995738" y="5373688"/>
            <a:ext cx="1214437" cy="485775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pl-PL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  <p:bldP spid="44044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sz="4000" smtClean="0">
                <a:solidFill>
                  <a:srgbClr val="FF0000"/>
                </a:solidFill>
              </a:rPr>
              <a:t>Aby dobrze odpowiedzieć na to pytanie należy przeanalizować :</a:t>
            </a:r>
          </a:p>
        </p:txBody>
      </p:sp>
      <p:sp>
        <p:nvSpPr>
          <p:cNvPr id="45064" name="Text Box 8"/>
          <p:cNvSpPr txBox="1">
            <a:spLocks noChangeArrowheads="1"/>
          </p:cNvSpPr>
          <p:nvPr/>
        </p:nvSpPr>
        <p:spPr bwMode="auto">
          <a:xfrm>
            <a:off x="468313" y="2081213"/>
            <a:ext cx="8567737" cy="252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pl-PL" sz="3200">
                <a:solidFill>
                  <a:srgbClr val="66FF66"/>
                </a:solidFill>
              </a:rPr>
              <a:t> Sprawność zarządzania</a:t>
            </a:r>
          </a:p>
          <a:p>
            <a:pPr>
              <a:buFont typeface="Wingdings" pitchFamily="2" charset="2"/>
              <a:buChar char="ü"/>
            </a:pPr>
            <a:r>
              <a:rPr lang="pl-PL" sz="3200">
                <a:solidFill>
                  <a:srgbClr val="66FF66"/>
                </a:solidFill>
              </a:rPr>
              <a:t> Możliwości uzyskania synergii</a:t>
            </a:r>
          </a:p>
          <a:p>
            <a:pPr>
              <a:buFont typeface="Wingdings" pitchFamily="2" charset="2"/>
              <a:buChar char="ü"/>
            </a:pPr>
            <a:r>
              <a:rPr lang="pl-PL" sz="3200">
                <a:solidFill>
                  <a:srgbClr val="66FF66"/>
                </a:solidFill>
              </a:rPr>
              <a:t> Bezpieczeństwo podmiotu</a:t>
            </a:r>
          </a:p>
          <a:p>
            <a:pPr>
              <a:buFont typeface="Wingdings" pitchFamily="2" charset="2"/>
              <a:buChar char="ü"/>
            </a:pPr>
            <a:r>
              <a:rPr lang="pl-PL" sz="3200">
                <a:solidFill>
                  <a:srgbClr val="66FF66"/>
                </a:solidFill>
              </a:rPr>
              <a:t> Ryzyko związane z takim działaniem</a:t>
            </a:r>
          </a:p>
          <a:p>
            <a:pPr>
              <a:buFont typeface="Wingdings" pitchFamily="2" charset="2"/>
              <a:buChar char="ü"/>
            </a:pPr>
            <a:r>
              <a:rPr lang="pl-PL" sz="3200">
                <a:solidFill>
                  <a:srgbClr val="66FF66"/>
                </a:solidFill>
              </a:rPr>
              <a:t> Znajomość rynków, na które chcemy wejść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0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0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50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50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50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50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0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0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50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0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1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3200" b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2.  </a:t>
            </a:r>
            <a:r>
              <a:rPr lang="pl-PL" sz="3200" b="1" u="sng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Jaki model dywersyfikacji będzie odpowiedni dla podmiotu?</a:t>
            </a:r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1547813" y="2636838"/>
            <a:ext cx="2808287" cy="381635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pl-PL"/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4859338" y="2636838"/>
            <a:ext cx="2808287" cy="381635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pl-PL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Dywersyfikacja </a:t>
            </a:r>
          </a:p>
          <a:p>
            <a:pPr algn="ctr">
              <a:defRPr/>
            </a:pPr>
            <a:r>
              <a:rPr lang="pl-PL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Konglomeratowa</a:t>
            </a:r>
          </a:p>
        </p:txBody>
      </p:sp>
      <p:sp>
        <p:nvSpPr>
          <p:cNvPr id="50183" name="Text Box 7"/>
          <p:cNvSpPr txBox="1">
            <a:spLocks noChangeArrowheads="1"/>
          </p:cNvSpPr>
          <p:nvPr/>
        </p:nvSpPr>
        <p:spPr bwMode="auto">
          <a:xfrm>
            <a:off x="2176463" y="1911350"/>
            <a:ext cx="1384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pl-PL" sz="2000" b="1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Pokrewna</a:t>
            </a:r>
          </a:p>
        </p:txBody>
      </p:sp>
      <p:sp>
        <p:nvSpPr>
          <p:cNvPr id="50184" name="Text Box 8"/>
          <p:cNvSpPr txBox="1">
            <a:spLocks noChangeArrowheads="1"/>
          </p:cNvSpPr>
          <p:nvPr/>
        </p:nvSpPr>
        <p:spPr bwMode="auto">
          <a:xfrm>
            <a:off x="5580063" y="1890713"/>
            <a:ext cx="1835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pl-PL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Nie pokrewna</a:t>
            </a:r>
          </a:p>
        </p:txBody>
      </p:sp>
      <p:sp>
        <p:nvSpPr>
          <p:cNvPr id="50185" name="Text Box 9"/>
          <p:cNvSpPr txBox="1">
            <a:spLocks noChangeArrowheads="1"/>
          </p:cNvSpPr>
          <p:nvPr/>
        </p:nvSpPr>
        <p:spPr bwMode="auto">
          <a:xfrm>
            <a:off x="1908175" y="3500438"/>
            <a:ext cx="1911350" cy="256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pl-PL" b="1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Dywersyfikacja:</a:t>
            </a:r>
          </a:p>
          <a:p>
            <a:pPr>
              <a:defRPr/>
            </a:pPr>
            <a:endParaRPr lang="pl-PL" b="1">
              <a:solidFill>
                <a:srgbClr val="66FF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pl-PL" b="1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Horyzontalna</a:t>
            </a:r>
          </a:p>
          <a:p>
            <a:pPr>
              <a:buFontTx/>
              <a:buChar char="-"/>
              <a:defRPr/>
            </a:pPr>
            <a:endParaRPr lang="pl-PL" b="1">
              <a:solidFill>
                <a:srgbClr val="66FF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pl-PL" b="1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Wertykalna</a:t>
            </a:r>
          </a:p>
          <a:p>
            <a:pPr>
              <a:buFontTx/>
              <a:buChar char="-"/>
              <a:defRPr/>
            </a:pPr>
            <a:endParaRPr lang="pl-PL" b="1">
              <a:solidFill>
                <a:srgbClr val="66FF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pl-PL" b="1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Koncentryczna</a:t>
            </a:r>
          </a:p>
          <a:p>
            <a:pPr>
              <a:defRPr/>
            </a:pPr>
            <a:endParaRPr lang="pl-PL" b="1">
              <a:solidFill>
                <a:srgbClr val="66FF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Tx/>
              <a:buChar char="-"/>
              <a:defRPr/>
            </a:pPr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  <p:bldP spid="50180" grpId="0" animBg="1"/>
      <p:bldP spid="50181" grpId="0" animBg="1"/>
      <p:bldP spid="50183" grpId="0"/>
      <p:bldP spid="50184" grpId="0"/>
      <p:bldP spid="5018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3200" b="1" u="sng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Jakimi metodami dokonywać dywersyfikacji?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pl-PL" sz="2400" smtClean="0">
                <a:solidFill>
                  <a:srgbClr val="FF0066"/>
                </a:solidFill>
              </a:rPr>
              <a:t>Dywersyfikacja wewnętrzna </a:t>
            </a:r>
            <a:r>
              <a:rPr lang="pl-PL" sz="2400" smtClean="0">
                <a:solidFill>
                  <a:schemeClr val="accent1"/>
                </a:solidFill>
              </a:rPr>
              <a:t>(coś jak pączkowanie)</a:t>
            </a:r>
          </a:p>
          <a:p>
            <a:pPr eaLnBrk="1" hangingPunct="1"/>
            <a:endParaRPr lang="pl-PL" sz="2400" smtClean="0">
              <a:solidFill>
                <a:srgbClr val="FF0066"/>
              </a:solidFill>
            </a:endParaRPr>
          </a:p>
          <a:p>
            <a:pPr eaLnBrk="1" hangingPunct="1"/>
            <a:endParaRPr lang="pl-PL" sz="2400" smtClean="0">
              <a:solidFill>
                <a:srgbClr val="FF0066"/>
              </a:solidFill>
            </a:endParaRPr>
          </a:p>
          <a:p>
            <a:pPr eaLnBrk="1" hangingPunct="1"/>
            <a:endParaRPr lang="pl-PL" sz="2400" smtClean="0">
              <a:solidFill>
                <a:srgbClr val="FF0066"/>
              </a:solidFill>
            </a:endParaRPr>
          </a:p>
          <a:p>
            <a:pPr eaLnBrk="1" hangingPunct="1"/>
            <a:r>
              <a:rPr lang="pl-PL" sz="2400" smtClean="0">
                <a:solidFill>
                  <a:srgbClr val="FF0066"/>
                </a:solidFill>
              </a:rPr>
              <a:t>Dywersyfikacja zewnętrzna </a:t>
            </a:r>
            <a:r>
              <a:rPr lang="pl-PL" sz="2400" smtClean="0">
                <a:solidFill>
                  <a:schemeClr val="accent1"/>
                </a:solidFill>
              </a:rPr>
              <a:t>(fuzje i przejęcia- coś jak małżeństwo z innym podmiotem)</a:t>
            </a:r>
          </a:p>
        </p:txBody>
      </p:sp>
      <p:pic>
        <p:nvPicPr>
          <p:cNvPr id="51205" name="Picture 5" descr="97052203"/>
          <p:cNvPicPr>
            <a:picLocks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003800" y="1484313"/>
            <a:ext cx="3275013" cy="2185987"/>
          </a:xfrm>
          <a:noFill/>
        </p:spPr>
      </p:pic>
      <p:pic>
        <p:nvPicPr>
          <p:cNvPr id="51208" name="Picture 8" descr="untitled"/>
          <p:cNvPicPr>
            <a:picLocks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5003800" y="3716338"/>
            <a:ext cx="2305050" cy="29972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1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1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Dywersyfikacja horyzontalna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l-PL" smtClean="0">
                <a:solidFill>
                  <a:srgbClr val="66FF66"/>
                </a:solidFill>
              </a:rPr>
              <a:t>Wprowadzenie na rynek produktów pokrewnych, należących do obecnego przemysłu, ale zaspokajających inną potrzebę</a:t>
            </a:r>
          </a:p>
          <a:p>
            <a:pPr eaLnBrk="1" hangingPunct="1">
              <a:buFontTx/>
              <a:buNone/>
            </a:pPr>
            <a:r>
              <a:rPr lang="pl-PL" smtClean="0">
                <a:solidFill>
                  <a:srgbClr val="66FF66"/>
                </a:solidFill>
              </a:rPr>
              <a:t>Czyli:</a:t>
            </a:r>
          </a:p>
          <a:p>
            <a:pPr eaLnBrk="1" hangingPunct="1"/>
            <a:r>
              <a:rPr lang="pl-PL" smtClean="0">
                <a:solidFill>
                  <a:srgbClr val="66FF66"/>
                </a:solidFill>
              </a:rPr>
              <a:t>W sumie jest to </a:t>
            </a:r>
            <a:r>
              <a:rPr lang="pl-PL" smtClean="0">
                <a:solidFill>
                  <a:schemeClr val="bg2"/>
                </a:solidFill>
              </a:rPr>
              <a:t>poszerzenie asortymentu, inne zmienne takie jak rynek czy klient pozostają takie same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3600" b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Zalety: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l-PL" smtClean="0">
                <a:solidFill>
                  <a:srgbClr val="66FF66"/>
                </a:solidFill>
              </a:rPr>
              <a:t>Możliwe wystąpienie synergii rynkowej lub technologicznej: </a:t>
            </a:r>
            <a:r>
              <a:rPr lang="pl-PL" smtClean="0">
                <a:solidFill>
                  <a:schemeClr val="accent1"/>
                </a:solidFill>
              </a:rPr>
              <a:t>znamy klienta, a klient zna nas i nasze produkty, możliwości wykorzystania tych samych kanałów dystrybucji</a:t>
            </a:r>
          </a:p>
          <a:p>
            <a:pPr eaLnBrk="1" hangingPunct="1"/>
            <a:r>
              <a:rPr lang="pl-PL" smtClean="0">
                <a:solidFill>
                  <a:srgbClr val="66FF66"/>
                </a:solidFill>
              </a:rPr>
              <a:t>Zwiększenie potencjału rzeczowego firmy</a:t>
            </a:r>
          </a:p>
          <a:p>
            <a:pPr eaLnBrk="1" hangingPunct="1"/>
            <a:r>
              <a:rPr lang="pl-PL" smtClean="0">
                <a:solidFill>
                  <a:srgbClr val="66FF66"/>
                </a:solidFill>
              </a:rPr>
              <a:t>Lepsze wykorzystanie zasobów</a:t>
            </a:r>
          </a:p>
          <a:p>
            <a:pPr eaLnBrk="1" hangingPunct="1">
              <a:buFontTx/>
              <a:buNone/>
            </a:pPr>
            <a:endParaRPr lang="pl-PL" smtClean="0"/>
          </a:p>
          <a:p>
            <a:pPr eaLnBrk="1" hangingPunct="1"/>
            <a:endParaRPr lang="pl-PL" smtClean="0"/>
          </a:p>
          <a:p>
            <a:pPr eaLnBrk="1" hangingPunct="1"/>
            <a:endParaRPr lang="pl-PL" smtClean="0"/>
          </a:p>
          <a:p>
            <a:pPr eaLnBrk="1" hangingPunct="1">
              <a:buFontTx/>
              <a:buNone/>
            </a:pPr>
            <a:endParaRPr lang="pl-PL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3600" b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Wady: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mtClean="0">
                <a:solidFill>
                  <a:srgbClr val="FF0066"/>
                </a:solidFill>
              </a:rPr>
              <a:t>Ostra walka na rynku, związana z metodą realizacją tej strategii jeśli konkurenci zrobią to samo</a:t>
            </a:r>
          </a:p>
          <a:p>
            <a:pPr eaLnBrk="1" hangingPunct="1">
              <a:defRPr/>
            </a:pPr>
            <a:endParaRPr lang="pl-PL" smtClean="0">
              <a:solidFill>
                <a:srgbClr val="FF0066"/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pl-PL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     </a:t>
            </a:r>
            <a:r>
              <a:rPr lang="pl-PL" b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Metoda:</a:t>
            </a:r>
          </a:p>
          <a:p>
            <a:pPr eaLnBrk="1" hangingPunct="1">
              <a:defRPr/>
            </a:pPr>
            <a:r>
              <a:rPr lang="pl-PL" smtClean="0">
                <a:solidFill>
                  <a:schemeClr val="accent1"/>
                </a:solidFill>
              </a:rPr>
              <a:t>Fuzje lub przejęcia konkurentów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Dywersyfikacja wertykalna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l-PL" smtClean="0">
                <a:solidFill>
                  <a:srgbClr val="66FF66"/>
                </a:solidFill>
              </a:rPr>
              <a:t>Poszerzenie działalności przedsiębiorstwa o fazy procesu produkcyjnego poprzedzające dotychczasową fazę lub następujące po niej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3600" b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Strategia penetracji rynku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pl-PL" smtClean="0"/>
              <a:t>	</a:t>
            </a:r>
            <a:r>
              <a:rPr lang="pl-PL" smtClean="0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Penetracja rynku jest strategią rozwoju polegającą na </a:t>
            </a:r>
            <a:r>
              <a:rPr lang="pl-PL" u="sng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wzmożeniu działań</a:t>
            </a:r>
            <a:r>
              <a:rPr lang="pl-PL" smtClean="0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na rynku, na którym dotychczas działa firma, </a:t>
            </a:r>
            <a:r>
              <a:rPr lang="pl-PL" u="sng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zmierzających do wzrostu sprzedaży</a:t>
            </a:r>
            <a:r>
              <a:rPr lang="pl-PL" smtClean="0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obecnie wytwarzanych produktów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394" name="Group 21"/>
          <p:cNvGrpSpPr>
            <a:grpSpLocks/>
          </p:cNvGrpSpPr>
          <p:nvPr/>
        </p:nvGrpSpPr>
        <p:grpSpPr bwMode="auto">
          <a:xfrm>
            <a:off x="539750" y="765175"/>
            <a:ext cx="4083050" cy="5091113"/>
            <a:chOff x="1383" y="482"/>
            <a:chExt cx="2572" cy="3207"/>
          </a:xfrm>
        </p:grpSpPr>
        <p:sp>
          <p:nvSpPr>
            <p:cNvPr id="59402" name="Rectangle 4"/>
            <p:cNvSpPr>
              <a:spLocks noChangeArrowheads="1"/>
            </p:cNvSpPr>
            <p:nvPr/>
          </p:nvSpPr>
          <p:spPr bwMode="auto">
            <a:xfrm>
              <a:off x="1429" y="482"/>
              <a:ext cx="576" cy="576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pl-PL" sz="3600"/>
                <a:t>D1</a:t>
              </a:r>
            </a:p>
          </p:txBody>
        </p:sp>
        <p:sp>
          <p:nvSpPr>
            <p:cNvPr id="59403" name="Rectangle 5"/>
            <p:cNvSpPr>
              <a:spLocks noChangeArrowheads="1"/>
            </p:cNvSpPr>
            <p:nvPr/>
          </p:nvSpPr>
          <p:spPr bwMode="auto">
            <a:xfrm>
              <a:off x="3379" y="482"/>
              <a:ext cx="576" cy="576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pl-PL" sz="3600"/>
                <a:t>D3</a:t>
              </a:r>
            </a:p>
          </p:txBody>
        </p:sp>
        <p:sp>
          <p:nvSpPr>
            <p:cNvPr id="59404" name="Rectangle 6"/>
            <p:cNvSpPr>
              <a:spLocks noChangeArrowheads="1"/>
            </p:cNvSpPr>
            <p:nvPr/>
          </p:nvSpPr>
          <p:spPr bwMode="auto">
            <a:xfrm>
              <a:off x="2426" y="482"/>
              <a:ext cx="576" cy="576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pl-PL" sz="3600"/>
                <a:t>D2</a:t>
              </a:r>
            </a:p>
          </p:txBody>
        </p:sp>
        <p:sp>
          <p:nvSpPr>
            <p:cNvPr id="59405" name="Rectangle 7"/>
            <p:cNvSpPr>
              <a:spLocks noChangeArrowheads="1"/>
            </p:cNvSpPr>
            <p:nvPr/>
          </p:nvSpPr>
          <p:spPr bwMode="auto">
            <a:xfrm>
              <a:off x="2290" y="1661"/>
              <a:ext cx="1044" cy="544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pl-PL" sz="3600"/>
                <a:t>FIRMA</a:t>
              </a:r>
            </a:p>
          </p:txBody>
        </p:sp>
        <p:sp>
          <p:nvSpPr>
            <p:cNvPr id="59406" name="Rectangle 8"/>
            <p:cNvSpPr>
              <a:spLocks noChangeArrowheads="1"/>
            </p:cNvSpPr>
            <p:nvPr/>
          </p:nvSpPr>
          <p:spPr bwMode="auto">
            <a:xfrm>
              <a:off x="1383" y="3113"/>
              <a:ext cx="576" cy="576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pl-PL" sz="3600"/>
                <a:t>O1</a:t>
              </a:r>
            </a:p>
          </p:txBody>
        </p:sp>
        <p:sp>
          <p:nvSpPr>
            <p:cNvPr id="59407" name="Rectangle 9"/>
            <p:cNvSpPr>
              <a:spLocks noChangeArrowheads="1"/>
            </p:cNvSpPr>
            <p:nvPr/>
          </p:nvSpPr>
          <p:spPr bwMode="auto">
            <a:xfrm>
              <a:off x="2381" y="3113"/>
              <a:ext cx="576" cy="576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pl-PL" sz="3600"/>
                <a:t>O2</a:t>
              </a:r>
            </a:p>
          </p:txBody>
        </p:sp>
        <p:sp>
          <p:nvSpPr>
            <p:cNvPr id="59408" name="Rectangle 10"/>
            <p:cNvSpPr>
              <a:spLocks noChangeArrowheads="1"/>
            </p:cNvSpPr>
            <p:nvPr/>
          </p:nvSpPr>
          <p:spPr bwMode="auto">
            <a:xfrm>
              <a:off x="3379" y="3067"/>
              <a:ext cx="576" cy="576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pl-PL" sz="3600"/>
                <a:t>O3</a:t>
              </a:r>
            </a:p>
          </p:txBody>
        </p:sp>
        <p:sp>
          <p:nvSpPr>
            <p:cNvPr id="59409" name="Line 12"/>
            <p:cNvSpPr>
              <a:spLocks noChangeShapeType="1"/>
            </p:cNvSpPr>
            <p:nvPr/>
          </p:nvSpPr>
          <p:spPr bwMode="auto">
            <a:xfrm>
              <a:off x="2744" y="2296"/>
              <a:ext cx="0" cy="72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9410" name="Line 14"/>
            <p:cNvSpPr>
              <a:spLocks noChangeShapeType="1"/>
            </p:cNvSpPr>
            <p:nvPr/>
          </p:nvSpPr>
          <p:spPr bwMode="auto">
            <a:xfrm>
              <a:off x="2744" y="2296"/>
              <a:ext cx="907" cy="68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9411" name="Line 15"/>
            <p:cNvSpPr>
              <a:spLocks noChangeShapeType="1"/>
            </p:cNvSpPr>
            <p:nvPr/>
          </p:nvSpPr>
          <p:spPr bwMode="auto">
            <a:xfrm flipH="1">
              <a:off x="1746" y="2296"/>
              <a:ext cx="998" cy="77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9412" name="Line 16"/>
            <p:cNvSpPr>
              <a:spLocks noChangeShapeType="1"/>
            </p:cNvSpPr>
            <p:nvPr/>
          </p:nvSpPr>
          <p:spPr bwMode="auto">
            <a:xfrm>
              <a:off x="2744" y="1117"/>
              <a:ext cx="0" cy="45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9413" name="Line 17"/>
            <p:cNvSpPr>
              <a:spLocks noChangeShapeType="1"/>
            </p:cNvSpPr>
            <p:nvPr/>
          </p:nvSpPr>
          <p:spPr bwMode="auto">
            <a:xfrm flipH="1">
              <a:off x="2744" y="1071"/>
              <a:ext cx="816" cy="49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9414" name="Line 18"/>
            <p:cNvSpPr>
              <a:spLocks noChangeShapeType="1"/>
            </p:cNvSpPr>
            <p:nvPr/>
          </p:nvSpPr>
          <p:spPr bwMode="auto">
            <a:xfrm>
              <a:off x="1701" y="1071"/>
              <a:ext cx="1043" cy="49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59395" name="Text Box 19"/>
          <p:cNvSpPr txBox="1">
            <a:spLocks noChangeArrowheads="1"/>
          </p:cNvSpPr>
          <p:nvPr/>
        </p:nvSpPr>
        <p:spPr bwMode="auto">
          <a:xfrm>
            <a:off x="5219700" y="908050"/>
            <a:ext cx="19446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3200">
                <a:solidFill>
                  <a:schemeClr val="accent1"/>
                </a:solidFill>
              </a:rPr>
              <a:t>Dostawcy</a:t>
            </a:r>
          </a:p>
        </p:txBody>
      </p:sp>
      <p:sp>
        <p:nvSpPr>
          <p:cNvPr id="59396" name="Text Box 20"/>
          <p:cNvSpPr txBox="1">
            <a:spLocks noChangeArrowheads="1"/>
          </p:cNvSpPr>
          <p:nvPr/>
        </p:nvSpPr>
        <p:spPr bwMode="auto">
          <a:xfrm>
            <a:off x="5076825" y="5013325"/>
            <a:ext cx="29368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3200">
                <a:solidFill>
                  <a:schemeClr val="accent1"/>
                </a:solidFill>
              </a:rPr>
              <a:t>Odbiorcy/</a:t>
            </a:r>
          </a:p>
          <a:p>
            <a:r>
              <a:rPr lang="pl-PL" sz="3200">
                <a:solidFill>
                  <a:schemeClr val="accent1"/>
                </a:solidFill>
              </a:rPr>
              <a:t>sieć dystrybucji</a:t>
            </a:r>
          </a:p>
        </p:txBody>
      </p:sp>
      <p:sp>
        <p:nvSpPr>
          <p:cNvPr id="61462" name="AutoShape 22"/>
          <p:cNvSpPr>
            <a:spLocks noChangeArrowheads="1"/>
          </p:cNvSpPr>
          <p:nvPr/>
        </p:nvSpPr>
        <p:spPr bwMode="auto">
          <a:xfrm>
            <a:off x="5651500" y="1557338"/>
            <a:ext cx="485775" cy="976312"/>
          </a:xfrm>
          <a:prstGeom prst="up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61463" name="AutoShape 23"/>
          <p:cNvSpPr>
            <a:spLocks noChangeArrowheads="1"/>
          </p:cNvSpPr>
          <p:nvPr/>
        </p:nvSpPr>
        <p:spPr bwMode="auto">
          <a:xfrm>
            <a:off x="5651500" y="3716338"/>
            <a:ext cx="485775" cy="976312"/>
          </a:xfrm>
          <a:prstGeom prst="down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61464" name="Text Box 24"/>
          <p:cNvSpPr txBox="1">
            <a:spLocks noChangeArrowheads="1"/>
          </p:cNvSpPr>
          <p:nvPr/>
        </p:nvSpPr>
        <p:spPr bwMode="auto">
          <a:xfrm>
            <a:off x="6083300" y="1773238"/>
            <a:ext cx="1797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>
                <a:solidFill>
                  <a:srgbClr val="FF0066"/>
                </a:solidFill>
              </a:rPr>
              <a:t>Dywersyfikacja </a:t>
            </a:r>
          </a:p>
          <a:p>
            <a:r>
              <a:rPr lang="pl-PL">
                <a:solidFill>
                  <a:srgbClr val="FF0066"/>
                </a:solidFill>
              </a:rPr>
              <a:t>wertykalna w tył</a:t>
            </a:r>
          </a:p>
        </p:txBody>
      </p:sp>
      <p:sp>
        <p:nvSpPr>
          <p:cNvPr id="61465" name="Text Box 25"/>
          <p:cNvSpPr txBox="1">
            <a:spLocks noChangeArrowheads="1"/>
          </p:cNvSpPr>
          <p:nvPr/>
        </p:nvSpPr>
        <p:spPr bwMode="auto">
          <a:xfrm>
            <a:off x="6207125" y="3736975"/>
            <a:ext cx="17081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>
                <a:solidFill>
                  <a:srgbClr val="FF0066"/>
                </a:solidFill>
              </a:rPr>
              <a:t>Dywersyfikacja</a:t>
            </a:r>
          </a:p>
          <a:p>
            <a:r>
              <a:rPr lang="pl-PL">
                <a:solidFill>
                  <a:srgbClr val="FF0066"/>
                </a:solidFill>
              </a:rPr>
              <a:t> wertykalna </a:t>
            </a:r>
          </a:p>
          <a:p>
            <a:r>
              <a:rPr lang="pl-PL">
                <a:solidFill>
                  <a:srgbClr val="FF0066"/>
                </a:solidFill>
              </a:rPr>
              <a:t>w przód</a:t>
            </a:r>
          </a:p>
        </p:txBody>
      </p:sp>
      <p:sp>
        <p:nvSpPr>
          <p:cNvPr id="59401" name="AutoShape 26"/>
          <p:cNvSpPr>
            <a:spLocks noChangeArrowheads="1"/>
          </p:cNvSpPr>
          <p:nvPr/>
        </p:nvSpPr>
        <p:spPr bwMode="auto">
          <a:xfrm>
            <a:off x="5578475" y="2781300"/>
            <a:ext cx="647700" cy="62547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146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6146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61462"/>
                                        </p:tgtEl>
                                      </p:cBhvr>
                                      <p:by x="75000" y="75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61464"/>
                                        </p:tgtEl>
                                      </p:cBhvr>
                                      <p:by x="75000" y="7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6146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6146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61463"/>
                                        </p:tgtEl>
                                      </p:cBhvr>
                                      <p:by x="75000" y="7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61465"/>
                                        </p:tgtEl>
                                      </p:cBhvr>
                                      <p:by x="75000" y="7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2" grpId="0" animBg="1"/>
      <p:bldP spid="61462" grpId="1" animBg="1"/>
      <p:bldP spid="61463" grpId="0" animBg="1"/>
      <p:bldP spid="61463" grpId="1" animBg="1"/>
      <p:bldP spid="61464" grpId="0"/>
      <p:bldP spid="61464" grpId="1"/>
      <p:bldP spid="61465" grpId="0"/>
      <p:bldP spid="61465" grpId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b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Zalety: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l-PL" smtClean="0">
                <a:solidFill>
                  <a:srgbClr val="66FF66"/>
                </a:solidFill>
              </a:rPr>
              <a:t>Pewność zaopatrzenia</a:t>
            </a:r>
          </a:p>
          <a:p>
            <a:pPr eaLnBrk="1" hangingPunct="1"/>
            <a:r>
              <a:rPr lang="pl-PL" smtClean="0">
                <a:solidFill>
                  <a:srgbClr val="66FF66"/>
                </a:solidFill>
              </a:rPr>
              <a:t>Łatwiejsze wejście na rynek</a:t>
            </a:r>
          </a:p>
          <a:p>
            <a:pPr eaLnBrk="1" hangingPunct="1"/>
            <a:r>
              <a:rPr lang="pl-PL" smtClean="0">
                <a:solidFill>
                  <a:srgbClr val="66FF66"/>
                </a:solidFill>
              </a:rPr>
              <a:t>Możliwość ograniczenia kosztów produkcji i dystrybucji</a:t>
            </a:r>
          </a:p>
          <a:p>
            <a:pPr eaLnBrk="1" hangingPunct="1"/>
            <a:r>
              <a:rPr lang="pl-PL" smtClean="0">
                <a:solidFill>
                  <a:srgbClr val="66FF66"/>
                </a:solidFill>
              </a:rPr>
              <a:t>Większy wpływ na jakość ( projektowanie, obsługa sprzedaży)</a:t>
            </a:r>
          </a:p>
          <a:p>
            <a:pPr eaLnBrk="1" hangingPunct="1"/>
            <a:r>
              <a:rPr lang="pl-PL" smtClean="0">
                <a:solidFill>
                  <a:srgbClr val="66FF66"/>
                </a:solidFill>
              </a:rPr>
              <a:t>Ograniczenie kosztów transakcyjnych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Wady: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pl-PL" sz="2800" smtClean="0">
                <a:solidFill>
                  <a:srgbClr val="FF0066"/>
                </a:solidFill>
              </a:rPr>
              <a:t>Mała elastyczność</a:t>
            </a:r>
          </a:p>
          <a:p>
            <a:pPr eaLnBrk="1" hangingPunct="1"/>
            <a:r>
              <a:rPr lang="pl-PL" sz="2800" smtClean="0">
                <a:solidFill>
                  <a:srgbClr val="FF0066"/>
                </a:solidFill>
              </a:rPr>
              <a:t>Kłopoty z zarządzaniem</a:t>
            </a:r>
          </a:p>
          <a:p>
            <a:pPr eaLnBrk="1" hangingPunct="1"/>
            <a:r>
              <a:rPr lang="pl-PL" sz="2800" smtClean="0">
                <a:solidFill>
                  <a:srgbClr val="FF0066"/>
                </a:solidFill>
              </a:rPr>
              <a:t>Złożona kultura organizacyjna</a:t>
            </a:r>
            <a:r>
              <a:rPr lang="pl-PL" sz="2800" smtClean="0"/>
              <a:t> 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2411413" y="2133600"/>
            <a:ext cx="6481762" cy="4535488"/>
            <a:chOff x="1519" y="1344"/>
            <a:chExt cx="4083" cy="2857"/>
          </a:xfrm>
        </p:grpSpPr>
        <p:pic>
          <p:nvPicPr>
            <p:cNvPr id="61445" name="Picture 7" descr="legioner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517" y="2704"/>
              <a:ext cx="818" cy="1377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</p:spPr>
        </p:pic>
        <p:pic>
          <p:nvPicPr>
            <p:cNvPr id="61446" name="Picture 8" descr="43barbarian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379" y="2704"/>
              <a:ext cx="1034" cy="1378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</p:spPr>
        </p:pic>
        <p:sp>
          <p:nvSpPr>
            <p:cNvPr id="61447" name="Line 10"/>
            <p:cNvSpPr>
              <a:spLocks noChangeShapeType="1"/>
            </p:cNvSpPr>
            <p:nvPr/>
          </p:nvSpPr>
          <p:spPr bwMode="auto">
            <a:xfrm flipH="1">
              <a:off x="1519" y="1344"/>
              <a:ext cx="1860" cy="2857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448" name="Line 11"/>
            <p:cNvSpPr>
              <a:spLocks noChangeShapeType="1"/>
            </p:cNvSpPr>
            <p:nvPr/>
          </p:nvSpPr>
          <p:spPr bwMode="auto">
            <a:xfrm>
              <a:off x="3379" y="1344"/>
              <a:ext cx="2223" cy="2857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449" name="Line 12"/>
            <p:cNvSpPr>
              <a:spLocks noChangeShapeType="1"/>
            </p:cNvSpPr>
            <p:nvPr/>
          </p:nvSpPr>
          <p:spPr bwMode="auto">
            <a:xfrm>
              <a:off x="1519" y="4201"/>
              <a:ext cx="4083" cy="0"/>
            </a:xfrm>
            <a:prstGeom prst="line">
              <a:avLst/>
            </a:prstGeom>
            <a:noFill/>
            <a:ln w="5715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450" name="Text Box 13"/>
            <p:cNvSpPr txBox="1">
              <a:spLocks noChangeArrowheads="1"/>
            </p:cNvSpPr>
            <p:nvPr/>
          </p:nvSpPr>
          <p:spPr bwMode="auto">
            <a:xfrm>
              <a:off x="3016" y="2115"/>
              <a:ext cx="858" cy="410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3600">
                  <a:solidFill>
                    <a:srgbClr val="FF6600"/>
                  </a:solidFill>
                </a:rPr>
                <a:t>Firma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4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Dywersyfikacja koncentryczna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pl-PL" smtClean="0"/>
              <a:t>	</a:t>
            </a:r>
            <a:r>
              <a:rPr lang="pl-PL" smtClean="0">
                <a:solidFill>
                  <a:srgbClr val="66FF66"/>
                </a:solidFill>
              </a:rPr>
              <a:t>To strategia zakładająca wejście na nowe rynki z ofertą nowych wyrobów nie należących do dotychczasowego przemysłu przy zachowaniu jednak pewnej wspólnej nici: </a:t>
            </a:r>
            <a:r>
              <a:rPr lang="pl-PL" smtClean="0">
                <a:solidFill>
                  <a:srgbClr val="FF0066"/>
                </a:solidFill>
              </a:rPr>
              <a:t>technologii lub rynku</a:t>
            </a:r>
            <a:endParaRPr lang="pl-PL" smtClean="0">
              <a:solidFill>
                <a:srgbClr val="66FF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b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Zalety: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l-PL" smtClean="0">
                <a:solidFill>
                  <a:srgbClr val="66FF66"/>
                </a:solidFill>
              </a:rPr>
              <a:t>Wysokie efekty wynikające z wpływów synergicznych np.:</a:t>
            </a:r>
          </a:p>
          <a:p>
            <a:pPr eaLnBrk="1" hangingPunct="1"/>
            <a:r>
              <a:rPr lang="pl-PL" smtClean="0">
                <a:solidFill>
                  <a:srgbClr val="66FF66"/>
                </a:solidFill>
              </a:rPr>
              <a:t>Możliwość pełniejszego wykorzystania personelu</a:t>
            </a:r>
          </a:p>
          <a:p>
            <a:pPr eaLnBrk="1" hangingPunct="1"/>
            <a:r>
              <a:rPr lang="pl-PL" smtClean="0">
                <a:solidFill>
                  <a:srgbClr val="66FF66"/>
                </a:solidFill>
              </a:rPr>
              <a:t>Możliwość lepszego wykorzystania potencjału sieci dystrybucji i potencjału technologicznego</a:t>
            </a:r>
          </a:p>
          <a:p>
            <a:pPr eaLnBrk="1" hangingPunct="1"/>
            <a:r>
              <a:rPr lang="pl-PL" smtClean="0">
                <a:solidFill>
                  <a:srgbClr val="66FF66"/>
                </a:solidFill>
              </a:rPr>
              <a:t>Zwiększenie potencjału firmy w sektorze</a:t>
            </a:r>
          </a:p>
          <a:p>
            <a:pPr eaLnBrk="1" hangingPunct="1"/>
            <a:endParaRPr lang="pl-PL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4" descr="wino01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692150"/>
            <a:ext cx="8424862" cy="5810250"/>
          </a:xfrm>
          <a:noFill/>
        </p:spPr>
      </p:pic>
      <p:sp>
        <p:nvSpPr>
          <p:cNvPr id="64515" name="Line 6"/>
          <p:cNvSpPr>
            <a:spLocks noChangeShapeType="1"/>
          </p:cNvSpPr>
          <p:nvPr/>
        </p:nvSpPr>
        <p:spPr bwMode="auto">
          <a:xfrm flipH="1">
            <a:off x="1619250" y="1557338"/>
            <a:ext cx="1152525" cy="2087562"/>
          </a:xfrm>
          <a:prstGeom prst="line">
            <a:avLst/>
          </a:prstGeom>
          <a:noFill/>
          <a:ln w="38100">
            <a:solidFill>
              <a:srgbClr val="0033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67591" name="Text Box 7"/>
          <p:cNvSpPr txBox="1">
            <a:spLocks noChangeArrowheads="1"/>
          </p:cNvSpPr>
          <p:nvPr/>
        </p:nvSpPr>
        <p:spPr bwMode="auto">
          <a:xfrm>
            <a:off x="468313" y="3573463"/>
            <a:ext cx="28638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pl-PL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Rdzenna </a:t>
            </a:r>
          </a:p>
          <a:p>
            <a:pPr>
              <a:defRPr/>
            </a:pPr>
            <a:r>
              <a:rPr lang="pl-PL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technologia- </a:t>
            </a:r>
          </a:p>
          <a:p>
            <a:pPr>
              <a:defRPr/>
            </a:pPr>
            <a:r>
              <a:rPr lang="pl-PL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np. technologia budowy </a:t>
            </a:r>
          </a:p>
          <a:p>
            <a:pPr>
              <a:defRPr/>
            </a:pPr>
            <a:r>
              <a:rPr lang="pl-PL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silników</a:t>
            </a:r>
          </a:p>
        </p:txBody>
      </p:sp>
      <p:sp>
        <p:nvSpPr>
          <p:cNvPr id="67592" name="Text Box 8"/>
          <p:cNvSpPr txBox="1">
            <a:spLocks noChangeArrowheads="1"/>
          </p:cNvSpPr>
          <p:nvPr/>
        </p:nvSpPr>
        <p:spPr bwMode="auto">
          <a:xfrm>
            <a:off x="4695825" y="3279775"/>
            <a:ext cx="1597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pl-PL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samochody</a:t>
            </a:r>
          </a:p>
        </p:txBody>
      </p:sp>
      <p:sp>
        <p:nvSpPr>
          <p:cNvPr id="67593" name="Text Box 9"/>
          <p:cNvSpPr txBox="1">
            <a:spLocks noChangeArrowheads="1"/>
          </p:cNvSpPr>
          <p:nvPr/>
        </p:nvSpPr>
        <p:spPr bwMode="auto">
          <a:xfrm>
            <a:off x="4911725" y="4168775"/>
            <a:ext cx="1314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pl-PL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motocykle</a:t>
            </a:r>
          </a:p>
        </p:txBody>
      </p:sp>
      <p:sp>
        <p:nvSpPr>
          <p:cNvPr id="67594" name="Text Box 10"/>
          <p:cNvSpPr txBox="1">
            <a:spLocks noChangeArrowheads="1"/>
          </p:cNvSpPr>
          <p:nvPr/>
        </p:nvSpPr>
        <p:spPr bwMode="auto">
          <a:xfrm>
            <a:off x="4119563" y="1263650"/>
            <a:ext cx="1143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pl-PL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kosiarki</a:t>
            </a:r>
          </a:p>
        </p:txBody>
      </p:sp>
      <p:sp>
        <p:nvSpPr>
          <p:cNvPr id="67595" name="Text Box 11"/>
          <p:cNvSpPr txBox="1">
            <a:spLocks noChangeArrowheads="1"/>
          </p:cNvSpPr>
          <p:nvPr/>
        </p:nvSpPr>
        <p:spPr bwMode="auto">
          <a:xfrm>
            <a:off x="3255963" y="1911350"/>
            <a:ext cx="2073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pl-PL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motory do łodzi</a:t>
            </a:r>
          </a:p>
        </p:txBody>
      </p:sp>
      <p:sp>
        <p:nvSpPr>
          <p:cNvPr id="67596" name="Text Box 12"/>
          <p:cNvSpPr txBox="1">
            <a:spLocks noChangeArrowheads="1"/>
          </p:cNvSpPr>
          <p:nvPr/>
        </p:nvSpPr>
        <p:spPr bwMode="auto">
          <a:xfrm>
            <a:off x="3059113" y="3644900"/>
            <a:ext cx="996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pl-PL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skutery</a:t>
            </a:r>
          </a:p>
        </p:txBody>
      </p:sp>
      <p:sp>
        <p:nvSpPr>
          <p:cNvPr id="67598" name="Text Box 14"/>
          <p:cNvSpPr txBox="1">
            <a:spLocks noChangeArrowheads="1"/>
          </p:cNvSpPr>
          <p:nvPr/>
        </p:nvSpPr>
        <p:spPr bwMode="auto">
          <a:xfrm>
            <a:off x="3924300" y="4797425"/>
            <a:ext cx="882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pl-PL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ratraki</a:t>
            </a:r>
          </a:p>
        </p:txBody>
      </p:sp>
      <p:sp>
        <p:nvSpPr>
          <p:cNvPr id="67599" name="Text Box 15"/>
          <p:cNvSpPr txBox="1">
            <a:spLocks noChangeArrowheads="1"/>
          </p:cNvSpPr>
          <p:nvPr/>
        </p:nvSpPr>
        <p:spPr bwMode="auto">
          <a:xfrm>
            <a:off x="2700338" y="2708275"/>
            <a:ext cx="2482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pl-PL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traktorki ogrodowe</a:t>
            </a:r>
          </a:p>
        </p:txBody>
      </p:sp>
      <p:pic>
        <p:nvPicPr>
          <p:cNvPr id="64524" name="Picture 16" descr="hea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0"/>
            <a:ext cx="77057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4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Strategia konglomeratowa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pl-PL" smtClean="0"/>
              <a:t>	</a:t>
            </a:r>
            <a:r>
              <a:rPr lang="pl-PL" smtClean="0">
                <a:solidFill>
                  <a:srgbClr val="66FF66"/>
                </a:solidFill>
              </a:rPr>
              <a:t>Strategia zakładająca rozszerzenie działalności podmiotu na inne  niż dotychczasowa dziedziny  lub wyjście całkowicie poza przemysł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b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Ogólne Zalety: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l-PL" smtClean="0">
                <a:solidFill>
                  <a:srgbClr val="66FF66"/>
                </a:solidFill>
              </a:rPr>
              <a:t>Możliwość zwiększenia bezpieczeństwa podmiotu</a:t>
            </a:r>
          </a:p>
          <a:p>
            <a:pPr eaLnBrk="1" hangingPunct="1"/>
            <a:r>
              <a:rPr lang="pl-PL" smtClean="0">
                <a:solidFill>
                  <a:srgbClr val="66FF66"/>
                </a:solidFill>
              </a:rPr>
              <a:t>Możliwości synergii finansowej</a:t>
            </a:r>
          </a:p>
          <a:p>
            <a:pPr eaLnBrk="1" hangingPunct="1"/>
            <a:r>
              <a:rPr lang="pl-PL" smtClean="0">
                <a:solidFill>
                  <a:srgbClr val="66FF66"/>
                </a:solidFill>
              </a:rPr>
              <a:t>Zwiększenie potencjału firmy</a:t>
            </a:r>
          </a:p>
        </p:txBody>
      </p:sp>
      <p:sp>
        <p:nvSpPr>
          <p:cNvPr id="72709" name="Text Box 5"/>
          <p:cNvSpPr txBox="1">
            <a:spLocks noChangeArrowheads="1"/>
          </p:cNvSpPr>
          <p:nvPr/>
        </p:nvSpPr>
        <p:spPr bwMode="auto">
          <a:xfrm>
            <a:off x="3111500" y="4451350"/>
            <a:ext cx="2800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pl-PL" sz="36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Dodatkowo: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2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2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/>
      <p:bldP spid="72707" grpId="0" build="p"/>
      <p:bldP spid="72709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404813"/>
            <a:ext cx="8229600" cy="5678487"/>
          </a:xfrm>
        </p:spPr>
        <p:txBody>
          <a:bodyPr/>
          <a:lstStyle/>
          <a:p>
            <a:pPr eaLnBrk="1" hangingPunct="1"/>
            <a:r>
              <a:rPr lang="pl-PL" smtClean="0">
                <a:solidFill>
                  <a:srgbClr val="66FF66"/>
                </a:solidFill>
              </a:rPr>
              <a:t>Nikłe synergie na poziomie operacyjnym nie wykluczają </a:t>
            </a:r>
            <a:r>
              <a:rPr lang="pl-PL" smtClean="0">
                <a:solidFill>
                  <a:srgbClr val="FF0000"/>
                </a:solidFill>
              </a:rPr>
              <a:t>występowania istotnych synergii na poziomie korporacyjnym ponieważ: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pl-PL" smtClean="0">
                <a:solidFill>
                  <a:srgbClr val="FF6699"/>
                </a:solidFill>
              </a:rPr>
              <a:t>umiejętność podejmowania decyzji na poziomie korporacyjnym</a:t>
            </a:r>
            <a:r>
              <a:rPr lang="pl-PL" smtClean="0">
                <a:solidFill>
                  <a:schemeClr val="accent1"/>
                </a:solidFill>
              </a:rPr>
              <a:t> może być tak samo źródłem kreowania wartości jak osiąganie synergii na poziomie operacyjnym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836613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pl-PL" sz="2800" b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Do niektórych ważnych podobieństw na poziomie korporacyjnym z których mogą korzystać konglomeraty należą:</a:t>
            </a:r>
            <a:r>
              <a:rPr lang="pl-PL" sz="28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pl-PL" sz="28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pl-PL" sz="2800" b="1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916113"/>
            <a:ext cx="8569325" cy="4743450"/>
          </a:xfrm>
        </p:spPr>
        <p:txBody>
          <a:bodyPr/>
          <a:lstStyle/>
          <a:p>
            <a:pPr eaLnBrk="1" hangingPunct="1"/>
            <a:r>
              <a:rPr lang="pl-PL" sz="2000" smtClean="0">
                <a:solidFill>
                  <a:srgbClr val="FF6699"/>
                </a:solidFill>
              </a:rPr>
              <a:t>Umiejętności marketingowe-</a:t>
            </a:r>
            <a:r>
              <a:rPr lang="pl-PL" sz="2000" smtClean="0">
                <a:solidFill>
                  <a:schemeClr val="accent1"/>
                </a:solidFill>
              </a:rPr>
              <a:t> wykorzystuje to </a:t>
            </a:r>
            <a:r>
              <a:rPr lang="pl-PL" sz="2000" i="1" smtClean="0">
                <a:solidFill>
                  <a:schemeClr val="accent1"/>
                </a:solidFill>
              </a:rPr>
              <a:t>Virgin</a:t>
            </a:r>
            <a:r>
              <a:rPr lang="pl-PL" sz="2000" smtClean="0">
                <a:solidFill>
                  <a:schemeClr val="accent1"/>
                </a:solidFill>
              </a:rPr>
              <a:t> w różnych segmentach swojej działalności ( turystycznej, muzycznej, kosmetycznej, w produkcji napojów i handlu)</a:t>
            </a:r>
          </a:p>
          <a:p>
            <a:pPr eaLnBrk="1" hangingPunct="1"/>
            <a:r>
              <a:rPr lang="pl-PL" sz="2000" smtClean="0">
                <a:solidFill>
                  <a:srgbClr val="FF6699"/>
                </a:solidFill>
              </a:rPr>
              <a:t>Umiejętności inwestycyjne-</a:t>
            </a:r>
            <a:r>
              <a:rPr lang="pl-PL" sz="2000" smtClean="0">
                <a:solidFill>
                  <a:schemeClr val="accent1"/>
                </a:solidFill>
              </a:rPr>
              <a:t> umiejętności identyfikowania niedowartościowanych możliwości i inwestowania w nie- jak robi to W. Buffett</a:t>
            </a:r>
          </a:p>
          <a:p>
            <a:pPr eaLnBrk="1" hangingPunct="1"/>
            <a:r>
              <a:rPr lang="pl-PL" sz="2000" smtClean="0">
                <a:solidFill>
                  <a:srgbClr val="FF6699"/>
                </a:solidFill>
              </a:rPr>
              <a:t>Umiejętności radzenia sobie z władzą państwową-</a:t>
            </a:r>
            <a:r>
              <a:rPr lang="pl-PL" sz="2000" smtClean="0">
                <a:solidFill>
                  <a:schemeClr val="accent1"/>
                </a:solidFill>
              </a:rPr>
              <a:t>zaleta ważna w przypadku krajów rozwijających się, a wykorzystywana przez konglomerat Vivendi w wodociągach, płatnej telewizji telekomunikacji</a:t>
            </a:r>
          </a:p>
          <a:p>
            <a:pPr eaLnBrk="1" hangingPunct="1"/>
            <a:r>
              <a:rPr lang="pl-PL" sz="2000" smtClean="0">
                <a:solidFill>
                  <a:srgbClr val="FF6699"/>
                </a:solidFill>
              </a:rPr>
              <a:t>Umiejętności prowadzenia firmy-</a:t>
            </a:r>
            <a:r>
              <a:rPr lang="pl-PL" sz="2000" smtClean="0">
                <a:solidFill>
                  <a:schemeClr val="accent1"/>
                </a:solidFill>
              </a:rPr>
              <a:t> wykorzystuje je Termo Elektron w nowych przedsięwzięciach</a:t>
            </a:r>
          </a:p>
          <a:p>
            <a:pPr eaLnBrk="1" hangingPunct="1"/>
            <a:r>
              <a:rPr lang="pl-PL" sz="2000" smtClean="0">
                <a:solidFill>
                  <a:srgbClr val="FF6699"/>
                </a:solidFill>
              </a:rPr>
              <a:t>Umiejętność uzdrawiania przedsiębiorstw-</a:t>
            </a:r>
            <a:r>
              <a:rPr lang="pl-PL" sz="2000" smtClean="0">
                <a:solidFill>
                  <a:schemeClr val="accent1"/>
                </a:solidFill>
              </a:rPr>
              <a:t> wykorzystywana przez Tyco, szybko rozwijający się konglomerat produkcyjny w przejmowaniu spółek na całym świecie</a:t>
            </a:r>
            <a:endParaRPr lang="pl-PL" sz="2000" smtClean="0">
              <a:solidFill>
                <a:srgbClr val="FF6699"/>
              </a:solidFill>
            </a:endParaRPr>
          </a:p>
          <a:p>
            <a:pPr eaLnBrk="1" hangingPunct="1"/>
            <a:endParaRPr lang="pl-PL" sz="200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3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3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8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8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3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3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3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3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3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3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3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83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29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3600" b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Założenie: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1260475" y="2133600"/>
            <a:ext cx="230505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pl-PL" b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Wzmożenie działań</a:t>
            </a:r>
            <a:r>
              <a:rPr lang="pl-PL"/>
              <a:t> </a:t>
            </a:r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 flipV="1">
            <a:off x="3565525" y="2565400"/>
            <a:ext cx="1152525" cy="0"/>
          </a:xfrm>
          <a:prstGeom prst="line">
            <a:avLst/>
          </a:prstGeom>
          <a:noFill/>
          <a:ln w="9525">
            <a:solidFill>
              <a:srgbClr val="66FF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4716463" y="2133600"/>
            <a:ext cx="3024187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pl-PL" b="1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Wzrost sprzedaży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539750" y="3933825"/>
            <a:ext cx="8228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>
                <a:solidFill>
                  <a:srgbClr val="66FF66"/>
                </a:solidFill>
              </a:rPr>
              <a:t>Należy koncentrować się na tym co się umie robić i robić to jak najlepiej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nimBg="1"/>
      <p:bldP spid="7173" grpId="0" animBg="1"/>
      <p:bldP spid="7174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Wady: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l-PL" smtClean="0">
                <a:solidFill>
                  <a:srgbClr val="FF0000"/>
                </a:solidFill>
              </a:rPr>
              <a:t>Brak możliwości uzyskania innych poza finansową synergii operacyjnych</a:t>
            </a:r>
          </a:p>
          <a:p>
            <a:pPr eaLnBrk="1" hangingPunct="1"/>
            <a:r>
              <a:rPr lang="pl-PL" smtClean="0">
                <a:solidFill>
                  <a:srgbClr val="FF0000"/>
                </a:solidFill>
              </a:rPr>
              <a:t>Budowanie kolosów na glinianych nogach</a:t>
            </a:r>
          </a:p>
          <a:p>
            <a:pPr eaLnBrk="1" hangingPunct="1"/>
            <a:r>
              <a:rPr lang="pl-PL" smtClean="0">
                <a:solidFill>
                  <a:srgbClr val="FF0000"/>
                </a:solidFill>
              </a:rPr>
              <a:t>Kłopoty z zarządzaniem bardzo zróżnicowanym podmiotem</a:t>
            </a:r>
          </a:p>
          <a:p>
            <a:pPr eaLnBrk="1" hangingPunct="1">
              <a:buFontTx/>
              <a:buNone/>
            </a:pPr>
            <a:endParaRPr lang="pl-PL" smtClean="0">
              <a:solidFill>
                <a:srgbClr val="FF0000"/>
              </a:solidFill>
            </a:endParaRPr>
          </a:p>
          <a:p>
            <a:pPr eaLnBrk="1" hangingPunct="1"/>
            <a:endParaRPr lang="pl-PL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 to by było na tyle jeśli chodzi o pomysły H.I .Ansoffa…</a:t>
            </a:r>
            <a:r>
              <a:rPr lang="pl-PL" sz="4000" dirty="0" smtClean="0"/>
              <a:t> 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3600" b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Zalety: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2800" b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Firma działa na rynku , który już zna	</a:t>
            </a:r>
          </a:p>
          <a:p>
            <a:pPr eaLnBrk="1" hangingPunct="1">
              <a:defRPr/>
            </a:pPr>
            <a:r>
              <a:rPr lang="pl-PL" sz="2800" b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Firma działa na rynku na którym już jest znana</a:t>
            </a:r>
          </a:p>
          <a:p>
            <a:pPr eaLnBrk="1" hangingPunct="1">
              <a:defRPr/>
            </a:pPr>
            <a:r>
              <a:rPr lang="pl-PL" sz="2800" b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Poza tym: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pl-PL" sz="2800" b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Zapewnia wzrost produktywności firmy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pl-PL" sz="2800" b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Daje lepsze możliwości zaspokojenia potrzeb odbiorców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pl-PL" sz="2800" b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Zapewnia lepsze wykorzystanie technologii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pl-PL" sz="2800" b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Zapewnia wzrost poziomu sprzedaży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3600" b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Wady: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b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Zarzut że jest to typowa strategie typu defensywnego</a:t>
            </a:r>
          </a:p>
          <a:p>
            <a:pPr eaLnBrk="1" hangingPunct="1">
              <a:defRPr/>
            </a:pPr>
            <a:r>
              <a:rPr lang="pl-PL" b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Wysokie koszty jej wprowadzenia</a:t>
            </a:r>
          </a:p>
          <a:p>
            <a:pPr eaLnBrk="1" hangingPunct="1">
              <a:defRPr/>
            </a:pPr>
            <a:r>
              <a:rPr lang="pl-PL" b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Możliwość pojawienia się substytutów naszego produktu</a:t>
            </a:r>
          </a:p>
        </p:txBody>
      </p:sp>
      <p:pic>
        <p:nvPicPr>
          <p:cNvPr id="9221" name="Picture 5" descr="nalewak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4797425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7" descr="lpg_lge_cu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8263" y="4645025"/>
            <a:ext cx="2303462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4" name="AutoShape 8"/>
          <p:cNvSpPr>
            <a:spLocks noChangeArrowheads="1"/>
          </p:cNvSpPr>
          <p:nvPr/>
        </p:nvSpPr>
        <p:spPr bwMode="auto">
          <a:xfrm>
            <a:off x="3563938" y="5300663"/>
            <a:ext cx="1214437" cy="485775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pl-PL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3600" b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 sprzyja jej wprowadzaniu?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b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Niski poziom nasycenia rynku produktem</a:t>
            </a:r>
          </a:p>
          <a:p>
            <a:pPr eaLnBrk="1" hangingPunct="1">
              <a:defRPr/>
            </a:pPr>
            <a:r>
              <a:rPr lang="pl-PL" b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Mała wrażliwość produktu na nowinki technologiczne</a:t>
            </a:r>
          </a:p>
          <a:p>
            <a:pPr eaLnBrk="1" hangingPunct="1">
              <a:defRPr/>
            </a:pPr>
            <a:r>
              <a:rPr lang="pl-PL" b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Stabilny rynek – bez wahań sezonowych</a:t>
            </a:r>
          </a:p>
          <a:p>
            <a:pPr eaLnBrk="1" hangingPunct="1">
              <a:defRPr/>
            </a:pPr>
            <a:r>
              <a:rPr lang="pl-PL" b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Posiadanie sprawnych kanałów dystrybucji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3200" b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pl-PL" sz="3200" b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pl-PL" sz="3200" b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Konkrety: Działania związane z penetracją</a:t>
            </a:r>
            <a:r>
              <a:rPr lang="pl-PL" sz="4000" smtClean="0"/>
              <a:t/>
            </a:r>
            <a:br>
              <a:rPr lang="pl-PL" sz="4000" smtClean="0"/>
            </a:br>
            <a:endParaRPr lang="pl-PL" sz="400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Tx/>
              <a:buNone/>
              <a:defRPr/>
            </a:pPr>
            <a:r>
              <a:rPr lang="pl-PL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Wyróżniamy cztery bloki:</a:t>
            </a:r>
          </a:p>
          <a:p>
            <a:pPr marL="609600" indent="-609600" eaLnBrk="1" hangingPunct="1">
              <a:buFontTx/>
              <a:buNone/>
              <a:defRPr/>
            </a:pPr>
            <a:endParaRPr lang="pl-PL" b="1" smtClean="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pl-PL" b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Zwiększenie sprzedaży wśród aktualnych klientów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pl-PL" b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Przyciągnięcie nowych nabywców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pl-PL" b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Przejecie klientów od konkurencji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pl-PL" b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Ochrona własnego rynku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rojekt domyślny">
  <a:themeElements>
    <a:clrScheme name="Projekt domyśln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ojekt domyśln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1580</TotalTime>
  <Words>1392</Words>
  <Application>Microsoft Office PowerPoint</Application>
  <PresentationFormat>Pokaz na ekranie (4:3)</PresentationFormat>
  <Paragraphs>302</Paragraphs>
  <Slides>51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51</vt:i4>
      </vt:variant>
    </vt:vector>
  </HeadingPairs>
  <TitlesOfParts>
    <vt:vector size="56" baseType="lpstr">
      <vt:lpstr>Arial</vt:lpstr>
      <vt:lpstr>Wingdings</vt:lpstr>
      <vt:lpstr>Times New Roman</vt:lpstr>
      <vt:lpstr>Symbol</vt:lpstr>
      <vt:lpstr>Projekt domyślny</vt:lpstr>
      <vt:lpstr>Model H. I. Ansoffa </vt:lpstr>
      <vt:lpstr>Macierz produktu -rynku H.I.Ansoffa</vt:lpstr>
      <vt:lpstr>A można i tak…</vt:lpstr>
      <vt:lpstr>Strategia penetracji rynku</vt:lpstr>
      <vt:lpstr>Założenie:</vt:lpstr>
      <vt:lpstr>Zalety:</vt:lpstr>
      <vt:lpstr>Wady:</vt:lpstr>
      <vt:lpstr>Co sprzyja jej wprowadzaniu?</vt:lpstr>
      <vt:lpstr> Konkrety: Działania związane z penetracją </vt:lpstr>
      <vt:lpstr>Zwiększenie sprzedaży wśród aktualnych klientów </vt:lpstr>
      <vt:lpstr>Zwiększenie sprzedaży wśród aktualnych klientów</vt:lpstr>
      <vt:lpstr>Przyciągniecie nowych nabywców </vt:lpstr>
      <vt:lpstr>Przyciągnięcie klientów od konkurencji</vt:lpstr>
      <vt:lpstr>Ochrona własnego rynku</vt:lpstr>
      <vt:lpstr>Strategia rozwoju rynku</vt:lpstr>
      <vt:lpstr>Istnieją dwie ścieżki realizacyjne:</vt:lpstr>
      <vt:lpstr>Ekspansja geograficzna</vt:lpstr>
      <vt:lpstr>Ekspansja koncentryczna</vt:lpstr>
      <vt:lpstr>Ekspansja selektywna</vt:lpstr>
      <vt:lpstr>Ekspansja wyspowa</vt:lpstr>
      <vt:lpstr>Ekspansja oparta o kreowanie rynków dodatkowych</vt:lpstr>
      <vt:lpstr>Strategia rozwoju produktu</vt:lpstr>
      <vt:lpstr>Pojęcie produktu i struktura produktu</vt:lpstr>
      <vt:lpstr>Struktura produktu</vt:lpstr>
      <vt:lpstr>Struktura produktu</vt:lpstr>
      <vt:lpstr>Co oznacza „nowy produkt”?</vt:lpstr>
      <vt:lpstr>Powody stosowania strategii:</vt:lpstr>
      <vt:lpstr>Slajd 28</vt:lpstr>
      <vt:lpstr>Dywersyfikacja- pojęcie</vt:lpstr>
      <vt:lpstr>Slajd 30</vt:lpstr>
      <vt:lpstr>Powody dywersyfikacji cd.:</vt:lpstr>
      <vt:lpstr>Firma zastanawiając się nad dywersyfikacją musi odpowiedzieć sobie na kilka pytań:</vt:lpstr>
      <vt:lpstr>Aby dobrze odpowiedzieć na to pytanie należy przeanalizować :</vt:lpstr>
      <vt:lpstr>2.  Jaki model dywersyfikacji będzie odpowiedni dla podmiotu?</vt:lpstr>
      <vt:lpstr>Jakimi metodami dokonywać dywersyfikacji?</vt:lpstr>
      <vt:lpstr>Dywersyfikacja horyzontalna</vt:lpstr>
      <vt:lpstr>Zalety:</vt:lpstr>
      <vt:lpstr>Wady:</vt:lpstr>
      <vt:lpstr>Dywersyfikacja wertykalna</vt:lpstr>
      <vt:lpstr>Slajd 40</vt:lpstr>
      <vt:lpstr>Zalety:</vt:lpstr>
      <vt:lpstr>Wady:</vt:lpstr>
      <vt:lpstr>Dywersyfikacja koncentryczna</vt:lpstr>
      <vt:lpstr>Zalety:</vt:lpstr>
      <vt:lpstr>Slajd 45</vt:lpstr>
      <vt:lpstr>Strategia konglomeratowa</vt:lpstr>
      <vt:lpstr>Ogólne Zalety:</vt:lpstr>
      <vt:lpstr>Slajd 48</vt:lpstr>
      <vt:lpstr>Do niektórych ważnych podobieństw na poziomie korporacyjnym z których mogą korzystać konglomeraty należą: </vt:lpstr>
      <vt:lpstr>Wady:</vt:lpstr>
      <vt:lpstr>I to by było na tyle jeśli chodzi o pomysły H.I .Ansoffa… </vt:lpstr>
    </vt:vector>
  </TitlesOfParts>
  <Company>AE Wrocław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Wykład 2</dc:title>
  <dc:creator>Bartek Jasiński</dc:creator>
  <cp:lastModifiedBy>Bartek Jasiński</cp:lastModifiedBy>
  <cp:revision>96</cp:revision>
  <dcterms:created xsi:type="dcterms:W3CDTF">2008-03-03T21:57:20Z</dcterms:created>
  <dcterms:modified xsi:type="dcterms:W3CDTF">2009-12-01T07:55:19Z</dcterms:modified>
</cp:coreProperties>
</file>