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1" r:id="rId3"/>
    <p:sldId id="282" r:id="rId4"/>
    <p:sldId id="321" r:id="rId5"/>
    <p:sldId id="264" r:id="rId6"/>
    <p:sldId id="301" r:id="rId7"/>
    <p:sldId id="302" r:id="rId8"/>
    <p:sldId id="303" r:id="rId9"/>
    <p:sldId id="319" r:id="rId10"/>
    <p:sldId id="304" r:id="rId11"/>
    <p:sldId id="305" r:id="rId12"/>
    <p:sldId id="323" r:id="rId13"/>
    <p:sldId id="306" r:id="rId14"/>
    <p:sldId id="307" r:id="rId15"/>
    <p:sldId id="265" r:id="rId16"/>
    <p:sldId id="266" r:id="rId17"/>
    <p:sldId id="308" r:id="rId18"/>
    <p:sldId id="267" r:id="rId19"/>
    <p:sldId id="268" r:id="rId20"/>
    <p:sldId id="269" r:id="rId21"/>
    <p:sldId id="309" r:id="rId22"/>
    <p:sldId id="310" r:id="rId23"/>
    <p:sldId id="322" r:id="rId24"/>
    <p:sldId id="270" r:id="rId25"/>
    <p:sldId id="275" r:id="rId26"/>
    <p:sldId id="276" r:id="rId27"/>
    <p:sldId id="277" r:id="rId28"/>
    <p:sldId id="279" r:id="rId29"/>
    <p:sldId id="280" r:id="rId30"/>
    <p:sldId id="316" r:id="rId3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D19631-2C21-4329-BEDB-AA2617F211B4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7AD002F-6EB3-4460-8EE9-06793C0ECDE1}">
      <dgm:prSet phldrT="[Tekst]" custT="1"/>
      <dgm:spPr/>
      <dgm:t>
        <a:bodyPr/>
        <a:lstStyle/>
        <a:p>
          <a:r>
            <a:rPr lang="pl-PL" sz="1200" dirty="0" smtClean="0"/>
            <a:t>Świadomość celu</a:t>
          </a:r>
        </a:p>
        <a:p>
          <a:r>
            <a:rPr lang="pl-PL" sz="1200" dirty="0" smtClean="0"/>
            <a:t>Znaczenie zadań</a:t>
          </a:r>
        </a:p>
        <a:p>
          <a:r>
            <a:rPr lang="pl-PL" sz="1200" dirty="0" smtClean="0"/>
            <a:t>Samodzielność</a:t>
          </a:r>
        </a:p>
        <a:p>
          <a:r>
            <a:rPr lang="pl-PL" sz="1200" dirty="0" smtClean="0"/>
            <a:t>Samorealizacja </a:t>
          </a:r>
          <a:endParaRPr lang="pl-PL" sz="1200" dirty="0"/>
        </a:p>
      </dgm:t>
    </dgm:pt>
    <dgm:pt modelId="{9F33DED1-DFB6-40EB-843B-5A689ACD334A}" type="parTrans" cxnId="{465536DE-90E2-4DC2-9740-38923913009C}">
      <dgm:prSet/>
      <dgm:spPr/>
      <dgm:t>
        <a:bodyPr/>
        <a:lstStyle/>
        <a:p>
          <a:endParaRPr lang="pl-PL"/>
        </a:p>
      </dgm:t>
    </dgm:pt>
    <dgm:pt modelId="{2D9998BB-DA69-4F13-BCE7-73F5DF617FCD}" type="sibTrans" cxnId="{465536DE-90E2-4DC2-9740-38923913009C}">
      <dgm:prSet/>
      <dgm:spPr/>
      <dgm:t>
        <a:bodyPr/>
        <a:lstStyle/>
        <a:p>
          <a:endParaRPr lang="pl-PL"/>
        </a:p>
      </dgm:t>
    </dgm:pt>
    <dgm:pt modelId="{371C484C-B901-436B-B614-2D9DFBCD5BD5}">
      <dgm:prSet phldrT="[Tekst]"/>
      <dgm:spPr/>
      <dgm:t>
        <a:bodyPr/>
        <a:lstStyle/>
        <a:p>
          <a:r>
            <a:rPr lang="pl-PL" dirty="0" smtClean="0"/>
            <a:t>Projektowanie pracy</a:t>
          </a:r>
          <a:endParaRPr lang="pl-PL" dirty="0"/>
        </a:p>
      </dgm:t>
    </dgm:pt>
    <dgm:pt modelId="{EA012E35-6A45-4E93-9EE8-12FAF5ACF486}" type="parTrans" cxnId="{7F27A43A-B67C-4B20-92B9-2353B1B88414}">
      <dgm:prSet/>
      <dgm:spPr/>
      <dgm:t>
        <a:bodyPr/>
        <a:lstStyle/>
        <a:p>
          <a:endParaRPr lang="pl-PL"/>
        </a:p>
      </dgm:t>
    </dgm:pt>
    <dgm:pt modelId="{ECBF007B-4809-4215-8AFA-A5727B704122}" type="sibTrans" cxnId="{7F27A43A-B67C-4B20-92B9-2353B1B88414}">
      <dgm:prSet/>
      <dgm:spPr/>
      <dgm:t>
        <a:bodyPr/>
        <a:lstStyle/>
        <a:p>
          <a:endParaRPr lang="pl-PL"/>
        </a:p>
      </dgm:t>
    </dgm:pt>
    <dgm:pt modelId="{892DDBD0-5EEC-4691-B64E-B2C50918EAFF}">
      <dgm:prSet phldrT="[Tekst]" custT="1"/>
      <dgm:spPr/>
      <dgm:t>
        <a:bodyPr/>
        <a:lstStyle/>
        <a:p>
          <a:r>
            <a:rPr lang="pl-PL" sz="1200" dirty="0" smtClean="0"/>
            <a:t>Kwalifikacje</a:t>
          </a:r>
        </a:p>
        <a:p>
          <a:r>
            <a:rPr lang="pl-PL" sz="1200" dirty="0" smtClean="0"/>
            <a:t>Role zespołowe</a:t>
          </a:r>
        </a:p>
        <a:p>
          <a:r>
            <a:rPr lang="pl-PL" sz="1200" dirty="0" smtClean="0"/>
            <a:t>Wielkość zespołu</a:t>
          </a:r>
        </a:p>
        <a:p>
          <a:r>
            <a:rPr lang="pl-PL" sz="1200" dirty="0" smtClean="0"/>
            <a:t>Zastępowalność</a:t>
          </a:r>
        </a:p>
        <a:p>
          <a:r>
            <a:rPr lang="pl-PL" sz="1200" dirty="0" smtClean="0"/>
            <a:t>Skłonność do pracy zespołowej</a:t>
          </a:r>
        </a:p>
        <a:p>
          <a:endParaRPr lang="pl-PL" sz="1200" dirty="0"/>
        </a:p>
      </dgm:t>
    </dgm:pt>
    <dgm:pt modelId="{6ACA1783-1DE9-48A3-A5E8-1087CDA9212C}" type="parTrans" cxnId="{D848EF87-D943-4A6D-B325-3724B6D9AACF}">
      <dgm:prSet/>
      <dgm:spPr/>
      <dgm:t>
        <a:bodyPr/>
        <a:lstStyle/>
        <a:p>
          <a:endParaRPr lang="pl-PL"/>
        </a:p>
      </dgm:t>
    </dgm:pt>
    <dgm:pt modelId="{B4519F1A-2D54-4ABF-A42A-2230F36CF715}" type="sibTrans" cxnId="{D848EF87-D943-4A6D-B325-3724B6D9AACF}">
      <dgm:prSet/>
      <dgm:spPr/>
      <dgm:t>
        <a:bodyPr/>
        <a:lstStyle/>
        <a:p>
          <a:endParaRPr lang="pl-PL"/>
        </a:p>
      </dgm:t>
    </dgm:pt>
    <dgm:pt modelId="{41353F9E-FF14-4C5E-8511-8B9F4DE6F80D}">
      <dgm:prSet phldrT="[Tekst]"/>
      <dgm:spPr/>
      <dgm:t>
        <a:bodyPr/>
        <a:lstStyle/>
        <a:p>
          <a:r>
            <a:rPr lang="pl-PL" dirty="0" smtClean="0"/>
            <a:t>Skład zespołu</a:t>
          </a:r>
          <a:endParaRPr lang="pl-PL" dirty="0"/>
        </a:p>
      </dgm:t>
    </dgm:pt>
    <dgm:pt modelId="{0778A8C3-69EF-4BBC-836A-FA1A50E7F58B}" type="parTrans" cxnId="{35FD8124-4DB4-4395-B36A-F41CFF884365}">
      <dgm:prSet/>
      <dgm:spPr/>
      <dgm:t>
        <a:bodyPr/>
        <a:lstStyle/>
        <a:p>
          <a:endParaRPr lang="pl-PL"/>
        </a:p>
      </dgm:t>
    </dgm:pt>
    <dgm:pt modelId="{38EC874E-92B4-40E8-AFD5-889EC9812630}" type="sibTrans" cxnId="{35FD8124-4DB4-4395-B36A-F41CFF884365}">
      <dgm:prSet/>
      <dgm:spPr/>
      <dgm:t>
        <a:bodyPr/>
        <a:lstStyle/>
        <a:p>
          <a:endParaRPr lang="pl-PL"/>
        </a:p>
      </dgm:t>
    </dgm:pt>
    <dgm:pt modelId="{3303BFD9-157F-4F86-AB8E-1D0D461B9FF3}">
      <dgm:prSet phldrT="[Tekst]"/>
      <dgm:spPr/>
      <dgm:t>
        <a:bodyPr/>
        <a:lstStyle/>
        <a:p>
          <a:r>
            <a:rPr lang="pl-PL" dirty="0" smtClean="0"/>
            <a:t>     Zaangażowanie</a:t>
          </a:r>
        </a:p>
        <a:p>
          <a:r>
            <a:rPr lang="pl-PL" dirty="0" smtClean="0"/>
            <a:t>Konkretne cele</a:t>
          </a:r>
        </a:p>
        <a:p>
          <a:r>
            <a:rPr lang="pl-PL" dirty="0" smtClean="0"/>
            <a:t>Sukcesy</a:t>
          </a:r>
        </a:p>
        <a:p>
          <a:r>
            <a:rPr lang="pl-PL" dirty="0" smtClean="0"/>
            <a:t>Konflikty</a:t>
          </a:r>
        </a:p>
        <a:p>
          <a:r>
            <a:rPr lang="pl-PL" dirty="0" smtClean="0"/>
            <a:t>Etyka </a:t>
          </a:r>
          <a:endParaRPr lang="pl-PL" dirty="0"/>
        </a:p>
      </dgm:t>
    </dgm:pt>
    <dgm:pt modelId="{2C4D4A44-A6CD-42CC-ADA1-0D532EDA3504}" type="parTrans" cxnId="{285A1B6F-A8DE-4817-B72C-BEAAB68A4005}">
      <dgm:prSet/>
      <dgm:spPr/>
      <dgm:t>
        <a:bodyPr/>
        <a:lstStyle/>
        <a:p>
          <a:endParaRPr lang="pl-PL"/>
        </a:p>
      </dgm:t>
    </dgm:pt>
    <dgm:pt modelId="{C7BBF9C2-53BD-4E53-9A3B-354527C383E8}" type="sibTrans" cxnId="{285A1B6F-A8DE-4817-B72C-BEAAB68A4005}">
      <dgm:prSet/>
      <dgm:spPr/>
      <dgm:t>
        <a:bodyPr/>
        <a:lstStyle/>
        <a:p>
          <a:endParaRPr lang="pl-PL"/>
        </a:p>
      </dgm:t>
    </dgm:pt>
    <dgm:pt modelId="{E4D3BCD3-9F7A-436C-815F-E1D10026C4FC}">
      <dgm:prSet phldrT="[Tekst]"/>
      <dgm:spPr/>
      <dgm:t>
        <a:bodyPr/>
        <a:lstStyle/>
        <a:p>
          <a:r>
            <a:rPr lang="pl-PL" dirty="0" smtClean="0"/>
            <a:t>Proces pracy </a:t>
          </a:r>
          <a:endParaRPr lang="pl-PL" dirty="0"/>
        </a:p>
      </dgm:t>
    </dgm:pt>
    <dgm:pt modelId="{B52E871E-7AD5-42A1-A1D8-DD8D48FF0F41}" type="parTrans" cxnId="{316C6D0A-F342-4F51-B9F6-929D1FF9A081}">
      <dgm:prSet/>
      <dgm:spPr/>
      <dgm:t>
        <a:bodyPr/>
        <a:lstStyle/>
        <a:p>
          <a:endParaRPr lang="pl-PL"/>
        </a:p>
      </dgm:t>
    </dgm:pt>
    <dgm:pt modelId="{31CA8D8A-73A0-4B8A-9D31-D96795F509CE}" type="sibTrans" cxnId="{316C6D0A-F342-4F51-B9F6-929D1FF9A081}">
      <dgm:prSet/>
      <dgm:spPr/>
      <dgm:t>
        <a:bodyPr/>
        <a:lstStyle/>
        <a:p>
          <a:endParaRPr lang="pl-PL"/>
        </a:p>
      </dgm:t>
    </dgm:pt>
    <dgm:pt modelId="{8BACC350-E19F-4B77-BC3D-BCC1E5CE1C14}">
      <dgm:prSet phldrT="[Tekst]"/>
      <dgm:spPr/>
      <dgm:t>
        <a:bodyPr/>
        <a:lstStyle/>
        <a:p>
          <a:r>
            <a:rPr lang="pl-PL" dirty="0" smtClean="0"/>
            <a:t>Współpraca</a:t>
          </a:r>
        </a:p>
        <a:p>
          <a:r>
            <a:rPr lang="pl-PL" dirty="0" smtClean="0"/>
            <a:t>Zasoby relacje </a:t>
          </a:r>
        </a:p>
        <a:p>
          <a:r>
            <a:rPr lang="pl-PL" dirty="0" smtClean="0"/>
            <a:t>Oceny</a:t>
          </a:r>
        </a:p>
        <a:p>
          <a:r>
            <a:rPr lang="pl-PL" dirty="0" smtClean="0"/>
            <a:t>Nagrody </a:t>
          </a:r>
          <a:endParaRPr lang="pl-PL" dirty="0"/>
        </a:p>
      </dgm:t>
    </dgm:pt>
    <dgm:pt modelId="{252B692A-01A5-44D5-BB97-FEA15C65E1B8}" type="parTrans" cxnId="{A9A4E10C-5872-4F45-AD06-E1902FF4F59D}">
      <dgm:prSet/>
      <dgm:spPr/>
      <dgm:t>
        <a:bodyPr/>
        <a:lstStyle/>
        <a:p>
          <a:endParaRPr lang="pl-PL"/>
        </a:p>
      </dgm:t>
    </dgm:pt>
    <dgm:pt modelId="{B5A88E16-6E44-4297-838B-78F3591C0F34}" type="sibTrans" cxnId="{A9A4E10C-5872-4F45-AD06-E1902FF4F59D}">
      <dgm:prSet/>
      <dgm:spPr/>
      <dgm:t>
        <a:bodyPr/>
        <a:lstStyle/>
        <a:p>
          <a:endParaRPr lang="pl-PL"/>
        </a:p>
      </dgm:t>
    </dgm:pt>
    <dgm:pt modelId="{14D87FD1-A484-4502-ACA2-432D9FF111D2}">
      <dgm:prSet phldrT="[Tekst]"/>
      <dgm:spPr/>
      <dgm:t>
        <a:bodyPr/>
        <a:lstStyle/>
        <a:p>
          <a:r>
            <a:rPr lang="pl-PL" dirty="0" smtClean="0"/>
            <a:t>Kontekst pracy</a:t>
          </a:r>
          <a:endParaRPr lang="pl-PL" dirty="0"/>
        </a:p>
      </dgm:t>
    </dgm:pt>
    <dgm:pt modelId="{60663851-FB0D-4BD0-BFB9-4E2FFF1AE548}" type="parTrans" cxnId="{23EA6ADF-D30F-4296-9EA5-7FB2D922AB22}">
      <dgm:prSet/>
      <dgm:spPr/>
      <dgm:t>
        <a:bodyPr/>
        <a:lstStyle/>
        <a:p>
          <a:endParaRPr lang="pl-PL"/>
        </a:p>
      </dgm:t>
    </dgm:pt>
    <dgm:pt modelId="{AE623B89-1F69-4A85-8DE3-4BDB93AC4207}" type="sibTrans" cxnId="{23EA6ADF-D30F-4296-9EA5-7FB2D922AB22}">
      <dgm:prSet/>
      <dgm:spPr/>
      <dgm:t>
        <a:bodyPr/>
        <a:lstStyle/>
        <a:p>
          <a:endParaRPr lang="pl-PL"/>
        </a:p>
      </dgm:t>
    </dgm:pt>
    <dgm:pt modelId="{86932D4A-4149-4A9C-AB3D-8C53373AB0A2}" type="pres">
      <dgm:prSet presAssocID="{B7D19631-2C21-4329-BEDB-AA2617F211B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D2CD744-7BBF-49E0-AFF0-9887E8981E24}" type="pres">
      <dgm:prSet presAssocID="{B7D19631-2C21-4329-BEDB-AA2617F211B4}" presName="children" presStyleCnt="0"/>
      <dgm:spPr/>
    </dgm:pt>
    <dgm:pt modelId="{63F1172C-2BB1-462C-8FA4-BE0C9ECC2A75}" type="pres">
      <dgm:prSet presAssocID="{B7D19631-2C21-4329-BEDB-AA2617F211B4}" presName="child1group" presStyleCnt="0"/>
      <dgm:spPr/>
    </dgm:pt>
    <dgm:pt modelId="{9BE82C05-2642-4401-9885-C8F6FDE4A958}" type="pres">
      <dgm:prSet presAssocID="{B7D19631-2C21-4329-BEDB-AA2617F211B4}" presName="child1" presStyleLbl="bgAcc1" presStyleIdx="0" presStyleCnt="4"/>
      <dgm:spPr/>
      <dgm:t>
        <a:bodyPr/>
        <a:lstStyle/>
        <a:p>
          <a:endParaRPr lang="pl-PL"/>
        </a:p>
      </dgm:t>
    </dgm:pt>
    <dgm:pt modelId="{26716D40-860C-48B3-98F9-83E634387844}" type="pres">
      <dgm:prSet presAssocID="{B7D19631-2C21-4329-BEDB-AA2617F211B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473B873-EE5A-43C2-AA3A-F6AFF150FEAA}" type="pres">
      <dgm:prSet presAssocID="{B7D19631-2C21-4329-BEDB-AA2617F211B4}" presName="child2group" presStyleCnt="0"/>
      <dgm:spPr/>
    </dgm:pt>
    <dgm:pt modelId="{34AD8D41-A242-4894-A556-833923332BD2}" type="pres">
      <dgm:prSet presAssocID="{B7D19631-2C21-4329-BEDB-AA2617F211B4}" presName="child2" presStyleLbl="bgAcc1" presStyleIdx="1" presStyleCnt="4"/>
      <dgm:spPr/>
      <dgm:t>
        <a:bodyPr/>
        <a:lstStyle/>
        <a:p>
          <a:endParaRPr lang="pl-PL"/>
        </a:p>
      </dgm:t>
    </dgm:pt>
    <dgm:pt modelId="{7F4D842A-697B-44C3-9FDF-0C385E5A468A}" type="pres">
      <dgm:prSet presAssocID="{B7D19631-2C21-4329-BEDB-AA2617F211B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048DCA1-5272-41DE-AD56-A55D6D97BC6A}" type="pres">
      <dgm:prSet presAssocID="{B7D19631-2C21-4329-BEDB-AA2617F211B4}" presName="child3group" presStyleCnt="0"/>
      <dgm:spPr/>
    </dgm:pt>
    <dgm:pt modelId="{17CBF691-D487-4ED2-A68F-4D74BF7D11BD}" type="pres">
      <dgm:prSet presAssocID="{B7D19631-2C21-4329-BEDB-AA2617F211B4}" presName="child3" presStyleLbl="bgAcc1" presStyleIdx="2" presStyleCnt="4"/>
      <dgm:spPr/>
      <dgm:t>
        <a:bodyPr/>
        <a:lstStyle/>
        <a:p>
          <a:endParaRPr lang="pl-PL"/>
        </a:p>
      </dgm:t>
    </dgm:pt>
    <dgm:pt modelId="{B7DF2C82-7DD8-40C9-AA5E-2B637B32DD11}" type="pres">
      <dgm:prSet presAssocID="{B7D19631-2C21-4329-BEDB-AA2617F211B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20298E9-7D0E-4161-BA6D-5B8C21A8F1FE}" type="pres">
      <dgm:prSet presAssocID="{B7D19631-2C21-4329-BEDB-AA2617F211B4}" presName="child4group" presStyleCnt="0"/>
      <dgm:spPr/>
    </dgm:pt>
    <dgm:pt modelId="{69A3899C-3463-4DBD-97D1-9CDF94DA16B0}" type="pres">
      <dgm:prSet presAssocID="{B7D19631-2C21-4329-BEDB-AA2617F211B4}" presName="child4" presStyleLbl="bgAcc1" presStyleIdx="3" presStyleCnt="4"/>
      <dgm:spPr/>
      <dgm:t>
        <a:bodyPr/>
        <a:lstStyle/>
        <a:p>
          <a:endParaRPr lang="pl-PL"/>
        </a:p>
      </dgm:t>
    </dgm:pt>
    <dgm:pt modelId="{8625A2D9-8399-47F0-9E93-ACA72A31DC47}" type="pres">
      <dgm:prSet presAssocID="{B7D19631-2C21-4329-BEDB-AA2617F211B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B1A1635-FE45-4ACA-B313-A9906F84C26A}" type="pres">
      <dgm:prSet presAssocID="{B7D19631-2C21-4329-BEDB-AA2617F211B4}" presName="childPlaceholder" presStyleCnt="0"/>
      <dgm:spPr/>
    </dgm:pt>
    <dgm:pt modelId="{58DBB591-2C0A-4749-934A-A1C98EF2E13E}" type="pres">
      <dgm:prSet presAssocID="{B7D19631-2C21-4329-BEDB-AA2617F211B4}" presName="circle" presStyleCnt="0"/>
      <dgm:spPr/>
    </dgm:pt>
    <dgm:pt modelId="{C4474F8A-DCED-4DE0-B6BC-9A713B1CA814}" type="pres">
      <dgm:prSet presAssocID="{B7D19631-2C21-4329-BEDB-AA2617F211B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B691279-8CD2-41D3-88EE-F739F7B9BB7E}" type="pres">
      <dgm:prSet presAssocID="{B7D19631-2C21-4329-BEDB-AA2617F211B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E292ACE-A356-4B0B-A623-841EE34932B5}" type="pres">
      <dgm:prSet presAssocID="{B7D19631-2C21-4329-BEDB-AA2617F211B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BF31225-DE53-445C-980F-007F8C0A259F}" type="pres">
      <dgm:prSet presAssocID="{B7D19631-2C21-4329-BEDB-AA2617F211B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8D8BBA2-F144-44DF-A3C2-9CF841451C5F}" type="pres">
      <dgm:prSet presAssocID="{B7D19631-2C21-4329-BEDB-AA2617F211B4}" presName="quadrantPlaceholder" presStyleCnt="0"/>
      <dgm:spPr/>
    </dgm:pt>
    <dgm:pt modelId="{77AE25E0-86C9-437D-8EF7-DC96DA0C3CE7}" type="pres">
      <dgm:prSet presAssocID="{B7D19631-2C21-4329-BEDB-AA2617F211B4}" presName="center1" presStyleLbl="fgShp" presStyleIdx="0" presStyleCnt="2"/>
      <dgm:spPr/>
    </dgm:pt>
    <dgm:pt modelId="{6615C0F0-3F62-41D2-A87F-FFEBBF7D1CAF}" type="pres">
      <dgm:prSet presAssocID="{B7D19631-2C21-4329-BEDB-AA2617F211B4}" presName="center2" presStyleLbl="fgShp" presStyleIdx="1" presStyleCnt="2"/>
      <dgm:spPr/>
    </dgm:pt>
  </dgm:ptLst>
  <dgm:cxnLst>
    <dgm:cxn modelId="{E9E3E44C-7F8A-48E5-A908-DEB72BE301F3}" type="presOf" srcId="{37AD002F-6EB3-4460-8EE9-06793C0ECDE1}" destId="{C4474F8A-DCED-4DE0-B6BC-9A713B1CA814}" srcOrd="0" destOrd="0" presId="urn:microsoft.com/office/officeart/2005/8/layout/cycle4"/>
    <dgm:cxn modelId="{120D7C2D-28C5-422D-885D-888C76709E2C}" type="presOf" srcId="{B7D19631-2C21-4329-BEDB-AA2617F211B4}" destId="{86932D4A-4149-4A9C-AB3D-8C53373AB0A2}" srcOrd="0" destOrd="0" presId="urn:microsoft.com/office/officeart/2005/8/layout/cycle4"/>
    <dgm:cxn modelId="{35FD8124-4DB4-4395-B36A-F41CFF884365}" srcId="{892DDBD0-5EEC-4691-B64E-B2C50918EAFF}" destId="{41353F9E-FF14-4C5E-8511-8B9F4DE6F80D}" srcOrd="0" destOrd="0" parTransId="{0778A8C3-69EF-4BBC-836A-FA1A50E7F58B}" sibTransId="{38EC874E-92B4-40E8-AFD5-889EC9812630}"/>
    <dgm:cxn modelId="{7F27A43A-B67C-4B20-92B9-2353B1B88414}" srcId="{37AD002F-6EB3-4460-8EE9-06793C0ECDE1}" destId="{371C484C-B901-436B-B614-2D9DFBCD5BD5}" srcOrd="0" destOrd="0" parTransId="{EA012E35-6A45-4E93-9EE8-12FAF5ACF486}" sibTransId="{ECBF007B-4809-4215-8AFA-A5727B704122}"/>
    <dgm:cxn modelId="{D3C26F16-E593-490F-AD86-D3E217DA33D2}" type="presOf" srcId="{41353F9E-FF14-4C5E-8511-8B9F4DE6F80D}" destId="{34AD8D41-A242-4894-A556-833923332BD2}" srcOrd="0" destOrd="0" presId="urn:microsoft.com/office/officeart/2005/8/layout/cycle4"/>
    <dgm:cxn modelId="{A9A4E10C-5872-4F45-AD06-E1902FF4F59D}" srcId="{B7D19631-2C21-4329-BEDB-AA2617F211B4}" destId="{8BACC350-E19F-4B77-BC3D-BCC1E5CE1C14}" srcOrd="3" destOrd="0" parTransId="{252B692A-01A5-44D5-BB97-FEA15C65E1B8}" sibTransId="{B5A88E16-6E44-4297-838B-78F3591C0F34}"/>
    <dgm:cxn modelId="{465536DE-90E2-4DC2-9740-38923913009C}" srcId="{B7D19631-2C21-4329-BEDB-AA2617F211B4}" destId="{37AD002F-6EB3-4460-8EE9-06793C0ECDE1}" srcOrd="0" destOrd="0" parTransId="{9F33DED1-DFB6-40EB-843B-5A689ACD334A}" sibTransId="{2D9998BB-DA69-4F13-BCE7-73F5DF617FCD}"/>
    <dgm:cxn modelId="{0BF46E7B-11A2-4631-B431-5817DDAB3F92}" type="presOf" srcId="{371C484C-B901-436B-B614-2D9DFBCD5BD5}" destId="{9BE82C05-2642-4401-9885-C8F6FDE4A958}" srcOrd="0" destOrd="0" presId="urn:microsoft.com/office/officeart/2005/8/layout/cycle4"/>
    <dgm:cxn modelId="{316C6D0A-F342-4F51-B9F6-929D1FF9A081}" srcId="{3303BFD9-157F-4F86-AB8E-1D0D461B9FF3}" destId="{E4D3BCD3-9F7A-436C-815F-E1D10026C4FC}" srcOrd="0" destOrd="0" parTransId="{B52E871E-7AD5-42A1-A1D8-DD8D48FF0F41}" sibTransId="{31CA8D8A-73A0-4B8A-9D31-D96795F509CE}"/>
    <dgm:cxn modelId="{285A1B6F-A8DE-4817-B72C-BEAAB68A4005}" srcId="{B7D19631-2C21-4329-BEDB-AA2617F211B4}" destId="{3303BFD9-157F-4F86-AB8E-1D0D461B9FF3}" srcOrd="2" destOrd="0" parTransId="{2C4D4A44-A6CD-42CC-ADA1-0D532EDA3504}" sibTransId="{C7BBF9C2-53BD-4E53-9A3B-354527C383E8}"/>
    <dgm:cxn modelId="{2817FA9A-BFBF-4C49-91D7-92FBC8A06E7B}" type="presOf" srcId="{8BACC350-E19F-4B77-BC3D-BCC1E5CE1C14}" destId="{5BF31225-DE53-445C-980F-007F8C0A259F}" srcOrd="0" destOrd="0" presId="urn:microsoft.com/office/officeart/2005/8/layout/cycle4"/>
    <dgm:cxn modelId="{56700686-03CC-4B0E-8D96-74049BDF5B2F}" type="presOf" srcId="{3303BFD9-157F-4F86-AB8E-1D0D461B9FF3}" destId="{9E292ACE-A356-4B0B-A623-841EE34932B5}" srcOrd="0" destOrd="0" presId="urn:microsoft.com/office/officeart/2005/8/layout/cycle4"/>
    <dgm:cxn modelId="{61BD61A4-5D54-463C-9507-49908C85A6D6}" type="presOf" srcId="{E4D3BCD3-9F7A-436C-815F-E1D10026C4FC}" destId="{B7DF2C82-7DD8-40C9-AA5E-2B637B32DD11}" srcOrd="1" destOrd="0" presId="urn:microsoft.com/office/officeart/2005/8/layout/cycle4"/>
    <dgm:cxn modelId="{D848EF87-D943-4A6D-B325-3724B6D9AACF}" srcId="{B7D19631-2C21-4329-BEDB-AA2617F211B4}" destId="{892DDBD0-5EEC-4691-B64E-B2C50918EAFF}" srcOrd="1" destOrd="0" parTransId="{6ACA1783-1DE9-48A3-A5E8-1087CDA9212C}" sibTransId="{B4519F1A-2D54-4ABF-A42A-2230F36CF715}"/>
    <dgm:cxn modelId="{609A900E-3D88-47DD-8967-BAC5FFF7DE64}" type="presOf" srcId="{E4D3BCD3-9F7A-436C-815F-E1D10026C4FC}" destId="{17CBF691-D487-4ED2-A68F-4D74BF7D11BD}" srcOrd="0" destOrd="0" presId="urn:microsoft.com/office/officeart/2005/8/layout/cycle4"/>
    <dgm:cxn modelId="{1A7D451E-40BF-4DE9-BA09-68975E25964A}" type="presOf" srcId="{14D87FD1-A484-4502-ACA2-432D9FF111D2}" destId="{8625A2D9-8399-47F0-9E93-ACA72A31DC47}" srcOrd="1" destOrd="0" presId="urn:microsoft.com/office/officeart/2005/8/layout/cycle4"/>
    <dgm:cxn modelId="{015551AB-78CA-4C5C-8AC0-0447B40A676D}" type="presOf" srcId="{14D87FD1-A484-4502-ACA2-432D9FF111D2}" destId="{69A3899C-3463-4DBD-97D1-9CDF94DA16B0}" srcOrd="0" destOrd="0" presId="urn:microsoft.com/office/officeart/2005/8/layout/cycle4"/>
    <dgm:cxn modelId="{23EA6ADF-D30F-4296-9EA5-7FB2D922AB22}" srcId="{8BACC350-E19F-4B77-BC3D-BCC1E5CE1C14}" destId="{14D87FD1-A484-4502-ACA2-432D9FF111D2}" srcOrd="0" destOrd="0" parTransId="{60663851-FB0D-4BD0-BFB9-4E2FFF1AE548}" sibTransId="{AE623B89-1F69-4A85-8DE3-4BDB93AC4207}"/>
    <dgm:cxn modelId="{C6787EA4-6D1B-40BE-8B95-2334FC2E39CD}" type="presOf" srcId="{892DDBD0-5EEC-4691-B64E-B2C50918EAFF}" destId="{FB691279-8CD2-41D3-88EE-F739F7B9BB7E}" srcOrd="0" destOrd="0" presId="urn:microsoft.com/office/officeart/2005/8/layout/cycle4"/>
    <dgm:cxn modelId="{DD8275C7-6220-480D-88F0-78B72FF25022}" type="presOf" srcId="{41353F9E-FF14-4C5E-8511-8B9F4DE6F80D}" destId="{7F4D842A-697B-44C3-9FDF-0C385E5A468A}" srcOrd="1" destOrd="0" presId="urn:microsoft.com/office/officeart/2005/8/layout/cycle4"/>
    <dgm:cxn modelId="{764C5289-95FA-424A-90DC-1CFE897710F6}" type="presOf" srcId="{371C484C-B901-436B-B614-2D9DFBCD5BD5}" destId="{26716D40-860C-48B3-98F9-83E634387844}" srcOrd="1" destOrd="0" presId="urn:microsoft.com/office/officeart/2005/8/layout/cycle4"/>
    <dgm:cxn modelId="{29E94BEC-10BF-482D-A06A-D451C0059EB2}" type="presParOf" srcId="{86932D4A-4149-4A9C-AB3D-8C53373AB0A2}" destId="{1D2CD744-7BBF-49E0-AFF0-9887E8981E24}" srcOrd="0" destOrd="0" presId="urn:microsoft.com/office/officeart/2005/8/layout/cycle4"/>
    <dgm:cxn modelId="{91490E7D-15C4-434D-97D8-0B3386B37589}" type="presParOf" srcId="{1D2CD744-7BBF-49E0-AFF0-9887E8981E24}" destId="{63F1172C-2BB1-462C-8FA4-BE0C9ECC2A75}" srcOrd="0" destOrd="0" presId="urn:microsoft.com/office/officeart/2005/8/layout/cycle4"/>
    <dgm:cxn modelId="{A8A2F03D-685E-4D2C-AC5F-7484B99D7245}" type="presParOf" srcId="{63F1172C-2BB1-462C-8FA4-BE0C9ECC2A75}" destId="{9BE82C05-2642-4401-9885-C8F6FDE4A958}" srcOrd="0" destOrd="0" presId="urn:microsoft.com/office/officeart/2005/8/layout/cycle4"/>
    <dgm:cxn modelId="{ACF7F928-FADA-4B58-9C92-55F809708A2B}" type="presParOf" srcId="{63F1172C-2BB1-462C-8FA4-BE0C9ECC2A75}" destId="{26716D40-860C-48B3-98F9-83E634387844}" srcOrd="1" destOrd="0" presId="urn:microsoft.com/office/officeart/2005/8/layout/cycle4"/>
    <dgm:cxn modelId="{2E498F3A-1F2E-4932-BFE8-8554961F8EF4}" type="presParOf" srcId="{1D2CD744-7BBF-49E0-AFF0-9887E8981E24}" destId="{6473B873-EE5A-43C2-AA3A-F6AFF150FEAA}" srcOrd="1" destOrd="0" presId="urn:microsoft.com/office/officeart/2005/8/layout/cycle4"/>
    <dgm:cxn modelId="{C79A31AF-143E-40C9-9667-DADC18E2EC7F}" type="presParOf" srcId="{6473B873-EE5A-43C2-AA3A-F6AFF150FEAA}" destId="{34AD8D41-A242-4894-A556-833923332BD2}" srcOrd="0" destOrd="0" presId="urn:microsoft.com/office/officeart/2005/8/layout/cycle4"/>
    <dgm:cxn modelId="{31A19FF7-7628-4FA9-A0EC-2BB502B8E13E}" type="presParOf" srcId="{6473B873-EE5A-43C2-AA3A-F6AFF150FEAA}" destId="{7F4D842A-697B-44C3-9FDF-0C385E5A468A}" srcOrd="1" destOrd="0" presId="urn:microsoft.com/office/officeart/2005/8/layout/cycle4"/>
    <dgm:cxn modelId="{F9150849-65E1-4B5B-9603-F290F40F6456}" type="presParOf" srcId="{1D2CD744-7BBF-49E0-AFF0-9887E8981E24}" destId="{1048DCA1-5272-41DE-AD56-A55D6D97BC6A}" srcOrd="2" destOrd="0" presId="urn:microsoft.com/office/officeart/2005/8/layout/cycle4"/>
    <dgm:cxn modelId="{B774C9E5-1939-48D0-8460-D7AEBD86F345}" type="presParOf" srcId="{1048DCA1-5272-41DE-AD56-A55D6D97BC6A}" destId="{17CBF691-D487-4ED2-A68F-4D74BF7D11BD}" srcOrd="0" destOrd="0" presId="urn:microsoft.com/office/officeart/2005/8/layout/cycle4"/>
    <dgm:cxn modelId="{F2BFDFAD-E991-40C2-B735-1DFF817B3BD4}" type="presParOf" srcId="{1048DCA1-5272-41DE-AD56-A55D6D97BC6A}" destId="{B7DF2C82-7DD8-40C9-AA5E-2B637B32DD11}" srcOrd="1" destOrd="0" presId="urn:microsoft.com/office/officeart/2005/8/layout/cycle4"/>
    <dgm:cxn modelId="{92CD8A14-0251-4FCB-B5EE-D6CCC8181F37}" type="presParOf" srcId="{1D2CD744-7BBF-49E0-AFF0-9887E8981E24}" destId="{520298E9-7D0E-4161-BA6D-5B8C21A8F1FE}" srcOrd="3" destOrd="0" presId="urn:microsoft.com/office/officeart/2005/8/layout/cycle4"/>
    <dgm:cxn modelId="{4B7D2684-899C-4405-BEBC-55C6FB7087CD}" type="presParOf" srcId="{520298E9-7D0E-4161-BA6D-5B8C21A8F1FE}" destId="{69A3899C-3463-4DBD-97D1-9CDF94DA16B0}" srcOrd="0" destOrd="0" presId="urn:microsoft.com/office/officeart/2005/8/layout/cycle4"/>
    <dgm:cxn modelId="{6E7AE3C5-AC09-4A43-AF35-5E53B7170DB2}" type="presParOf" srcId="{520298E9-7D0E-4161-BA6D-5B8C21A8F1FE}" destId="{8625A2D9-8399-47F0-9E93-ACA72A31DC47}" srcOrd="1" destOrd="0" presId="urn:microsoft.com/office/officeart/2005/8/layout/cycle4"/>
    <dgm:cxn modelId="{EC0954AF-9C6C-47DB-9809-747AEBD6324C}" type="presParOf" srcId="{1D2CD744-7BBF-49E0-AFF0-9887E8981E24}" destId="{3B1A1635-FE45-4ACA-B313-A9906F84C26A}" srcOrd="4" destOrd="0" presId="urn:microsoft.com/office/officeart/2005/8/layout/cycle4"/>
    <dgm:cxn modelId="{9C965D2D-F931-467A-BED2-CD3BE499EE3B}" type="presParOf" srcId="{86932D4A-4149-4A9C-AB3D-8C53373AB0A2}" destId="{58DBB591-2C0A-4749-934A-A1C98EF2E13E}" srcOrd="1" destOrd="0" presId="urn:microsoft.com/office/officeart/2005/8/layout/cycle4"/>
    <dgm:cxn modelId="{A46BD31E-BD7E-4006-BB65-939A04DB6B06}" type="presParOf" srcId="{58DBB591-2C0A-4749-934A-A1C98EF2E13E}" destId="{C4474F8A-DCED-4DE0-B6BC-9A713B1CA814}" srcOrd="0" destOrd="0" presId="urn:microsoft.com/office/officeart/2005/8/layout/cycle4"/>
    <dgm:cxn modelId="{9B92B86B-B369-4112-8AB6-8190C7749276}" type="presParOf" srcId="{58DBB591-2C0A-4749-934A-A1C98EF2E13E}" destId="{FB691279-8CD2-41D3-88EE-F739F7B9BB7E}" srcOrd="1" destOrd="0" presId="urn:microsoft.com/office/officeart/2005/8/layout/cycle4"/>
    <dgm:cxn modelId="{269A4DD8-64D3-454A-A6E4-26BE307E9AFD}" type="presParOf" srcId="{58DBB591-2C0A-4749-934A-A1C98EF2E13E}" destId="{9E292ACE-A356-4B0B-A623-841EE34932B5}" srcOrd="2" destOrd="0" presId="urn:microsoft.com/office/officeart/2005/8/layout/cycle4"/>
    <dgm:cxn modelId="{54CBC43F-D018-4F28-A08C-23949581B478}" type="presParOf" srcId="{58DBB591-2C0A-4749-934A-A1C98EF2E13E}" destId="{5BF31225-DE53-445C-980F-007F8C0A259F}" srcOrd="3" destOrd="0" presId="urn:microsoft.com/office/officeart/2005/8/layout/cycle4"/>
    <dgm:cxn modelId="{83131743-B2E2-403A-B328-41773D5C7264}" type="presParOf" srcId="{58DBB591-2C0A-4749-934A-A1C98EF2E13E}" destId="{A8D8BBA2-F144-44DF-A3C2-9CF841451C5F}" srcOrd="4" destOrd="0" presId="urn:microsoft.com/office/officeart/2005/8/layout/cycle4"/>
    <dgm:cxn modelId="{5313AE2A-D678-4752-BD47-0B2500F8C661}" type="presParOf" srcId="{86932D4A-4149-4A9C-AB3D-8C53373AB0A2}" destId="{77AE25E0-86C9-437D-8EF7-DC96DA0C3CE7}" srcOrd="2" destOrd="0" presId="urn:microsoft.com/office/officeart/2005/8/layout/cycle4"/>
    <dgm:cxn modelId="{DC07F86D-389B-4CD4-B54A-0276A8817A8F}" type="presParOf" srcId="{86932D4A-4149-4A9C-AB3D-8C53373AB0A2}" destId="{6615C0F0-3F62-41D2-A87F-FFEBBF7D1CA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CBF691-D487-4ED2-A68F-4D74BF7D11BD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500" kern="1200" dirty="0" smtClean="0"/>
            <a:t>Proces pracy </a:t>
          </a:r>
          <a:endParaRPr lang="pl-PL" sz="1500" kern="1200" dirty="0"/>
        </a:p>
      </dsp:txBody>
      <dsp:txXfrm>
        <a:off x="5491597" y="3439731"/>
        <a:ext cx="1565078" cy="1086231"/>
      </dsp:txXfrm>
    </dsp:sp>
    <dsp:sp modelId="{69A3899C-3463-4DBD-97D1-9CDF94DA16B0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500" kern="1200" dirty="0" smtClean="0"/>
            <a:t>Kontekst pracy</a:t>
          </a:r>
          <a:endParaRPr lang="pl-PL" sz="1500" kern="1200" dirty="0"/>
        </a:p>
      </dsp:txBody>
      <dsp:txXfrm>
        <a:off x="1172924" y="3439731"/>
        <a:ext cx="1565078" cy="1086231"/>
      </dsp:txXfrm>
    </dsp:sp>
    <dsp:sp modelId="{34AD8D41-A242-4894-A556-833923332BD2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500" kern="1200" dirty="0" smtClean="0"/>
            <a:t>Skład zespołu</a:t>
          </a:r>
          <a:endParaRPr lang="pl-PL" sz="1500" kern="1200" dirty="0"/>
        </a:p>
      </dsp:txBody>
      <dsp:txXfrm>
        <a:off x="5491597" y="0"/>
        <a:ext cx="1565078" cy="1086231"/>
      </dsp:txXfrm>
    </dsp:sp>
    <dsp:sp modelId="{9BE82C05-2642-4401-9885-C8F6FDE4A958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500" kern="1200" dirty="0" smtClean="0"/>
            <a:t>Projektowanie pracy</a:t>
          </a:r>
          <a:endParaRPr lang="pl-PL" sz="1500" kern="1200" dirty="0"/>
        </a:p>
      </dsp:txBody>
      <dsp:txXfrm>
        <a:off x="1172924" y="0"/>
        <a:ext cx="1565078" cy="1086231"/>
      </dsp:txXfrm>
    </dsp:sp>
    <dsp:sp modelId="{C4474F8A-DCED-4DE0-B6BC-9A713B1CA814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Świadomość celu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Znaczenie zadań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Samodzielność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Samorealizacja </a:t>
          </a:r>
          <a:endParaRPr lang="pl-PL" sz="1200" kern="1200" dirty="0"/>
        </a:p>
      </dsp:txBody>
      <dsp:txXfrm>
        <a:off x="2109798" y="257979"/>
        <a:ext cx="1959741" cy="1959741"/>
      </dsp:txXfrm>
    </dsp:sp>
    <dsp:sp modelId="{FB691279-8CD2-41D3-88EE-F739F7B9BB7E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Kwalifikacje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Role zespołowe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Wielkość zespołu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Zastępowalność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Skłonność do pracy zespołowej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200" kern="1200" dirty="0"/>
        </a:p>
      </dsp:txBody>
      <dsp:txXfrm rot="5400000">
        <a:off x="4160059" y="257979"/>
        <a:ext cx="1959741" cy="1959741"/>
      </dsp:txXfrm>
    </dsp:sp>
    <dsp:sp modelId="{9E292ACE-A356-4B0B-A623-841EE34932B5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     Zaangażowanie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Konkretne cele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Sukcesy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Konflikty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Etyka </a:t>
          </a:r>
          <a:endParaRPr lang="pl-PL" sz="1200" kern="1200" dirty="0"/>
        </a:p>
      </dsp:txBody>
      <dsp:txXfrm rot="10800000">
        <a:off x="4160059" y="2308241"/>
        <a:ext cx="1959741" cy="1959741"/>
      </dsp:txXfrm>
    </dsp:sp>
    <dsp:sp modelId="{5BF31225-DE53-445C-980F-007F8C0A259F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Współpraca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Zasoby relacje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Oceny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Nagrody </a:t>
          </a:r>
          <a:endParaRPr lang="pl-PL" sz="1200" kern="1200" dirty="0"/>
        </a:p>
      </dsp:txBody>
      <dsp:txXfrm rot="16200000">
        <a:off x="2109798" y="2308241"/>
        <a:ext cx="1959741" cy="1959741"/>
      </dsp:txXfrm>
    </dsp:sp>
    <dsp:sp modelId="{77AE25E0-86C9-437D-8EF7-DC96DA0C3CE7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5C0F0-3F62-41D2-A87F-FFEBBF7D1CAF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8E29E-3326-4148-91AA-FC7ACBBF6FBB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4D611-FB6D-4CE4-9DE3-895B71ADF26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4D611-FB6D-4CE4-9DE3-895B71ADF26E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4D675-B647-490E-AC91-587FC8D62900}" type="datetimeFigureOut">
              <a:rPr lang="pl-PL" smtClean="0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84535-7464-42C8-916C-CAAFF5DC716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143139"/>
          </a:xfrm>
        </p:spPr>
        <p:txBody>
          <a:bodyPr/>
          <a:lstStyle/>
          <a:p>
            <a:r>
              <a:rPr lang="pl-PL" dirty="0" smtClean="0"/>
              <a:t>KIEROWANIE ZESPOŁEM ZADANIOWYM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2995618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809874"/>
            <a:ext cx="3786214" cy="24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Role kierownika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pl-PL" sz="2400" dirty="0" smtClean="0"/>
              <a:t>Cechy kierowania w zespołach projektowych (zadaniowych) wskazują na szczególnie silną pozycję kierownika zespołu.</a:t>
            </a:r>
          </a:p>
          <a:p>
            <a:pPr>
              <a:defRPr/>
            </a:pPr>
            <a:r>
              <a:rPr lang="pl-PL" sz="2400" b="1" dirty="0" smtClean="0"/>
              <a:t>Kierownik </a:t>
            </a:r>
            <a:r>
              <a:rPr lang="pl-PL" sz="2400" dirty="0" smtClean="0"/>
              <a:t>jest zasadniczym czynnikiem powodzenia projektu.</a:t>
            </a:r>
          </a:p>
          <a:p>
            <a:pPr>
              <a:defRPr/>
            </a:pPr>
            <a:r>
              <a:rPr lang="pl-PL" sz="2400" dirty="0" smtClean="0"/>
              <a:t>Klasyczne</a:t>
            </a:r>
            <a:r>
              <a:rPr lang="pl-PL" sz="2400" b="1" dirty="0" smtClean="0"/>
              <a:t> role kierownika</a:t>
            </a:r>
            <a:r>
              <a:rPr lang="pl-PL" sz="2400" dirty="0" smtClean="0"/>
              <a:t> (menedżera) w zespole:</a:t>
            </a:r>
          </a:p>
          <a:p>
            <a:pPr lvl="1">
              <a:defRPr/>
            </a:pPr>
            <a:r>
              <a:rPr lang="pl-PL" sz="2400" dirty="0" smtClean="0"/>
              <a:t>role interpersonalne,</a:t>
            </a:r>
          </a:p>
          <a:p>
            <a:pPr lvl="1">
              <a:defRPr/>
            </a:pPr>
            <a:r>
              <a:rPr lang="pl-PL" sz="2400" dirty="0" smtClean="0"/>
              <a:t>informacyjne</a:t>
            </a:r>
          </a:p>
          <a:p>
            <a:pPr lvl="1">
              <a:defRPr/>
            </a:pPr>
            <a:r>
              <a:rPr lang="pl-PL" sz="2400" dirty="0" smtClean="0"/>
              <a:t>decyzyjne,</a:t>
            </a:r>
          </a:p>
          <a:p>
            <a:pPr lvl="1">
              <a:buFontTx/>
              <a:buNone/>
              <a:defRPr/>
            </a:pPr>
            <a:r>
              <a:rPr lang="pl-PL" sz="2400" dirty="0" smtClean="0"/>
              <a:t>musza być odgrywane z dużym stopniem intensywności. 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Kwalifikacje kierownika zespołu zadaniowego: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r>
              <a:rPr lang="pl-PL" sz="2400" dirty="0" smtClean="0"/>
              <a:t>umiejętności branżowe (specjalistyczne),</a:t>
            </a:r>
          </a:p>
          <a:p>
            <a:endParaRPr lang="pl-PL" sz="2400" dirty="0" smtClean="0"/>
          </a:p>
          <a:p>
            <a:r>
              <a:rPr lang="pl-PL" sz="2400" dirty="0" smtClean="0"/>
              <a:t>umiejętności interpersonalne,</a:t>
            </a:r>
          </a:p>
          <a:p>
            <a:endParaRPr lang="pl-PL" sz="2400" dirty="0" smtClean="0"/>
          </a:p>
          <a:p>
            <a:r>
              <a:rPr lang="pl-PL" sz="2400" dirty="0" smtClean="0"/>
              <a:t>umiejętność podejmowania decyzji.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894" y="785794"/>
            <a:ext cx="855956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Proces kierowania zespołem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sz="2400" dirty="0" smtClean="0"/>
          </a:p>
          <a:p>
            <a:pPr>
              <a:buNone/>
            </a:pPr>
            <a:r>
              <a:rPr lang="pl-PL" sz="2400" dirty="0" smtClean="0"/>
              <a:t>Proces kierowania zespołem obejmuje:</a:t>
            </a:r>
          </a:p>
          <a:p>
            <a:r>
              <a:rPr lang="pl-PL" sz="2400" dirty="0" smtClean="0"/>
              <a:t>planowanie, </a:t>
            </a:r>
          </a:p>
          <a:p>
            <a:r>
              <a:rPr lang="pl-PL" sz="2400" dirty="0" smtClean="0"/>
              <a:t>organizowanie, </a:t>
            </a:r>
          </a:p>
          <a:p>
            <a:r>
              <a:rPr lang="pl-PL" sz="2400" dirty="0" smtClean="0"/>
              <a:t>motywowanie,</a:t>
            </a:r>
          </a:p>
          <a:p>
            <a:r>
              <a:rPr lang="pl-PL" sz="2400" dirty="0" smtClean="0"/>
              <a:t>kontrolowanie </a:t>
            </a:r>
          </a:p>
          <a:p>
            <a:r>
              <a:rPr lang="pl-PL" sz="2400" dirty="0" smtClean="0"/>
              <a:t>oraz </a:t>
            </a:r>
            <a:r>
              <a:rPr lang="pl-PL" sz="2400" smtClean="0"/>
              <a:t>przenikającą funkcję </a:t>
            </a:r>
            <a:r>
              <a:rPr lang="pl-PL" sz="2400" dirty="0" smtClean="0"/>
              <a:t>koordynowania. 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Etapy procesu kierowania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dirty="0" smtClean="0"/>
              <a:t>podjęcie decyzji o działaniu,</a:t>
            </a:r>
          </a:p>
          <a:p>
            <a:endParaRPr lang="pl-PL" sz="2400" dirty="0" smtClean="0"/>
          </a:p>
          <a:p>
            <a:r>
              <a:rPr lang="pl-PL" sz="2400" dirty="0" smtClean="0"/>
              <a:t>zlecenie zadań członkom zespołu,</a:t>
            </a:r>
          </a:p>
          <a:p>
            <a:endParaRPr lang="pl-PL" sz="2400" dirty="0" smtClean="0"/>
          </a:p>
          <a:p>
            <a:r>
              <a:rPr lang="pl-PL" sz="2400" dirty="0" smtClean="0"/>
              <a:t>tworzenie warunków do działania,</a:t>
            </a:r>
          </a:p>
          <a:p>
            <a:endParaRPr lang="pl-PL" sz="2400" dirty="0" smtClean="0"/>
          </a:p>
          <a:p>
            <a:r>
              <a:rPr lang="pl-PL" sz="2400" dirty="0" smtClean="0"/>
              <a:t>motywowanie pracowników ,</a:t>
            </a:r>
          </a:p>
          <a:p>
            <a:endParaRPr lang="pl-PL" sz="2400" dirty="0" smtClean="0"/>
          </a:p>
          <a:p>
            <a:r>
              <a:rPr lang="pl-PL" sz="2400" dirty="0" smtClean="0"/>
              <a:t>kontrolowanie.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Podjęcie decyzji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b="1" dirty="0" smtClean="0"/>
              <a:t>Podjęcie decyzji </a:t>
            </a:r>
            <a:r>
              <a:rPr lang="pl-PL" sz="2400" dirty="0" smtClean="0"/>
              <a:t>jest świadomym, nielosowym wyborem celu bądź sposobu działania. </a:t>
            </a:r>
          </a:p>
          <a:p>
            <a:endParaRPr lang="pl-PL" sz="2400" dirty="0" smtClean="0"/>
          </a:p>
          <a:p>
            <a:r>
              <a:rPr lang="pl-PL" sz="2400" dirty="0" smtClean="0"/>
              <a:t>To postanowienie  o działaniu winno obejmować trzy główne fazy:</a:t>
            </a:r>
          </a:p>
          <a:p>
            <a:pPr lvl="1"/>
            <a:r>
              <a:rPr lang="pl-PL" sz="2400" dirty="0" smtClean="0"/>
              <a:t>analizę sytuacji i zdefiniowanie problemu do rozwiązania,</a:t>
            </a:r>
          </a:p>
          <a:p>
            <a:pPr lvl="1"/>
            <a:r>
              <a:rPr lang="pl-PL" sz="2400" dirty="0" smtClean="0"/>
              <a:t>wygenerowanie wariantów dojścia do stanu pożądanego,</a:t>
            </a:r>
          </a:p>
          <a:p>
            <a:pPr lvl="1"/>
            <a:r>
              <a:rPr lang="pl-PL" sz="2400" dirty="0" smtClean="0"/>
              <a:t>wybór stosownego (wg określonego kryterium) wariantu.</a:t>
            </a:r>
          </a:p>
          <a:p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Zlecenie zadań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b="1" dirty="0" smtClean="0"/>
              <a:t>Przekazanie członkom zespołu wybranego wariantu do wykonania </a:t>
            </a:r>
            <a:r>
              <a:rPr lang="pl-PL" sz="2400" dirty="0" smtClean="0"/>
              <a:t>jest drugą fazą procesu, która obejmuje:</a:t>
            </a:r>
          </a:p>
          <a:p>
            <a:pPr lvl="1"/>
            <a:r>
              <a:rPr lang="pl-PL" sz="2400" dirty="0" smtClean="0"/>
              <a:t>podział zadań, a także, z reguły</a:t>
            </a:r>
          </a:p>
          <a:p>
            <a:pPr lvl="1"/>
            <a:r>
              <a:rPr lang="pl-PL" sz="2400" dirty="0" smtClean="0"/>
              <a:t>informacje na temat czasu i sposobu wykonania zadania.</a:t>
            </a:r>
          </a:p>
          <a:p>
            <a:pPr lvl="1">
              <a:buNone/>
            </a:pPr>
            <a:endParaRPr lang="pl-PL" sz="2400" dirty="0" smtClean="0"/>
          </a:p>
          <a:p>
            <a:r>
              <a:rPr lang="pl-PL" sz="2400" dirty="0" smtClean="0"/>
              <a:t>Przekazanie zlecenia może przybrać postać:</a:t>
            </a:r>
          </a:p>
          <a:p>
            <a:pPr lvl="1"/>
            <a:r>
              <a:rPr lang="pl-PL" sz="2400" dirty="0" smtClean="0"/>
              <a:t>rozkazu,</a:t>
            </a:r>
          </a:p>
          <a:p>
            <a:pPr lvl="1"/>
            <a:r>
              <a:rPr lang="pl-PL" sz="2400" dirty="0" smtClean="0"/>
              <a:t>polecenia,</a:t>
            </a:r>
          </a:p>
          <a:p>
            <a:pPr lvl="1"/>
            <a:r>
              <a:rPr lang="pl-PL" sz="2400" dirty="0" smtClean="0"/>
              <a:t>zalecenia,</a:t>
            </a:r>
          </a:p>
          <a:p>
            <a:pPr lvl="1"/>
            <a:r>
              <a:rPr lang="pl-PL" sz="2400" dirty="0" smtClean="0"/>
              <a:t>rady.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Tworzenie warunków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b="1" dirty="0" smtClean="0"/>
              <a:t>Tworzenie warunków</a:t>
            </a:r>
            <a:r>
              <a:rPr lang="pl-PL" sz="2400" dirty="0" smtClean="0"/>
              <a:t> obejmuje:</a:t>
            </a:r>
          </a:p>
          <a:p>
            <a:pPr lvl="1"/>
            <a:r>
              <a:rPr lang="pl-PL" sz="2400" dirty="0" smtClean="0"/>
              <a:t>zabezpieczenie działania w niezbędne zasoby:</a:t>
            </a:r>
          </a:p>
          <a:p>
            <a:pPr lvl="2"/>
            <a:r>
              <a:rPr lang="pl-PL" dirty="0" smtClean="0"/>
              <a:t> ludzkie,</a:t>
            </a:r>
          </a:p>
          <a:p>
            <a:pPr lvl="2"/>
            <a:r>
              <a:rPr lang="pl-PL" dirty="0" smtClean="0"/>
              <a:t> rzeczowe,</a:t>
            </a:r>
          </a:p>
          <a:p>
            <a:pPr lvl="2"/>
            <a:r>
              <a:rPr lang="pl-PL" dirty="0" smtClean="0"/>
              <a:t> finansowe,</a:t>
            </a:r>
          </a:p>
          <a:p>
            <a:pPr lvl="2"/>
            <a:r>
              <a:rPr lang="pl-PL" dirty="0" smtClean="0"/>
              <a:t> informacyjne,</a:t>
            </a:r>
          </a:p>
          <a:p>
            <a:pPr lvl="1"/>
            <a:r>
              <a:rPr lang="pl-PL" sz="2400" dirty="0" smtClean="0"/>
              <a:t> uprawnienia do dysponowania nimi.</a:t>
            </a:r>
          </a:p>
          <a:p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Tworzenie warunków do działania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929222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pl-PL" sz="4000" dirty="0" smtClean="0"/>
              <a:t>wstępne ukierunkowanie zadań (określanie celów),</a:t>
            </a:r>
          </a:p>
          <a:p>
            <a:pPr lvl="0"/>
            <a:r>
              <a:rPr lang="pl-PL" sz="4000" dirty="0" smtClean="0"/>
              <a:t>zdefiniowanie zadań i ich podział,</a:t>
            </a:r>
          </a:p>
          <a:p>
            <a:pPr lvl="0"/>
            <a:r>
              <a:rPr lang="pl-PL" sz="4000" dirty="0" smtClean="0"/>
              <a:t>zapewnianie środków niezbędnych do pracy,</a:t>
            </a:r>
          </a:p>
          <a:p>
            <a:pPr lvl="0"/>
            <a:r>
              <a:rPr lang="pl-PL" sz="4000" dirty="0" smtClean="0"/>
              <a:t>udzielanie niezbędnych informacji o działaniach grupy,</a:t>
            </a:r>
          </a:p>
          <a:p>
            <a:pPr lvl="0"/>
            <a:r>
              <a:rPr lang="pl-PL" sz="4000" dirty="0" smtClean="0"/>
              <a:t>obdarzenie członków grupy zaufaniem i wzbudzanie w nich zaufania do siebie,</a:t>
            </a:r>
          </a:p>
          <a:p>
            <a:pPr lvl="0"/>
            <a:r>
              <a:rPr lang="pl-PL" sz="4000" dirty="0" smtClean="0"/>
              <a:t>wyzwalanie energii i zaangażowania członków grupy w rozwiązywaniu problemów,</a:t>
            </a:r>
          </a:p>
          <a:p>
            <a:pPr lvl="0"/>
            <a:r>
              <a:rPr lang="pl-PL" sz="4000" dirty="0" smtClean="0"/>
              <a:t>przejmowanie odpowiedzialności i dowodzenie tylko tam, gdzie to konieczne,</a:t>
            </a:r>
          </a:p>
          <a:p>
            <a:pPr lvl="0"/>
            <a:r>
              <a:rPr lang="pl-PL" sz="4000" dirty="0" smtClean="0"/>
              <a:t>wzmacnianie wśród członków grupy umiejętności podejmowania decyzji, kreatywnego rozwiązywania problemów i współpracy,</a:t>
            </a:r>
          </a:p>
          <a:p>
            <a:pPr lvl="0"/>
            <a:r>
              <a:rPr lang="pl-PL" sz="4000" dirty="0" smtClean="0"/>
              <a:t>odwracanie uwagi członków grupy od małostkowych nieporozumień</a:t>
            </a:r>
          </a:p>
          <a:p>
            <a:pPr lvl="0"/>
            <a:r>
              <a:rPr lang="pl-PL" sz="4000" dirty="0" smtClean="0"/>
              <a:t>tworzenie i podtrzymywanie klimatu współpracy.</a:t>
            </a:r>
          </a:p>
          <a:p>
            <a:pPr>
              <a:buNone/>
            </a:pPr>
            <a:r>
              <a:rPr lang="pl-PL" sz="3600" b="1" dirty="0" smtClean="0"/>
              <a:t> </a:t>
            </a:r>
            <a:endParaRPr lang="pl-PL" sz="3600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Motywowanie pracowników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b="1" dirty="0" smtClean="0"/>
              <a:t>Motywowanie </a:t>
            </a:r>
            <a:r>
              <a:rPr lang="pl-PL" sz="2400" dirty="0" smtClean="0"/>
              <a:t>jest :</a:t>
            </a:r>
          </a:p>
          <a:p>
            <a:pPr lvl="1"/>
            <a:r>
              <a:rPr lang="pl-PL" sz="2400" dirty="0" smtClean="0"/>
              <a:t>wywoływaniem stanu gotowości do działania,</a:t>
            </a:r>
          </a:p>
          <a:p>
            <a:pPr lvl="1"/>
            <a:r>
              <a:rPr lang="pl-PL" sz="2400" dirty="0" smtClean="0"/>
              <a:t>uruchamianiem  motywów ludzkiej aktywności.</a:t>
            </a:r>
          </a:p>
          <a:p>
            <a:pPr lvl="1">
              <a:buNone/>
            </a:pPr>
            <a:endParaRPr lang="pl-PL" sz="2400" dirty="0" smtClean="0"/>
          </a:p>
          <a:p>
            <a:r>
              <a:rPr lang="pl-PL" sz="2400" dirty="0" smtClean="0"/>
              <a:t>Czyni się to za pomocą różnych bodźców w nawiązaniu do rodzaju potrzeb:</a:t>
            </a:r>
          </a:p>
          <a:p>
            <a:pPr lvl="1"/>
            <a:r>
              <a:rPr lang="pl-PL" sz="2400" dirty="0" smtClean="0"/>
              <a:t>egzystencjalnych,</a:t>
            </a:r>
          </a:p>
          <a:p>
            <a:pPr lvl="1"/>
            <a:r>
              <a:rPr lang="pl-PL" sz="2400" dirty="0" smtClean="0"/>
              <a:t>społecznych,</a:t>
            </a:r>
          </a:p>
          <a:p>
            <a:pPr lvl="1"/>
            <a:r>
              <a:rPr lang="pl-PL" sz="2400" dirty="0" smtClean="0"/>
              <a:t>rozwojowych,</a:t>
            </a:r>
          </a:p>
          <a:p>
            <a:pPr lvl="1"/>
            <a:r>
              <a:rPr lang="pl-PL" sz="2400" dirty="0" smtClean="0"/>
              <a:t>samorealizacji pracowników.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Czynniki wpływające </a:t>
            </a:r>
            <a:br>
              <a:rPr lang="pl-PL" dirty="0" smtClean="0"/>
            </a:br>
            <a:r>
              <a:rPr lang="pl-PL" dirty="0" smtClean="0"/>
              <a:t>na skuteczność zespołu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2600" dirty="0" smtClean="0"/>
              <a:t>Projektowanie pracy.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600" dirty="0" smtClean="0"/>
              <a:t>Skład zespołu dobiera się analizując czynniki takie jak: kwalifikacje, osobowość, role zespołowe, wielkość zespołów, zastępowalność członków, skłonność do pracy w zespole.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600" dirty="0" smtClean="0"/>
              <a:t>Kontekst pracy, to dysponowanie dostatecznymi zasobami, skuteczne przywództwo, oraz system oceny i efektywności nagradzania.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600" dirty="0" smtClean="0"/>
              <a:t>Proces pracy, zaangażowanie członków poprzez wspólne dążenia, konkretne cele, sukcesy, konflikty i próżniactwo społeczne.</a:t>
            </a:r>
          </a:p>
          <a:p>
            <a:endParaRPr lang="pl-P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</a:t>
            </a:r>
            <a:r>
              <a:rPr lang="pl-PL" dirty="0" smtClean="0"/>
              <a:t>ontrolowanie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b="1" dirty="0" smtClean="0"/>
              <a:t>Kontrola</a:t>
            </a:r>
            <a:r>
              <a:rPr lang="pl-PL" sz="2400" dirty="0" smtClean="0"/>
              <a:t> jest :</a:t>
            </a:r>
          </a:p>
          <a:p>
            <a:endParaRPr lang="pl-PL" sz="2400" dirty="0" smtClean="0"/>
          </a:p>
          <a:p>
            <a:pPr lvl="1"/>
            <a:r>
              <a:rPr lang="pl-PL" sz="2400" dirty="0" smtClean="0"/>
              <a:t>porównaniem wykonanych zadań ze stanem pożądanym (celem, planem),</a:t>
            </a:r>
          </a:p>
          <a:p>
            <a:pPr lvl="1"/>
            <a:endParaRPr lang="pl-PL" sz="2400" dirty="0" smtClean="0"/>
          </a:p>
          <a:p>
            <a:pPr lvl="1"/>
            <a:r>
              <a:rPr lang="pl-PL" sz="2400" dirty="0" smtClean="0"/>
              <a:t>wyciągnięciem wniosków,</a:t>
            </a:r>
          </a:p>
          <a:p>
            <a:pPr lvl="1"/>
            <a:endParaRPr lang="pl-PL" sz="2400" dirty="0" smtClean="0"/>
          </a:p>
          <a:p>
            <a:pPr lvl="1"/>
            <a:r>
              <a:rPr lang="pl-PL" sz="2400" dirty="0" smtClean="0"/>
              <a:t>dostarczeniem informacji zwrotnej wykonawcom.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Podejście sytuacyjne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sz="2400" dirty="0" smtClean="0"/>
              <a:t>Wymienione fazy, funkcje kierowania mogą być realizowane z różnym stopniem uwzględnienia cech i partycypacji członków zespołu, tj. w zależności od </a:t>
            </a:r>
            <a:r>
              <a:rPr lang="pl-PL" sz="2400" b="1" dirty="0" smtClean="0"/>
              <a:t>stylu kierowania.</a:t>
            </a:r>
            <a:r>
              <a:rPr lang="pl-PL" sz="2400" dirty="0" smtClean="0"/>
              <a:t> </a:t>
            </a:r>
          </a:p>
          <a:p>
            <a:r>
              <a:rPr lang="pl-PL" sz="2400" dirty="0" smtClean="0"/>
              <a:t>Wybór tego stylu,  jego wykorzystanie i efektywność są determinowane wieloma czynnikami. Najogólniej zależą one od:</a:t>
            </a:r>
          </a:p>
          <a:p>
            <a:pPr lvl="1"/>
            <a:r>
              <a:rPr lang="pl-PL" sz="2400" dirty="0" smtClean="0"/>
              <a:t>kierownika,</a:t>
            </a:r>
          </a:p>
          <a:p>
            <a:pPr lvl="1"/>
            <a:r>
              <a:rPr lang="pl-PL" sz="2400" dirty="0" smtClean="0"/>
              <a:t>podległego zespołu,</a:t>
            </a:r>
          </a:p>
          <a:p>
            <a:pPr lvl="1"/>
            <a:r>
              <a:rPr lang="pl-PL" sz="2400" dirty="0" smtClean="0"/>
              <a:t>pozostałych warunków działania. </a:t>
            </a:r>
          </a:p>
          <a:p>
            <a:r>
              <a:rPr lang="pl-PL" sz="2400" dirty="0" smtClean="0"/>
              <a:t>Generalnie zalecane tu jest </a:t>
            </a:r>
            <a:r>
              <a:rPr lang="pl-PL" sz="2400" b="1" dirty="0" smtClean="0"/>
              <a:t>podejście sytuacyjne</a:t>
            </a:r>
            <a:r>
              <a:rPr lang="pl-PL" sz="2400" dirty="0" smtClean="0"/>
              <a:t>. Tak więc np. presja czasu, zagrożenie życia itp. będą przemawiać za autokratycznym stylem kierowania.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Kierowanie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dirty="0" smtClean="0"/>
              <a:t>Zasadnicza charakterystyka usług i kierowania zespołem zadaniowym wskazują na złożoność tych zagadnień.</a:t>
            </a:r>
          </a:p>
          <a:p>
            <a:endParaRPr lang="pl-PL" sz="2400" dirty="0" smtClean="0"/>
          </a:p>
          <a:p>
            <a:r>
              <a:rPr lang="pl-PL" sz="2400" dirty="0" smtClean="0"/>
              <a:t>Różnicują się one w zależności od:</a:t>
            </a:r>
          </a:p>
          <a:p>
            <a:pPr lvl="1"/>
            <a:r>
              <a:rPr lang="pl-PL" sz="2400" dirty="0" smtClean="0"/>
              <a:t>rodzaju zadania,</a:t>
            </a:r>
          </a:p>
          <a:p>
            <a:pPr lvl="1"/>
            <a:r>
              <a:rPr lang="pl-PL" sz="2400" dirty="0" smtClean="0"/>
              <a:t>skali działania,</a:t>
            </a:r>
          </a:p>
          <a:p>
            <a:pPr lvl="1"/>
            <a:r>
              <a:rPr lang="pl-PL" sz="2400" dirty="0" smtClean="0"/>
              <a:t>czasu, </a:t>
            </a:r>
          </a:p>
          <a:p>
            <a:pPr lvl="1"/>
            <a:r>
              <a:rPr lang="pl-PL" sz="2400" dirty="0" smtClean="0"/>
              <a:t>wielkości zespołu, itd.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351" y="785795"/>
            <a:ext cx="820469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Role i kwalifikacje kierownika</a:t>
            </a:r>
            <a:endParaRPr lang="pl-PL" dirty="0"/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/>
              <a:t>„Ludzie, którzy mają cele, </a:t>
            </a:r>
          </a:p>
          <a:p>
            <a:r>
              <a:rPr lang="pl-PL" dirty="0" smtClean="0"/>
              <a:t>osiągają sukces, bo wiedzą </a:t>
            </a:r>
          </a:p>
          <a:p>
            <a:r>
              <a:rPr lang="pl-PL" dirty="0" smtClean="0"/>
              <a:t>dokąd zmierzają.”</a:t>
            </a:r>
          </a:p>
          <a:p>
            <a:r>
              <a:rPr lang="pl-PL" sz="2000" dirty="0" err="1" smtClean="0"/>
              <a:t>Earl</a:t>
            </a:r>
            <a:r>
              <a:rPr lang="pl-PL" sz="2000" dirty="0" smtClean="0"/>
              <a:t> Nightingale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Rozwój własny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2400" dirty="0" smtClean="0"/>
              <a:t>Dążenie do samorealizacji jest najwyższą w hierarchii potrzebą człowieka, a jej zaspokojenie jest jednocześnie niezbędne do posiadania poczucia sensu, koherencji i spełnienia.</a:t>
            </a:r>
            <a:endParaRPr lang="pl-PL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1. Wiedza</a:t>
            </a:r>
            <a:endParaRPr lang="pl-PL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279" y="1571612"/>
            <a:ext cx="7653935" cy="453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2. </a:t>
            </a:r>
            <a:r>
              <a:rPr lang="pl-PL" dirty="0"/>
              <a:t>U</a:t>
            </a:r>
            <a:r>
              <a:rPr lang="pl-PL" dirty="0" smtClean="0"/>
              <a:t>miejętności</a:t>
            </a:r>
            <a:endParaRPr lang="pl-P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628654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Ustalanie celów</a:t>
            </a:r>
            <a:endParaRPr lang="pl-P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85860"/>
            <a:ext cx="714380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41451"/>
          </a:xfrm>
        </p:spPr>
        <p:txBody>
          <a:bodyPr/>
          <a:lstStyle/>
          <a:p>
            <a:r>
              <a:rPr lang="pl-PL" dirty="0" smtClean="0"/>
              <a:t>…</a:t>
            </a:r>
            <a:endParaRPr lang="pl-PL" dirty="0"/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smtClean="0"/>
              <a:t>„Nie obawiaj się kroczenia naprzód powoli. </a:t>
            </a:r>
          </a:p>
          <a:p>
            <a:r>
              <a:rPr lang="pl-PL" dirty="0" smtClean="0"/>
              <a:t>Obawiaj się stania w miejscu.” </a:t>
            </a:r>
          </a:p>
          <a:p>
            <a:r>
              <a:rPr lang="pl-PL" sz="2000" dirty="0" smtClean="0"/>
              <a:t>Japońskie przysłowie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SKUTECZNOŚĆ ZESPOŁU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ytuł 4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85775"/>
          </a:xfrm>
        </p:spPr>
        <p:txBody>
          <a:bodyPr>
            <a:normAutofit/>
          </a:bodyPr>
          <a:lstStyle/>
          <a:p>
            <a:pPr algn="ctr"/>
            <a:r>
              <a:rPr lang="pl-PL" sz="2400" dirty="0" smtClean="0"/>
              <a:t>Każda zmiana może przynieść korzyść jeśli</a:t>
            </a:r>
          </a:p>
        </p:txBody>
      </p:sp>
      <p:sp>
        <p:nvSpPr>
          <p:cNvPr id="21507" name="Symbol zastępczy tekstu 6"/>
          <p:cNvSpPr>
            <a:spLocks noGrp="1"/>
          </p:cNvSpPr>
          <p:nvPr>
            <p:ph type="body" sz="half" idx="2"/>
          </p:nvPr>
        </p:nvSpPr>
        <p:spPr>
          <a:xfrm>
            <a:off x="642910" y="5367338"/>
            <a:ext cx="7429552" cy="1133475"/>
          </a:xfrm>
        </p:spPr>
        <p:txBody>
          <a:bodyPr>
            <a:noAutofit/>
          </a:bodyPr>
          <a:lstStyle/>
          <a:p>
            <a:pPr algn="ctr"/>
            <a:r>
              <a:rPr lang="pl-PL" sz="2200" dirty="0" smtClean="0"/>
              <a:t>ciężar zainteresowania skupia się  na potrzebach , pragnieniach</a:t>
            </a:r>
          </a:p>
          <a:p>
            <a:pPr algn="ctr"/>
            <a:r>
              <a:rPr lang="pl-PL" sz="2200" dirty="0" smtClean="0"/>
              <a:t> i zachowaniu człowieka w organizacji, a najwyższą wartością pozostaje w organizacji praca dobrze przygotowanych kadr.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C5921-4E9E-4C93-A006-C7477AED1B5D}" type="slidenum">
              <a:rPr lang="pl-PL"/>
              <a:pPr>
                <a:defRPr/>
              </a:pPr>
              <a:t>30</a:t>
            </a:fld>
            <a:endParaRPr lang="pl-PL"/>
          </a:p>
        </p:txBody>
      </p:sp>
      <p:pic>
        <p:nvPicPr>
          <p:cNvPr id="21509" name="Picture 2" descr="http://www.obiektywni.pl/upload/real/44/216588_95602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354" b="11354"/>
          <a:stretch>
            <a:fillRect/>
          </a:stretch>
        </p:blipFill>
        <p:spPr>
          <a:xfrm>
            <a:off x="214313" y="214313"/>
            <a:ext cx="8715375" cy="45132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181" y="571480"/>
            <a:ext cx="8434074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PROCES KIEROWANIA ZESPOŁEM</a:t>
            </a:r>
            <a:endParaRPr lang="pl-PL" dirty="0"/>
          </a:p>
        </p:txBody>
      </p:sp>
      <p:sp>
        <p:nvSpPr>
          <p:cNvPr id="4" name="Podtytuł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dirty="0" smtClean="0"/>
              <a:t>„Możesz motywować strachem. </a:t>
            </a:r>
          </a:p>
          <a:p>
            <a:r>
              <a:rPr lang="pl-PL" dirty="0" smtClean="0"/>
              <a:t>Możesz tez motywować nagrodą. </a:t>
            </a:r>
          </a:p>
          <a:p>
            <a:r>
              <a:rPr lang="pl-PL" dirty="0" smtClean="0"/>
              <a:t>Ale obie te metody są tylko tymczasowe. </a:t>
            </a:r>
          </a:p>
          <a:p>
            <a:r>
              <a:rPr lang="pl-PL" dirty="0" smtClean="0"/>
              <a:t>Jedyna rzeczą trwałą jest </a:t>
            </a:r>
            <a:r>
              <a:rPr lang="pl-PL" dirty="0" err="1" smtClean="0"/>
              <a:t>automotywacja</a:t>
            </a:r>
            <a:r>
              <a:rPr lang="pl-PL" dirty="0" smtClean="0"/>
              <a:t>” </a:t>
            </a:r>
          </a:p>
          <a:p>
            <a:r>
              <a:rPr lang="pl-PL" sz="2400" dirty="0" smtClean="0"/>
              <a:t>Homer Rice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type="body" idx="1"/>
          </p:nvPr>
        </p:nvSpPr>
        <p:spPr>
          <a:xfrm>
            <a:off x="722313" y="4214818"/>
            <a:ext cx="7772400" cy="1785950"/>
          </a:xfrm>
        </p:spPr>
        <p:txBody>
          <a:bodyPr>
            <a:normAutofit fontScale="92500" lnSpcReduction="10000"/>
          </a:bodyPr>
          <a:lstStyle/>
          <a:p>
            <a:r>
              <a:rPr lang="pl-PL" sz="2400" b="1" dirty="0" smtClean="0"/>
              <a:t>Kierowanie zespołem </a:t>
            </a:r>
            <a:r>
              <a:rPr lang="pl-PL" sz="2400" dirty="0" smtClean="0"/>
              <a:t>– to takie oddziaływanie na jego członków, aby spowodować właściwe ich postawy i zachowania a w finalnie – pożądane parametry projektu.</a:t>
            </a:r>
          </a:p>
          <a:p>
            <a:r>
              <a:rPr lang="pl-PL" sz="2400" dirty="0" smtClean="0"/>
              <a:t>Sprawne kierowanie zespołem jest istotnym warunkiem osiągnięcia celu.</a:t>
            </a:r>
          </a:p>
          <a:p>
            <a:endParaRPr lang="pl-P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Fazy kierowania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 Unicode MS" pitchFamily="34" charset="-128"/>
              <a:buAutoNum type="arabicPeriod"/>
            </a:pPr>
            <a:r>
              <a:rPr lang="pl-PL" sz="2400" b="1" dirty="0" smtClean="0"/>
              <a:t>faza preparacji, </a:t>
            </a:r>
            <a:r>
              <a:rPr lang="pl-PL" sz="2400" dirty="0" smtClean="0"/>
              <a:t>obejmująca:</a:t>
            </a:r>
          </a:p>
          <a:p>
            <a:pPr lvl="1"/>
            <a:r>
              <a:rPr lang="pl-PL" sz="2400" dirty="0" smtClean="0"/>
              <a:t>inicjację projektu (cel, zakres, hierarchia zadań, ocena ryzyka, ograniczenia),</a:t>
            </a:r>
          </a:p>
          <a:p>
            <a:pPr lvl="1"/>
            <a:r>
              <a:rPr lang="pl-PL" sz="2400" dirty="0" smtClean="0"/>
              <a:t>utworzenie zespołu zadaniowego,</a:t>
            </a:r>
          </a:p>
          <a:p>
            <a:pPr lvl="1"/>
            <a:r>
              <a:rPr lang="pl-PL" sz="2400" dirty="0" smtClean="0"/>
              <a:t>zaplanowanie działań, czasu realizacji, kosztów,</a:t>
            </a:r>
          </a:p>
          <a:p>
            <a:pPr marL="457200" indent="-457200">
              <a:buFont typeface="Arial Unicode MS" pitchFamily="34" charset="-128"/>
              <a:buAutoNum type="arabicPeriod"/>
            </a:pPr>
            <a:r>
              <a:rPr lang="pl-PL" sz="2400" b="1" dirty="0" smtClean="0"/>
              <a:t>faza realizacji</a:t>
            </a:r>
            <a:r>
              <a:rPr lang="pl-PL" sz="2400" dirty="0" smtClean="0"/>
              <a:t>, tj. wykonania projektu – zgodnie z planem, </a:t>
            </a:r>
          </a:p>
          <a:p>
            <a:pPr marL="457200" indent="-457200">
              <a:buFont typeface="Arial Unicode MS" pitchFamily="34" charset="-128"/>
              <a:buAutoNum type="arabicPeriod"/>
            </a:pPr>
            <a:r>
              <a:rPr lang="pl-PL" sz="2400" b="1" dirty="0" smtClean="0"/>
              <a:t>faza kontroli, </a:t>
            </a:r>
            <a:r>
              <a:rPr lang="pl-PL" sz="2400" dirty="0" smtClean="0"/>
              <a:t> tzn. porównanie wykonania projektu z planem i rozliczenie (zamknięcie) projektu. Warto podkreślić szczególną rolę </a:t>
            </a:r>
            <a:r>
              <a:rPr lang="pl-PL" sz="2400" b="1" dirty="0" smtClean="0"/>
              <a:t>preparacji </a:t>
            </a:r>
            <a:r>
              <a:rPr lang="pl-PL" sz="2400" dirty="0" smtClean="0"/>
              <a:t> projektu w uzyskaniu powodzenia, w praktyce często niedocenianą. 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Specyfikę kierowania zespołem zadaniowym wyznacza: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2400" dirty="0" smtClean="0"/>
              <a:t>ograniczony czas (presja czasu),</a:t>
            </a:r>
          </a:p>
          <a:p>
            <a:pPr>
              <a:defRPr/>
            </a:pPr>
            <a:r>
              <a:rPr lang="pl-PL" sz="2400" dirty="0" smtClean="0"/>
              <a:t>zmienność zadań (ról) uczestników,</a:t>
            </a:r>
          </a:p>
          <a:p>
            <a:pPr>
              <a:defRPr/>
            </a:pPr>
            <a:r>
              <a:rPr lang="pl-PL" sz="2400" dirty="0" smtClean="0"/>
              <a:t>potrzeba zdecydowanej zespołowości,</a:t>
            </a:r>
          </a:p>
          <a:p>
            <a:pPr>
              <a:defRPr/>
            </a:pPr>
            <a:r>
              <a:rPr lang="pl-PL" sz="2400" dirty="0" smtClean="0"/>
              <a:t>intensywna komunikacja,</a:t>
            </a:r>
          </a:p>
          <a:p>
            <a:pPr>
              <a:defRPr/>
            </a:pPr>
            <a:r>
              <a:rPr lang="pl-PL" sz="2400" dirty="0" smtClean="0"/>
              <a:t>samoorganizacja i samokontrola,</a:t>
            </a:r>
          </a:p>
          <a:p>
            <a:pPr>
              <a:defRPr/>
            </a:pPr>
            <a:r>
              <a:rPr lang="pl-PL" sz="2400" dirty="0" smtClean="0"/>
              <a:t>wysoka dyscyplina,</a:t>
            </a:r>
          </a:p>
          <a:p>
            <a:pPr>
              <a:defRPr/>
            </a:pPr>
            <a:r>
              <a:rPr lang="pl-PL" sz="2400" dirty="0" smtClean="0"/>
              <a:t>większa emocjonalność i napięcia w działaniach,</a:t>
            </a:r>
          </a:p>
          <a:p>
            <a:pPr>
              <a:defRPr/>
            </a:pPr>
            <a:r>
              <a:rPr lang="pl-PL" sz="2400" dirty="0" smtClean="0"/>
              <a:t>potrzeba szczególnej motywacji członków zespołu.</a:t>
            </a:r>
          </a:p>
          <a:p>
            <a:pPr marL="457200" indent="-457200">
              <a:buFontTx/>
              <a:buNone/>
              <a:defRPr/>
            </a:pPr>
            <a:endParaRPr lang="pl-PL" sz="2400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00115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</TotalTime>
  <Words>904</Words>
  <Application>Microsoft Office PowerPoint</Application>
  <PresentationFormat>Pokaz na ekranie (4:3)</PresentationFormat>
  <Paragraphs>174</Paragraphs>
  <Slides>30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1" baseType="lpstr">
      <vt:lpstr>Motyw pakietu Office</vt:lpstr>
      <vt:lpstr>KIEROWANIE ZESPOŁEM ZADANIOWYM</vt:lpstr>
      <vt:lpstr>Czynniki wpływające  na skuteczność zespołu</vt:lpstr>
      <vt:lpstr>SKUTECZNOŚĆ ZESPOŁU</vt:lpstr>
      <vt:lpstr>Slajd 4</vt:lpstr>
      <vt:lpstr>PROCES KIEROWANIA ZESPOŁEM</vt:lpstr>
      <vt:lpstr>Slajd 6</vt:lpstr>
      <vt:lpstr>Fazy kierowania</vt:lpstr>
      <vt:lpstr>Specyfikę kierowania zespołem zadaniowym wyznacza: </vt:lpstr>
      <vt:lpstr>Slajd 9</vt:lpstr>
      <vt:lpstr>Role kierownika</vt:lpstr>
      <vt:lpstr>Kwalifikacje kierownika zespołu zadaniowego:</vt:lpstr>
      <vt:lpstr>Slajd 12</vt:lpstr>
      <vt:lpstr>Proces kierowania zespołem</vt:lpstr>
      <vt:lpstr>Etapy procesu kierowania</vt:lpstr>
      <vt:lpstr>Podjęcie decyzji</vt:lpstr>
      <vt:lpstr>Zlecenie zadań</vt:lpstr>
      <vt:lpstr>Tworzenie warunków</vt:lpstr>
      <vt:lpstr>Tworzenie warunków do działania</vt:lpstr>
      <vt:lpstr>Motywowanie pracowników</vt:lpstr>
      <vt:lpstr>Kontrolowanie </vt:lpstr>
      <vt:lpstr>Podejście sytuacyjne</vt:lpstr>
      <vt:lpstr>Kierowanie </vt:lpstr>
      <vt:lpstr>Slajd 23</vt:lpstr>
      <vt:lpstr>Role i kwalifikacje kierownika</vt:lpstr>
      <vt:lpstr>Rozwój własny</vt:lpstr>
      <vt:lpstr>1. Wiedza</vt:lpstr>
      <vt:lpstr>2. Umiejętności</vt:lpstr>
      <vt:lpstr>Ustalanie celów</vt:lpstr>
      <vt:lpstr>…</vt:lpstr>
      <vt:lpstr>Każda zmiana może przynieść korzyść jeśli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KIEROWANIE ZESPOŁEM ZADANIOWYM</dc:title>
  <dc:creator>Gosia</dc:creator>
  <cp:lastModifiedBy>Gosia</cp:lastModifiedBy>
  <cp:revision>98</cp:revision>
  <dcterms:created xsi:type="dcterms:W3CDTF">2010-04-17T22:31:12Z</dcterms:created>
  <dcterms:modified xsi:type="dcterms:W3CDTF">2010-11-19T19:53:25Z</dcterms:modified>
</cp:coreProperties>
</file>