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</p:sldMasterIdLst>
  <p:notesMasterIdLst>
    <p:notesMasterId r:id="rId23"/>
  </p:notesMasterIdLst>
  <p:handoutMasterIdLst>
    <p:handoutMasterId r:id="rId24"/>
  </p:handoutMasterIdLst>
  <p:sldIdLst>
    <p:sldId id="256" r:id="rId2"/>
    <p:sldId id="360" r:id="rId3"/>
    <p:sldId id="347" r:id="rId4"/>
    <p:sldId id="315" r:id="rId5"/>
    <p:sldId id="340" r:id="rId6"/>
    <p:sldId id="358" r:id="rId7"/>
    <p:sldId id="302" r:id="rId8"/>
    <p:sldId id="339" r:id="rId9"/>
    <p:sldId id="361" r:id="rId10"/>
    <p:sldId id="362" r:id="rId11"/>
    <p:sldId id="355" r:id="rId12"/>
    <p:sldId id="356" r:id="rId13"/>
    <p:sldId id="330" r:id="rId14"/>
    <p:sldId id="337" r:id="rId15"/>
    <p:sldId id="357" r:id="rId16"/>
    <p:sldId id="303" r:id="rId17"/>
    <p:sldId id="325" r:id="rId18"/>
    <p:sldId id="354" r:id="rId19"/>
    <p:sldId id="321" r:id="rId20"/>
    <p:sldId id="324" r:id="rId21"/>
    <p:sldId id="29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LES" initials="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84249" autoAdjust="0"/>
  </p:normalViewPr>
  <p:slideViewPr>
    <p:cSldViewPr>
      <p:cViewPr varScale="1">
        <p:scale>
          <a:sx n="99" d="100"/>
          <a:sy n="99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11747-4963-483F-AAEF-925346F3CA20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8A76B-4B67-4A78-83B0-9C43305A67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193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6B3A8-CDAE-4464-A0F0-2DCF279CE9B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2A7EA-080E-4C0E-A84D-551738B9A4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6090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vào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xác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định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 Qua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EDO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sẽ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gợi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ý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lựa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chọn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phù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hoạch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căn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cứ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vào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hiện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tại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bắt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để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tính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toán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phân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phối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gian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dụ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Một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sinh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bắt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EDO (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First Discoveries),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muốn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hoàn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Intermediate 1. 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bắt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ngày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10/9 (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Mỗi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tuần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sẽ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cần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khoảng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3.5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giờ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để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hoàn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vào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tháng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12/2013 (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tổng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gian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55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phép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học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viên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có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thể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tự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kiểm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mức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độ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hoàn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thành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tiến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bộ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của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bản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thân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trong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việc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học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tiếng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Anh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12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Phần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Community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thức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tập-giải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dạng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Discussion Time Forum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diễn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đàn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thảo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luận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trong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lớp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hoặc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khắp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nơi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thế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giới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Cơ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hội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cải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thiện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kỹ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năng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viết</a:t>
            </a:r>
            <a:r>
              <a:rPr lang="en-US" baseline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.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Magazine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giải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thiết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nhiều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Basic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Advanced.</a:t>
            </a:r>
          </a:p>
          <a:p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BBC Learning English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giao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tiếp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hàng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ngày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đoạn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video, audio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web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nổi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www.bbclearningenglish.com</a:t>
            </a:r>
          </a:p>
          <a:p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Web Pal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s: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mục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giao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lưu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bạn</a:t>
            </a:r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Word Zone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Chuyên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mục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trò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chơi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tăng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cường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khả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năng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vựng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Talking Idioms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chuyên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mục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ngữ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thông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9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Phần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tạp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chia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chủ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đề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phong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phú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nhật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Mỗi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phần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vựng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câu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hỏi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để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tự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khả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năng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hiểu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546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4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EDO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hoàn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toàn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vượt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trội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so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tất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cả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những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trực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tuyến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hiện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nay ở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Cho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phép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tích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đào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hiện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nay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hầu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như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nào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phép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GV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xây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dựng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đang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tại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trường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một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linh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hoạt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như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EDO.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Hỗ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trợ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quản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đào</a:t>
            </a:r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baseline="0" dirty="0" err="1" smtClean="0">
                <a:latin typeface="Arial" pitchFamily="34" charset="0"/>
                <a:cs typeface="Arial" pitchFamily="34" charset="0"/>
              </a:rPr>
              <a:t>tạo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quản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sỹ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số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nhóm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lớp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xây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dựng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giao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quả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xuất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report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cáo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Trực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tiếp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đối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chiếu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quả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smtClean="0">
                <a:latin typeface="Arial" pitchFamily="34" charset="0"/>
                <a:cs typeface="Arial" pitchFamily="34" charset="0"/>
              </a:rPr>
              <a:t>khung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Châu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Âu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(CEFR).</a:t>
            </a:r>
            <a:endParaRPr lang="en-US" sz="2500" b="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- ETS: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Tổ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chức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khảo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thí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lớn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nhất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thế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giới</a:t>
            </a:r>
            <a:endParaRPr lang="en-US" dirty="0" smtClean="0">
              <a:latin typeface="Arial" pitchFamily="34" charset="0"/>
              <a:ea typeface="ヒラギノ角ゴ Pro W3" pitchFamily="1" charset="-128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Tổ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chức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hơn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50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triệu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thi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mỗi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năm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doanh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số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1.3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tỷ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USD</a:t>
            </a:r>
          </a:p>
          <a:p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Các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thi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uy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tín</a:t>
            </a:r>
            <a:endParaRPr lang="en-US" baseline="0" dirty="0" smtClean="0">
              <a:latin typeface="Arial" pitchFamily="34" charset="0"/>
              <a:ea typeface="ヒラギノ角ゴ Pro W3" pitchFamily="1" charset="-128"/>
              <a:cs typeface="Arial" pitchFamily="34" charset="0"/>
            </a:endParaRPr>
          </a:p>
          <a:p>
            <a:endParaRPr lang="en-US" baseline="0" dirty="0" smtClean="0">
              <a:latin typeface="Arial" pitchFamily="34" charset="0"/>
              <a:ea typeface="ヒラギノ角ゴ Pro W3" pitchFamily="1" charset="-128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EDO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đc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thiết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kế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ựa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trên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những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công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nghệ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tiên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tiến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nhất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hiện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nay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phương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pháp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tích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Blended Learning.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EDO=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Công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nghệ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Thái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+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Mỹ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60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en-US" b="0" dirty="0" err="1" smtClean="0"/>
              <a:t>hơn</a:t>
            </a:r>
            <a:r>
              <a:rPr lang="en-US" b="0" dirty="0" smtClean="0"/>
              <a:t> 3000 </a:t>
            </a:r>
            <a:r>
              <a:rPr lang="en-US" b="0" dirty="0" err="1" smtClean="0"/>
              <a:t>người</a:t>
            </a:r>
            <a:r>
              <a:rPr lang="en-US" b="0" dirty="0" smtClean="0"/>
              <a:t> </a:t>
            </a:r>
            <a:r>
              <a:rPr lang="en-US" b="0" dirty="0" err="1" smtClean="0"/>
              <a:t>đến</a:t>
            </a:r>
            <a:r>
              <a:rPr lang="en-US" b="0" dirty="0" smtClean="0"/>
              <a:t> </a:t>
            </a:r>
            <a:r>
              <a:rPr lang="en-US" b="0" dirty="0" err="1" smtClean="0"/>
              <a:t>từ</a:t>
            </a:r>
            <a:r>
              <a:rPr lang="en-US" b="0" dirty="0" smtClean="0"/>
              <a:t> </a:t>
            </a:r>
            <a:r>
              <a:rPr lang="en-US" b="0" dirty="0" err="1" smtClean="0"/>
              <a:t>khắp</a:t>
            </a:r>
            <a:r>
              <a:rPr lang="en-US" b="0" dirty="0" smtClean="0"/>
              <a:t> </a:t>
            </a:r>
            <a:r>
              <a:rPr lang="en-US" b="0" dirty="0" err="1" smtClean="0"/>
              <a:t>nơi</a:t>
            </a:r>
            <a:r>
              <a:rPr lang="en-US" b="0" dirty="0" smtClean="0"/>
              <a:t> </a:t>
            </a:r>
            <a:r>
              <a:rPr lang="en-US" b="0" dirty="0" err="1" smtClean="0"/>
              <a:t>trên</a:t>
            </a:r>
            <a:r>
              <a:rPr lang="en-US" b="0" dirty="0" smtClean="0"/>
              <a:t> </a:t>
            </a:r>
            <a:r>
              <a:rPr lang="en-US" b="0" dirty="0" err="1" smtClean="0"/>
              <a:t>thế</a:t>
            </a:r>
            <a:r>
              <a:rPr lang="en-US" b="0" dirty="0" smtClean="0"/>
              <a:t> </a:t>
            </a:r>
            <a:r>
              <a:rPr lang="en-US" b="0" dirty="0" err="1" smtClean="0"/>
              <a:t>giới</a:t>
            </a:r>
            <a:r>
              <a:rPr lang="en-US" b="0" dirty="0" smtClean="0"/>
              <a:t>.</a:t>
            </a:r>
          </a:p>
          <a:p>
            <a:pPr lvl="4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665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có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các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bằng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cấp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cao</a:t>
            </a:r>
            <a:endParaRPr lang="en-US" sz="2400" b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610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có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Học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vị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Tiến</a:t>
            </a:r>
            <a:r>
              <a:rPr lang="en-US" sz="24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sỹ</a:t>
            </a:r>
            <a:endParaRPr lang="en-US" sz="2400" b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Hơn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50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triệu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bài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thi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mỗi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năm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doanh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số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1.3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tỷ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USD</a:t>
            </a:r>
          </a:p>
          <a:p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Hơn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2600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nhân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viên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, 300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Tiến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sỹ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làm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việc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tại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trụ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sở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chính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tại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Mỹ</a:t>
            </a:r>
            <a:r>
              <a:rPr lang="en-US" baseline="0" dirty="0" smtClean="0">
                <a:latin typeface="Arial" pitchFamily="34" charset="0"/>
                <a:ea typeface="ヒラギノ角ゴ Pro W3" pitchFamily="1" charset="-128"/>
                <a:cs typeface="Arial" pitchFamily="34" charset="0"/>
              </a:rPr>
              <a:t> (</a:t>
            </a:r>
            <a:r>
              <a:rPr lang="en-US" altLang="ja-JP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PRINCETON, NJ, USA)</a:t>
            </a:r>
            <a:r>
              <a:rPr lang="vi-VN" altLang="ja-JP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vi-VN" altLang="ja-JP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có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đại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diện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tại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hơn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170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quốc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gia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trên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toàn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thế</a:t>
            </a:r>
            <a:r>
              <a:rPr lang="en-US" altLang="ja-JP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giới</a:t>
            </a:r>
            <a:r>
              <a:rPr kumimoji="1" lang="en-US" sz="12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kumimoji="1" lang="en-US" sz="12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baseline="0" dirty="0" smtClean="0">
              <a:latin typeface="Arial" pitchFamily="34" charset="0"/>
              <a:ea typeface="ヒラギノ角ゴ Pro W3" pitchFamily="1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4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itchFamily="2" charset="2"/>
              <a:buChar char="q"/>
            </a:pP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Là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sản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phẩm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tiên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phong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EDO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coi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là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giải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pháp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dạy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Anh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trực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tuyến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hàng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hiện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nay,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tuân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tiêu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về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nội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dung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đào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tạo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Khảo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thí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giáo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dục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Hoa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Kỳ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ETS,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đơn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vị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cung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hệ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thống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tiên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tiến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Anh TOEIC, TOEFL.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q"/>
            </a:pP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Cung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giải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pháp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dạy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Anh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đa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phương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tiện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chạy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trên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Internet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mạng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nội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bộ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EDO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chạy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trên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duyệt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Internet Explorer,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FireFox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, Chrome…;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phiên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cho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Ipad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điện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thoại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thông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minh…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q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- 3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-1000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giờ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Basic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tới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Advanced.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q"/>
            </a:pP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Mỗi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một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ra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ứng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khung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Châu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Âu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b="0" i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Đâ</a:t>
            </a:r>
            <a:r>
              <a:rPr lang="en-US" baseline="0" dirty="0" err="1" smtClean="0"/>
              <a:t>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bảng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chiếu</a:t>
            </a:r>
            <a:r>
              <a:rPr lang="en-US" baseline="0" dirty="0" smtClean="0"/>
              <a:t> EDO </a:t>
            </a:r>
            <a:r>
              <a:rPr lang="en-US" baseline="0" dirty="0" err="1" smtClean="0"/>
              <a:t>với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khung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chuẩn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Châu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Âu</a:t>
            </a:r>
            <a:r>
              <a:rPr lang="en-US" baseline="0" dirty="0" smtClean="0"/>
              <a:t> (CEFR) </a:t>
            </a:r>
            <a:r>
              <a:rPr lang="en-US" baseline="0" dirty="0" err="1" smtClean="0"/>
              <a:t>đang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áp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dụng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hiện</a:t>
            </a:r>
            <a:r>
              <a:rPr lang="en-US" baseline="0" dirty="0" smtClean="0"/>
              <a:t> nay. 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EDO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đáp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ứng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tất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cả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đối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tượng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ở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khác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nhau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b="0" u="none" dirty="0" smtClean="0">
                <a:latin typeface="Arial" pitchFamily="34" charset="0"/>
                <a:cs typeface="Arial" pitchFamily="34" charset="0"/>
              </a:rPr>
              <a:t>EDO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chia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10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từ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Basic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tới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u="none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="0" u="none" baseline="0" dirty="0" smtClean="0">
                <a:latin typeface="Arial" pitchFamily="34" charset="0"/>
                <a:cs typeface="Arial" pitchFamily="34" charset="0"/>
              </a:rPr>
              <a:t> Advanced.</a:t>
            </a:r>
            <a:endParaRPr lang="en-US" sz="1200" b="1" u="sng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Hệ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thống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ETS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b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vào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sau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ở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mỗi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kỹ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năng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trong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từng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giữa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kỳ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cuối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khóa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Tất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cả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đều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xây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dựng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ETS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định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hướng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TOEIC, TOEFL.</a:t>
            </a:r>
            <a:endParaRPr lang="en-US" sz="1200" b="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Dễ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bố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cục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giao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diện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thiện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hoạt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động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thiết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kế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hấp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dẫn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bố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cục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chọn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phần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mình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muốn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bất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kỳ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nơi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đâu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bất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kỳ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lúc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nào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quả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luôn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bảo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lưu</a:t>
            </a:r>
            <a:endParaRPr lang="en-US" sz="1200" baseline="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chủ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động</a:t>
            </a: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tính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toán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xây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dựng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lộ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phù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thân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 err="1" smtClean="0">
                <a:latin typeface="Arial" pitchFamily="34" charset="0"/>
                <a:cs typeface="Arial" pitchFamily="34" charset="0"/>
              </a:rPr>
              <a:t>Nội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dung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phong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phú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hấp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dẫn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cập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nhật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thường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xuyên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tăng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cường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cơ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hội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giải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trí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cùng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lúc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nghe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nói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giọng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ngữ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phần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nghe-nói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giọng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Tiết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kiệm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gian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1200" b="1" u="sng" baseline="0" dirty="0" smtClean="0">
                <a:latin typeface="Arial" pitchFamily="34" charset="0"/>
                <a:cs typeface="Arial" pitchFamily="34" charset="0"/>
              </a:rPr>
              <a:t> chi </a:t>
            </a:r>
            <a:r>
              <a:rPr lang="en-US" sz="1200" b="1" u="sng" baseline="0" dirty="0" err="1" smtClean="0">
                <a:latin typeface="Arial" pitchFamily="34" charset="0"/>
                <a:cs typeface="Arial" pitchFamily="34" charset="0"/>
              </a:rPr>
              <a:t>phí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bất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cứ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khi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nào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bất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cứ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ở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đâu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, qua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đó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giúp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tổ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chức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gian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hiệu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quả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chi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phí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thấp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Theo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thống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kê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tạp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chí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Nghiên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cứu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Giáo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dục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SAGE,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sinh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công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nghệ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tiến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bộ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hơn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so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truyền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 err="1" smtClean="0">
                <a:latin typeface="Arial" pitchFamily="34" charset="0"/>
                <a:cs typeface="Arial" pitchFamily="34" charset="0"/>
              </a:rPr>
              <a:t>thống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(12%)</a:t>
            </a:r>
            <a:endParaRPr lang="vi-VN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D3B35-4047-4B01-AB60-97972AC0BBF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D3B35-4047-4B01-AB60-97972AC0BBF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8004175" y="0"/>
            <a:ext cx="1139825" cy="6858000"/>
          </a:xfrm>
          <a:prstGeom prst="rect">
            <a:avLst/>
          </a:prstGeom>
          <a:solidFill>
            <a:schemeClr val="bg2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0" y="4638675"/>
            <a:ext cx="9144000" cy="2219325"/>
          </a:xfrm>
          <a:prstGeom prst="rect">
            <a:avLst/>
          </a:prstGeom>
          <a:solidFill>
            <a:schemeClr val="folHlink">
              <a:alpha val="3098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gray">
          <a:xfrm>
            <a:off x="0" y="2149475"/>
            <a:ext cx="9144000" cy="24987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reeform 20"/>
          <p:cNvSpPr>
            <a:spLocks/>
          </p:cNvSpPr>
          <p:nvPr/>
        </p:nvSpPr>
        <p:spPr bwMode="gray">
          <a:xfrm>
            <a:off x="-9525" y="2138363"/>
            <a:ext cx="8015288" cy="2271712"/>
          </a:xfrm>
          <a:custGeom>
            <a:avLst/>
            <a:gdLst>
              <a:gd name="T0" fmla="*/ 0 w 5049"/>
              <a:gd name="T1" fmla="*/ 0 h 1471"/>
              <a:gd name="T2" fmla="*/ 2147483647 w 5049"/>
              <a:gd name="T3" fmla="*/ 4770441 h 1471"/>
              <a:gd name="T4" fmla="*/ 2147483647 w 5049"/>
              <a:gd name="T5" fmla="*/ 2147483647 h 1471"/>
              <a:gd name="T6" fmla="*/ 0 w 5049"/>
              <a:gd name="T7" fmla="*/ 2147483647 h 1471"/>
              <a:gd name="T8" fmla="*/ 0 w 5049"/>
              <a:gd name="T9" fmla="*/ 0 h 14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49" h="1471">
                <a:moveTo>
                  <a:pt x="0" y="0"/>
                </a:moveTo>
                <a:lnTo>
                  <a:pt x="5049" y="2"/>
                </a:lnTo>
                <a:lnTo>
                  <a:pt x="5048" y="1458"/>
                </a:lnTo>
                <a:lnTo>
                  <a:pt x="0" y="1471"/>
                </a:lnTo>
                <a:lnTo>
                  <a:pt x="0" y="0"/>
                </a:lnTo>
                <a:close/>
              </a:path>
            </a:pathLst>
          </a:custGeom>
          <a:solidFill>
            <a:schemeClr val="folHlink">
              <a:alpha val="7294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1"/>
          <p:cNvSpPr>
            <a:spLocks noChangeArrowheads="1"/>
          </p:cNvSpPr>
          <p:nvPr/>
        </p:nvSpPr>
        <p:spPr bwMode="gray">
          <a:xfrm>
            <a:off x="7696200" y="594360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22"/>
          <p:cNvSpPr>
            <a:spLocks noChangeArrowheads="1"/>
          </p:cNvSpPr>
          <p:nvPr/>
        </p:nvSpPr>
        <p:spPr bwMode="gray">
          <a:xfrm>
            <a:off x="8229600" y="563880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23"/>
          <p:cNvSpPr>
            <a:spLocks noChangeArrowheads="1"/>
          </p:cNvSpPr>
          <p:nvPr/>
        </p:nvSpPr>
        <p:spPr bwMode="gray">
          <a:xfrm>
            <a:off x="8220075" y="622935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16"/>
          <p:cNvGrpSpPr>
            <a:grpSpLocks/>
          </p:cNvGrpSpPr>
          <p:nvPr/>
        </p:nvGrpSpPr>
        <p:grpSpPr bwMode="auto">
          <a:xfrm>
            <a:off x="190500" y="2324100"/>
            <a:ext cx="3276600" cy="3314700"/>
            <a:chOff x="120" y="1464"/>
            <a:chExt cx="2064" cy="2088"/>
          </a:xfrm>
        </p:grpSpPr>
        <p:sp>
          <p:nvSpPr>
            <p:cNvPr id="12" name="AutoShape 113" descr="gdd01"/>
            <p:cNvSpPr>
              <a:spLocks noChangeArrowheads="1"/>
            </p:cNvSpPr>
            <p:nvPr userDrawn="1"/>
          </p:nvSpPr>
          <p:spPr bwMode="gray">
            <a:xfrm>
              <a:off x="120" y="1992"/>
              <a:ext cx="1104" cy="1008"/>
            </a:xfrm>
            <a:prstGeom prst="hexagon">
              <a:avLst>
                <a:gd name="adj" fmla="val 27381"/>
                <a:gd name="vf" fmla="val 115470"/>
              </a:avLst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  <a:cs typeface="Arial" pitchFamily="34" charset="0"/>
              </a:endParaRPr>
            </a:p>
          </p:txBody>
        </p:sp>
        <p:sp>
          <p:nvSpPr>
            <p:cNvPr id="13" name="AutoShape 114" descr="gdd04"/>
            <p:cNvSpPr>
              <a:spLocks noChangeArrowheads="1"/>
            </p:cNvSpPr>
            <p:nvPr userDrawn="1"/>
          </p:nvSpPr>
          <p:spPr bwMode="gray">
            <a:xfrm>
              <a:off x="1032" y="146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  <a:cs typeface="Arial" pitchFamily="34" charset="0"/>
              </a:endParaRPr>
            </a:p>
          </p:txBody>
        </p:sp>
        <p:sp>
          <p:nvSpPr>
            <p:cNvPr id="14" name="AutoShape 115" descr="gdd03"/>
            <p:cNvSpPr>
              <a:spLocks noChangeArrowheads="1"/>
            </p:cNvSpPr>
            <p:nvPr userDrawn="1"/>
          </p:nvSpPr>
          <p:spPr bwMode="gray">
            <a:xfrm>
              <a:off x="1008" y="254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  <a:cs typeface="Arial" pitchFamily="34" charset="0"/>
              </a:endParaRPr>
            </a:p>
          </p:txBody>
        </p:sp>
      </p:grpSp>
      <p:pic>
        <p:nvPicPr>
          <p:cNvPr id="15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2400"/>
            <a:ext cx="952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2017131" y="5168170"/>
            <a:ext cx="9949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ACA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55231" y="3462635"/>
            <a:ext cx="9949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MOS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9331" y="4300835"/>
            <a:ext cx="9949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IC</a:t>
            </a:r>
            <a:r>
              <a:rPr lang="en-US" sz="2400" b="1" baseline="3000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3</a:t>
            </a:r>
            <a:endParaRPr lang="en-US" sz="2400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143000" y="990600"/>
            <a:ext cx="6705600" cy="1012825"/>
          </a:xfrm>
        </p:spPr>
        <p:txBody>
          <a:bodyPr/>
          <a:lstStyle>
            <a:lvl1pPr algn="ctr">
              <a:defRPr sz="3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505200" y="2971800"/>
            <a:ext cx="4343400" cy="685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352800" y="6553200"/>
            <a:ext cx="2133600" cy="152400"/>
          </a:xfrm>
        </p:spPr>
        <p:txBody>
          <a:bodyPr/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C068E61-4F19-4296-BB38-002CEE77101C}" type="datetime5">
              <a:rPr lang="en-US" smtClean="0"/>
              <a:pPr>
                <a:defRPr/>
              </a:pPr>
              <a:t>13-Sep-13</a:t>
            </a:fld>
            <a:endParaRPr lang="en-US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6477000"/>
            <a:ext cx="2590800" cy="228600"/>
          </a:xfrm>
        </p:spPr>
        <p:txBody>
          <a:bodyPr/>
          <a:lstStyle>
            <a:lvl1pPr algn="ctr">
              <a:defRPr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www.iigvietnam.com</a:t>
            </a:r>
            <a:endParaRPr lang="en-US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10550" y="6467475"/>
            <a:ext cx="533400" cy="244475"/>
          </a:xfrm>
        </p:spPr>
        <p:txBody>
          <a:bodyPr/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0AE036F7-10F9-4302-AD67-AB707BE752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CD0275-7D5B-4490-BDD1-D64445BECDD5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7056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0196CB-5C42-492F-AC82-A19051F97ACA}" type="datetime5">
              <a:rPr lang="en-US" smtClean="0"/>
              <a:pPr/>
              <a:t>13-Sep-13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7056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E2BFC-8AA7-494F-AA1C-202DFB09CACB}" type="datetime5">
              <a:rPr lang="en-US" smtClean="0"/>
              <a:pPr/>
              <a:t>13-Sep-13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D3A3C-2690-4554-BA6E-487F5D6CAACD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48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246"/>
          </a:xfrm>
          <a:prstGeom prst="rect">
            <a:avLst/>
          </a:prstGeom>
          <a:noFill/>
        </p:spPr>
        <p:txBody>
          <a:bodyPr anchor="ctr" anchorCtr="0"/>
          <a:lstStyle>
            <a:lvl1pPr>
              <a:defRPr lang="he-IL" sz="3500" b="1" kern="1200" dirty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e-IL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80000"/>
          </a:xfrm>
          <a:prstGeom prst="rect">
            <a:avLst/>
          </a:prstGeom>
        </p:spPr>
        <p:txBody>
          <a:bodyPr/>
          <a:lstStyle>
            <a:lvl1pPr marL="273050" indent="-273050" algn="l" defTabSz="914400" rtl="0" eaLnBrk="1" latinLnBrk="0" hangingPunct="1">
              <a:spcBef>
                <a:spcPts val="500"/>
              </a:spcBef>
              <a:buClr>
                <a:srgbClr val="1F497D"/>
              </a:buClr>
              <a:buFont typeface="Arial" pitchFamily="34" charset="0"/>
              <a:buChar char="•"/>
              <a:defRPr lang="en-US" sz="24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34988" indent="-261938" algn="l" rtl="0">
              <a:buClr>
                <a:schemeClr val="accent1"/>
              </a:buClr>
              <a:buFont typeface="Arial" pitchFamily="34" charset="0"/>
              <a:buChar char="•"/>
              <a:defRPr sz="2400"/>
            </a:lvl2pPr>
            <a:lvl3pPr algn="l" rtl="0">
              <a:defRPr sz="2400"/>
            </a:lvl3pPr>
            <a:lvl4pPr algn="l" rtl="0">
              <a:defRPr sz="2400"/>
            </a:lvl4pPr>
            <a:lvl5pPr algn="l" rtl="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218864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BC3C6-595E-48F6-A089-BA8DBB79375B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6F9DFF-68D9-4CEF-8F31-5B7E055A6CAB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EE096F-9698-48BE-A0A3-9AB6BC66FB7B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3026D-D9EA-4FE4-91B0-CE1985B1E3D3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97EE7C-91F0-46D6-9099-D838219B08FB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94A3D-B8B6-4F5E-BB43-60DE143C0FBA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8D1D9-09A6-463E-A341-779AA341B3C9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74B34C-B6B4-4B76-B24C-97AE916544A9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 smtClean="0"/>
              <a:t>www.iigvietnam.com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5"/>
          <p:cNvSpPr>
            <a:spLocks/>
          </p:cNvSpPr>
          <p:nvPr/>
        </p:nvSpPr>
        <p:spPr bwMode="gray">
          <a:xfrm>
            <a:off x="990600" y="357188"/>
            <a:ext cx="7659476" cy="633412"/>
          </a:xfrm>
          <a:custGeom>
            <a:avLst/>
            <a:gdLst>
              <a:gd name="T0" fmla="*/ 0 w 5049"/>
              <a:gd name="T1" fmla="*/ 0 h 1471"/>
              <a:gd name="T2" fmla="*/ 2147483647 w 5049"/>
              <a:gd name="T3" fmla="*/ 370746 h 1471"/>
              <a:gd name="T4" fmla="*/ 2147483647 w 5049"/>
              <a:gd name="T5" fmla="*/ 270336452 h 1471"/>
              <a:gd name="T6" fmla="*/ 0 w 5049"/>
              <a:gd name="T7" fmla="*/ 272746949 h 1471"/>
              <a:gd name="T8" fmla="*/ 0 w 5049"/>
              <a:gd name="T9" fmla="*/ 0 h 14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49" h="1471">
                <a:moveTo>
                  <a:pt x="0" y="0"/>
                </a:moveTo>
                <a:lnTo>
                  <a:pt x="5049" y="2"/>
                </a:lnTo>
                <a:lnTo>
                  <a:pt x="5048" y="1458"/>
                </a:lnTo>
                <a:lnTo>
                  <a:pt x="0" y="147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8153400" y="0"/>
            <a:ext cx="990600" cy="6858000"/>
            <a:chOff x="5040" y="0"/>
            <a:chExt cx="720" cy="4320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gray">
            <a:xfrm>
              <a:off x="5042" y="0"/>
              <a:ext cx="718" cy="4320"/>
            </a:xfrm>
            <a:prstGeom prst="rect">
              <a:avLst/>
            </a:prstGeom>
            <a:solidFill>
              <a:schemeClr val="folHlink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gray">
            <a:xfrm>
              <a:off x="5040" y="219"/>
              <a:ext cx="720" cy="39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8" name="AutoShape 19"/>
          <p:cNvSpPr>
            <a:spLocks noChangeArrowheads="1"/>
          </p:cNvSpPr>
          <p:nvPr/>
        </p:nvSpPr>
        <p:spPr bwMode="gray">
          <a:xfrm>
            <a:off x="8077200" y="601980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rgbClr val="5086C2">
              <a:alpha val="3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20"/>
          <p:cNvSpPr>
            <a:spLocks noChangeArrowheads="1"/>
          </p:cNvSpPr>
          <p:nvPr/>
        </p:nvSpPr>
        <p:spPr bwMode="gray">
          <a:xfrm>
            <a:off x="8305800" y="586740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rgbClr val="5086C2">
              <a:alpha val="3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AutoShape 21"/>
          <p:cNvSpPr>
            <a:spLocks noChangeArrowheads="1"/>
          </p:cNvSpPr>
          <p:nvPr/>
        </p:nvSpPr>
        <p:spPr bwMode="gray">
          <a:xfrm>
            <a:off x="8305800" y="6248400"/>
            <a:ext cx="609600" cy="533400"/>
          </a:xfrm>
          <a:prstGeom prst="hexagon">
            <a:avLst>
              <a:gd name="adj" fmla="val 28571"/>
              <a:gd name="vf" fmla="val 115470"/>
            </a:avLst>
          </a:prstGeom>
          <a:solidFill>
            <a:srgbClr val="5086C2">
              <a:alpha val="3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19863"/>
            <a:ext cx="21336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fld id="{958F44EF-1388-4E33-AAA5-241B45848F11}" type="datetime5">
              <a:rPr lang="en-US" smtClean="0"/>
              <a:pPr/>
              <a:t>13-Sep-13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81600" y="6477000"/>
            <a:ext cx="2895600" cy="2333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cs typeface="+mn-cs"/>
              </a:defRPr>
            </a:lvl1pPr>
          </a:lstStyle>
          <a:p>
            <a:r>
              <a:rPr lang="en-US" smtClean="0"/>
              <a:t>www.iigvietnam.com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6750" y="6386513"/>
            <a:ext cx="4572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fld id="{9734A97E-8783-4272-ACBA-C2AED2D32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143000" y="381000"/>
            <a:ext cx="6705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6" name="Picture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7663"/>
            <a:ext cx="100332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538" y="5867400"/>
            <a:ext cx="9318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901" y="288111"/>
            <a:ext cx="1219099" cy="7620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7.xml"/><Relationship Id="rId5" Type="http://schemas.openxmlformats.org/officeDocument/2006/relationships/slide" Target="slide1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16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19.xml"/><Relationship Id="rId7" Type="http://schemas.openxmlformats.org/officeDocument/2006/relationships/slide" Target="slide1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991600" cy="2232025"/>
          </a:xfrm>
        </p:spPr>
        <p:txBody>
          <a:bodyPr/>
          <a:lstStyle/>
          <a:p>
            <a:r>
              <a:rPr lang="vi-VN" sz="4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GIẢI </a:t>
            </a:r>
            <a:r>
              <a:rPr lang="vi-VN" sz="40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PHÁP CHIẾN LƯỢC </a:t>
            </a:r>
            <a:r>
              <a:rPr lang="vi-VN" sz="4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CHO</a:t>
            </a:r>
            <a:r>
              <a:rPr lang="en-US" sz="4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</a:br>
            <a:r>
              <a:rPr lang="vi-VN" sz="4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0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DẠY – HỌC TIẾNG ANH HIỆN ĐẠI</a:t>
            </a:r>
            <a:endParaRPr lang="en-US" sz="40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6800" y="3124200"/>
            <a:ext cx="709799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2057400" cy="110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542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6DD4AC-7725-4918-94E9-248519F51518}" type="datetime5">
              <a:rPr 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13-Sep-13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www.iigvietnam.com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945856-5F70-47C7-8DCD-040555F3A5E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28174" r="39204" b="24603"/>
          <a:stretch>
            <a:fillRect/>
          </a:stretch>
        </p:blipFill>
        <p:spPr bwMode="auto">
          <a:xfrm>
            <a:off x="228600" y="1790700"/>
            <a:ext cx="334168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27975" r="35284" b="21355"/>
          <a:stretch>
            <a:fillRect/>
          </a:stretch>
        </p:blipFill>
        <p:spPr bwMode="auto">
          <a:xfrm>
            <a:off x="3914775" y="1219200"/>
            <a:ext cx="4343400" cy="396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3394075" y="3200400"/>
            <a:ext cx="642938" cy="76200"/>
          </a:xfrm>
          <a:prstGeom prst="rightArrow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latin typeface="Arial" pitchFamily="34" charset="0"/>
                <a:cs typeface="Arial" pitchFamily="34" charset="0"/>
              </a:rPr>
              <a:t>Cấu trúc khóa học của EDO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21175" y="5503863"/>
            <a:ext cx="394176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500">
                <a:solidFill>
                  <a:srgbClr val="002060"/>
                </a:solidFill>
              </a:rPr>
              <a:t>01 component= 3 learning modes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1000" y="5486400"/>
            <a:ext cx="39401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500">
                <a:solidFill>
                  <a:srgbClr val="002060"/>
                </a:solidFill>
              </a:rPr>
              <a:t>01 unit= 5-7 components</a:t>
            </a:r>
          </a:p>
        </p:txBody>
      </p:sp>
      <p:pic>
        <p:nvPicPr>
          <p:cNvPr id="16395" name="Picture 2" descr="http://iigvietnam.thetoan.com/static/upload/et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1" r="24982" b="33333"/>
          <a:stretch>
            <a:fillRect/>
          </a:stretch>
        </p:blipFill>
        <p:spPr bwMode="auto">
          <a:xfrm>
            <a:off x="7924800" y="228600"/>
            <a:ext cx="121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873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962748" cy="533400"/>
          </a:xfrm>
        </p:spPr>
        <p:txBody>
          <a:bodyPr/>
          <a:lstStyle/>
          <a:p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Nghe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nói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qua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tình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huống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hàng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ngày</a:t>
            </a:r>
            <a:endParaRPr lang="en-US" sz="2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492875"/>
            <a:ext cx="4572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169860-7434-4443-9030-A467C3E9275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219200"/>
            <a:ext cx="7239000" cy="51816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988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934200" cy="810344"/>
          </a:xfrm>
          <a:solidFill>
            <a:schemeClr val="accent4">
              <a:lumMod val="75000"/>
              <a:lumOff val="25000"/>
            </a:schemeClr>
          </a:solidFill>
        </p:spPr>
        <p:txBody>
          <a:bodyPr/>
          <a:lstStyle/>
          <a:p>
            <a:pPr algn="ctr"/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Luyện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nói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với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công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nghệ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nhận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dạng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giọng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nói</a:t>
            </a:r>
            <a:endParaRPr lang="en-US" sz="2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492875"/>
            <a:ext cx="4572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169860-7434-4443-9030-A467C3E9275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80606"/>
            <a:ext cx="6477000" cy="40246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ight Arrow 1">
            <a:hlinkClick r:id="rId4" action="ppaction://hlinksldjump"/>
          </p:cNvPr>
          <p:cNvSpPr/>
          <p:nvPr/>
        </p:nvSpPr>
        <p:spPr>
          <a:xfrm>
            <a:off x="8001000" y="5652864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5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458" y="350134"/>
            <a:ext cx="6705600" cy="609600"/>
          </a:xfrm>
          <a:solidFill>
            <a:schemeClr val="accent4">
              <a:lumMod val="75000"/>
              <a:lumOff val="25000"/>
            </a:schemeClr>
          </a:solidFill>
        </p:spPr>
        <p:txBody>
          <a:bodyPr/>
          <a:lstStyle/>
          <a:p>
            <a:pPr algn="ctr"/>
            <a:r>
              <a:rPr lang="en-US" b="1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đầu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vào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3A3C-2690-4554-BA6E-487F5D6CAACD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7696200" y="17526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6" action="ppaction://hlinksldjump" highlightClick="1"/>
          </p:cNvPr>
          <p:cNvSpPr/>
          <p:nvPr/>
        </p:nvSpPr>
        <p:spPr>
          <a:xfrm>
            <a:off x="8534400" y="3467100"/>
            <a:ext cx="2286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2090057"/>
            <a:ext cx="176152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/>
          <p:nvPr/>
        </p:nvSpPr>
        <p:spPr bwMode="auto">
          <a:xfrm>
            <a:off x="685800" y="4648200"/>
            <a:ext cx="14478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 (Hebrew)" charset="-79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62200" y="2514600"/>
            <a:ext cx="6400800" cy="274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 bwMode="auto">
          <a:xfrm rot="5400000" flipH="1" flipV="1">
            <a:off x="1028700" y="3314700"/>
            <a:ext cx="1981200" cy="685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164771" y="5080001"/>
            <a:ext cx="119742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Action Button: Back or Previous 17">
            <a:hlinkClick r:id="rId6" action="ppaction://hlinksldjump" highlightClick="1"/>
          </p:cNvPr>
          <p:cNvSpPr/>
          <p:nvPr/>
        </p:nvSpPr>
        <p:spPr>
          <a:xfrm>
            <a:off x="8686800" y="3619500"/>
            <a:ext cx="2286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0" grpId="1" animBg="1"/>
      <p:bldP spid="14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Kế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hoạch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cá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nhân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3A3C-2690-4554-BA6E-487F5D6CAACD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997858"/>
            <a:ext cx="7257143" cy="555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2514600" y="3218543"/>
            <a:ext cx="1905000" cy="266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4600" y="3851729"/>
            <a:ext cx="2819400" cy="3392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rId4" action="ppaction://hlinksldjump" highlightClick="1"/>
          </p:cNvPr>
          <p:cNvSpPr/>
          <p:nvPr/>
        </p:nvSpPr>
        <p:spPr>
          <a:xfrm>
            <a:off x="8534400" y="3467100"/>
            <a:ext cx="2286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8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SV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tự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quản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tiế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tập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43" t="26340" r="5156" b="16518"/>
          <a:stretch/>
        </p:blipFill>
        <p:spPr bwMode="auto">
          <a:xfrm>
            <a:off x="457200" y="1937657"/>
            <a:ext cx="176152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A46-0413-43B4-A867-05BFB9F993DA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Oval 3"/>
          <p:cNvSpPr/>
          <p:nvPr/>
        </p:nvSpPr>
        <p:spPr bwMode="auto">
          <a:xfrm>
            <a:off x="533400" y="4495800"/>
            <a:ext cx="14478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 (Hebrew)" charset="-79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6" t="9127" r="37642" b="62500"/>
          <a:stretch/>
        </p:blipFill>
        <p:spPr bwMode="auto">
          <a:xfrm>
            <a:off x="2209800" y="2362200"/>
            <a:ext cx="6400800" cy="274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rot="5400000" flipH="1" flipV="1">
            <a:off x="876300" y="3162300"/>
            <a:ext cx="1981200" cy="685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012371" y="4927601"/>
            <a:ext cx="119742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ight Arrow 1">
            <a:hlinkClick r:id="rId5" action="ppaction://hlinksldjump"/>
          </p:cNvPr>
          <p:cNvSpPr/>
          <p:nvPr/>
        </p:nvSpPr>
        <p:spPr>
          <a:xfrm>
            <a:off x="7848600" y="5562600"/>
            <a:ext cx="5715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6781800" cy="5334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Community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8FE49-052A-4C3F-8AD6-B502C48DB76F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5-Point Star 10">
            <a:hlinkClick r:id="rId5" action="ppaction://hlinksldjump"/>
          </p:cNvPr>
          <p:cNvSpPr/>
          <p:nvPr/>
        </p:nvSpPr>
        <p:spPr>
          <a:xfrm>
            <a:off x="3733800" y="2819400"/>
            <a:ext cx="381000" cy="228600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" name="Action Button: Back or Previous 13">
            <a:hlinkClick r:id="rId6" action="ppaction://hlinksldjump" highlightClick="1"/>
          </p:cNvPr>
          <p:cNvSpPr/>
          <p:nvPr/>
        </p:nvSpPr>
        <p:spPr>
          <a:xfrm>
            <a:off x="8534400" y="3467100"/>
            <a:ext cx="2286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4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Magazine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C2E-F7DD-4048-A965-4F8E18D08DBF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8001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>
            <a:hlinkClick r:id="rId5" action="ppaction://hlinksldjump"/>
          </p:cNvPr>
          <p:cNvSpPr/>
          <p:nvPr/>
        </p:nvSpPr>
        <p:spPr>
          <a:xfrm rot="10800000">
            <a:off x="8229600" y="59436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943600" y="3733800"/>
            <a:ext cx="1752600" cy="26670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Talking Idioms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thành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ngữ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hàng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ngày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tình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huống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thực</a:t>
            </a:r>
            <a:r>
              <a:rPr lang="en-US" sz="2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0" dirty="0" err="1" smtClean="0">
                <a:latin typeface="Arial" pitchFamily="34" charset="0"/>
                <a:cs typeface="Arial" pitchFamily="34" charset="0"/>
              </a:rPr>
              <a:t>tế</a:t>
            </a:r>
            <a:endParaRPr lang="en-US" sz="2600" b="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15650"/>
            <a:ext cx="5714999" cy="457510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6" name="Right Arrow 5">
            <a:hlinkClick r:id="rId3" action="ppaction://hlinksldjump"/>
          </p:cNvPr>
          <p:cNvSpPr/>
          <p:nvPr/>
        </p:nvSpPr>
        <p:spPr>
          <a:xfrm>
            <a:off x="7696200" y="5728716"/>
            <a:ext cx="4450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31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2819400"/>
            <a:ext cx="62392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Vì</a:t>
            </a:r>
            <a:r>
              <a:rPr lang="en-US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sao</a:t>
            </a:r>
            <a:r>
              <a:rPr lang="en-US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nên</a:t>
            </a:r>
            <a:r>
              <a:rPr lang="en-US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chọn</a:t>
            </a:r>
            <a:r>
              <a:rPr lang="en-US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EDO</a:t>
            </a:r>
            <a:r>
              <a:rPr lang="en-US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sz="4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122E-E9EE-4043-877B-DEB86C282E51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6477000" cy="563563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NỘI DUNG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391400" cy="236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1. Giới thiệu chung về chương trình EDO 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Hướng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dẫn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EDO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9225-BCE9-4DE0-846F-C9E1A7EA6020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72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danielb\Desktop\Graphics\shutterstock_495360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30042" y="4800600"/>
            <a:ext cx="2090058" cy="165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SỰ VƯỢT TRỘI CỦA </a:t>
            </a:r>
            <a:r>
              <a:rPr lang="en-US" sz="32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EDO</a:t>
            </a:r>
            <a:endParaRPr lang="en-US" sz="32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219200"/>
            <a:ext cx="7315200" cy="4572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tiêu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ETS</a:t>
            </a:r>
          </a:p>
          <a:p>
            <a:pPr>
              <a:buFontTx/>
              <a:buChar char="-"/>
            </a:pP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Cho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phép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tích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hợp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tạo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mọi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lúc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mọi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nơi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Nội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dung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linh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hoạt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nhật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Cung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quản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chuyên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nghiệp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Cải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thiện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kỹ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năng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tiếng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Anh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hi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phí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thấp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Trực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tiếp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đối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chiếu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kết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quả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khung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chuẩn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>
                <a:latin typeface="Arial" pitchFamily="34" charset="0"/>
                <a:cs typeface="Arial" pitchFamily="34" charset="0"/>
              </a:rPr>
              <a:t>Châu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Âu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(CEFR)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C55C-B268-4D90-BD7C-8CE6EC7333A2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cMJgopIbrF-juYu2g7gZ6Xq66aTqehxWehT5mcdjUfPOFrx7_8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57400"/>
            <a:ext cx="4038600" cy="350235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727111" y="1524000"/>
            <a:ext cx="32688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Thank you</a:t>
            </a:r>
            <a:endParaRPr lang="en-US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9EFDF-2242-4AA9-92CD-59403D713B35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290817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6705600" cy="457200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Viện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Khảo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thí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Giáo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dục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Hoa</a:t>
            </a:r>
            <a:r>
              <a:rPr lang="en-US" altLang="ja-JP" sz="3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3200" b="1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Kỳ</a:t>
            </a:r>
            <a:endParaRPr lang="en-US" altLang="ja-JP" sz="3200" b="1" i="1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362200" y="1371600"/>
            <a:ext cx="5867400" cy="2667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Tổ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chức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khảo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thí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lớn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nhất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thế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giới</a:t>
            </a:r>
            <a:endParaRPr lang="en-US" altLang="ja-JP" sz="2400" b="0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Cung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cấp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dịch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vụ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khảo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thí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với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các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bài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thi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TOEIC, TOEIC Bridge, TOEFL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iBT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, TOEFL Junior, TOEFL ITP, TFI, SAT, GRE, GMAT...</a:t>
            </a:r>
          </a:p>
          <a:p>
            <a:pPr>
              <a:spcBef>
                <a:spcPts val="1200"/>
              </a:spcBef>
            </a:pP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Có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đại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diện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tại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hơn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170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quốc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gia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trên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toàn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thế</a:t>
            </a:r>
            <a:r>
              <a:rPr lang="en-US" altLang="ja-JP" sz="2400" b="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altLang="ja-JP" sz="2400" b="0" dirty="0" err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giới</a:t>
            </a:r>
            <a:r>
              <a:rPr kumimoji="1" lang="en-US" sz="2400" b="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kumimoji="1" lang="en-US" sz="2400" b="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endParaRPr lang="en-US" altLang="ja-JP" sz="2400" b="0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E444-2191-44F2-BA5D-39C70E4933C4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" y="4495800"/>
            <a:ext cx="3352800" cy="1600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429" y="4495800"/>
            <a:ext cx="4419600" cy="1676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http://cfl.edu.vn/xmedia/2012/02/ets-toefl-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314" y="1828800"/>
            <a:ext cx="2294170" cy="149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483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971800"/>
            <a:ext cx="7772400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Giải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pháp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nâng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cao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hiệu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quả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dạy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và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học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tiếng</a:t>
            </a:r>
            <a:r>
              <a:rPr lang="en-US" sz="4000" b="1" cap="none" spc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cap="none" spc="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Anh</a:t>
            </a:r>
            <a:endParaRPr lang="en-US" sz="40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5591-14A2-441E-8644-AE5E6EB6C6ED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195692"/>
            <a:ext cx="3048000" cy="139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5943600" cy="6858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English Discoveries Online</a:t>
            </a:r>
            <a:endParaRPr lang="en-US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02139-4B97-456E-8856-8E9524812C0E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http://t2.gstatic.com/images?q=tbn:ANd9GcQeS8wx1q4h18cSFb54vhLuQOPxzXQr6eNHE-r8bWfZQttZLsKn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07953"/>
            <a:ext cx="1828799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705446" y="2781300"/>
            <a:ext cx="990600" cy="1485900"/>
            <a:chOff x="6477000" y="2819400"/>
            <a:chExt cx="1981200" cy="3048000"/>
          </a:xfrm>
        </p:grpSpPr>
        <p:pic>
          <p:nvPicPr>
            <p:cNvPr id="11" name="Picture 13" descr="http://thedigitallifestyle.com/cs/cfs-filesystemfile.ashx/__key/CommunityServer.Components.UserFiles/00.00.00.29.29/google_2D00_nexus_2D00_one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77000" y="2819400"/>
              <a:ext cx="1981200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 descr="speaking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86578" y="3143248"/>
              <a:ext cx="1375163" cy="2143139"/>
            </a:xfrm>
            <a:prstGeom prst="rect">
              <a:avLst/>
            </a:prstGeom>
          </p:spPr>
        </p:pic>
      </p:grpSp>
      <p:pic>
        <p:nvPicPr>
          <p:cNvPr id="1028" name="Picture 4" descr="http://t3.gstatic.com/images?q=tbn:ANd9GcSV6be0fUzUw4f7aQANRjeYfOdzK0gvUlGDzlePo9yrdnz-WA6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246" y="3046682"/>
            <a:ext cx="1600200" cy="11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3461566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10- 1000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0" y="1447800"/>
            <a:ext cx="2662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</a:t>
            </a:r>
          </a:p>
          <a:p>
            <a:r>
              <a:rPr lang="en-US" sz="2800" b="1" dirty="0" smtClean="0"/>
              <a:t>Intranet</a:t>
            </a:r>
            <a:endParaRPr lang="en-US" sz="2800" b="1" dirty="0"/>
          </a:p>
        </p:txBody>
      </p:sp>
      <p:pic>
        <p:nvPicPr>
          <p:cNvPr id="1030" name="Picture 6" descr="http://www.extralearn.net/Styles/images/cefr-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965" y="4552949"/>
            <a:ext cx="162877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63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086600" cy="685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EDO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khung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chuẩn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Châu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Âu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6F608-6291-456C-A8F8-30900FC85A36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33600" y="3106057"/>
            <a:ext cx="4648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297887"/>
              </p:ext>
            </p:extLst>
          </p:nvPr>
        </p:nvGraphicFramePr>
        <p:xfrm>
          <a:off x="1663700" y="1346200"/>
          <a:ext cx="5143500" cy="4850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7483"/>
                <a:gridCol w="2266017"/>
              </a:tblGrid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English Discoveries</a:t>
                      </a:r>
                      <a:r>
                        <a:rPr lang="en-US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Online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Council of Europe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First Discoveries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Basic 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Basic 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Basic 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Intermediate 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Intermediate 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Intermediate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Advanced 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07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Advanced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Advanced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1676400" y="4343400"/>
            <a:ext cx="5105400" cy="355600"/>
          </a:xfrm>
          <a:prstGeom prst="rect">
            <a:avLst/>
          </a:prstGeom>
          <a:noFill/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206" tIns="25603" rIns="51206" bIns="25603" numCol="1" rtlCol="0" anchor="t" anchorCtr="0" compatLnSpc="1">
            <a:prstTxWarp prst="textNoShape">
              <a:avLst/>
            </a:prstTxWarp>
          </a:bodyPr>
          <a:lstStyle/>
          <a:p>
            <a:pPr defTabSz="512064"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00000"/>
              </a:solidFill>
              <a:latin typeface="Arial" charset="0"/>
              <a:ea typeface="ヒラギノ角ゴ Pro W3" charset="0"/>
              <a:cs typeface="ヒラギノ角ゴ Pro W3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9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EDO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VỚI SINH VIÊN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848600" cy="4800600"/>
          </a:xfrm>
        </p:spPr>
        <p:txBody>
          <a:bodyPr/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EDO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đáp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ứng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được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tất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cả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đối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tượng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ở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khác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nhau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Hệ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thống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kiểm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tiêu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chuẩn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quốc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tế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Kết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quả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đánh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quy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đổi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thang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điểm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các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bài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ETS.</a:t>
            </a: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Có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thể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xây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dựng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lộ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sz="2400" b="0" dirty="0">
                <a:latin typeface="Arial" pitchFamily="34" charset="0"/>
                <a:cs typeface="Arial" pitchFamily="34" charset="0"/>
              </a:rPr>
              <a:t>. 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Sinh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viên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tự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quản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lý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tiến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độ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thân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Giao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diện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thân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thiện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dễ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sử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dụng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Nội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dung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học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phong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phú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hấp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dẫn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cập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nhật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Luyện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tập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nghe-nói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giọng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bản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ngữ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Tiết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kiệm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thời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gian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và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 chi </a:t>
            </a:r>
            <a:r>
              <a:rPr lang="en-US" sz="2400" b="0" dirty="0" err="1" smtClean="0">
                <a:latin typeface="Arial" pitchFamily="34" charset="0"/>
                <a:cs typeface="Arial" pitchFamily="34" charset="0"/>
              </a:rPr>
              <a:t>phí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C0C7-5EDD-44DF-B577-3C9D71891BD5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305800" y="5715000"/>
            <a:ext cx="533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rId4" action="ppaction://hlinksldjump" highlightClick="1"/>
          </p:cNvPr>
          <p:cNvSpPr/>
          <p:nvPr/>
        </p:nvSpPr>
        <p:spPr>
          <a:xfrm>
            <a:off x="2514600" y="2895600"/>
            <a:ext cx="304800" cy="228600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rId5" action="ppaction://hlinksldjump" highlightClick="1"/>
          </p:cNvPr>
          <p:cNvSpPr/>
          <p:nvPr/>
        </p:nvSpPr>
        <p:spPr>
          <a:xfrm>
            <a:off x="7177314" y="3429000"/>
            <a:ext cx="304800" cy="228600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Forward or Next 13">
            <a:hlinkClick r:id="rId6" action="ppaction://hlinksldjump" highlightClick="1"/>
          </p:cNvPr>
          <p:cNvSpPr/>
          <p:nvPr/>
        </p:nvSpPr>
        <p:spPr>
          <a:xfrm>
            <a:off x="3429000" y="1752600"/>
            <a:ext cx="304800" cy="228600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7" action="ppaction://hlinksldjump" highlightClick="1"/>
          </p:cNvPr>
          <p:cNvSpPr/>
          <p:nvPr/>
        </p:nvSpPr>
        <p:spPr>
          <a:xfrm>
            <a:off x="7315200" y="4800600"/>
            <a:ext cx="304800" cy="228600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Forward or Next 14">
            <a:hlinkClick r:id="rId8" action="ppaction://hlinksldjump" highlightClick="1"/>
          </p:cNvPr>
          <p:cNvSpPr/>
          <p:nvPr/>
        </p:nvSpPr>
        <p:spPr>
          <a:xfrm>
            <a:off x="7543800" y="3886200"/>
            <a:ext cx="304800" cy="228600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8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7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Các khóa học EDO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3A3C-2690-4554-BA6E-487F5D6CAACD}" type="datetime5">
              <a:rPr lang="en-US" smtClean="0"/>
              <a:pPr/>
              <a:t>13-Sep-13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www.iigvietnam.com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A97E-8783-4272-ACBA-C2AED2D32A3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9" t="14381" r="20861" b="9761"/>
          <a:stretch/>
        </p:blipFill>
        <p:spPr bwMode="auto">
          <a:xfrm>
            <a:off x="381000" y="990600"/>
            <a:ext cx="7696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71800" y="3352800"/>
            <a:ext cx="2362200" cy="2667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3747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1B1DFC-FAB0-4F2B-AA9E-E7EC252496B2}" type="datetime5">
              <a:rPr 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13-Sep-13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www.iigvietnam.com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503C61-6B1C-4C8A-9759-D82EA3510A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3" t="28384" r="41936" b="16589"/>
          <a:stretch>
            <a:fillRect/>
          </a:stretch>
        </p:blipFill>
        <p:spPr bwMode="auto">
          <a:xfrm>
            <a:off x="228600" y="1449388"/>
            <a:ext cx="3429000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ction Button: Back or Previous 7">
            <a:hlinkClick r:id="rId3" action="ppaction://hlinksldjump" highlightClick="1"/>
          </p:cNvPr>
          <p:cNvSpPr/>
          <p:nvPr/>
        </p:nvSpPr>
        <p:spPr>
          <a:xfrm>
            <a:off x="8534400" y="3467100"/>
            <a:ext cx="2286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28174" r="39204" b="24603"/>
          <a:stretch>
            <a:fillRect/>
          </a:stretch>
        </p:blipFill>
        <p:spPr bwMode="auto">
          <a:xfrm>
            <a:off x="4300538" y="1905000"/>
            <a:ext cx="3838575" cy="3289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3657600" y="2971800"/>
            <a:ext cx="642938" cy="76200"/>
          </a:xfrm>
          <a:prstGeom prst="rightArrow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9" name="Title 1"/>
          <p:cNvSpPr txBox="1">
            <a:spLocks/>
          </p:cNvSpPr>
          <p:nvPr/>
        </p:nvSpPr>
        <p:spPr bwMode="white">
          <a:xfrm>
            <a:off x="990600" y="423863"/>
            <a:ext cx="6705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chemeClr val="bg1"/>
                </a:solidFill>
              </a:rPr>
              <a:t>Cấu trúc khóa học của EDO</a:t>
            </a:r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1371600" y="5562600"/>
            <a:ext cx="594360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500">
                <a:solidFill>
                  <a:srgbClr val="002060"/>
                </a:solidFill>
              </a:rPr>
              <a:t>01 course= 8 topic-based units</a:t>
            </a:r>
          </a:p>
        </p:txBody>
      </p:sp>
      <p:pic>
        <p:nvPicPr>
          <p:cNvPr id="15371" name="Picture 2" descr="http://iigvietnam.thetoan.com/static/upload/et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1" r="24982" b="33333"/>
          <a:stretch>
            <a:fillRect/>
          </a:stretch>
        </p:blipFill>
        <p:spPr bwMode="auto">
          <a:xfrm>
            <a:off x="7924800" y="228600"/>
            <a:ext cx="121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4473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IIG theme">
  <a:themeElements>
    <a:clrScheme name="sample 3">
      <a:dk1>
        <a:srgbClr val="003366"/>
      </a:dk1>
      <a:lt1>
        <a:srgbClr val="FFFFFF"/>
      </a:lt1>
      <a:dk2>
        <a:srgbClr val="5086C2"/>
      </a:dk2>
      <a:lt2>
        <a:srgbClr val="C0C0C0"/>
      </a:lt2>
      <a:accent1>
        <a:srgbClr val="DE8848"/>
      </a:accent1>
      <a:accent2>
        <a:srgbClr val="85BA54"/>
      </a:accent2>
      <a:accent3>
        <a:srgbClr val="FFFFFF"/>
      </a:accent3>
      <a:accent4>
        <a:srgbClr val="002A56"/>
      </a:accent4>
      <a:accent5>
        <a:srgbClr val="ECC3B1"/>
      </a:accent5>
      <a:accent6>
        <a:srgbClr val="78A84B"/>
      </a:accent6>
      <a:hlink>
        <a:srgbClr val="4C59D2"/>
      </a:hlink>
      <a:folHlink>
        <a:srgbClr val="A0B5C4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48806B"/>
        </a:dk1>
        <a:lt1>
          <a:srgbClr val="FFFFFF"/>
        </a:lt1>
        <a:dk2>
          <a:srgbClr val="77956D"/>
        </a:dk2>
        <a:lt2>
          <a:srgbClr val="C0C0C0"/>
        </a:lt2>
        <a:accent1>
          <a:srgbClr val="6BB9C3"/>
        </a:accent1>
        <a:accent2>
          <a:srgbClr val="E7BA15"/>
        </a:accent2>
        <a:accent3>
          <a:srgbClr val="FFFFFF"/>
        </a:accent3>
        <a:accent4>
          <a:srgbClr val="3C6C5A"/>
        </a:accent4>
        <a:accent5>
          <a:srgbClr val="BAD9DE"/>
        </a:accent5>
        <a:accent6>
          <a:srgbClr val="D1A812"/>
        </a:accent6>
        <a:hlink>
          <a:srgbClr val="76C14D"/>
        </a:hlink>
        <a:folHlink>
          <a:srgbClr val="B0C2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5F5F5F"/>
        </a:dk1>
        <a:lt1>
          <a:srgbClr val="FFFFFF"/>
        </a:lt1>
        <a:dk2>
          <a:srgbClr val="8D8D8D"/>
        </a:dk2>
        <a:lt2>
          <a:srgbClr val="C0C0C0"/>
        </a:lt2>
        <a:accent1>
          <a:srgbClr val="8EC072"/>
        </a:accent1>
        <a:accent2>
          <a:srgbClr val="5DB8CD"/>
        </a:accent2>
        <a:accent3>
          <a:srgbClr val="FFFFFF"/>
        </a:accent3>
        <a:accent4>
          <a:srgbClr val="505050"/>
        </a:accent4>
        <a:accent5>
          <a:srgbClr val="C6DCBC"/>
        </a:accent5>
        <a:accent6>
          <a:srgbClr val="53A6BA"/>
        </a:accent6>
        <a:hlink>
          <a:srgbClr val="D68B40"/>
        </a:hlink>
        <a:folHlink>
          <a:srgbClr val="D5D1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3366"/>
        </a:dk1>
        <a:lt1>
          <a:srgbClr val="FFFFFF"/>
        </a:lt1>
        <a:dk2>
          <a:srgbClr val="5086C2"/>
        </a:dk2>
        <a:lt2>
          <a:srgbClr val="C0C0C0"/>
        </a:lt2>
        <a:accent1>
          <a:srgbClr val="DE8848"/>
        </a:accent1>
        <a:accent2>
          <a:srgbClr val="85BA54"/>
        </a:accent2>
        <a:accent3>
          <a:srgbClr val="FFFFFF"/>
        </a:accent3>
        <a:accent4>
          <a:srgbClr val="002A56"/>
        </a:accent4>
        <a:accent5>
          <a:srgbClr val="ECC3B1"/>
        </a:accent5>
        <a:accent6>
          <a:srgbClr val="78A84B"/>
        </a:accent6>
        <a:hlink>
          <a:srgbClr val="4C59D2"/>
        </a:hlink>
        <a:folHlink>
          <a:srgbClr val="A0B5C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IIG template 2</Template>
  <TotalTime>9233</TotalTime>
  <Words>1529</Words>
  <Application>Microsoft Office PowerPoint</Application>
  <PresentationFormat>On-screen Show (4:3)</PresentationFormat>
  <Paragraphs>170</Paragraphs>
  <Slides>21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IIG theme</vt:lpstr>
      <vt:lpstr>GIẢI PHÁP CHIẾN LƯỢC CHO  DẠY – HỌC TIẾNG ANH HIỆN ĐẠI</vt:lpstr>
      <vt:lpstr>NỘI DUNG</vt:lpstr>
      <vt:lpstr> Viện Khảo thí Giáo dục Hoa Kỳ</vt:lpstr>
      <vt:lpstr>PowerPoint Presentation</vt:lpstr>
      <vt:lpstr>English Discoveries Online</vt:lpstr>
      <vt:lpstr>EDO với khung chuẩn Châu Âu</vt:lpstr>
      <vt:lpstr>EDO VỚI SINH VIÊN</vt:lpstr>
      <vt:lpstr>Các khóa học EDO</vt:lpstr>
      <vt:lpstr>PowerPoint Presentation</vt:lpstr>
      <vt:lpstr>Cấu trúc khóa học của EDO</vt:lpstr>
      <vt:lpstr>Nghe nói qua các tình huống hàng ngày</vt:lpstr>
      <vt:lpstr>Luyện nói  với công nghệ nhận dạng giọng nói</vt:lpstr>
      <vt:lpstr>Bài kiểm tra đầu vào</vt:lpstr>
      <vt:lpstr>Kế hoạch học tập cá nhân</vt:lpstr>
      <vt:lpstr>SV tự quản lý tiến độ học tập</vt:lpstr>
      <vt:lpstr>Community</vt:lpstr>
      <vt:lpstr>Magazine</vt:lpstr>
      <vt:lpstr>Talking Idioms</vt:lpstr>
      <vt:lpstr>PowerPoint Presentation</vt:lpstr>
      <vt:lpstr>SỰ VƯỢT TRỘI CỦA EDO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DZUNG</cp:lastModifiedBy>
  <cp:revision>688</cp:revision>
  <dcterms:created xsi:type="dcterms:W3CDTF">2012-03-20T02:14:07Z</dcterms:created>
  <dcterms:modified xsi:type="dcterms:W3CDTF">2013-09-12T23:09:33Z</dcterms:modified>
</cp:coreProperties>
</file>