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69" r:id="rId3"/>
    <p:sldId id="260" r:id="rId4"/>
    <p:sldId id="261" r:id="rId5"/>
    <p:sldId id="262" r:id="rId6"/>
    <p:sldId id="257" r:id="rId7"/>
    <p:sldId id="275" r:id="rId8"/>
    <p:sldId id="258" r:id="rId9"/>
    <p:sldId id="259" r:id="rId10"/>
    <p:sldId id="263" r:id="rId11"/>
    <p:sldId id="272" r:id="rId12"/>
    <p:sldId id="274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2B00"/>
    <a:srgbClr val="B42200"/>
    <a:srgbClr val="FF3300"/>
    <a:srgbClr val="FFFF66"/>
    <a:srgbClr val="CC99FF"/>
    <a:srgbClr val="FF6699"/>
    <a:srgbClr val="9933FF"/>
    <a:srgbClr val="0000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149" autoAdjust="0"/>
    <p:restoredTop sz="94660"/>
  </p:normalViewPr>
  <p:slideViewPr>
    <p:cSldViewPr>
      <p:cViewPr>
        <p:scale>
          <a:sx n="66" d="100"/>
          <a:sy n="66" d="100"/>
        </p:scale>
        <p:origin x="-960" y="-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A83A68-896E-47E7-B9B4-5D55D618C074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624FA42-F76D-4359-A323-E2692CFA73A2}">
      <dgm:prSet phldrT="[Text]" custT="1"/>
      <dgm:spPr/>
      <dgm:t>
        <a:bodyPr/>
        <a:lstStyle/>
        <a:p>
          <a:r>
            <a:rPr lang="en-US" sz="2000" dirty="0" smtClean="0"/>
            <a:t>money</a:t>
          </a:r>
          <a:endParaRPr lang="en-US" sz="2000" dirty="0"/>
        </a:p>
      </dgm:t>
    </dgm:pt>
    <dgm:pt modelId="{6F711B37-8704-4513-8024-48DBB4B82908}" type="parTrans" cxnId="{80D79025-53F1-4DDA-BCF4-607C4264ED03}">
      <dgm:prSet/>
      <dgm:spPr/>
      <dgm:t>
        <a:bodyPr/>
        <a:lstStyle/>
        <a:p>
          <a:endParaRPr lang="en-US"/>
        </a:p>
      </dgm:t>
    </dgm:pt>
    <dgm:pt modelId="{12B6AD14-AEC9-4EED-BA3F-FE10A85952DC}" type="sibTrans" cxnId="{80D79025-53F1-4DDA-BCF4-607C4264ED03}">
      <dgm:prSet custT="1"/>
      <dgm:spPr/>
      <dgm:t>
        <a:bodyPr/>
        <a:lstStyle/>
        <a:p>
          <a:endParaRPr lang="en-US" sz="2000"/>
        </a:p>
      </dgm:t>
    </dgm:pt>
    <dgm:pt modelId="{140596A0-3C9F-4952-863B-5A7949BE834B}">
      <dgm:prSet phldrT="[Text]" custT="1"/>
      <dgm:spPr/>
      <dgm:t>
        <a:bodyPr/>
        <a:lstStyle/>
        <a:p>
          <a:r>
            <a:rPr lang="en-US" sz="2000" dirty="0" smtClean="0"/>
            <a:t>Social responsibility</a:t>
          </a:r>
          <a:endParaRPr lang="en-US" sz="2000" dirty="0"/>
        </a:p>
      </dgm:t>
    </dgm:pt>
    <dgm:pt modelId="{B9708194-63CE-40ED-83A8-A30FDD024572}" type="parTrans" cxnId="{CA220480-A21D-4388-8AA0-143B9A3CB312}">
      <dgm:prSet/>
      <dgm:spPr/>
      <dgm:t>
        <a:bodyPr/>
        <a:lstStyle/>
        <a:p>
          <a:endParaRPr lang="en-US"/>
        </a:p>
      </dgm:t>
    </dgm:pt>
    <dgm:pt modelId="{5A21B0D2-A36B-4D27-9CD4-4A86EA889B6F}" type="sibTrans" cxnId="{CA220480-A21D-4388-8AA0-143B9A3CB312}">
      <dgm:prSet custT="1"/>
      <dgm:spPr/>
      <dgm:t>
        <a:bodyPr/>
        <a:lstStyle/>
        <a:p>
          <a:endParaRPr lang="en-US" sz="2000"/>
        </a:p>
      </dgm:t>
    </dgm:pt>
    <dgm:pt modelId="{83A8352B-E9D8-4BC4-8F16-149BAA52651B}">
      <dgm:prSet phldrT="[Text]" custT="1"/>
      <dgm:spPr/>
      <dgm:t>
        <a:bodyPr/>
        <a:lstStyle/>
        <a:p>
          <a:r>
            <a:rPr lang="en-US" sz="2000" dirty="0" smtClean="0"/>
            <a:t>Community response</a:t>
          </a:r>
          <a:endParaRPr lang="en-US" sz="2000" dirty="0"/>
        </a:p>
      </dgm:t>
    </dgm:pt>
    <dgm:pt modelId="{72602E85-E896-456E-804F-B965F45F5EFC}" type="parTrans" cxnId="{00C4ADBA-0F73-466E-80E2-EF5045C99E1C}">
      <dgm:prSet/>
      <dgm:spPr/>
      <dgm:t>
        <a:bodyPr/>
        <a:lstStyle/>
        <a:p>
          <a:endParaRPr lang="en-US"/>
        </a:p>
      </dgm:t>
    </dgm:pt>
    <dgm:pt modelId="{1D775D80-5BB8-479F-A8A7-6E31916F76FF}" type="sibTrans" cxnId="{00C4ADBA-0F73-466E-80E2-EF5045C99E1C}">
      <dgm:prSet custT="1"/>
      <dgm:spPr/>
      <dgm:t>
        <a:bodyPr/>
        <a:lstStyle/>
        <a:p>
          <a:endParaRPr lang="en-US" sz="2000"/>
        </a:p>
      </dgm:t>
    </dgm:pt>
    <dgm:pt modelId="{2FBDEFFF-86FB-4DD1-906D-BCBE40D2AFAF}">
      <dgm:prSet phldrT="[Text]" custT="1"/>
      <dgm:spPr/>
      <dgm:t>
        <a:bodyPr/>
        <a:lstStyle/>
        <a:p>
          <a:r>
            <a:rPr lang="en-US" sz="2000" dirty="0" smtClean="0"/>
            <a:t>business</a:t>
          </a:r>
          <a:endParaRPr lang="en-US" sz="2000" dirty="0"/>
        </a:p>
      </dgm:t>
    </dgm:pt>
    <dgm:pt modelId="{03286096-483D-4717-BCEB-CEF7E55C23FB}" type="parTrans" cxnId="{B7D2A650-39DE-4EFA-B5DC-04D0D16701D9}">
      <dgm:prSet/>
      <dgm:spPr/>
      <dgm:t>
        <a:bodyPr/>
        <a:lstStyle/>
        <a:p>
          <a:endParaRPr lang="en-US"/>
        </a:p>
      </dgm:t>
    </dgm:pt>
    <dgm:pt modelId="{D0C8DC20-57CF-4DFC-AB75-F6BB7D442187}" type="sibTrans" cxnId="{B7D2A650-39DE-4EFA-B5DC-04D0D16701D9}">
      <dgm:prSet custT="1"/>
      <dgm:spPr/>
      <dgm:t>
        <a:bodyPr/>
        <a:lstStyle/>
        <a:p>
          <a:endParaRPr lang="en-US" sz="2000"/>
        </a:p>
      </dgm:t>
    </dgm:pt>
    <dgm:pt modelId="{16E5D8EE-FB45-4F44-973E-8B8B5BA49BD5}" type="pres">
      <dgm:prSet presAssocID="{BEA83A68-896E-47E7-B9B4-5D55D618C074}" presName="cycle" presStyleCnt="0">
        <dgm:presLayoutVars>
          <dgm:dir/>
          <dgm:resizeHandles val="exact"/>
        </dgm:presLayoutVars>
      </dgm:prSet>
      <dgm:spPr/>
    </dgm:pt>
    <dgm:pt modelId="{295FDC97-7248-486B-9E22-2C2C6B548BDD}" type="pres">
      <dgm:prSet presAssocID="{6624FA42-F76D-4359-A323-E2692CFA73A2}" presName="node" presStyleLbl="node1" presStyleIdx="0" presStyleCnt="4" custScaleX="142452" custScaleY="151420">
        <dgm:presLayoutVars>
          <dgm:bulletEnabled val="1"/>
        </dgm:presLayoutVars>
      </dgm:prSet>
      <dgm:spPr/>
    </dgm:pt>
    <dgm:pt modelId="{ECA04AA8-B2B4-40FE-A882-DA168E6D75C1}" type="pres">
      <dgm:prSet presAssocID="{12B6AD14-AEC9-4EED-BA3F-FE10A85952DC}" presName="sibTrans" presStyleLbl="sibTrans2D1" presStyleIdx="0" presStyleCnt="4"/>
      <dgm:spPr/>
    </dgm:pt>
    <dgm:pt modelId="{A646464B-E9DC-4EE1-BE90-7B535A88EAD9}" type="pres">
      <dgm:prSet presAssocID="{12B6AD14-AEC9-4EED-BA3F-FE10A85952DC}" presName="connectorText" presStyleLbl="sibTrans2D1" presStyleIdx="0" presStyleCnt="4"/>
      <dgm:spPr/>
    </dgm:pt>
    <dgm:pt modelId="{58F92E34-6CCA-4D81-8734-5732FE119E70}" type="pres">
      <dgm:prSet presAssocID="{140596A0-3C9F-4952-863B-5A7949BE834B}" presName="node" presStyleLbl="node1" presStyleIdx="1" presStyleCnt="4" custScaleX="126776" custScaleY="102341">
        <dgm:presLayoutVars>
          <dgm:bulletEnabled val="1"/>
        </dgm:presLayoutVars>
      </dgm:prSet>
      <dgm:spPr/>
    </dgm:pt>
    <dgm:pt modelId="{7559E48E-F466-4491-9272-CD105E2C1597}" type="pres">
      <dgm:prSet presAssocID="{5A21B0D2-A36B-4D27-9CD4-4A86EA889B6F}" presName="sibTrans" presStyleLbl="sibTrans2D1" presStyleIdx="1" presStyleCnt="4"/>
      <dgm:spPr/>
    </dgm:pt>
    <dgm:pt modelId="{71AE2D05-1675-4840-9E6D-D51BC9948269}" type="pres">
      <dgm:prSet presAssocID="{5A21B0D2-A36B-4D27-9CD4-4A86EA889B6F}" presName="connectorText" presStyleLbl="sibTrans2D1" presStyleIdx="1" presStyleCnt="4"/>
      <dgm:spPr/>
    </dgm:pt>
    <dgm:pt modelId="{AED723B7-A476-4FA4-8034-42511A8633AC}" type="pres">
      <dgm:prSet presAssocID="{83A8352B-E9D8-4BC4-8F16-149BAA52651B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6CC64A-42F2-4C03-A726-A9B99D9EC1A8}" type="pres">
      <dgm:prSet presAssocID="{1D775D80-5BB8-479F-A8A7-6E31916F76FF}" presName="sibTrans" presStyleLbl="sibTrans2D1" presStyleIdx="2" presStyleCnt="4"/>
      <dgm:spPr/>
    </dgm:pt>
    <dgm:pt modelId="{A2986C63-59F3-429A-A40F-9CD7537139E2}" type="pres">
      <dgm:prSet presAssocID="{1D775D80-5BB8-479F-A8A7-6E31916F76FF}" presName="connectorText" presStyleLbl="sibTrans2D1" presStyleIdx="2" presStyleCnt="4"/>
      <dgm:spPr/>
    </dgm:pt>
    <dgm:pt modelId="{7213190B-03C9-41C7-B7F3-860C54DA58E3}" type="pres">
      <dgm:prSet presAssocID="{2FBDEFFF-86FB-4DD1-906D-BCBE40D2AFAF}" presName="node" presStyleLbl="node1" presStyleIdx="3" presStyleCnt="4">
        <dgm:presLayoutVars>
          <dgm:bulletEnabled val="1"/>
        </dgm:presLayoutVars>
      </dgm:prSet>
      <dgm:spPr/>
    </dgm:pt>
    <dgm:pt modelId="{70178C45-4AE8-4349-B158-0E170C253C01}" type="pres">
      <dgm:prSet presAssocID="{D0C8DC20-57CF-4DFC-AB75-F6BB7D442187}" presName="sibTrans" presStyleLbl="sibTrans2D1" presStyleIdx="3" presStyleCnt="4"/>
      <dgm:spPr/>
    </dgm:pt>
    <dgm:pt modelId="{57593B6D-F028-4A06-8EC6-CB73A2A4DA2A}" type="pres">
      <dgm:prSet presAssocID="{D0C8DC20-57CF-4DFC-AB75-F6BB7D442187}" presName="connectorText" presStyleLbl="sibTrans2D1" presStyleIdx="3" presStyleCnt="4"/>
      <dgm:spPr/>
    </dgm:pt>
  </dgm:ptLst>
  <dgm:cxnLst>
    <dgm:cxn modelId="{D13980D6-AC8A-4775-9A21-3889687DC248}" type="presOf" srcId="{5A21B0D2-A36B-4D27-9CD4-4A86EA889B6F}" destId="{71AE2D05-1675-4840-9E6D-D51BC9948269}" srcOrd="1" destOrd="0" presId="urn:microsoft.com/office/officeart/2005/8/layout/cycle2"/>
    <dgm:cxn modelId="{B7D2A650-39DE-4EFA-B5DC-04D0D16701D9}" srcId="{BEA83A68-896E-47E7-B9B4-5D55D618C074}" destId="{2FBDEFFF-86FB-4DD1-906D-BCBE40D2AFAF}" srcOrd="3" destOrd="0" parTransId="{03286096-483D-4717-BCEB-CEF7E55C23FB}" sibTransId="{D0C8DC20-57CF-4DFC-AB75-F6BB7D442187}"/>
    <dgm:cxn modelId="{7842DED3-ECD9-48A3-8804-7FD7351AC882}" type="presOf" srcId="{6624FA42-F76D-4359-A323-E2692CFA73A2}" destId="{295FDC97-7248-486B-9E22-2C2C6B548BDD}" srcOrd="0" destOrd="0" presId="urn:microsoft.com/office/officeart/2005/8/layout/cycle2"/>
    <dgm:cxn modelId="{1A85A0E9-000F-44CF-A4A7-C438741D0C42}" type="presOf" srcId="{140596A0-3C9F-4952-863B-5A7949BE834B}" destId="{58F92E34-6CCA-4D81-8734-5732FE119E70}" srcOrd="0" destOrd="0" presId="urn:microsoft.com/office/officeart/2005/8/layout/cycle2"/>
    <dgm:cxn modelId="{30C68C3B-F3BA-4F2B-83BE-8F909938821C}" type="presOf" srcId="{12B6AD14-AEC9-4EED-BA3F-FE10A85952DC}" destId="{ECA04AA8-B2B4-40FE-A882-DA168E6D75C1}" srcOrd="0" destOrd="0" presId="urn:microsoft.com/office/officeart/2005/8/layout/cycle2"/>
    <dgm:cxn modelId="{3900D582-C07A-4EA2-B44B-CC297DD6E190}" type="presOf" srcId="{83A8352B-E9D8-4BC4-8F16-149BAA52651B}" destId="{AED723B7-A476-4FA4-8034-42511A8633AC}" srcOrd="0" destOrd="0" presId="urn:microsoft.com/office/officeart/2005/8/layout/cycle2"/>
    <dgm:cxn modelId="{80D79025-53F1-4DDA-BCF4-607C4264ED03}" srcId="{BEA83A68-896E-47E7-B9B4-5D55D618C074}" destId="{6624FA42-F76D-4359-A323-E2692CFA73A2}" srcOrd="0" destOrd="0" parTransId="{6F711B37-8704-4513-8024-48DBB4B82908}" sibTransId="{12B6AD14-AEC9-4EED-BA3F-FE10A85952DC}"/>
    <dgm:cxn modelId="{30440D19-75EE-4E9E-95D8-DC97E0C67A78}" type="presOf" srcId="{12B6AD14-AEC9-4EED-BA3F-FE10A85952DC}" destId="{A646464B-E9DC-4EE1-BE90-7B535A88EAD9}" srcOrd="1" destOrd="0" presId="urn:microsoft.com/office/officeart/2005/8/layout/cycle2"/>
    <dgm:cxn modelId="{DE008CBF-1AC9-4CB5-8838-918E9719BB6F}" type="presOf" srcId="{D0C8DC20-57CF-4DFC-AB75-F6BB7D442187}" destId="{57593B6D-F028-4A06-8EC6-CB73A2A4DA2A}" srcOrd="1" destOrd="0" presId="urn:microsoft.com/office/officeart/2005/8/layout/cycle2"/>
    <dgm:cxn modelId="{5AF00641-57C3-4732-A332-CAEB9C9CF383}" type="presOf" srcId="{2FBDEFFF-86FB-4DD1-906D-BCBE40D2AFAF}" destId="{7213190B-03C9-41C7-B7F3-860C54DA58E3}" srcOrd="0" destOrd="0" presId="urn:microsoft.com/office/officeart/2005/8/layout/cycle2"/>
    <dgm:cxn modelId="{A373DC4B-0A7C-4704-9251-E45397788A2F}" type="presOf" srcId="{1D775D80-5BB8-479F-A8A7-6E31916F76FF}" destId="{DE6CC64A-42F2-4C03-A726-A9B99D9EC1A8}" srcOrd="0" destOrd="0" presId="urn:microsoft.com/office/officeart/2005/8/layout/cycle2"/>
    <dgm:cxn modelId="{26450775-7A02-47DC-900D-7BB1C809E619}" type="presOf" srcId="{1D775D80-5BB8-479F-A8A7-6E31916F76FF}" destId="{A2986C63-59F3-429A-A40F-9CD7537139E2}" srcOrd="1" destOrd="0" presId="urn:microsoft.com/office/officeart/2005/8/layout/cycle2"/>
    <dgm:cxn modelId="{96E2DA20-24EB-48E6-9144-811A9A6AD8DB}" type="presOf" srcId="{5A21B0D2-A36B-4D27-9CD4-4A86EA889B6F}" destId="{7559E48E-F466-4491-9272-CD105E2C1597}" srcOrd="0" destOrd="0" presId="urn:microsoft.com/office/officeart/2005/8/layout/cycle2"/>
    <dgm:cxn modelId="{0B7B9394-E3A1-4808-9FC5-45C62596701A}" type="presOf" srcId="{BEA83A68-896E-47E7-B9B4-5D55D618C074}" destId="{16E5D8EE-FB45-4F44-973E-8B8B5BA49BD5}" srcOrd="0" destOrd="0" presId="urn:microsoft.com/office/officeart/2005/8/layout/cycle2"/>
    <dgm:cxn modelId="{00C4ADBA-0F73-466E-80E2-EF5045C99E1C}" srcId="{BEA83A68-896E-47E7-B9B4-5D55D618C074}" destId="{83A8352B-E9D8-4BC4-8F16-149BAA52651B}" srcOrd="2" destOrd="0" parTransId="{72602E85-E896-456E-804F-B965F45F5EFC}" sibTransId="{1D775D80-5BB8-479F-A8A7-6E31916F76FF}"/>
    <dgm:cxn modelId="{CA220480-A21D-4388-8AA0-143B9A3CB312}" srcId="{BEA83A68-896E-47E7-B9B4-5D55D618C074}" destId="{140596A0-3C9F-4952-863B-5A7949BE834B}" srcOrd="1" destOrd="0" parTransId="{B9708194-63CE-40ED-83A8-A30FDD024572}" sibTransId="{5A21B0D2-A36B-4D27-9CD4-4A86EA889B6F}"/>
    <dgm:cxn modelId="{7B92C6B7-EB17-4010-A12E-45A36791A84E}" type="presOf" srcId="{D0C8DC20-57CF-4DFC-AB75-F6BB7D442187}" destId="{70178C45-4AE8-4349-B158-0E170C253C01}" srcOrd="0" destOrd="0" presId="urn:microsoft.com/office/officeart/2005/8/layout/cycle2"/>
    <dgm:cxn modelId="{6B421169-A5A4-4CDB-80C6-34853F2BF912}" type="presParOf" srcId="{16E5D8EE-FB45-4F44-973E-8B8B5BA49BD5}" destId="{295FDC97-7248-486B-9E22-2C2C6B548BDD}" srcOrd="0" destOrd="0" presId="urn:microsoft.com/office/officeart/2005/8/layout/cycle2"/>
    <dgm:cxn modelId="{EAE459D5-A532-40D6-9C1F-25EE145C8CC6}" type="presParOf" srcId="{16E5D8EE-FB45-4F44-973E-8B8B5BA49BD5}" destId="{ECA04AA8-B2B4-40FE-A882-DA168E6D75C1}" srcOrd="1" destOrd="0" presId="urn:microsoft.com/office/officeart/2005/8/layout/cycle2"/>
    <dgm:cxn modelId="{8A84F7BA-52C5-4A4A-9411-33BFBCCCDD08}" type="presParOf" srcId="{ECA04AA8-B2B4-40FE-A882-DA168E6D75C1}" destId="{A646464B-E9DC-4EE1-BE90-7B535A88EAD9}" srcOrd="0" destOrd="0" presId="urn:microsoft.com/office/officeart/2005/8/layout/cycle2"/>
    <dgm:cxn modelId="{8030D826-16C2-43E3-8DA8-F81584B55E9A}" type="presParOf" srcId="{16E5D8EE-FB45-4F44-973E-8B8B5BA49BD5}" destId="{58F92E34-6CCA-4D81-8734-5732FE119E70}" srcOrd="2" destOrd="0" presId="urn:microsoft.com/office/officeart/2005/8/layout/cycle2"/>
    <dgm:cxn modelId="{C636486E-DD17-46B8-B79A-ED11AD009F4D}" type="presParOf" srcId="{16E5D8EE-FB45-4F44-973E-8B8B5BA49BD5}" destId="{7559E48E-F466-4491-9272-CD105E2C1597}" srcOrd="3" destOrd="0" presId="urn:microsoft.com/office/officeart/2005/8/layout/cycle2"/>
    <dgm:cxn modelId="{104A58C0-848C-44B5-A048-B491E2679F82}" type="presParOf" srcId="{7559E48E-F466-4491-9272-CD105E2C1597}" destId="{71AE2D05-1675-4840-9E6D-D51BC9948269}" srcOrd="0" destOrd="0" presId="urn:microsoft.com/office/officeart/2005/8/layout/cycle2"/>
    <dgm:cxn modelId="{3D3C53EC-4B7F-429D-AD7B-55C52B5488E9}" type="presParOf" srcId="{16E5D8EE-FB45-4F44-973E-8B8B5BA49BD5}" destId="{AED723B7-A476-4FA4-8034-42511A8633AC}" srcOrd="4" destOrd="0" presId="urn:microsoft.com/office/officeart/2005/8/layout/cycle2"/>
    <dgm:cxn modelId="{C99B421F-CB3D-4282-9370-8D3EBB455A98}" type="presParOf" srcId="{16E5D8EE-FB45-4F44-973E-8B8B5BA49BD5}" destId="{DE6CC64A-42F2-4C03-A726-A9B99D9EC1A8}" srcOrd="5" destOrd="0" presId="urn:microsoft.com/office/officeart/2005/8/layout/cycle2"/>
    <dgm:cxn modelId="{7E0A30F2-EFEC-4D19-B7A1-71550B0D3BAC}" type="presParOf" srcId="{DE6CC64A-42F2-4C03-A726-A9B99D9EC1A8}" destId="{A2986C63-59F3-429A-A40F-9CD7537139E2}" srcOrd="0" destOrd="0" presId="urn:microsoft.com/office/officeart/2005/8/layout/cycle2"/>
    <dgm:cxn modelId="{D7E051E0-6080-47B1-938B-0ABE7AB2DEA8}" type="presParOf" srcId="{16E5D8EE-FB45-4F44-973E-8B8B5BA49BD5}" destId="{7213190B-03C9-41C7-B7F3-860C54DA58E3}" srcOrd="6" destOrd="0" presId="urn:microsoft.com/office/officeart/2005/8/layout/cycle2"/>
    <dgm:cxn modelId="{A6E6F449-3E69-473E-9BF4-F2FA8ABEE224}" type="presParOf" srcId="{16E5D8EE-FB45-4F44-973E-8B8B5BA49BD5}" destId="{70178C45-4AE8-4349-B158-0E170C253C01}" srcOrd="7" destOrd="0" presId="urn:microsoft.com/office/officeart/2005/8/layout/cycle2"/>
    <dgm:cxn modelId="{B6C3EF5C-4073-4245-8A4A-C88E2EFAB9F2}" type="presParOf" srcId="{70178C45-4AE8-4349-B158-0E170C253C01}" destId="{57593B6D-F028-4A06-8EC6-CB73A2A4DA2A}" srcOrd="0" destOrd="0" presId="urn:microsoft.com/office/officeart/2005/8/layout/cycle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0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5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28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40" name="Rectangle 39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1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2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29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37" name="Rectangle 36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8" name="Rectangle 37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0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34" name="Rectangle 33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5" name="Rectangle 34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6" name="Rectangle 35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31" name="Rectangle 30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6" name="Freeform 5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Freeform 6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Freeform 7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Freeform 8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Freeform 9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Hexagon 10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Hexagon 11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Hexagon 12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Hexagon 13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" name="Hexagon 14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Freeform 15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" name="Hexagon 16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Hexagon 17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Hexagon 18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Hexagon 19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" name="Hexagon 20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2" name="Hexagon 21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3" name="Hexagon 22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4" name="Hexagon 23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5" name="Hexagon 24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" name="Freeform 25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7" name="Freeform 26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43" name="Rectangle 42"/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4649788" y="-22225"/>
            <a:ext cx="3505200" cy="23129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7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688" y="1516063"/>
            <a:ext cx="2133600" cy="752475"/>
          </a:xfrm>
        </p:spPr>
        <p:txBody>
          <a:bodyPr anchor="b"/>
          <a:lstStyle>
            <a:lvl1pPr algn="l">
              <a:defRPr sz="2400" smtClean="0"/>
            </a:lvl1pPr>
          </a:lstStyle>
          <a:p>
            <a:pPr>
              <a:defRPr/>
            </a:pPr>
            <a:fld id="{C559F0FF-00E2-4B18-AABE-000DF8392B74}" type="datetimeFigureOut">
              <a:rPr lang="en-US"/>
              <a:pPr>
                <a:defRPr/>
              </a:pPr>
              <a:t>6/5/2014</a:t>
            </a:fld>
            <a:endParaRPr lang="en-US"/>
          </a:p>
        </p:txBody>
      </p:sp>
      <p:sp>
        <p:nvSpPr>
          <p:cNvPr id="4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838" y="5719763"/>
            <a:ext cx="283051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788" y="5719763"/>
            <a:ext cx="642937" cy="365125"/>
          </a:xfrm>
        </p:spPr>
        <p:txBody>
          <a:bodyPr/>
          <a:lstStyle>
            <a:lvl1pPr>
              <a:defRPr smtClean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E3E8CA0E-0E0A-4D76-919A-27A181DB07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68302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9AB11-DCBE-4AA0-AF9A-73CC7E343CE4}" type="datetimeFigureOut">
              <a:rPr lang="en-US"/>
              <a:pPr>
                <a:defRPr/>
              </a:pPr>
              <a:t>6/5/2014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C65DF7-ED09-4EA9-ACC6-F17939DE3B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50818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3C8B3-375B-400B-BD6C-916F3BF12729}" type="datetimeFigureOut">
              <a:rPr lang="en-US"/>
              <a:pPr>
                <a:defRPr/>
              </a:pPr>
              <a:t>6/5/2014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85897-550B-4FAA-AD00-C2914B43DB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47982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B5ADD-1AB2-488C-AB4D-06BF099F99A8}" type="datetimeFigureOut">
              <a:rPr lang="en-US"/>
              <a:pPr>
                <a:defRPr/>
              </a:pPr>
              <a:t>6/5/2014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C9DA9-6CD7-4848-B882-90EC0E3B29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83772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FD0AAA-2550-4894-9B7D-7689FDB48475}" type="datetimeFigureOut">
              <a:rPr lang="en-US"/>
              <a:pPr>
                <a:defRPr/>
              </a:pPr>
              <a:t>6/5/2014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B22717-1283-4645-9556-226A06C870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81555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D1411-02B3-4633-A9EA-CDC6ABC652E7}" type="datetimeFigureOut">
              <a:rPr lang="en-US"/>
              <a:pPr>
                <a:defRPr/>
              </a:pPr>
              <a:t>6/5/2014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61BC4E-63A2-4E2B-AEDF-96CE2D93CE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73914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6CC2BC-1A1A-4EEA-ABAA-B378B1AA94C3}" type="datetimeFigureOut">
              <a:rPr lang="en-US"/>
              <a:pPr>
                <a:defRPr/>
              </a:pPr>
              <a:t>6/5/2014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E7729-7084-4BDB-A5D9-227BEBC0A4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45644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C4022-BE14-4C26-8A27-D6D5FA70DC6A}" type="datetimeFigureOut">
              <a:rPr lang="en-US"/>
              <a:pPr>
                <a:defRPr/>
              </a:pPr>
              <a:t>6/5/2014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C9E3F0-D545-403F-BD0E-B288E08AC7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5095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92D30-52E3-46F0-89E1-A22B4C984517}" type="datetimeFigureOut">
              <a:rPr lang="en-US"/>
              <a:pPr>
                <a:defRPr/>
              </a:pPr>
              <a:t>6/5/2014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A445AF-96D0-4382-8663-B90D2D726B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09553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60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6" name="Group 61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29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41" name="Rectangle 40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2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3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0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38" name="Rectangle 37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0" name="Rectangle 39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1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35" name="Rectangle 34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6" name="Rectangle 35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7" name="Rectangle 36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32" name="Rectangle 31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7" name="Freeform 6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Freeform 7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Freeform 8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Freeform 9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Hexagon 11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Hexagon 12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Hexagon 13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" name="Hexagon 14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Hexagon 15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" name="Freeform 16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Hexagon 17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Hexagon 18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Hexagon 19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" name="Hexagon 20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2" name="Hexagon 21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3" name="Hexagon 22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4" name="Hexagon 23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5" name="Hexagon 24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" name="Hexagon 25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7" name="Freeform 26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8" name="Freeform 27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904875" y="601663"/>
            <a:ext cx="3562350" cy="564832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796AC-44D9-4D9C-AB9C-A8437C7C5A18}" type="datetimeFigureOut">
              <a:rPr lang="en-US"/>
              <a:pPr>
                <a:defRPr/>
              </a:pPr>
              <a:t>6/5/2014</a:t>
            </a:fld>
            <a:endParaRPr lang="en-US"/>
          </a:p>
        </p:txBody>
      </p:sp>
      <p:sp>
        <p:nvSpPr>
          <p:cNvPr id="49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599DC5-336F-451A-8CED-666273B95F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0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4641850" y="5724525"/>
            <a:ext cx="3492500" cy="365125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33586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60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6" name="Group 61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29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41" name="Rectangle 40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2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3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0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38" name="Rectangle 37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0" name="Rectangle 39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1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35" name="Rectangle 34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6" name="Rectangle 35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7" name="Rectangle 36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32" name="Rectangle 31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7" name="Freeform 6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Freeform 7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Freeform 8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Freeform 9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Hexagon 11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Hexagon 12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Hexagon 13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" name="Hexagon 14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Hexagon 15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" name="Freeform 16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Hexagon 17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Hexagon 18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Hexagon 19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" name="Hexagon 20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2" name="Hexagon 21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3" name="Hexagon 22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4" name="Hexagon 23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5" name="Hexagon 24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" name="Hexagon 25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7" name="Freeform 26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8" name="Freeform 27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904875" y="601663"/>
            <a:ext cx="3562350" cy="564832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D8905A-8E58-4DFC-BCCB-B385912EE3D4}" type="datetimeFigureOut">
              <a:rPr lang="en-US"/>
              <a:pPr>
                <a:defRPr/>
              </a:pPr>
              <a:t>6/5/2014</a:t>
            </a:fld>
            <a:endParaRPr lang="en-US"/>
          </a:p>
        </p:txBody>
      </p:sp>
      <p:sp>
        <p:nvSpPr>
          <p:cNvPr id="4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850" y="5724525"/>
            <a:ext cx="3492500" cy="365125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65EB85-9487-4143-A052-2E3C368EFB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94627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1"/>
          <p:cNvGrpSpPr>
            <a:grpSpLocks/>
          </p:cNvGrpSpPr>
          <p:nvPr/>
        </p:nvGrpSpPr>
        <p:grpSpPr bwMode="auto">
          <a:xfrm>
            <a:off x="-304800" y="0"/>
            <a:ext cx="9932988" cy="6858000"/>
            <a:chOff x="-382404" y="0"/>
            <a:chExt cx="9932332" cy="6858000"/>
          </a:xfrm>
        </p:grpSpPr>
        <p:grpSp>
          <p:nvGrpSpPr>
            <p:cNvPr id="1035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58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1059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1060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2540" y="5035550"/>
              <a:ext cx="9144983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2540" y="3467100"/>
              <a:ext cx="9144983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2540" y="5284788"/>
              <a:ext cx="9144983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6793" y="5132388"/>
              <a:ext cx="6982951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5573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19425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8949" y="159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6524" y="32543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2326" y="53832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3969" y="540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542" y="28495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394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09771" y="54117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8820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443" y="15636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997" y="4056063"/>
              <a:ext cx="1242931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997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375"/>
            <a:ext cx="8229600" cy="61864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0888" y="-22225"/>
            <a:ext cx="3679825" cy="700088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1042988" y="1027113"/>
            <a:ext cx="702468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42988" y="2324100"/>
            <a:ext cx="6777037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575" y="2238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EFEFE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54EB2BE-5026-4660-AC74-852612C1E435}" type="datetimeFigureOut">
              <a:rPr lang="en-US"/>
              <a:pPr>
                <a:defRPr/>
              </a:pPr>
              <a:t>6/5/2014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850" y="5851525"/>
            <a:ext cx="350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788" y="223838"/>
            <a:ext cx="13319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EFEFE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F16E700-A161-46F2-A929-EF8F3A5954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8" r:id="rId8"/>
    <p:sldLayoutId id="2147483829" r:id="rId9"/>
    <p:sldLayoutId id="2147483825" r:id="rId10"/>
    <p:sldLayoutId id="214748382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395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3255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177724"/>
          </a:xfrm>
        </p:spPr>
        <p:txBody>
          <a:bodyPr/>
          <a:lstStyle/>
          <a:p>
            <a:r>
              <a:rPr lang="en-US" sz="5000" b="1" dirty="0" smtClean="0"/>
              <a:t>TELAPAK</a:t>
            </a:r>
            <a:endParaRPr lang="en-US" sz="5000" b="1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3600" b="1" dirty="0" smtClean="0"/>
              <a:t>Indonesia</a:t>
            </a: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42988" y="1027113"/>
            <a:ext cx="7024687" cy="877887"/>
          </a:xfrm>
        </p:spPr>
        <p:txBody>
          <a:bodyPr/>
          <a:lstStyle/>
          <a:p>
            <a:pPr algn="ctr"/>
            <a:r>
              <a:rPr lang="en-US" b="1" dirty="0" smtClean="0"/>
              <a:t>SKILLS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42988" y="2133600"/>
            <a:ext cx="6777037" cy="350837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err="1" smtClean="0"/>
              <a:t>Ruwi</a:t>
            </a:r>
            <a:r>
              <a:rPr lang="en-US" dirty="0" smtClean="0"/>
              <a:t> </a:t>
            </a:r>
            <a:r>
              <a:rPr lang="en-US" dirty="0" smtClean="0"/>
              <a:t>specializes in working with NGOs 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err="1" smtClean="0"/>
              <a:t>Onte</a:t>
            </a:r>
            <a:r>
              <a:rPr lang="en-US" dirty="0" smtClean="0"/>
              <a:t> is an </a:t>
            </a:r>
            <a:r>
              <a:rPr lang="en-US" dirty="0" smtClean="0"/>
              <a:t>expert on forestry and timber </a:t>
            </a:r>
            <a:r>
              <a:rPr lang="en-US" dirty="0" smtClean="0"/>
              <a:t>issues</a:t>
            </a:r>
          </a:p>
          <a:p>
            <a:pPr>
              <a:lnSpc>
                <a:spcPct val="150000"/>
              </a:lnSpc>
            </a:pPr>
            <a:r>
              <a:rPr lang="en-US" dirty="0" err="1" smtClean="0"/>
              <a:t>Telapak</a:t>
            </a:r>
            <a:r>
              <a:rPr lang="en-US" dirty="0" smtClean="0"/>
              <a:t> </a:t>
            </a:r>
            <a:r>
              <a:rPr lang="en-US" dirty="0" err="1" smtClean="0"/>
              <a:t>assossiates</a:t>
            </a:r>
            <a:r>
              <a:rPr lang="en-US" dirty="0" smtClean="0"/>
              <a:t> with NGO activists and many professionals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042988" y="1027113"/>
            <a:ext cx="7024687" cy="877887"/>
          </a:xfrm>
        </p:spPr>
        <p:txBody>
          <a:bodyPr/>
          <a:lstStyle/>
          <a:p>
            <a:pPr algn="ctr"/>
            <a:r>
              <a:rPr lang="en-US" b="1" dirty="0" smtClean="0"/>
              <a:t>SUSTAINABLE GROWTH</a:t>
            </a:r>
            <a:endParaRPr lang="en-US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042988" y="2133600"/>
            <a:ext cx="7872412" cy="3508375"/>
          </a:xfrm>
        </p:spPr>
        <p:txBody>
          <a:bodyPr/>
          <a:lstStyle/>
          <a:p>
            <a:r>
              <a:rPr lang="en-US" sz="3000" dirty="0" smtClean="0"/>
              <a:t>Better price FSC-certified wood </a:t>
            </a:r>
          </a:p>
          <a:p>
            <a:r>
              <a:rPr lang="en-US" sz="3000" dirty="0" smtClean="0"/>
              <a:t>Meeting local &amp; global demand for wood</a:t>
            </a:r>
          </a:p>
          <a:p>
            <a:r>
              <a:rPr lang="en-US" sz="3000" dirty="0" smtClean="0"/>
              <a:t>Cooperative programs</a:t>
            </a:r>
          </a:p>
          <a:p>
            <a:pPr>
              <a:buFontTx/>
              <a:buChar char="-"/>
            </a:pPr>
            <a:r>
              <a:rPr lang="en-US" sz="3000" dirty="0" smtClean="0"/>
              <a:t>Reinvest money</a:t>
            </a:r>
          </a:p>
          <a:p>
            <a:pPr>
              <a:buFontTx/>
              <a:buChar char="-"/>
            </a:pPr>
            <a:r>
              <a:rPr lang="en-US" sz="3000" dirty="0" smtClean="0"/>
              <a:t>Educate local people</a:t>
            </a:r>
          </a:p>
          <a:p>
            <a:pPr>
              <a:buNone/>
            </a:pPr>
            <a:endParaRPr lang="en-US" sz="30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133600"/>
            <a:ext cx="8001000" cy="2133599"/>
          </a:xfrm>
        </p:spPr>
        <p:txBody>
          <a:bodyPr/>
          <a:lstStyle/>
          <a:p>
            <a:pPr algn="ctr"/>
            <a:r>
              <a:rPr lang="vi-VN" sz="4600" b="1" dirty="0" smtClean="0"/>
              <a:t>Thanks for your listening!</a:t>
            </a:r>
            <a:br>
              <a:rPr lang="vi-VN" sz="4600" b="1" dirty="0" smtClean="0"/>
            </a:br>
            <a:endParaRPr lang="vi-VN" sz="4600" b="1" dirty="0"/>
          </a:p>
        </p:txBody>
      </p:sp>
    </p:spTree>
    <p:extLst>
      <p:ext uri="{BB962C8B-B14F-4D97-AF65-F5344CB8AC3E}">
        <p14:creationId xmlns="" xmlns:p14="http://schemas.microsoft.com/office/powerpoint/2010/main" val="2190558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905000"/>
            <a:ext cx="7315200" cy="3508375"/>
          </a:xfrm>
          <a:ln>
            <a:solidFill>
              <a:schemeClr val="bg1"/>
            </a:solidFill>
          </a:ln>
        </p:spPr>
        <p:txBody>
          <a:bodyPr rtlCol="0">
            <a:normAutofit/>
          </a:bodyPr>
          <a:lstStyle/>
          <a:p>
            <a:pPr indent="-274320"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US" sz="3500" b="1" dirty="0" smtClean="0"/>
              <a:t> Introduction</a:t>
            </a:r>
            <a:endParaRPr lang="en-US" sz="3500" b="1" dirty="0" smtClean="0"/>
          </a:p>
          <a:p>
            <a:pPr indent="-274320"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US" sz="3500" b="1" dirty="0" smtClean="0"/>
              <a:t> </a:t>
            </a:r>
            <a:r>
              <a:rPr lang="en-US" sz="3500" b="1" dirty="0" smtClean="0"/>
              <a:t>Why – Social enterprise</a:t>
            </a:r>
            <a:endParaRPr lang="en-US" sz="3500" b="1" dirty="0" smtClean="0"/>
          </a:p>
          <a:p>
            <a:pPr indent="-274320"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US" sz="3500" b="1" dirty="0"/>
              <a:t> </a:t>
            </a:r>
            <a:r>
              <a:rPr lang="en-US" sz="3500" b="1" dirty="0" smtClean="0"/>
              <a:t>Why - Success</a:t>
            </a:r>
            <a:endParaRPr lang="en-US" sz="3500" b="1" dirty="0" smtClean="0"/>
          </a:p>
          <a:p>
            <a:pPr indent="-274320" fontAlgn="auto">
              <a:spcAft>
                <a:spcPts val="0"/>
              </a:spcAft>
              <a:buFont typeface="Wingdings" pitchFamily="2" charset="2"/>
              <a:buChar char="q"/>
              <a:defRPr/>
            </a:pPr>
            <a:endParaRPr lang="en-US" sz="3500" b="1" dirty="0" smtClean="0"/>
          </a:p>
          <a:p>
            <a:pPr indent="-274320" fontAlgn="auto">
              <a:spcAft>
                <a:spcPts val="0"/>
              </a:spcAft>
              <a:buFont typeface="Wingdings" pitchFamily="2" charset="2"/>
              <a:buChar char="q"/>
              <a:defRPr/>
            </a:pPr>
            <a:endParaRPr lang="en-US" sz="3500" dirty="0" smtClean="0"/>
          </a:p>
          <a:p>
            <a:pPr marL="6858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en-US" sz="35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3000" dirty="0" smtClean="0"/>
              <a:t>Founded in 1997</a:t>
            </a:r>
          </a:p>
          <a:p>
            <a:r>
              <a:rPr lang="en-US" sz="3000" dirty="0" smtClean="0"/>
              <a:t> Founders: </a:t>
            </a:r>
          </a:p>
          <a:p>
            <a:pPr>
              <a:buNone/>
            </a:pPr>
            <a:r>
              <a:rPr lang="en-US" sz="3000" dirty="0" smtClean="0"/>
              <a:t>A. </a:t>
            </a:r>
            <a:r>
              <a:rPr lang="en-US" sz="3000" dirty="0" err="1" smtClean="0"/>
              <a:t>Ruwindrijarto</a:t>
            </a:r>
            <a:r>
              <a:rPr lang="en-US" sz="3000" dirty="0" smtClean="0"/>
              <a:t> (</a:t>
            </a:r>
            <a:r>
              <a:rPr lang="en-US" sz="3000" dirty="0" err="1" smtClean="0"/>
              <a:t>Ruwi</a:t>
            </a:r>
            <a:r>
              <a:rPr lang="en-US" sz="3000" dirty="0" smtClean="0"/>
              <a:t>)</a:t>
            </a:r>
          </a:p>
          <a:p>
            <a:pPr>
              <a:buNone/>
            </a:pPr>
            <a:r>
              <a:rPr lang="en-US" sz="3000" dirty="0" smtClean="0"/>
              <a:t>S. O. </a:t>
            </a:r>
            <a:r>
              <a:rPr lang="en-US" sz="3000" dirty="0" err="1" smtClean="0"/>
              <a:t>Unggul</a:t>
            </a:r>
            <a:r>
              <a:rPr lang="en-US" sz="3000" dirty="0" smtClean="0"/>
              <a:t> (</a:t>
            </a:r>
            <a:r>
              <a:rPr lang="en-US" sz="3000" dirty="0" err="1" smtClean="0"/>
              <a:t>Onte</a:t>
            </a:r>
            <a:r>
              <a:rPr lang="en-US" sz="3000" dirty="0" smtClean="0"/>
              <a:t>)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447800" y="1066800"/>
            <a:ext cx="54102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1" dirty="0" smtClean="0">
                <a:solidFill>
                  <a:schemeClr val="accent1">
                    <a:lumMod val="50000"/>
                  </a:schemeClr>
                </a:solidFill>
              </a:rPr>
              <a:t>INTRODUCTION</a:t>
            </a:r>
            <a:endParaRPr lang="en-US" sz="35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66" name="AutoShape 2" descr="data:image/jpeg;base64,/9j/4AAQSkZJRgABAQAAAQABAAD/2wCEAAkGBxQTEhUUExQUFRQXGBcaGBQVGBcXGBUXFxwXFxgXFRccHSggGBwlHBUXITEhJSkrLi4uGB8zODMsNygtLisBCgoKDg0OGxAQGywkICQsLCwsLCwsLC8sLC8sLCwvLCwsLCwsLCwsLCwsLywsLCwsLCwsLCwsLCwsLCwsLCwsLP/AABEIALgBEgMBIgACEQEDEQH/xAAcAAACAgMBAQAAAAAAAAAAAAAEBQMGAAECBwj/xAA+EAACAQMDAgQFAQUIAQMFAAABAhEAAyEEEjEFQRMiUWEGMnGBkUIHI1KhsRQzYnKCwdHw4ZKishUWJENj/8QAGgEAAgMBAQAAAAAAAAAAAAAAAQIAAwQFBv/EADERAAICAQMDAgMHBAMAAAAAAAABAhEDEiExBEFRImEycfATFDNCgZGhI7HR8QUkwf/aAAwDAQACEQMRAD8A8UHNdXK1ZGay9Wv3ENWhXb8VqyKy+cUJbRQe5xaFS3OK5sCs1BpXtEnc4tCpr2BXFgVvUntQitidzm0Kku4Fc2FreqOKZ7IHc504ol6j0q1JqTANNXBAS1zRirQ2mXmjYpse8UBgdz5qIQUMuWNF2xinxrZsjI74x96i1NT3hlRUGp5pMipERJHkWugK264Ue1dBaqigs1FZXQFYRT0A4rK6rIoUQ1FaIroj1oe7ePakckgpEpFYBQhvN61tdQfrQ1oNBkVkVHavhvrU1OqfADUVhFdRWGpRDkCtxWVuhRDIrVbitVCAmnGKiump0wtDvzVlegncmtDFR6g1Ogoa8c0uUiJ7C1FqTmibQxQbmTS5OCIJ061DfOaJtCBQhyaaqiTuFWVgVDqjmirY4oK6ZY1JcEQdpFxUWtOKIsiFoTWtmmeybAuTrSCin4NQ6EVLqT5TV6ilFfID5ArHJo62uKD0y0xtrRwr+n8yS5B9s3PpXV2yZ4q/fAXwwxtnVFNzMSLcj5FHLfU9vb6046joRPmQY9qwdXm0yo1YOn1q7PImY+lRgmvR9X060QQUEVSesaVFbycVmx5lN0NlwOCuwBL575okEETQLCptK2SK1Y5u6MzQRWq3Tb4X6eL2oUN8i+Zvovb7mKuFW+xNpPhpnUNcYoDkKB5o7TPFa1Hw2s4Yx716T1QWdsjv9Oar+osBsrXJz5Ja3pex1MOHHoWpFJ1HQQODSC6oBIHrXoWr08CTVF1VvzH60+CcpXqKuphCNaQSjtO8ihWo7oGnFy8lskgMwBI5AnMe8TWqLox1Z1Fbojp+mFxmGfkuMoHJKqWUfcgTTnW9DtWi5drnhoSSV2lmWLQULIiS905OIQ/WrHkSdEWNtWiuxWxVgu9EtLvDNd3TeNtgF2bLVtboN3Eid0Y7ihbfTkF50cvst2t7ldu+diMQJEfM8CaVZIvgLxSXIoxWVbrXwaHUOl7yMAyyudpyJzzBrKT7xj8j/d8ngpD4AoYc0TfoeyM1tkvhRSgrgUGOaKvGBQ9geYVTLdpBQWcA0CvNG6owtC6cSwoZOUiILu4Wg05onWngVBZGasa3SAg0YE+1AoJIozUmF+tDaVZYUX2AhkoxS3VHzU07Uocy1GaqHzZI8jHRriudcYWp7KwtC9RPAq6aqDYq5NaMYpnprBdlQEAsQJPAkxJ9hzQGiGKsPw5onu3gqBTAYneNyBQOWWRuEkY9xTx9GG/ayVcqPaemKlq2LKMoAVRIIOAMexwIpL1dip4x+ZqvdM01yxbuEsoG0kBVZVDGcIrGYj7UqOlug7nRnJJPieOBECRFs8zwP9ua4U563udSMXBWF9Z1OCBzVA10kyaturMQcyf4sGkHWGGKTHKpUTNG42IborNJ832NONL0N7wBkICCVkSzxztUdh3JgcUCuka3cZWGQPzMEEfateOScqMUoNRtkkVb/hrWNpUDqbW64CGWf3oHGQREe1Vvp4lwuM4Eicnj+delP0gKgJ+a2BLKsyfckYnNP1E2lQenhcrA+qdUv71TbbAb9TAKv8hzmgdQTAKt5u8NuX7GmFsC5gtu/wALCTMZ55pf1DoKTuBZOflYjvjAgVgpdzetXYB1erLDzc1S+oLFwj3qw66wAxBdz9yP6UttdMVrksTtGSJ59qbHJLdiZ4uSSSEhOab/AAtctpfD3H2Bd2dpblHAOPQ7fzTXSaBWVjBVSfKCo8yzEycmovh7SKrXSzKEVxBOcWy1ySACYJtgYGa0Y2sktJmyY3iSkb6RqLdjU7t++2oeH2ldx2GBtyR5iBRt7X2b4Nu5dKJ4NgeJtZvPblrggdzvIn1UV3qNJGrsYlSzEER5tty5cIA+6jPqKItP/dlv70XArbwu7a95vmAG2QmmIx61peBN3e5THM0qrYF1nXFu2rlveUV0uGM4fxgUQwM/ulA9M13f8BruoYapALysA2x/JLowUj9R2rH2qfSsXS221nfYXOy3bLK7Kp8qxDT/AGhTnA2cVmluqcMAz27aFh4VvLMlu41seu7w7nmIxvxxQXTJcOv2C87fKv8Ac5HxmU8lu3KL5VJMEqMKSOxgCspvpbSKiqbLkqoBI06tMACd3f61lT7pjJ96yeTy7UGs0ozXOoNTaRea15aeR12RWuDnVniuNGuazVnNS6FcVlf4gexrXHgVxol81ZrWlql0IgE1EtWSidiHVtLVvSjNROc0VoVzVq3kyPg3rzwK50C5JrnWt5qI0C+WfU0zXrrwDsEXzCUqtiW+9MuoGFoDRCWFNNW4x9wLhsbqMClvUD56aUn1LS5p+o2x/MEOQ3RjAq8/BXUFs27kIGu3XRBOYHIPIxJP4FUnSDFNemakLeRSYDEAH0flD+cf6qPUwb6d12Q+GSWRNl8611KyHCb4MfIyGSY/w4z60ToNdbNoEqbbQefTsQORNMdboEdFP9q0+5QJ8SwyncF4DB8ZHYd/zTeoO7GE2MskB0Y8dmgjAMjEmuBJcs6sZ2R9YuBiWHH1qtX13suMd6bX1hM+9Lt+0TzVcH3Gmr2LJotOELvubaEAEyFJChn9io4ntBqmarUeI5fsePZQNq/yA+5NSazqt67+7Z/JyVUBQeMHue1QRXR6TC1cmc/qcur0o3Yu7WVv4SD+DP8AtXpDXWdSxv8AhFsgyOIxjv3/ADXmtXj4U6gWtGFLXba+H5YJNtiDHmxHlHPoKbqcdpS8A6edOvIVplA8xvBiByoVfvAE0L1DVs2D9P8AzXeo0niNNy1tjgQAR9SsCl+qvAGB+n+tcydcI6Ub7ivVJ55Nc2dhaHbYgBJPvwK7umcmhNanlj1poizJer9bVLfh2mBIjbtyEH17mk2mSFHr/wA0M1ibnGOTRtdDp8airOdmyOb3M2itEVua3WgpNV0DWhWAUAEwvN/E/wD6jWVFWVLIKbpzRelGKC70wXCH6VbH1Nv3CwC8cmj9IsKKXcmmnCH6VRDeTYWLbpkmjbYi3QPJo/UYQCmwK5tkkACmHTlwTQC0y04i3NWYI2wSALxljTPSJ5VpWok07tLxVmNXJsEgHqjdqi6avmrOot5qm6UvJotf10vCJ+UPPf6UjOWNOb5hWpNb5+9Hqvyr3BDuN9KuKG6ifOAOaN0w4oG6ZvCtWVeivLS/kWPJ687B7aut75lU7TxJAJpHrtYqgjcJMjFVKxqLvyi4Vtjn0E9lHqaJ0/Tzd/uroZxJZbhghfVfUfavO9V07hNpvY6eLqE4ryT6i+DicULdtkjimWk6GZ89xRzyQJjJj6CuuohUYKhB2xuJjZmZDT9QZHv6VlivBe35KwFO4kCZ/n9B3rqnNvRmSoBdm+WNyt3zEYBEf7xQ9/pF1QCRJM4AI9eBGeO32nFdLpstel8HPzY+6FhNNvhzrJ0zlgJDCD9uCKTu8VGXJrRPS1TKI2naLfrfiY3J2j+f86WLqp4zSbT6goytztMweCO4NXUaI782ypIBCx2YAjj2NcrPiWPdHT6fK8mzF+n0kkE/is6j0+4bbXFtsUES8YySOe+RVv0nw/HnvMuweVlQy6uSAAT8uJkjNN+taAXAbEbFKHbtbYrLIJ7YafSaoV8l7kuEeUW9P+6G3aZYi5gAqP0ZPzT94pcyQSD2xV6v/Cdlbm9niyIZQWVSRxKt9eODQ3Ueh27ltnQhdoJn1WY8xgT/AD+tbMGdRdMy9Rh1eqBTKyp7+mZDDDngjgj1BqGugtznvY1WxWVkUCGv+8Vld7qym0oAnsiSKN1OEobSLmpuoNwKeC04r+Yz3YJZEsKYaswn1oTRLLVP1E8Cs8NoNhfIJYWWFGdQPAqHQLLV1r281W4FWOUgPkGSmmpxbApfp1kj60b1M8Cr+njUNXswS5oE0iyw+tOl70q6avmprdMKafp4WkLN7iTVGWph0xfKTS26c020SwgoYlqzzYZfCZrzCfWlenGRTDqpwBQmjXzCpmV5oIkfhG9kY+1S9O+HL7zfKhLcEqXIDOPVE5YY54Par78E/BUoNTqkYWipZJgKABuDPy2QMCMfWBXbL/bn88JbtnabtseaFBBW2xA8EAFgWYCOKq6vrEmow5T5Hx4trZ5pqdSD8vHapOhXYvoZiJnG6R3AXvj/AGq+9U+DNJaU3AjAGBatu7SxJidvIUQxgzOPpU3TNFgWbZFtIPiXAoBUAidoJyZgAngk+tcnLlt/M1YsPfwVvUjxXkEyvEkjbkwQIUKSOOw57iuSBhUUgxkSMCRJJP8AmALHGIEn5vSrfStGStu1Zd2ghjuCg4G5ySTDAbWJxh/81cf/AEE2t72wJCjKsSGEy+0bhtI2xMgQ0TMtVaLnIQ9N6SbARk2lmlSrhQbsklRuc+TBDEbTjAOJLG/0U3d0Iy5YOpwZAHA2rMTzIJHfsHT/AAw15dP4ii3bXzBLe0MN7WxtYBduJBn/AAnAp9reh2rKlUJW2QGdGdoCgkkjk5MTwDmTzRV8lcq47nifXfh/cSYKtMEhSAxIkQv6h23Ccg/aoXrJUwwg/wDc16PrrzXDdW01xR5VtrAIWWIHhsqfLuIkv/FMzikPWvh68CoKqXb5Y3AsSxEgGTMzI/6b8eTyU5MZV7FreyrMbmVZ9NxA/wB69nu9RbTrdu2rKs5uC3bZzIS3tBHlnyyOOBApZ8MfBC2E8S6Bc1BgBeVQkhfIeDg5Psas/wD9pBrNzdb8S/sJF4MDLCNqR+e3tVeaerZGjp4KPxi/Si947KyW1sKhdnXeFvSRLIoOcn/zmn+n6cm0FV3Jsdg10QTJJ87/AKQOwE+9JOjdNOlN24xNy6ioAiksUDHDEHtiP6CnvxBei26JNxyqoSZi2LuxT9cEmc8VmqjVP1Oo/X1fkry9KtuyLdZS5Je2xBt71TK+GZmBMSew+9Q9f+GLt4p++Qd2VGARAc4Ay7cZPr2onVXLGk23N1y410bVDv4gtWxi4yZEzgCfSuLWoV9Oyy/iX7pNuNvi7TALdgJg/YUaRPUvXv43X7lf6n0YOqwy3LRhSzN+9VsjzZIP2Iqnda6I1hjEsvrHH1/5r07+yvbti08tjYGVAEUycxxIE5Aqu6pbbISHL7fI7AyFImSAePtV2LNKLMubHGR50XraPRXVdH4bYMg94oAmt0cmpWYZR0umTRWVF43/AHFZVmpC0D6Faj1zS1E6MQPtQN9pJrV1Mfs8Kj7L+dyR3kFdNXvXHUGlqJ6esLNA6gyxrG1WMZchXTF5ND6lpY0ZoxCE0Bc5rQlp6cH5gjQL5hW+otLV304Zn2obVGWNXy9OB/JC/mC+mLzR2tMLQ/TVxUnVDir8S0/ohHuxOeaeWV8oFJLQkj60/tdqz9Hvql7jZOwu6q3mqTodtGvWxdYJbLKHZuApIDE/aaH1p3MfSeaefACA66wdgchiQpIALBHKyTgCYM+3rVWWbeeTjvS/sh4rZJntS6m9qrZs2g2n0hTdvuSl69b4he9tWnLN5iJwPmPF3TJZVVCgkJCBJCggnlDgZJH5HeKfXdOd0Mq7yM3AoG6D8vtniZPHBAkbXW9lsKqpPEngYO1vT5pH9K5DbNargpunV2Ia8zOLf8TEqGaBtXsImB3Jniaa9HtWrSfP53kMEaAglgAonywFILt3UgTuNRHp0uRubaBvZxnk4I4/iZifQd+5/Trb27YAYuFkhdm1nIJKoC7SRmB6yPXNSu7ZfNqqQXodUXGx0EMSILJBAX54E7i0THpBgYqaz01XS6tva1vg2VAQZJkzM+574MVTPiHXm8V8Bna7IG0owNoYLEsRAkkD7H0q0/D7NbW2v9pLR81uBi5OQP1Hy4iYyfYVNSuhXBqOpfsO+mOvhny7fCVDtElQqyVVSeO+cnM+1T9a1iKF7+MCImCcSQQM/KD69xUdi6ltrj7wETdcumGwPOczMidxnHynsMU/T6v+2XXvslw27Z8RJ8vhnzDYsQCYXdx81zPFMm+CurdnWg0YDDbaCgKWYgFdm+PDRABMBFBHoWPeiR0u8+n2KWRoI3M4YsIzuaBsnvzgHuTW/htWDvcusiAAbVAmCWChWAkbQBAEnJxT+3+8BIY7VZXzAJBd98gcKAoEDkHPNQsjs7AL1hUUquxERCbhO4sFUGCg7sSO57g57qunW9yam346O4DXFug7VHilgFY9iFUkQcTTDXqtyVVLpa6tzc0yFCoFDNGCSY5/iOMUL0TpCWfFssbnCMbwMbtwCm3A42y3vmaXkvTqL5sN6E+5GvXVA8W34cWgdot2iygqx5JJJ+kUb1G3cW25tPbEAcrhBmDBzuj1rWp0zKiIvlCP+6SYDkSQznsgXd5aDsalLpR/Ee2Lfig29uHuLgsx/UomoVvd2vr6QN1PpVpmVr5VhaU7txEtuHDARwTgCKRWDdSzZdkN674gVTkC2hMAiDgAVL1vqnj6y3ZDFyqjeu0+HJk7mI+kQfWk9jXm54doXjbuC9te0gCqqIwJ3zwIHI5mKVseMW1/v3G/xD1JLd20l24Wl5U/KpJIkSOQJj7VTOr9SCXiD4SJdaWdBumJAGO/H4qTrvV//wAu74lpW8Nx4IOAgEHjghhS7SWbqvuKELeBZSQuYMNt3A+oox5GljSgpAD2g6v5t5aVDjuUyrD0BGD71XmqwX7ZW0ofBALccByTHtBIFV5zWvE9mc/PGmcTWVuKyrCmyS2YU0tbmmd62VTIpdbXIrof8hJSkq7iQGtoQlKm5prqDC0stiWFZcvCQ0Ri2LdLTTLWmABS2tWdVjjEWIfosKxoF+aPXFv60AuTV3VL0Rj5YI8tjnQrgUP1RqM0q4oHXiTJ4FXzenFJ+wi+ID03INN7aFvm8o9Byfqe1L9IZYegpqD5SazdHhcobva+P8jZHuJ7583sK9F/Yhot+ta5AIt22+zP5QR7xv7j69j5w3Jr1/8AYZbQJfLRuLWuT8oTcZA+rjP/ADWTI6+0kvl/NFkeUemdSnywSoBJaAflXkYHH88QKW9RvSxO1fL8wMS3oD9px/iH3M6xbJXyO6wRLCRAiCADk9s5y3sYVgS4AO4iGiJhgcEj2JmT3j78qTN0FtYZa037rZMM8kFRkbh2z2APsI7muV0oS2PDJgBjmWMxzkyZI/nxgUg1/wAapav+E4iFjcBJkjBJ+y/j8Rv1q0ZCWxtchzPAYwQwDA5UosAYyTOAKFoOiTF3ROu2kvMmoA2MJJPZ14HHfjtVl6b1JI3WQGuDbAj+IgK2eF2gkmOwJFUrV9ODubm88zPv9e5+lG6PqRAe4BD/AP7HChQNu0EtcYEcKDtAJhjSRZblh3HvxR8Q+Bp1tG6rEwLoYf3odFAUCCVJeCZGAxoDTdTa3YtXmO5tU9x2jyjbukBEBkGBMDugyDMpdboQ21Huu4uOX3XHaQG3eVf4QCQZHP8AS+abpwYrZCpcsog8KZAIU7mVzBnGRHMGfWnRS6Wws6j1BFsKha5IuHw7ajad6wylzJ3KWwI/hFNv7QLKXHVSpe+0BZyMbnMxjcvGB5vpWavoYu3VfY23DgscAlI8ggHykKeeVFKvjDqCNZYWmZriwHYA7RJaAMcmMn6Urbrc0LTskXGzrhct+VXKuJW4uDjPGPT8mKgvdSkKqAglkVgMshcEk3D25XPrVG+DtVcfTXFFweIgWJOxQslNjnEGFLY9at3S3D299xFTx9jQnClQAg9TxJPuKa9irQk/r64AviALcuIjqXsfvCzMWUswhBkZEbiB2NVb4q+ITpri6XTKFW2EExLMTtYljEnH5q79Z0mpa2Vs3VUyS9yJKrjyoO3JMV5/8W6fxkCo+64LgJuxDiBtBcxJEj+lI2WwarzXv/JFoXtWjc1KsRdad24khiZhiT8vfFHW7YcIWddz2iz7Y38hgJ7g/wDFCavOmRLgLBtouOpiQMN/SnGidA11tpleBgwFiIC9oINV2T5Cjpdk6hi160iqUIsK6GQsxJbkmIrPirRi1p9OoVlWyQ6sew+UKJzGTT7X3rj3NNCIUDLvaMWwMkgUl+K9fbvG8inxWUKjSYnJyF9h39qsXIkvUnsVrqFlWW5bLTuUXFwTkZOfQ4qj3z3xnMDtPb7VZ9PdlbdwiEtlrLocwOzE9+RVb1tqLjALtG4mPQHI+1asfNGPLwRgGsrvFZWkzk122SP+8cj/AHpcX2nsaJ0F3zR6gx+DQuoHmIrOnuWE97Ubln8iodEssKhFG9MXJNaYS1yiI9kddQOaCXmidW3mNQWlzXRzq5wQkeAzUYQCg9OPMKL154FRdPtFnAFN1H40I+NwR+FsbbttstBP/e9KNbcJPp7elO9de3RaAAS38xH6m5Cn1jvQfTek3NVqbVhI8S64VQcDPLN6KBJPsKoyzc8cpv4eF7+WGKpgnTxk0xvGEp51f9neu0YY3LSm3j99bcOmcCRhhmBlRzSG10otc8PfLnAxiRJYZPYDmlj16wwUUrpNv5edrLY9NPJ6l5r9fAqCnNen/APxJotHpgLt0i47lnCIzMqjyqoIGDjdj1qkL0Bzqk005YiWGNqxuZs+igmvTej/ALO9CieJdW7eBMCGgcDMKR3aIzx9a5z6jVDbiW5Z9lKMqa3WxL1T9relJARLrryQFCyRMSWI8vGI9aWdF/aWr6m2ngsBceCdwlQT5YQAzwoOfX2p3a+BdIWQLp0GdzySQFmAog5J+3HNPNH0vTo02dPaUg/3gXCwTBBj0nOBIInFUbFvqWxQPjG9YfU3BcQrdwJUkAERyDyIGK5H8UgKAMTmD7U76t09L10tcZHmADA3/wCGI5kbhx2qk9b0t3TMDtlQcHJB+vvVEmtVXuzVBvTdbIteneRA57ChELWmbejFTmFJjdx5s5+/vVfPWyQoI2/xbefpNF2+rm46rbMN6MRDQCY+uKHBZyhvpuqpeGxh8pEdisdqu/TOu2bWiVt5N8NAUeY8kRBIG0rM+nMSBXmWq1a3ioWA5JG5AZlQNwYemf5UPY1N62YYSOZ9QeDUTkVzinSZ6vb6kp0zXQzByijZJ8hzKwfaPyKXlLQ0igg+MwDOZxI/8k47VU9P1xYAJ+1EXutAjFBy2HSS4G3wilovqNOWKl4cR+tZCskff/3Grfr7TWVRlDQjlbVgYNxnJHmPpAkf5a8qOuNq5bvqSGRgccx3H3Ej716Mt9brDfcks6PvUxsicLyd0EA+xpovYR3dBPVuqrp7EC4UuBoYkTODO4/Qc+1UfqRZ7bEX1Rt29mjm2DHm+xpb8WfEK6m9ft3iyW1YLbFsfwNB3euJP2oTp3VLdxL9txKhQtokfvCDIC45OAYoD/Z1G2Gtebb5CfDuEhWPyM4MgDEidszwac3dAbjX3QFbnhbU/TJM8HvxVT6fobp2tvupYRwo8TJ3LgkL+mOB71bvHCFFDFlDoCTnLHE+ncUr22JVPYU9S1hI32UvL4KgXS7GN20jayfqYbuarfV+qeIp8K0LbFlcsskllEc+hImrn15Gt3DtwLvmvvg+UQu3acSREms1OnspdF23sGAJtiVCcwRwDimQzmkqq/1KjeRmLhRh1V4xBYCHMznhce9VrXmWDTJYT+Mf7VaOpdM8I+Oh2AtG3t4d2Bug8GSPxVU6paFtyoMgcH1BzWvE9zm5VtRFNbqPfWVptGag/Q6AK6nkkNA/0mlmrSG/P8jVmW7bQnYwcqMtB7xESBH6u3aq3qXlh/3msye5fJJcEvSekXtVdWzp7ZuXGkhRHAEkknAAjvVkT4F6haU79HeH+UB//iTVh/YBYnqN1+yaZ/yz2gP5Bq97uXoq/FPRLVRTLfY+Qtf0u+h89m6v+a24/qKF0o8wr69u3wec/Wlup6fYufPZtN9UX/itn3pPJraFp1R8ra0y1MNLbNm3uj96+Fn9I9T9K+grnwZoCwf+y2wwMgqNufXFLOofsz0V1t83Vb2ckfg4peozrLk1LZcESpUeNafTAKf4UG4n1Pv9TVs/Yf03xeo3NQwkWLZIPpcu+Rf/AGC5/KrTq/2WobbJb1DAMf1KD/Sn/wCz34XHTbN1C4uPcubi4EeUKFVft5j/AKqGbKpR0x4VV/6SK7jv4s0L39Ldt2yBcIBWeCVIaPvEfevHz8Mfv2Qi417aD3xcPPAgAzEnAr0/4gsXnupctE7VUiEYhgSfMSJEjCjvwa1pOq3QyI8MzNEOIZVALE9jwsZHJFcDqMv/AGFCpxv02ls0+1nZ6duGDUnGVb0+U/Is6B+z61YIvi441Bt7WY+dJJViQuCMqBzx9aNuW9qQSCFLewJtSlx45+aasWr1Hh22eJKqSB6nsv3MD71Uuo3Ng24bYAjE8t2ke5ME+8VuyRUUkjDilKcm2wbTdXUlgQ6owJVgDk4DQAJEBgJB7nNW/wCG7QFncCTvMyRBgeUCIGME/eqn1QrbFpUZlDMltdkeYygtqs4iCQZ5ir8iBQFHAAH4xRwrcmd7fMA6no7ZVn8NS6gkMAA3vke1eWdf6el281wkNCAIh4ESTHuxOT6AVfPjH4mOja0FVXL7iwaR5RAEEcEkn14qp3uv9Pc7rwvaYk58OHQn2AUsPssVg6tX1CljktSVU77+5u6SDWB64vS97Xt7C/rHwrZu2F8BIuqq7isAEAAMzA+p9MyRVY6Z0rwrh8VXV1baqlYKH1Mn3xXsvw7obTot22P3RymZLkEgPcJ9MwvApZ+0vRhba6hfK6yJCzOCySO5kRJ9auwdNLHi9crfPtv49ijJ1CnlqKpce/6lG0VkIj+DHiHxfIQA5eBwWyQOcdq66jctoW8UhwFVGKRvVlVZXOA5IP2oReqp46M7JvUf3hMW5wSoJBjdt5oDVdYQeLssjw23EOFlvEzkH0J7/wDJoOJbb/MT6b4euXbaOlxGuOoY2u6g5Etx6D6mlyyjlXEMpII9xg1cmLWG2pabebctdBIXfGFHfB/rS8dJsbLovXT4i7GkKT83Kj1aZz9KHOzGSSVp/oBW1DiKZ/Dmle1421nzBHmMDsRSTVaK7ZAYeZCYDD1wY/mKj0/U3tODcDMhIChHHzEECV9aig0K5KSGfVul2rjK0lXdp3Hl+0NPuO1ZpejJaKvaUtcDBpO6I4IA9s1NodLutbbg/eqzOmZZcyF3e3pUb63UC87C220Jv2k/pEbmUdz/AM0fYK9Xcm638RC2zC5ubEmypEeo7YPvUXwb1YlXVwFDREzPOSG/i2mkfw10l7xfU3wTbuTAJywJxntGKcX+m2LCzb1Lo7AhVYAYJ2MR6xPNFwS2FhkTjZLr9JYCNcsXEu3QgK2/E3ZGGLKTk4z6+1VV+u3lDC2lu0Dl1UnLcTtb19BUg0z23cIrXFYMm5RIcYkgxgzR3V9Jbs20BtISoQsGY79xkMsD5h/5oxVDz01u+QXWalmC3bqXAl1NgG5QCf0kA8Ui62sXIIggAHM57x+f6Vbr3WN1tdlsOm2BbZV2pHzZ7DsO9UjWzvPocj29h7DA+1XY3uY8sVpshn/uayua3Wgyh1y7tt/5jPu3/ilgaTW3uk1qIHuf5Cqkh2z2H9gCfvNY/ollfybhP/xFetXb1U/9lWiW3oLbBVDOiFiAAWJBYbj3+erQxpsUlKNiSVSo2WrW6tUl6G06jWN//VFH+m2n+7GrSJWm/A8BroGuRVdt9XubokENqmtCRwirJ+8g5oN0SMXLgss1zcODWVFq3hCZAxycAe5ogJQsdvupz+K6t3Qf1AgdjzVP6sjMCP7S126CD4VgFFYdwSknMck13oem6tzELpV8uP7xoGcEQo+81KJZYfiDVBFQEjLhj6kW4YR7+J4Q571VkuTcUmJ3FiSflA3ESY48oGPWmvWgGFxSQRZVQTAPmjxG+ki5b/FINTZLlFG0T5WMngnJJ9ttZcz9RswL0ln6XbFzUDAK24K4wsDEdg0sv4HpViLmMg/akHwVpGS05Zt0tCmI8q9/uSfxTXXajZwNzn5UUwW+xxHvV2NemzPlfqo1r7lsJFza4OAjAEsfQA8mqve+AtNeY3bltrLkeVbREIPoZBP0FWPTaUz4l2GudpEBB6L/AM0bMeo/mKMoKXxIEckofC6I+maRbNq3aT5UUKD3O0RJ9686/aN8UO1yxprKOdzMdqRuckG2gzgCWZv9FeloSfQj2rz3rumCap9WoHiMRbtAjyqiqQ/+Z2l3xmIGM0uR1EbGm5WVL4j6HeuOm5R5Wh3tgEZ2qWHby7YiOZ5ow/DSoV/eNBZQEZMklgAuDHPtQes6xda1cuSqqZEkTEbn/wBeWwc5ajfho+JcsXEW1uT5LhBUeIoCjxAe0nuTWVNSXBsqSlyeg6npm8bWRlIg27i/qULuJMc8EZ9RSnVdD3bRbXy3LYYbu0n9R7c046b4lu6bbGAtobCDIdklruJMHIA+lB39cv8AZvEd7i3gpzdGxQwYMfL7QAPpQYVGuHt/nueZ/tFuPY8O0jTsadynygmVK/THeq5oep2fE33kMDEqT5T2+gr0PRdCN9mvMqMjGdrQd08MfTPpVb1XwHdR3dgCArP4X6QMwD3MUYSVbizi+zDNBc8Yr4QYkj5ifKB7+9T6npupXTvee+qblcHxAAFQ9h37ChuifEtrSaR7aWd1wrLkkYIMesxtjiqp8YfED6rZggCZWTA+gqKDcgynpiH9Odn01tELERIYGNrDkD8d6NWwRBvnxbao6g21JKse7jJmTyKr/RCUQ+fBBlDx9BVmsdTVEGx7YwQzExBjHNGSpiwk6oW9N6u1nT20QmZYnYCSJxkdiK1b2m4bt+3eKMoyQ0rcETt7gc9qDdGRjJ3gEudmPmknHcYNF6frLDMbVAkCCBHocxyaahVKgrcPCLMoR1XCk58M4yI4mM+9Vjrloq6g7flB8vGa56vrWd9zksxEYPlA9BQF66SMmYEfYYFWQjW5VknexGbtZUVbp7KSZkiP51FFZWUAn1X8J6TZpVUfphf/AEqooy4tZWUnSfgx+QMvxsr+p+KLaaoabZcZiVVrirKIz/KrGfp+a46BrEXxWdgpu6q6qz+pl8sD1wh/FarKubZp+yjVLwv7WCaHr2pbVqWRRpLjvbtn9W5Ax3H2O1h+Kj6X5m0vvqNU/wCPEA/qKysoEdb0q7fsmXOaU/FbRpL3uhH5xWVlNN1FsyLkqfwqf7Fb/d/IclTH8jzVw0HxRZuYYlD/AIuPzWVlcLB1uVcu/mdDLhgypHUm9bd2DeZ3vETES7IisByQhHOPKta0TKty5vhk2KCMNySIA5kSfyaysrepXTJFelovyHwLVu0gl4gL78kn2BNd6XSFPMx3XG5b/ZfQVusrcjAwjdXW0EYx9KyspgC/qXUNoKISG/jIJUfgZ4qu37rXENwKX8MsFtuvmaDt5bhSJMjJHcCaysrJNts0wSS2FXU9HYZPktNbOGDMLYVu7BpkxJ7ZlY91nw9p/wCz6oW7hYWltO9vZyxlJK5gCTEfWsrKRJUWxvUl7lp6To3TVPduXAC/ii1uJgww3mR8vlGD3pT183NS/gBfOoYKdxJaZO6fTH9KysqufCNNtyt9k/4DNJcFs+FcM+FL3XVYt5gqD6MB2qc3rm66/i2WnNsYIFuYMt7mfxW6yhwLWpX9cJijq/SxqLd4+HZ8TZFtjEbiJI+vvXjvUtKywPT5u+0n1/nWVlWY32KpxTOrll1BCoxG3kZwc/bilIusO5FarKtg92ijItkwjTdQZe5HpGee2e1NH66CDKliQeYAn/YVlZT6UV6mhOTJmuH4rKynEIqysrKAT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68" name="AutoShape 4" descr="data:image/jpeg;base64,/9j/4AAQSkZJRgABAQAAAQABAAD/2wCEAAkGBxQTEhUUExQUFRQXGBcaGBQVGBcXGBUXFxwXFxgXFRccHSggGBwlHBUXITEhJSkrLi4uGB8zODMsNygtLisBCgoKDg0OGxAQGywkICQsLCwsLCwsLC8sLC8sLCwvLCwsLCwsLCwsLCwsLywsLCwsLCwsLCwsLCwsLCwsLCwsLP/AABEIALgBEgMBIgACEQEDEQH/xAAcAAACAgMBAQAAAAAAAAAAAAAEBQMGAAECBwj/xAA+EAACAQMDAgQFAQUIAQMFAAABAhEAAyEEEjEFQRMiUWEGMnGBkUIHI1KhsRQzYnKCwdHw4ZKishUWJENj/8QAGgEAAgMBAQAAAAAAAAAAAAAAAQIAAwQFBv/EADERAAICAQMDAgMHBAMAAAAAAAABAhEDEiExBEFRImEycfATFDNCgZGhI7HR8QUkwf/aAAwDAQACEQMRAD8A8UHNdXK1ZGay9Wv3ENWhXb8VqyKy+cUJbRQe5xaFS3OK5sCs1BpXtEnc4tCpr2BXFgVvUntQitidzm0Kku4Fc2FreqOKZ7IHc504ol6j0q1JqTANNXBAS1zRirQ2mXmjYpse8UBgdz5qIQUMuWNF2xinxrZsjI74x96i1NT3hlRUGp5pMipERJHkWugK264Ue1dBaqigs1FZXQFYRT0A4rK6rIoUQ1FaIroj1oe7ePakckgpEpFYBQhvN61tdQfrQ1oNBkVkVHavhvrU1OqfADUVhFdRWGpRDkCtxWVuhRDIrVbitVCAmnGKiump0wtDvzVlegncmtDFR6g1Ogoa8c0uUiJ7C1FqTmibQxQbmTS5OCIJ061DfOaJtCBQhyaaqiTuFWVgVDqjmirY4oK6ZY1JcEQdpFxUWtOKIsiFoTWtmmeybAuTrSCin4NQ6EVLqT5TV6ilFfID5ArHJo62uKD0y0xtrRwr+n8yS5B9s3PpXV2yZ4q/fAXwwxtnVFNzMSLcj5FHLfU9vb6046joRPmQY9qwdXm0yo1YOn1q7PImY+lRgmvR9X060QQUEVSesaVFbycVmx5lN0NlwOCuwBL575okEETQLCptK2SK1Y5u6MzQRWq3Tb4X6eL2oUN8i+Zvovb7mKuFW+xNpPhpnUNcYoDkKB5o7TPFa1Hw2s4Yx716T1QWdsjv9Oar+osBsrXJz5Ja3pex1MOHHoWpFJ1HQQODSC6oBIHrXoWr08CTVF1VvzH60+CcpXqKuphCNaQSjtO8ihWo7oGnFy8lskgMwBI5AnMe8TWqLox1Z1Fbojp+mFxmGfkuMoHJKqWUfcgTTnW9DtWi5drnhoSSV2lmWLQULIiS905OIQ/WrHkSdEWNtWiuxWxVgu9EtLvDNd3TeNtgF2bLVtboN3Eid0Y7ihbfTkF50cvst2t7ldu+diMQJEfM8CaVZIvgLxSXIoxWVbrXwaHUOl7yMAyyudpyJzzBrKT7xj8j/d8ngpD4AoYc0TfoeyM1tkvhRSgrgUGOaKvGBQ9geYVTLdpBQWcA0CvNG6owtC6cSwoZOUiILu4Wg05onWngVBZGasa3SAg0YE+1AoJIozUmF+tDaVZYUX2AhkoxS3VHzU07Uocy1GaqHzZI8jHRriudcYWp7KwtC9RPAq6aqDYq5NaMYpnprBdlQEAsQJPAkxJ9hzQGiGKsPw5onu3gqBTAYneNyBQOWWRuEkY9xTx9GG/ayVcqPaemKlq2LKMoAVRIIOAMexwIpL1dip4x+ZqvdM01yxbuEsoG0kBVZVDGcIrGYj7UqOlug7nRnJJPieOBECRFs8zwP9ua4U563udSMXBWF9Z1OCBzVA10kyaturMQcyf4sGkHWGGKTHKpUTNG42IborNJ832NONL0N7wBkICCVkSzxztUdh3JgcUCuka3cZWGQPzMEEfateOScqMUoNRtkkVb/hrWNpUDqbW64CGWf3oHGQREe1Vvp4lwuM4Eicnj+delP0gKgJ+a2BLKsyfckYnNP1E2lQenhcrA+qdUv71TbbAb9TAKv8hzmgdQTAKt5u8NuX7GmFsC5gtu/wALCTMZ55pf1DoKTuBZOflYjvjAgVgpdzetXYB1erLDzc1S+oLFwj3qw66wAxBdz9yP6UttdMVrksTtGSJ59qbHJLdiZ4uSSSEhOab/AAtctpfD3H2Bd2dpblHAOPQ7fzTXSaBWVjBVSfKCo8yzEycmovh7SKrXSzKEVxBOcWy1ySACYJtgYGa0Y2sktJmyY3iSkb6RqLdjU7t++2oeH2ldx2GBtyR5iBRt7X2b4Nu5dKJ4NgeJtZvPblrggdzvIn1UV3qNJGrsYlSzEER5tty5cIA+6jPqKItP/dlv70XArbwu7a95vmAG2QmmIx61peBN3e5THM0qrYF1nXFu2rlveUV0uGM4fxgUQwM/ulA9M13f8BruoYapALysA2x/JLowUj9R2rH2qfSsXS221nfYXOy3bLK7Kp8qxDT/AGhTnA2cVmluqcMAz27aFh4VvLMlu41seu7w7nmIxvxxQXTJcOv2C87fKv8Ac5HxmU8lu3KL5VJMEqMKSOxgCspvpbSKiqbLkqoBI06tMACd3f61lT7pjJ96yeTy7UGs0ozXOoNTaRea15aeR12RWuDnVniuNGuazVnNS6FcVlf4gexrXHgVxol81ZrWlql0IgE1EtWSidiHVtLVvSjNROc0VoVzVq3kyPg3rzwK50C5JrnWt5qI0C+WfU0zXrrwDsEXzCUqtiW+9MuoGFoDRCWFNNW4x9wLhsbqMClvUD56aUn1LS5p+o2x/MEOQ3RjAq8/BXUFs27kIGu3XRBOYHIPIxJP4FUnSDFNemakLeRSYDEAH0flD+cf6qPUwb6d12Q+GSWRNl8611KyHCb4MfIyGSY/w4z60ToNdbNoEqbbQefTsQORNMdboEdFP9q0+5QJ8SwyncF4DB8ZHYd/zTeoO7GE2MskB0Y8dmgjAMjEmuBJcs6sZ2R9YuBiWHH1qtX13suMd6bX1hM+9Lt+0TzVcH3Gmr2LJotOELvubaEAEyFJChn9io4ntBqmarUeI5fsePZQNq/yA+5NSazqt67+7Z/JyVUBQeMHue1QRXR6TC1cmc/qcur0o3Yu7WVv4SD+DP8AtXpDXWdSxv8AhFsgyOIxjv3/ADXmtXj4U6gWtGFLXba+H5YJNtiDHmxHlHPoKbqcdpS8A6edOvIVplA8xvBiByoVfvAE0L1DVs2D9P8AzXeo0niNNy1tjgQAR9SsCl+qvAGB+n+tcydcI6Ub7ivVJ55Nc2dhaHbYgBJPvwK7umcmhNanlj1poizJer9bVLfh2mBIjbtyEH17mk2mSFHr/wA0M1ibnGOTRtdDp8airOdmyOb3M2itEVua3WgpNV0DWhWAUAEwvN/E/wD6jWVFWVLIKbpzRelGKC70wXCH6VbH1Nv3CwC8cmj9IsKKXcmmnCH6VRDeTYWLbpkmjbYi3QPJo/UYQCmwK5tkkACmHTlwTQC0y04i3NWYI2wSALxljTPSJ5VpWok07tLxVmNXJsEgHqjdqi6avmrOot5qm6UvJotf10vCJ+UPPf6UjOWNOb5hWpNb5+9Hqvyr3BDuN9KuKG6ifOAOaN0w4oG6ZvCtWVeivLS/kWPJ687B7aut75lU7TxJAJpHrtYqgjcJMjFVKxqLvyi4Vtjn0E9lHqaJ0/Tzd/uroZxJZbhghfVfUfavO9V07hNpvY6eLqE4ryT6i+DicULdtkjimWk6GZ89xRzyQJjJj6CuuohUYKhB2xuJjZmZDT9QZHv6VlivBe35KwFO4kCZ/n9B3rqnNvRmSoBdm+WNyt3zEYBEf7xQ9/pF1QCRJM4AI9eBGeO32nFdLpstel8HPzY+6FhNNvhzrJ0zlgJDCD9uCKTu8VGXJrRPS1TKI2naLfrfiY3J2j+f86WLqp4zSbT6goytztMweCO4NXUaI782ypIBCx2YAjj2NcrPiWPdHT6fK8mzF+n0kkE/is6j0+4bbXFtsUES8YySOe+RVv0nw/HnvMuweVlQy6uSAAT8uJkjNN+taAXAbEbFKHbtbYrLIJ7YafSaoV8l7kuEeUW9P+6G3aZYi5gAqP0ZPzT94pcyQSD2xV6v/Cdlbm9niyIZQWVSRxKt9eODQ3Ueh27ltnQhdoJn1WY8xgT/AD+tbMGdRdMy9Rh1eqBTKyp7+mZDDDngjgj1BqGugtznvY1WxWVkUCGv+8Vld7qym0oAnsiSKN1OEobSLmpuoNwKeC04r+Yz3YJZEsKYaswn1oTRLLVP1E8Cs8NoNhfIJYWWFGdQPAqHQLLV1r281W4FWOUgPkGSmmpxbApfp1kj60b1M8Cr+njUNXswS5oE0iyw+tOl70q6avmprdMKafp4WkLN7iTVGWph0xfKTS26c020SwgoYlqzzYZfCZrzCfWlenGRTDqpwBQmjXzCpmV5oIkfhG9kY+1S9O+HL7zfKhLcEqXIDOPVE5YY54Par78E/BUoNTqkYWipZJgKABuDPy2QMCMfWBXbL/bn88JbtnabtseaFBBW2xA8EAFgWYCOKq6vrEmow5T5Hx4trZ5pqdSD8vHapOhXYvoZiJnG6R3AXvj/AGq+9U+DNJaU3AjAGBatu7SxJidvIUQxgzOPpU3TNFgWbZFtIPiXAoBUAidoJyZgAngk+tcnLlt/M1YsPfwVvUjxXkEyvEkjbkwQIUKSOOw57iuSBhUUgxkSMCRJJP8AmALHGIEn5vSrfStGStu1Zd2ghjuCg4G5ySTDAbWJxh/81cf/AEE2t72wJCjKsSGEy+0bhtI2xMgQ0TMtVaLnIQ9N6SbARk2lmlSrhQbsklRuc+TBDEbTjAOJLG/0U3d0Iy5YOpwZAHA2rMTzIJHfsHT/AAw15dP4ii3bXzBLe0MN7WxtYBduJBn/AAnAp9reh2rKlUJW2QGdGdoCgkkjk5MTwDmTzRV8lcq47nifXfh/cSYKtMEhSAxIkQv6h23Ccg/aoXrJUwwg/wDc16PrrzXDdW01xR5VtrAIWWIHhsqfLuIkv/FMzikPWvh68CoKqXb5Y3AsSxEgGTMzI/6b8eTyU5MZV7FreyrMbmVZ9NxA/wB69nu9RbTrdu2rKs5uC3bZzIS3tBHlnyyOOBApZ8MfBC2E8S6Bc1BgBeVQkhfIeDg5Psas/wD9pBrNzdb8S/sJF4MDLCNqR+e3tVeaerZGjp4KPxi/Si947KyW1sKhdnXeFvSRLIoOcn/zmn+n6cm0FV3Jsdg10QTJJ87/AKQOwE+9JOjdNOlN24xNy6ioAiksUDHDEHtiP6CnvxBei26JNxyqoSZi2LuxT9cEmc8VmqjVP1Oo/X1fkry9KtuyLdZS5Je2xBt71TK+GZmBMSew+9Q9f+GLt4p++Qd2VGARAc4Ay7cZPr2onVXLGk23N1y410bVDv4gtWxi4yZEzgCfSuLWoV9Oyy/iX7pNuNvi7TALdgJg/YUaRPUvXv43X7lf6n0YOqwy3LRhSzN+9VsjzZIP2Iqnda6I1hjEsvrHH1/5r07+yvbti08tjYGVAEUycxxIE5Aqu6pbbISHL7fI7AyFImSAePtV2LNKLMubHGR50XraPRXVdH4bYMg94oAmt0cmpWYZR0umTRWVF43/AHFZVmpC0D6Faj1zS1E6MQPtQN9pJrV1Mfs8Kj7L+dyR3kFdNXvXHUGlqJ6esLNA6gyxrG1WMZchXTF5ND6lpY0ZoxCE0Bc5rQlp6cH5gjQL5hW+otLV304Zn2obVGWNXy9OB/JC/mC+mLzR2tMLQ/TVxUnVDir8S0/ohHuxOeaeWV8oFJLQkj60/tdqz9Hvql7jZOwu6q3mqTodtGvWxdYJbLKHZuApIDE/aaH1p3MfSeaefACA66wdgchiQpIALBHKyTgCYM+3rVWWbeeTjvS/sh4rZJntS6m9qrZs2g2n0hTdvuSl69b4he9tWnLN5iJwPmPF3TJZVVCgkJCBJCggnlDgZJH5HeKfXdOd0Mq7yM3AoG6D8vtniZPHBAkbXW9lsKqpPEngYO1vT5pH9K5DbNargpunV2Ia8zOLf8TEqGaBtXsImB3Jniaa9HtWrSfP53kMEaAglgAonywFILt3UgTuNRHp0uRubaBvZxnk4I4/iZifQd+5/Trb27YAYuFkhdm1nIJKoC7SRmB6yPXNSu7ZfNqqQXodUXGx0EMSILJBAX54E7i0THpBgYqaz01XS6tva1vg2VAQZJkzM+574MVTPiHXm8V8Bna7IG0owNoYLEsRAkkD7H0q0/D7NbW2v9pLR81uBi5OQP1Hy4iYyfYVNSuhXBqOpfsO+mOvhny7fCVDtElQqyVVSeO+cnM+1T9a1iKF7+MCImCcSQQM/KD69xUdi6ltrj7wETdcumGwPOczMidxnHynsMU/T6v+2XXvslw27Z8RJ8vhnzDYsQCYXdx81zPFMm+CurdnWg0YDDbaCgKWYgFdm+PDRABMBFBHoWPeiR0u8+n2KWRoI3M4YsIzuaBsnvzgHuTW/htWDvcusiAAbVAmCWChWAkbQBAEnJxT+3+8BIY7VZXzAJBd98gcKAoEDkHPNQsjs7AL1hUUquxERCbhO4sFUGCg7sSO57g57qunW9yam346O4DXFug7VHilgFY9iFUkQcTTDXqtyVVLpa6tzc0yFCoFDNGCSY5/iOMUL0TpCWfFssbnCMbwMbtwCm3A42y3vmaXkvTqL5sN6E+5GvXVA8W34cWgdot2iygqx5JJJ+kUb1G3cW25tPbEAcrhBmDBzuj1rWp0zKiIvlCP+6SYDkSQznsgXd5aDsalLpR/Ee2Lfig29uHuLgsx/UomoVvd2vr6QN1PpVpmVr5VhaU7txEtuHDARwTgCKRWDdSzZdkN674gVTkC2hMAiDgAVL1vqnj6y3ZDFyqjeu0+HJk7mI+kQfWk9jXm54doXjbuC9te0gCqqIwJ3zwIHI5mKVseMW1/v3G/xD1JLd20l24Wl5U/KpJIkSOQJj7VTOr9SCXiD4SJdaWdBumJAGO/H4qTrvV//wAu74lpW8Nx4IOAgEHjghhS7SWbqvuKELeBZSQuYMNt3A+oox5GljSgpAD2g6v5t5aVDjuUyrD0BGD71XmqwX7ZW0ofBALccByTHtBIFV5zWvE9mc/PGmcTWVuKyrCmyS2YU0tbmmd62VTIpdbXIrof8hJSkq7iQGtoQlKm5prqDC0stiWFZcvCQ0Ri2LdLTTLWmABS2tWdVjjEWIfosKxoF+aPXFv60AuTV3VL0Rj5YI8tjnQrgUP1RqM0q4oHXiTJ4FXzenFJ+wi+ID03INN7aFvm8o9Byfqe1L9IZYegpqD5SazdHhcobva+P8jZHuJ7583sK9F/Yhot+ta5AIt22+zP5QR7xv7j69j5w3Jr1/8AYZbQJfLRuLWuT8oTcZA+rjP/ADWTI6+0kvl/NFkeUemdSnywSoBJaAflXkYHH88QKW9RvSxO1fL8wMS3oD9px/iH3M6xbJXyO6wRLCRAiCADk9s5y3sYVgS4AO4iGiJhgcEj2JmT3j78qTN0FtYZa037rZMM8kFRkbh2z2APsI7muV0oS2PDJgBjmWMxzkyZI/nxgUg1/wAapav+E4iFjcBJkjBJ+y/j8Rv1q0ZCWxtchzPAYwQwDA5UosAYyTOAKFoOiTF3ROu2kvMmoA2MJJPZ14HHfjtVl6b1JI3WQGuDbAj+IgK2eF2gkmOwJFUrV9ODubm88zPv9e5+lG6PqRAe4BD/AP7HChQNu0EtcYEcKDtAJhjSRZblh3HvxR8Q+Bp1tG6rEwLoYf3odFAUCCVJeCZGAxoDTdTa3YtXmO5tU9x2jyjbukBEBkGBMDugyDMpdboQ21Huu4uOX3XHaQG3eVf4QCQZHP8AS+abpwYrZCpcsog8KZAIU7mVzBnGRHMGfWnRS6Wws6j1BFsKha5IuHw7ajad6wylzJ3KWwI/hFNv7QLKXHVSpe+0BZyMbnMxjcvGB5vpWavoYu3VfY23DgscAlI8ggHykKeeVFKvjDqCNZYWmZriwHYA7RJaAMcmMn6Urbrc0LTskXGzrhct+VXKuJW4uDjPGPT8mKgvdSkKqAglkVgMshcEk3D25XPrVG+DtVcfTXFFweIgWJOxQslNjnEGFLY9at3S3D299xFTx9jQnClQAg9TxJPuKa9irQk/r64AviALcuIjqXsfvCzMWUswhBkZEbiB2NVb4q+ITpri6XTKFW2EExLMTtYljEnH5q79Z0mpa2Vs3VUyS9yJKrjyoO3JMV5/8W6fxkCo+64LgJuxDiBtBcxJEj+lI2WwarzXv/JFoXtWjc1KsRdad24khiZhiT8vfFHW7YcIWddz2iz7Y38hgJ7g/wDFCavOmRLgLBtouOpiQMN/SnGidA11tpleBgwFiIC9oINV2T5Cjpdk6hi160iqUIsK6GQsxJbkmIrPirRi1p9OoVlWyQ6sew+UKJzGTT7X3rj3NNCIUDLvaMWwMkgUl+K9fbvG8inxWUKjSYnJyF9h39qsXIkvUnsVrqFlWW5bLTuUXFwTkZOfQ4qj3z3xnMDtPb7VZ9PdlbdwiEtlrLocwOzE9+RVb1tqLjALtG4mPQHI+1asfNGPLwRgGsrvFZWkzk122SP+8cj/AHpcX2nsaJ0F3zR6gx+DQuoHmIrOnuWE97Ubln8iodEssKhFG9MXJNaYS1yiI9kddQOaCXmidW3mNQWlzXRzq5wQkeAzUYQCg9OPMKL154FRdPtFnAFN1H40I+NwR+FsbbttstBP/e9KNbcJPp7elO9de3RaAAS38xH6m5Cn1jvQfTek3NVqbVhI8S64VQcDPLN6KBJPsKoyzc8cpv4eF7+WGKpgnTxk0xvGEp51f9neu0YY3LSm3j99bcOmcCRhhmBlRzSG10otc8PfLnAxiRJYZPYDmlj16wwUUrpNv5edrLY9NPJ6l5r9fAqCnNen/APxJotHpgLt0i47lnCIzMqjyqoIGDjdj1qkL0Bzqk005YiWGNqxuZs+igmvTej/ALO9CieJdW7eBMCGgcDMKR3aIzx9a5z6jVDbiW5Z9lKMqa3WxL1T9relJARLrryQFCyRMSWI8vGI9aWdF/aWr6m2ngsBceCdwlQT5YQAzwoOfX2p3a+BdIWQLp0GdzySQFmAog5J+3HNPNH0vTo02dPaUg/3gXCwTBBj0nOBIInFUbFvqWxQPjG9YfU3BcQrdwJUkAERyDyIGK5H8UgKAMTmD7U76t09L10tcZHmADA3/wCGI5kbhx2qk9b0t3TMDtlQcHJB+vvVEmtVXuzVBvTdbIteneRA57ChELWmbejFTmFJjdx5s5+/vVfPWyQoI2/xbefpNF2+rm46rbMN6MRDQCY+uKHBZyhvpuqpeGxh8pEdisdqu/TOu2bWiVt5N8NAUeY8kRBIG0rM+nMSBXmWq1a3ioWA5JG5AZlQNwYemf5UPY1N62YYSOZ9QeDUTkVzinSZ6vb6kp0zXQzByijZJ8hzKwfaPyKXlLQ0igg+MwDOZxI/8k47VU9P1xYAJ+1EXutAjFBy2HSS4G3wilovqNOWKl4cR+tZCskff/3Grfr7TWVRlDQjlbVgYNxnJHmPpAkf5a8qOuNq5bvqSGRgccx3H3Ej716Mt9brDfcks6PvUxsicLyd0EA+xpovYR3dBPVuqrp7EC4UuBoYkTODO4/Qc+1UfqRZ7bEX1Rt29mjm2DHm+xpb8WfEK6m9ft3iyW1YLbFsfwNB3euJP2oTp3VLdxL9txKhQtokfvCDIC45OAYoD/Z1G2Gtebb5CfDuEhWPyM4MgDEidszwac3dAbjX3QFbnhbU/TJM8HvxVT6fobp2tvupYRwo8TJ3LgkL+mOB71bvHCFFDFlDoCTnLHE+ncUr22JVPYU9S1hI32UvL4KgXS7GN20jayfqYbuarfV+qeIp8K0LbFlcsskllEc+hImrn15Gt3DtwLvmvvg+UQu3acSREms1OnspdF23sGAJtiVCcwRwDimQzmkqq/1KjeRmLhRh1V4xBYCHMznhce9VrXmWDTJYT+Mf7VaOpdM8I+Oh2AtG3t4d2Bug8GSPxVU6paFtyoMgcH1BzWvE9zm5VtRFNbqPfWVptGag/Q6AK6nkkNA/0mlmrSG/P8jVmW7bQnYwcqMtB7xESBH6u3aq3qXlh/3msye5fJJcEvSekXtVdWzp7ZuXGkhRHAEkknAAjvVkT4F6haU79HeH+UB//iTVh/YBYnqN1+yaZ/yz2gP5Bq97uXoq/FPRLVRTLfY+Qtf0u+h89m6v+a24/qKF0o8wr69u3wec/Wlup6fYufPZtN9UX/itn3pPJraFp1R8ra0y1MNLbNm3uj96+Fn9I9T9K+grnwZoCwf+y2wwMgqNufXFLOofsz0V1t83Vb2ckfg4peozrLk1LZcESpUeNafTAKf4UG4n1Pv9TVs/Yf03xeo3NQwkWLZIPpcu+Rf/AGC5/KrTq/2WobbJb1DAMf1KD/Sn/wCz34XHTbN1C4uPcubi4EeUKFVft5j/AKqGbKpR0x4VV/6SK7jv4s0L39Ldt2yBcIBWeCVIaPvEfevHz8Mfv2Qi417aD3xcPPAgAzEnAr0/4gsXnupctE7VUiEYhgSfMSJEjCjvwa1pOq3QyI8MzNEOIZVALE9jwsZHJFcDqMv/AGFCpxv02ls0+1nZ6duGDUnGVb0+U/Is6B+z61YIvi441Bt7WY+dJJViQuCMqBzx9aNuW9qQSCFLewJtSlx45+aasWr1Hh22eJKqSB6nsv3MD71Uuo3Ng24bYAjE8t2ke5ME+8VuyRUUkjDilKcm2wbTdXUlgQ6owJVgDk4DQAJEBgJB7nNW/wCG7QFncCTvMyRBgeUCIGME/eqn1QrbFpUZlDMltdkeYygtqs4iCQZ5ir8iBQFHAAH4xRwrcmd7fMA6no7ZVn8NS6gkMAA3vke1eWdf6el281wkNCAIh4ESTHuxOT6AVfPjH4mOja0FVXL7iwaR5RAEEcEkn14qp3uv9Pc7rwvaYk58OHQn2AUsPssVg6tX1CljktSVU77+5u6SDWB64vS97Xt7C/rHwrZu2F8BIuqq7isAEAAMzA+p9MyRVY6Z0rwrh8VXV1baqlYKH1Mn3xXsvw7obTot22P3RymZLkEgPcJ9MwvApZ+0vRhba6hfK6yJCzOCySO5kRJ9auwdNLHi9crfPtv49ijJ1CnlqKpce/6lG0VkIj+DHiHxfIQA5eBwWyQOcdq66jctoW8UhwFVGKRvVlVZXOA5IP2oReqp46M7JvUf3hMW5wSoJBjdt5oDVdYQeLssjw23EOFlvEzkH0J7/wDJoOJbb/MT6b4euXbaOlxGuOoY2u6g5Etx6D6mlyyjlXEMpII9xg1cmLWG2pabebctdBIXfGFHfB/rS8dJsbLovXT4i7GkKT83Kj1aZz9KHOzGSSVp/oBW1DiKZ/Dmle1421nzBHmMDsRSTVaK7ZAYeZCYDD1wY/mKj0/U3tODcDMhIChHHzEECV9aig0K5KSGfVul2rjK0lXdp3Hl+0NPuO1ZpejJaKvaUtcDBpO6I4IA9s1NodLutbbg/eqzOmZZcyF3e3pUb63UC87C220Jv2k/pEbmUdz/AM0fYK9Xcm638RC2zC5ubEmypEeo7YPvUXwb1YlXVwFDREzPOSG/i2mkfw10l7xfU3wTbuTAJywJxntGKcX+m2LCzb1Lo7AhVYAYJ2MR6xPNFwS2FhkTjZLr9JYCNcsXEu3QgK2/E3ZGGLKTk4z6+1VV+u3lDC2lu0Dl1UnLcTtb19BUg0z23cIrXFYMm5RIcYkgxgzR3V9Jbs20BtISoQsGY79xkMsD5h/5oxVDz01u+QXWalmC3bqXAl1NgG5QCf0kA8Ui62sXIIggAHM57x+f6Vbr3WN1tdlsOm2BbZV2pHzZ7DsO9UjWzvPocj29h7DA+1XY3uY8sVpshn/uayua3Wgyh1y7tt/5jPu3/ilgaTW3uk1qIHuf5Cqkh2z2H9gCfvNY/ollfybhP/xFetXb1U/9lWiW3oLbBVDOiFiAAWJBYbj3+erQxpsUlKNiSVSo2WrW6tUl6G06jWN//VFH+m2n+7GrSJWm/A8BroGuRVdt9XubokENqmtCRwirJ+8g5oN0SMXLgss1zcODWVFq3hCZAxycAe5ogJQsdvupz+K6t3Qf1AgdjzVP6sjMCP7S126CD4VgFFYdwSknMck13oem6tzELpV8uP7xoGcEQo+81KJZYfiDVBFQEjLhj6kW4YR7+J4Q571VkuTcUmJ3FiSflA3ESY48oGPWmvWgGFxSQRZVQTAPmjxG+ki5b/FINTZLlFG0T5WMngnJJ9ttZcz9RswL0ln6XbFzUDAK24K4wsDEdg0sv4HpViLmMg/akHwVpGS05Zt0tCmI8q9/uSfxTXXajZwNzn5UUwW+xxHvV2NemzPlfqo1r7lsJFza4OAjAEsfQA8mqve+AtNeY3bltrLkeVbREIPoZBP0FWPTaUz4l2GudpEBB6L/AM0bMeo/mKMoKXxIEckofC6I+maRbNq3aT5UUKD3O0RJ9686/aN8UO1yxprKOdzMdqRuckG2gzgCWZv9FeloSfQj2rz3rumCap9WoHiMRbtAjyqiqQ/+Z2l3xmIGM0uR1EbGm5WVL4j6HeuOm5R5Wh3tgEZ2qWHby7YiOZ5ow/DSoV/eNBZQEZMklgAuDHPtQes6xda1cuSqqZEkTEbn/wBeWwc5ajfho+JcsXEW1uT5LhBUeIoCjxAe0nuTWVNSXBsqSlyeg6npm8bWRlIg27i/qULuJMc8EZ9RSnVdD3bRbXy3LYYbu0n9R7c046b4lu6bbGAtobCDIdklruJMHIA+lB39cv8AZvEd7i3gpzdGxQwYMfL7QAPpQYVGuHt/nueZ/tFuPY8O0jTsadynygmVK/THeq5oep2fE33kMDEqT5T2+gr0PRdCN9mvMqMjGdrQd08MfTPpVb1XwHdR3dgCArP4X6QMwD3MUYSVbizi+zDNBc8Yr4QYkj5ifKB7+9T6npupXTvee+qblcHxAAFQ9h37ChuifEtrSaR7aWd1wrLkkYIMesxtjiqp8YfED6rZggCZWTA+gqKDcgynpiH9Odn01tELERIYGNrDkD8d6NWwRBvnxbao6g21JKse7jJmTyKr/RCUQ+fBBlDx9BVmsdTVEGx7YwQzExBjHNGSpiwk6oW9N6u1nT20QmZYnYCSJxkdiK1b2m4bt+3eKMoyQ0rcETt7gc9qDdGRjJ3gEudmPmknHcYNF6frLDMbVAkCCBHocxyaahVKgrcPCLMoR1XCk58M4yI4mM+9Vjrloq6g7flB8vGa56vrWd9zksxEYPlA9BQF66SMmYEfYYFWQjW5VknexGbtZUVbp7KSZkiP51FFZWUAn1X8J6TZpVUfphf/AEqooy4tZWUnSfgx+QMvxsr+p+KLaaoabZcZiVVrirKIz/KrGfp+a46BrEXxWdgpu6q6qz+pl8sD1wh/FarKubZp+yjVLwv7WCaHr2pbVqWRRpLjvbtn9W5Ax3H2O1h+Kj6X5m0vvqNU/wCPEA/qKysoEdb0q7fsmXOaU/FbRpL3uhH5xWVlNN1FsyLkqfwqf7Fb/d/IclTH8jzVw0HxRZuYYlD/AIuPzWVlcLB1uVcu/mdDLhgypHUm9bd2DeZ3vETES7IisByQhHOPKta0TKty5vhk2KCMNySIA5kSfyaysrepXTJFelovyHwLVu0gl4gL78kn2BNd6XSFPMx3XG5b/ZfQVusrcjAwjdXW0EYx9KyspgC/qXUNoKISG/jIJUfgZ4qu37rXENwKX8MsFtuvmaDt5bhSJMjJHcCaysrJNts0wSS2FXU9HYZPktNbOGDMLYVu7BpkxJ7ZlY91nw9p/wCz6oW7hYWltO9vZyxlJK5gCTEfWsrKRJUWxvUl7lp6To3TVPduXAC/ii1uJgww3mR8vlGD3pT183NS/gBfOoYKdxJaZO6fTH9KysqufCNNtyt9k/4DNJcFs+FcM+FL3XVYt5gqD6MB2qc3rm66/i2WnNsYIFuYMt7mfxW6yhwLWpX9cJijq/SxqLd4+HZ8TZFtjEbiJI+vvXjvUtKywPT5u+0n1/nWVlWY32KpxTOrll1BCoxG3kZwc/bilIusO5FarKtg92ijItkwjTdQZe5HpGee2e1NH66CDKliQeYAn/YVlZT6UV6mhOTJmuH4rKynEIqysrKAT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270" name="Picture 6" descr="http://1.bp.blogspot.com/-GsGElPIs43I/UBFtpl53fcI/AAAAAAAABNQ/ByV90dFLnD0/s640/ruwi+dan+ont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0" y="4141588"/>
            <a:ext cx="3214078" cy="215443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143000"/>
            <a:ext cx="7620000" cy="4038600"/>
          </a:xfrm>
        </p:spPr>
        <p:txBody>
          <a:bodyPr rtlCol="0">
            <a:noAutofit/>
          </a:bodyPr>
          <a:lstStyle/>
          <a:p>
            <a:pPr marL="68580" indent="0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en-US" sz="3000" dirty="0" smtClean="0"/>
              <a:t>Focus</a:t>
            </a:r>
          </a:p>
          <a:p>
            <a:pPr marL="365443" lvl="1" indent="0" fontAlgn="auto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3000" dirty="0" smtClean="0"/>
              <a:t>Environment</a:t>
            </a:r>
          </a:p>
          <a:p>
            <a:pPr marL="365443" lvl="1" indent="0" fontAlgn="auto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3000" dirty="0" smtClean="0"/>
              <a:t>Rural development</a:t>
            </a:r>
          </a:p>
          <a:p>
            <a:pPr marL="365443" lvl="1" indent="0" fontAlgn="auto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3000" dirty="0" smtClean="0"/>
              <a:t>Enterprise development</a:t>
            </a:r>
          </a:p>
          <a:p>
            <a:pPr marL="365443" lvl="1" indent="0" fontAlgn="auto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3000" dirty="0" smtClean="0"/>
              <a:t>Communication /media</a:t>
            </a:r>
          </a:p>
          <a:p>
            <a:pPr marL="68580" indent="0" fontAlgn="auto">
              <a:lnSpc>
                <a:spcPct val="150000"/>
              </a:lnSpc>
              <a:spcAft>
                <a:spcPts val="0"/>
              </a:spcAft>
              <a:defRPr/>
            </a:pPr>
            <a:endParaRPr lang="en-US" sz="30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905000"/>
            <a:ext cx="7162800" cy="4191000"/>
          </a:xfrm>
        </p:spPr>
        <p:txBody>
          <a:bodyPr rtlCol="0">
            <a:normAutofit/>
          </a:bodyPr>
          <a:lstStyle/>
          <a:p>
            <a:pPr indent="-274320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en-US" sz="3000" dirty="0" smtClean="0"/>
              <a:t>Mission</a:t>
            </a:r>
          </a:p>
          <a:p>
            <a:pPr lvl="1" indent="-274320" fontAlgn="auto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3000" dirty="0" smtClean="0"/>
              <a:t>Promote ecological justice</a:t>
            </a:r>
          </a:p>
          <a:p>
            <a:pPr lvl="1" indent="-274320" fontAlgn="auto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3000" dirty="0" smtClean="0"/>
              <a:t>Cultural integrity</a:t>
            </a:r>
          </a:p>
          <a:p>
            <a:pPr lvl="1" indent="-274320" fontAlgn="auto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3000" dirty="0" smtClean="0"/>
              <a:t>Economic empowerment</a:t>
            </a:r>
          </a:p>
          <a:p>
            <a:pPr indent="-274320" fontAlgn="auto">
              <a:lnSpc>
                <a:spcPct val="150000"/>
              </a:lnSpc>
              <a:spcAft>
                <a:spcPts val="0"/>
              </a:spcAft>
              <a:buNone/>
              <a:defRPr/>
            </a:pPr>
            <a:endParaRPr lang="en-US" sz="30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42988" y="685800"/>
            <a:ext cx="7024687" cy="954087"/>
          </a:xfrm>
        </p:spPr>
        <p:txBody>
          <a:bodyPr/>
          <a:lstStyle/>
          <a:p>
            <a:r>
              <a:rPr lang="en-US" b="1" dirty="0" smtClean="0"/>
              <a:t>WHY – SOCIAL ENTERPRISE</a:t>
            </a:r>
            <a:endParaRPr lang="en-US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66800" y="762000"/>
            <a:ext cx="7024687" cy="877887"/>
          </a:xfrm>
        </p:spPr>
        <p:txBody>
          <a:bodyPr/>
          <a:lstStyle/>
          <a:p>
            <a:pPr algn="ctr"/>
            <a:r>
              <a:rPr lang="en-US" b="1" dirty="0" smtClean="0"/>
              <a:t>BUSINESS MODEL</a:t>
            </a:r>
            <a:endParaRPr lang="en-US" b="1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990600" y="1600200"/>
          <a:ext cx="73152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2988" y="838200"/>
            <a:ext cx="7024687" cy="801687"/>
          </a:xfrm>
        </p:spPr>
        <p:txBody>
          <a:bodyPr/>
          <a:lstStyle/>
          <a:p>
            <a:pPr algn="ctr"/>
            <a:r>
              <a:rPr lang="en-US" b="1" dirty="0" smtClean="0"/>
              <a:t>ACHIEVEMENTS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2988" y="1676400"/>
            <a:ext cx="7948612" cy="45720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3000" dirty="0" smtClean="0"/>
              <a:t>Asian Nobel’s Prize</a:t>
            </a:r>
          </a:p>
          <a:p>
            <a:pPr>
              <a:lnSpc>
                <a:spcPct val="150000"/>
              </a:lnSpc>
            </a:pPr>
            <a:r>
              <a:rPr lang="en-US" sz="3000" dirty="0" smtClean="0"/>
              <a:t>50 communities engaged across Indonesia </a:t>
            </a:r>
            <a:r>
              <a:rPr lang="en-US" sz="3000" dirty="0" smtClean="0">
                <a:sym typeface="Wingdings" pitchFamily="2" charset="2"/>
              </a:rPr>
              <a:t> sustainable logging cooperatives</a:t>
            </a:r>
          </a:p>
          <a:p>
            <a:pPr>
              <a:lnSpc>
                <a:spcPct val="150000"/>
              </a:lnSpc>
            </a:pPr>
            <a:r>
              <a:rPr lang="en-US" sz="3000" dirty="0" smtClean="0"/>
              <a:t>2,106 </a:t>
            </a:r>
            <a:r>
              <a:rPr lang="en-US" sz="3000" dirty="0" smtClean="0"/>
              <a:t>members </a:t>
            </a:r>
            <a:r>
              <a:rPr lang="en-US" sz="3000" dirty="0" smtClean="0"/>
              <a:t>earning </a:t>
            </a:r>
            <a:r>
              <a:rPr lang="en-US" sz="3000" dirty="0" smtClean="0"/>
              <a:t>more than 3 times as much for their wood.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042988" y="914400"/>
            <a:ext cx="7024687" cy="838200"/>
          </a:xfrm>
        </p:spPr>
        <p:txBody>
          <a:bodyPr/>
          <a:lstStyle/>
          <a:p>
            <a:pPr algn="ctr"/>
            <a:r>
              <a:rPr lang="en-US" b="1" dirty="0" smtClean="0"/>
              <a:t>WHY - SUCCESS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42988" y="2057400"/>
            <a:ext cx="6777037" cy="350837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3000" dirty="0" smtClean="0"/>
              <a:t>Motivation</a:t>
            </a:r>
          </a:p>
          <a:p>
            <a:pPr>
              <a:lnSpc>
                <a:spcPct val="150000"/>
              </a:lnSpc>
            </a:pPr>
            <a:r>
              <a:rPr lang="en-US" sz="3000" dirty="0" smtClean="0"/>
              <a:t>Skills</a:t>
            </a:r>
          </a:p>
          <a:p>
            <a:pPr>
              <a:lnSpc>
                <a:spcPct val="150000"/>
              </a:lnSpc>
            </a:pPr>
            <a:r>
              <a:rPr lang="en-US" sz="3000" dirty="0" smtClean="0"/>
              <a:t>Sustainable growth</a:t>
            </a:r>
          </a:p>
          <a:p>
            <a:endParaRPr lang="en-US" dirty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42988" y="1027113"/>
            <a:ext cx="7024687" cy="954087"/>
          </a:xfrm>
        </p:spPr>
        <p:txBody>
          <a:bodyPr/>
          <a:lstStyle/>
          <a:p>
            <a:pPr algn="ctr"/>
            <a:r>
              <a:rPr lang="en-US" b="1" dirty="0" smtClean="0"/>
              <a:t>MOTIVATION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42988" y="2324100"/>
            <a:ext cx="7186612" cy="350837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3000" b="1" dirty="0" smtClean="0"/>
              <a:t>Respond to illegal logging activities</a:t>
            </a:r>
          </a:p>
          <a:p>
            <a:pPr>
              <a:lnSpc>
                <a:spcPct val="150000"/>
              </a:lnSpc>
            </a:pPr>
            <a:r>
              <a:rPr lang="en-US" sz="3000" b="1" dirty="0" smtClean="0"/>
              <a:t>Depletion of marine life</a:t>
            </a:r>
          </a:p>
          <a:p>
            <a:pPr>
              <a:lnSpc>
                <a:spcPct val="150000"/>
              </a:lnSpc>
              <a:buNone/>
            </a:pPr>
            <a:endParaRPr lang="en-US" sz="30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407</TotalTime>
  <Words>155</Words>
  <Application>Microsoft Office PowerPoint</Application>
  <PresentationFormat>On-screen Show (4:3)</PresentationFormat>
  <Paragraphs>48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Austin</vt:lpstr>
      <vt:lpstr>TELAPAK</vt:lpstr>
      <vt:lpstr>Slide 2</vt:lpstr>
      <vt:lpstr>Slide 3</vt:lpstr>
      <vt:lpstr>Slide 4</vt:lpstr>
      <vt:lpstr>WHY – SOCIAL ENTERPRISE</vt:lpstr>
      <vt:lpstr>BUSINESS MODEL</vt:lpstr>
      <vt:lpstr>ACHIEVEMENTS</vt:lpstr>
      <vt:lpstr>WHY - SUCCESS</vt:lpstr>
      <vt:lpstr>MOTIVATION</vt:lpstr>
      <vt:lpstr>SKILLS</vt:lpstr>
      <vt:lpstr>SUSTAINABLE GROWTH</vt:lpstr>
      <vt:lpstr>Thanks for your listening!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Quality</dc:title>
  <dc:creator>Vaio Z</dc:creator>
  <cp:lastModifiedBy>KimMau</cp:lastModifiedBy>
  <cp:revision>45</cp:revision>
  <dcterms:created xsi:type="dcterms:W3CDTF">2011-01-21T04:10:57Z</dcterms:created>
  <dcterms:modified xsi:type="dcterms:W3CDTF">2014-06-05T11:50:13Z</dcterms:modified>
</cp:coreProperties>
</file>