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02A13-E8DF-466E-85A5-03B76231B318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B14B2-AE87-45A9-AF1E-D26383D864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3991" y="8684961"/>
            <a:ext cx="2972392" cy="457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B0D81C7-8EF8-4A13-9A9C-7124469DD47C}" type="slidenum">
              <a:rPr lang="en-US" sz="1200">
                <a:latin typeface="Arial" charset="0"/>
              </a:rPr>
              <a:pPr algn="r" eaLnBrk="1" hangingPunct="1"/>
              <a:t>1</a:t>
            </a:fld>
            <a:endParaRPr lang="en-US" sz="120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E6BA9-BABC-4009-9B9E-7CC77AF929DB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5D5AE-D34B-40E0-8AB4-FF45D61656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183174" y="1430339"/>
            <a:ext cx="8934450" cy="4454525"/>
          </a:xfrm>
          <a:prstGeom prst="homePlate">
            <a:avLst>
              <a:gd name="adj" fmla="val 2843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8435" name="Freeform 3"/>
          <p:cNvSpPr>
            <a:spLocks/>
          </p:cNvSpPr>
          <p:nvPr/>
        </p:nvSpPr>
        <p:spPr bwMode="auto">
          <a:xfrm>
            <a:off x="209551" y="1447801"/>
            <a:ext cx="8292611" cy="1547813"/>
          </a:xfrm>
          <a:custGeom>
            <a:avLst/>
            <a:gdLst>
              <a:gd name="T0" fmla="*/ 2147483647 w 5224"/>
              <a:gd name="T1" fmla="*/ 2147483647 h 975"/>
              <a:gd name="T2" fmla="*/ 0 w 5224"/>
              <a:gd name="T3" fmla="*/ 2147483647 h 975"/>
              <a:gd name="T4" fmla="*/ 0 w 5224"/>
              <a:gd name="T5" fmla="*/ 0 h 975"/>
              <a:gd name="T6" fmla="*/ 2147483647 w 5224"/>
              <a:gd name="T7" fmla="*/ 0 h 975"/>
              <a:gd name="T8" fmla="*/ 2147483647 w 5224"/>
              <a:gd name="T9" fmla="*/ 2147483647 h 9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24"/>
              <a:gd name="T16" fmla="*/ 0 h 975"/>
              <a:gd name="T17" fmla="*/ 5224 w 5224"/>
              <a:gd name="T18" fmla="*/ 975 h 9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24" h="975">
                <a:moveTo>
                  <a:pt x="5224" y="975"/>
                </a:moveTo>
                <a:lnTo>
                  <a:pt x="0" y="975"/>
                </a:lnTo>
                <a:lnTo>
                  <a:pt x="0" y="0"/>
                </a:lnTo>
                <a:lnTo>
                  <a:pt x="4716" y="0"/>
                </a:lnTo>
                <a:lnTo>
                  <a:pt x="5224" y="975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41789" y="3092451"/>
            <a:ext cx="5397011" cy="25114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667000" y="3475038"/>
            <a:ext cx="3657600" cy="223996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09197" y="3144838"/>
            <a:ext cx="44614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99"/>
                </a:solidFill>
                <a:latin typeface="Arial" charset="0"/>
              </a:rPr>
              <a:t>Network promotion &amp; contract management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683120" y="3513138"/>
            <a:ext cx="2202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99"/>
                </a:solidFill>
                <a:latin typeface="Arial" charset="0"/>
              </a:rPr>
              <a:t>Service provisioning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09197" y="3481388"/>
            <a:ext cx="196560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sell services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	evaluate risk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contract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monitor contracts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terminate contracts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677258" y="3810001"/>
            <a:ext cx="177484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deposit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withdraw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transfer funds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maintain account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	balances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calculate interest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2133600" y="457201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latin typeface="Arial" charset="0"/>
              </a:rPr>
              <a:t>MODEL VALUE NETWORK </a:t>
            </a:r>
          </a:p>
          <a:p>
            <a:pPr algn="ctr"/>
            <a:r>
              <a:rPr lang="en-US" sz="2000" b="1" dirty="0" smtClean="0">
                <a:latin typeface="Arial" charset="0"/>
              </a:rPr>
              <a:t>Bank … </a:t>
            </a:r>
            <a:r>
              <a:rPr lang="en-US" sz="1200" dirty="0" smtClean="0">
                <a:latin typeface="Arial" charset="0"/>
              </a:rPr>
              <a:t>(</a:t>
            </a:r>
            <a:r>
              <a:rPr lang="en-US" sz="1200" dirty="0" err="1" smtClean="0">
                <a:latin typeface="Arial" charset="0"/>
              </a:rPr>
              <a:t>Isi</a:t>
            </a:r>
            <a:r>
              <a:rPr lang="en-US" sz="1200" dirty="0" smtClean="0">
                <a:latin typeface="Arial" charset="0"/>
              </a:rPr>
              <a:t> </a:t>
            </a:r>
            <a:r>
              <a:rPr lang="en-US" sz="1200" dirty="0" err="1" smtClean="0">
                <a:latin typeface="Arial" charset="0"/>
              </a:rPr>
              <a:t>nama</a:t>
            </a:r>
            <a:r>
              <a:rPr lang="en-US" sz="1200" dirty="0" smtClean="0">
                <a:latin typeface="Arial" charset="0"/>
              </a:rPr>
              <a:t> bank-</a:t>
            </a:r>
            <a:r>
              <a:rPr lang="en-US" sz="1200" dirty="0" err="1" smtClean="0">
                <a:latin typeface="Arial" charset="0"/>
              </a:rPr>
              <a:t>nya</a:t>
            </a:r>
            <a:r>
              <a:rPr lang="en-US" sz="1200" dirty="0" smtClean="0">
                <a:latin typeface="Arial" charset="0"/>
              </a:rPr>
              <a:t>)</a:t>
            </a:r>
            <a:endParaRPr lang="en-US" sz="1200" dirty="0">
              <a:latin typeface="Arial" charset="0"/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 rot="3752601">
            <a:off x="8064188" y="2665205"/>
            <a:ext cx="1016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>
                <a:latin typeface="Arial" charset="0"/>
              </a:rPr>
              <a:t>MARGIN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 rot="-3750388">
            <a:off x="7979196" y="4393992"/>
            <a:ext cx="1016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>
                <a:latin typeface="Arial" charset="0"/>
              </a:rPr>
              <a:t>MARGIN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304800" y="1423988"/>
            <a:ext cx="22493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Arial" charset="0"/>
              </a:rPr>
              <a:t>Firm Infrastructure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79535" y="1744663"/>
            <a:ext cx="35573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Arial" charset="0"/>
              </a:rPr>
              <a:t>Human Resource Management</a:t>
            </a: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309197" y="2047876"/>
            <a:ext cx="29760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Arial" charset="0"/>
              </a:rPr>
              <a:t>Technology Development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667000" y="1455739"/>
            <a:ext cx="2357804" cy="1552575"/>
            <a:chOff x="1968" y="744"/>
            <a:chExt cx="1680" cy="912"/>
          </a:xfrm>
        </p:grpSpPr>
        <p:sp>
          <p:nvSpPr>
            <p:cNvPr id="18460" name="Line 17"/>
            <p:cNvSpPr>
              <a:spLocks noChangeShapeType="1"/>
            </p:cNvSpPr>
            <p:nvPr/>
          </p:nvSpPr>
          <p:spPr bwMode="auto">
            <a:xfrm>
              <a:off x="1968" y="744"/>
              <a:ext cx="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1" name="Line 18"/>
            <p:cNvSpPr>
              <a:spLocks noChangeShapeType="1"/>
            </p:cNvSpPr>
            <p:nvPr/>
          </p:nvSpPr>
          <p:spPr bwMode="auto">
            <a:xfrm>
              <a:off x="3648" y="744"/>
              <a:ext cx="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49" name="Text Box 19"/>
          <p:cNvSpPr txBox="1">
            <a:spLocks noChangeArrowheads="1"/>
          </p:cNvSpPr>
          <p:nvPr/>
        </p:nvSpPr>
        <p:spPr bwMode="auto">
          <a:xfrm>
            <a:off x="2716823" y="2297114"/>
            <a:ext cx="196880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  <a:latin typeface="Arial" charset="0"/>
              </a:rPr>
              <a:t>* design new services</a:t>
            </a:r>
          </a:p>
          <a:p>
            <a:r>
              <a:rPr lang="en-US" sz="1100" b="1">
                <a:solidFill>
                  <a:srgbClr val="000000"/>
                </a:solidFill>
                <a:latin typeface="Arial" charset="0"/>
              </a:rPr>
              <a:t>* program service routines</a:t>
            </a:r>
          </a:p>
        </p:txBody>
      </p:sp>
      <p:sp>
        <p:nvSpPr>
          <p:cNvPr id="18450" name="Text Box 20"/>
          <p:cNvSpPr txBox="1">
            <a:spLocks noChangeArrowheads="1"/>
          </p:cNvSpPr>
          <p:nvPr/>
        </p:nvSpPr>
        <p:spPr bwMode="auto">
          <a:xfrm>
            <a:off x="5049716" y="1997076"/>
            <a:ext cx="245451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114300" algn="l"/>
              </a:tabLst>
            </a:pPr>
            <a:r>
              <a:rPr lang="en-US" sz="1100" b="1">
                <a:solidFill>
                  <a:srgbClr val="000000"/>
                </a:solidFill>
                <a:latin typeface="Arial" charset="0"/>
              </a:rPr>
              <a:t>* reconfigure branch office</a:t>
            </a:r>
          </a:p>
          <a:p>
            <a:pPr>
              <a:tabLst>
                <a:tab pos="114300" algn="l"/>
              </a:tabLst>
            </a:pPr>
            <a:r>
              <a:rPr lang="en-US" sz="1100" b="1">
                <a:solidFill>
                  <a:srgbClr val="000000"/>
                </a:solidFill>
                <a:latin typeface="Arial" charset="0"/>
              </a:rPr>
              <a:t>	infrastructure</a:t>
            </a:r>
          </a:p>
          <a:p>
            <a:pPr>
              <a:tabLst>
                <a:tab pos="114300" algn="l"/>
              </a:tabLst>
            </a:pPr>
            <a:r>
              <a:rPr lang="en-US" sz="1100" b="1">
                <a:solidFill>
                  <a:srgbClr val="000000"/>
                </a:solidFill>
                <a:latin typeface="Arial" charset="0"/>
              </a:rPr>
              <a:t>*	expand communication network</a:t>
            </a:r>
          </a:p>
          <a:p>
            <a:pPr>
              <a:tabLst>
                <a:tab pos="114300" algn="l"/>
              </a:tabLst>
            </a:pPr>
            <a:r>
              <a:rPr lang="en-US" sz="1100" b="1">
                <a:solidFill>
                  <a:srgbClr val="000000"/>
                </a:solidFill>
                <a:latin typeface="Arial" charset="0"/>
              </a:rPr>
              <a:t>*	set standards</a:t>
            </a:r>
          </a:p>
        </p:txBody>
      </p:sp>
      <p:sp>
        <p:nvSpPr>
          <p:cNvPr id="18451" name="Text Box 21"/>
          <p:cNvSpPr txBox="1">
            <a:spLocks noChangeArrowheads="1"/>
          </p:cNvSpPr>
          <p:nvPr/>
        </p:nvSpPr>
        <p:spPr bwMode="auto">
          <a:xfrm>
            <a:off x="274027" y="2686051"/>
            <a:ext cx="1608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Arial" charset="0"/>
              </a:rPr>
              <a:t>Procurement</a:t>
            </a:r>
          </a:p>
        </p:txBody>
      </p:sp>
      <p:sp>
        <p:nvSpPr>
          <p:cNvPr id="18452" name="Line 22"/>
          <p:cNvSpPr>
            <a:spLocks noChangeShapeType="1"/>
          </p:cNvSpPr>
          <p:nvPr/>
        </p:nvSpPr>
        <p:spPr bwMode="auto">
          <a:xfrm>
            <a:off x="209550" y="173355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3" name="Freeform 23"/>
          <p:cNvSpPr>
            <a:spLocks/>
          </p:cNvSpPr>
          <p:nvPr/>
        </p:nvSpPr>
        <p:spPr bwMode="auto">
          <a:xfrm>
            <a:off x="228600" y="2057401"/>
            <a:ext cx="7784123" cy="3175"/>
          </a:xfrm>
          <a:custGeom>
            <a:avLst/>
            <a:gdLst>
              <a:gd name="T0" fmla="*/ 0 w 4903"/>
              <a:gd name="T1" fmla="*/ 0 h 2"/>
              <a:gd name="T2" fmla="*/ 2147483647 w 4903"/>
              <a:gd name="T3" fmla="*/ 2147483647 h 2"/>
              <a:gd name="T4" fmla="*/ 0 60000 65536"/>
              <a:gd name="T5" fmla="*/ 0 60000 65536"/>
              <a:gd name="T6" fmla="*/ 0 w 4903"/>
              <a:gd name="T7" fmla="*/ 0 h 2"/>
              <a:gd name="T8" fmla="*/ 4903 w 4903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903" h="2">
                <a:moveTo>
                  <a:pt x="0" y="0"/>
                </a:moveTo>
                <a:lnTo>
                  <a:pt x="4903" y="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8454" name="Freeform 24"/>
          <p:cNvSpPr>
            <a:spLocks/>
          </p:cNvSpPr>
          <p:nvPr/>
        </p:nvSpPr>
        <p:spPr bwMode="auto">
          <a:xfrm>
            <a:off x="228600" y="2362201"/>
            <a:ext cx="7942385" cy="3175"/>
          </a:xfrm>
          <a:custGeom>
            <a:avLst/>
            <a:gdLst>
              <a:gd name="T0" fmla="*/ 0 w 5003"/>
              <a:gd name="T1" fmla="*/ 0 h 2"/>
              <a:gd name="T2" fmla="*/ 2147483647 w 5003"/>
              <a:gd name="T3" fmla="*/ 2147483647 h 2"/>
              <a:gd name="T4" fmla="*/ 0 60000 65536"/>
              <a:gd name="T5" fmla="*/ 0 60000 65536"/>
              <a:gd name="T6" fmla="*/ 0 w 5003"/>
              <a:gd name="T7" fmla="*/ 0 h 2"/>
              <a:gd name="T8" fmla="*/ 5003 w 5003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003" h="2">
                <a:moveTo>
                  <a:pt x="0" y="0"/>
                </a:moveTo>
                <a:lnTo>
                  <a:pt x="5003" y="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8455" name="Freeform 25"/>
          <p:cNvSpPr>
            <a:spLocks/>
          </p:cNvSpPr>
          <p:nvPr/>
        </p:nvSpPr>
        <p:spPr bwMode="auto">
          <a:xfrm>
            <a:off x="228600" y="2724151"/>
            <a:ext cx="8160727" cy="4763"/>
          </a:xfrm>
          <a:custGeom>
            <a:avLst/>
            <a:gdLst>
              <a:gd name="T0" fmla="*/ 0 w 5141"/>
              <a:gd name="T1" fmla="*/ 0 h 3"/>
              <a:gd name="T2" fmla="*/ 2147483647 w 5141"/>
              <a:gd name="T3" fmla="*/ 2147483647 h 3"/>
              <a:gd name="T4" fmla="*/ 0 60000 65536"/>
              <a:gd name="T5" fmla="*/ 0 60000 65536"/>
              <a:gd name="T6" fmla="*/ 0 w 5141"/>
              <a:gd name="T7" fmla="*/ 0 h 3"/>
              <a:gd name="T8" fmla="*/ 5141 w 5141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41" h="3">
                <a:moveTo>
                  <a:pt x="0" y="0"/>
                </a:moveTo>
                <a:lnTo>
                  <a:pt x="5141" y="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8456" name="Freeform 26"/>
          <p:cNvSpPr>
            <a:spLocks/>
          </p:cNvSpPr>
          <p:nvPr/>
        </p:nvSpPr>
        <p:spPr bwMode="auto">
          <a:xfrm>
            <a:off x="4992566" y="3962401"/>
            <a:ext cx="3657600" cy="1901825"/>
          </a:xfrm>
          <a:custGeom>
            <a:avLst/>
            <a:gdLst>
              <a:gd name="T0" fmla="*/ 2147483647 w 2304"/>
              <a:gd name="T1" fmla="*/ 2147483647 h 1198"/>
              <a:gd name="T2" fmla="*/ 0 w 2304"/>
              <a:gd name="T3" fmla="*/ 2147483647 h 1198"/>
              <a:gd name="T4" fmla="*/ 2147483647 w 2304"/>
              <a:gd name="T5" fmla="*/ 0 h 1198"/>
              <a:gd name="T6" fmla="*/ 2147483647 w 2304"/>
              <a:gd name="T7" fmla="*/ 0 h 1198"/>
              <a:gd name="T8" fmla="*/ 2147483647 w 2304"/>
              <a:gd name="T9" fmla="*/ 0 h 11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04"/>
              <a:gd name="T16" fmla="*/ 0 h 1198"/>
              <a:gd name="T17" fmla="*/ 2304 w 2304"/>
              <a:gd name="T18" fmla="*/ 1198 h 119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04" h="1198">
                <a:moveTo>
                  <a:pt x="1701" y="1198"/>
                </a:moveTo>
                <a:lnTo>
                  <a:pt x="0" y="1198"/>
                </a:lnTo>
                <a:lnTo>
                  <a:pt x="2" y="0"/>
                </a:lnTo>
                <a:lnTo>
                  <a:pt x="1826" y="0"/>
                </a:lnTo>
                <a:lnTo>
                  <a:pt x="2304" y="0"/>
                </a:lnTo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8457" name="Text Box 27"/>
          <p:cNvSpPr txBox="1">
            <a:spLocks noChangeArrowheads="1"/>
          </p:cNvSpPr>
          <p:nvPr/>
        </p:nvSpPr>
        <p:spPr bwMode="auto">
          <a:xfrm>
            <a:off x="5046785" y="3925888"/>
            <a:ext cx="25122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99"/>
                </a:solidFill>
                <a:latin typeface="Arial" charset="0"/>
              </a:rPr>
              <a:t>Infrastructure operation</a:t>
            </a:r>
          </a:p>
        </p:txBody>
      </p:sp>
      <p:sp>
        <p:nvSpPr>
          <p:cNvPr id="18458" name="Text Box 28"/>
          <p:cNvSpPr txBox="1">
            <a:spLocks noChangeArrowheads="1"/>
          </p:cNvSpPr>
          <p:nvPr/>
        </p:nvSpPr>
        <p:spPr bwMode="auto">
          <a:xfrm>
            <a:off x="5071697" y="4222751"/>
            <a:ext cx="222208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operate branch offices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operate ATMs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	operate IT systems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maintain liquidity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* link w. correspondent</a:t>
            </a:r>
          </a:p>
          <a:p>
            <a:pPr>
              <a:tabLst>
                <a:tab pos="115888" algn="l"/>
              </a:tabLst>
            </a:pPr>
            <a:r>
              <a:rPr lang="en-US" sz="1400" b="1">
                <a:solidFill>
                  <a:srgbClr val="FF0000"/>
                </a:solidFill>
                <a:latin typeface="Arial" charset="0"/>
              </a:rPr>
              <a:t>	banks/central bank</a:t>
            </a:r>
          </a:p>
        </p:txBody>
      </p:sp>
      <p:sp>
        <p:nvSpPr>
          <p:cNvPr id="18459" name="Freeform 29"/>
          <p:cNvSpPr>
            <a:spLocks/>
          </p:cNvSpPr>
          <p:nvPr/>
        </p:nvSpPr>
        <p:spPr bwMode="auto">
          <a:xfrm>
            <a:off x="7678616" y="1447801"/>
            <a:ext cx="1145931" cy="4416425"/>
          </a:xfrm>
          <a:custGeom>
            <a:avLst/>
            <a:gdLst>
              <a:gd name="T0" fmla="*/ 2147483647 w 722"/>
              <a:gd name="T1" fmla="*/ 0 h 2782"/>
              <a:gd name="T2" fmla="*/ 2147483647 w 722"/>
              <a:gd name="T3" fmla="*/ 2147483647 h 2782"/>
              <a:gd name="T4" fmla="*/ 0 w 722"/>
              <a:gd name="T5" fmla="*/ 2147483647 h 2782"/>
              <a:gd name="T6" fmla="*/ 0 60000 65536"/>
              <a:gd name="T7" fmla="*/ 0 60000 65536"/>
              <a:gd name="T8" fmla="*/ 0 60000 65536"/>
              <a:gd name="T9" fmla="*/ 0 w 722"/>
              <a:gd name="T10" fmla="*/ 0 h 2782"/>
              <a:gd name="T11" fmla="*/ 722 w 722"/>
              <a:gd name="T12" fmla="*/ 2782 h 27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2" h="2782">
                <a:moveTo>
                  <a:pt x="11" y="0"/>
                </a:moveTo>
                <a:lnTo>
                  <a:pt x="722" y="1374"/>
                </a:lnTo>
                <a:lnTo>
                  <a:pt x="0" y="278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8600" y="6324600"/>
            <a:ext cx="18405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err="1" smtClean="0"/>
              <a:t>Stabel</a:t>
            </a:r>
            <a:r>
              <a:rPr lang="en-US" sz="1000" dirty="0" smtClean="0"/>
              <a:t> &amp; </a:t>
            </a:r>
            <a:r>
              <a:rPr lang="en-US" sz="1000" dirty="0" err="1" smtClean="0"/>
              <a:t>Fjelstad</a:t>
            </a:r>
            <a:r>
              <a:rPr lang="en-US" sz="1000" dirty="0" smtClean="0"/>
              <a:t>, 1998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219200" y="304800"/>
            <a:ext cx="7239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1" hangingPunct="1"/>
            <a:r>
              <a:rPr lang="en-US" sz="2400" b="1" dirty="0" err="1" smtClean="0">
                <a:latin typeface="Arial" charset="0"/>
              </a:rPr>
              <a:t>Sumber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Kepustakaan</a:t>
            </a:r>
            <a:r>
              <a:rPr lang="en-US" sz="2400" b="1" dirty="0" smtClean="0">
                <a:latin typeface="Arial" charset="0"/>
              </a:rPr>
              <a:t>: </a:t>
            </a:r>
          </a:p>
          <a:p>
            <a:pPr eaLnBrk="1" hangingPunct="1"/>
            <a:endParaRPr lang="en-US" dirty="0" smtClean="0">
              <a:latin typeface="Arial" charset="0"/>
            </a:endParaRPr>
          </a:p>
          <a:p>
            <a:r>
              <a:rPr lang="en-US" sz="1400" dirty="0" err="1" smtClean="0">
                <a:latin typeface="Arial" charset="0"/>
              </a:rPr>
              <a:t>Stabell</a:t>
            </a:r>
            <a:r>
              <a:rPr lang="en-US" sz="1400" dirty="0" smtClean="0">
                <a:latin typeface="Arial" charset="0"/>
              </a:rPr>
              <a:t>, C.B. and  </a:t>
            </a:r>
            <a:r>
              <a:rPr lang="en-US" sz="1400" dirty="0" err="1" smtClean="0">
                <a:latin typeface="Arial" charset="0"/>
              </a:rPr>
              <a:t>O.Fjeldstad</a:t>
            </a:r>
            <a:r>
              <a:rPr lang="en-US" sz="1400" dirty="0" smtClean="0">
                <a:latin typeface="Arial" charset="0"/>
              </a:rPr>
              <a:t>. 1998. “Configuring Value for Competitive Advantage: on  </a:t>
            </a:r>
          </a:p>
          <a:p>
            <a:r>
              <a:rPr lang="en-US" sz="1400" dirty="0">
                <a:latin typeface="Arial" charset="0"/>
              </a:rPr>
              <a:t> </a:t>
            </a:r>
            <a:r>
              <a:rPr lang="en-US" sz="1400" dirty="0" smtClean="0">
                <a:latin typeface="Arial" charset="0"/>
              </a:rPr>
              <a:t>                 Chains, Shops, and </a:t>
            </a:r>
            <a:r>
              <a:rPr lang="en-US" sz="1400" dirty="0" err="1" smtClean="0">
                <a:latin typeface="Arial" charset="0"/>
              </a:rPr>
              <a:t>Network”s</a:t>
            </a:r>
            <a:r>
              <a:rPr lang="en-US" sz="1400" dirty="0" smtClean="0">
                <a:latin typeface="Arial" charset="0"/>
              </a:rPr>
              <a:t>. </a:t>
            </a:r>
            <a:r>
              <a:rPr lang="en-US" sz="1400" i="1" dirty="0" smtClean="0">
                <a:latin typeface="Arial" charset="0"/>
              </a:rPr>
              <a:t>Strategic Management Journal</a:t>
            </a:r>
            <a:r>
              <a:rPr lang="en-US" sz="1400" dirty="0" smtClean="0">
                <a:latin typeface="Arial" charset="0"/>
              </a:rPr>
              <a:t>. Vol.19, </a:t>
            </a:r>
          </a:p>
          <a:p>
            <a:r>
              <a:rPr lang="en-US" sz="1400" dirty="0">
                <a:latin typeface="Arial" charset="0"/>
              </a:rPr>
              <a:t> </a:t>
            </a:r>
            <a:r>
              <a:rPr lang="en-US" sz="1400" dirty="0" smtClean="0">
                <a:latin typeface="Arial" charset="0"/>
              </a:rPr>
              <a:t>                 p.413-437</a:t>
            </a:r>
          </a:p>
          <a:p>
            <a:endParaRPr lang="en-US" sz="1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107</Words>
  <Application>Microsoft Office PowerPoint</Application>
  <PresentationFormat>On-screen Show (4:3)</PresentationFormat>
  <Paragraphs>41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</dc:creator>
  <cp:lastModifiedBy>sk</cp:lastModifiedBy>
  <cp:revision>3</cp:revision>
  <dcterms:created xsi:type="dcterms:W3CDTF">2014-04-15T09:28:46Z</dcterms:created>
  <dcterms:modified xsi:type="dcterms:W3CDTF">2014-04-15T09:41:16Z</dcterms:modified>
</cp:coreProperties>
</file>