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Lst>
  <p:notesMasterIdLst>
    <p:notesMasterId r:id="rId31"/>
  </p:notesMasterIdLst>
  <p:sldIdLst>
    <p:sldId id="256" r:id="rId3"/>
    <p:sldId id="270" r:id="rId4"/>
    <p:sldId id="271" r:id="rId5"/>
    <p:sldId id="272" r:id="rId6"/>
    <p:sldId id="273" r:id="rId7"/>
    <p:sldId id="274" r:id="rId8"/>
    <p:sldId id="275" r:id="rId9"/>
    <p:sldId id="276" r:id="rId10"/>
    <p:sldId id="277" r:id="rId11"/>
    <p:sldId id="278" r:id="rId12"/>
    <p:sldId id="279" r:id="rId13"/>
    <p:sldId id="280" r:id="rId14"/>
    <p:sldId id="281" r:id="rId15"/>
    <p:sldId id="286" r:id="rId16"/>
    <p:sldId id="287" r:id="rId17"/>
    <p:sldId id="288" r:id="rId18"/>
    <p:sldId id="289" r:id="rId19"/>
    <p:sldId id="290" r:id="rId20"/>
    <p:sldId id="291" r:id="rId21"/>
    <p:sldId id="292" r:id="rId22"/>
    <p:sldId id="293" r:id="rId23"/>
    <p:sldId id="295" r:id="rId24"/>
    <p:sldId id="296" r:id="rId25"/>
    <p:sldId id="297" r:id="rId26"/>
    <p:sldId id="298" r:id="rId27"/>
    <p:sldId id="299" r:id="rId28"/>
    <p:sldId id="300" r:id="rId29"/>
    <p:sldId id="301"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44" y="-7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F3CD0D-B02F-4139-ACA1-799B8F31C22E}" type="datetimeFigureOut">
              <a:rPr lang="en-AU" smtClean="0"/>
              <a:pPr/>
              <a:t>28/03/2012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6DE6A2-BC61-4E93-8FAF-B79FA2B5B7FF}" type="slidenum">
              <a:rPr lang="en-AU" smtClean="0"/>
              <a:pPr/>
              <a:t>‹#›</a:t>
            </a:fld>
            <a:endParaRPr lang="en-AU"/>
          </a:p>
        </p:txBody>
      </p:sp>
    </p:spTree>
    <p:extLst>
      <p:ext uri="{BB962C8B-B14F-4D97-AF65-F5344CB8AC3E}">
        <p14:creationId xmlns:p14="http://schemas.microsoft.com/office/powerpoint/2010/main" val="1759801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EA81C201-B94E-47F6-A1C5-F90EE3643F19}" type="datetimeFigureOut">
              <a:rPr lang="en-AU" smtClean="0"/>
              <a:pPr/>
              <a:t>28/03/2012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F015FC-AF84-42C5-8F34-0F807BEDF718}" type="slidenum">
              <a:rPr lang="en-AU" smtClean="0"/>
              <a:pPr/>
              <a:t>‹#›</a:t>
            </a:fld>
            <a:endParaRPr lang="en-AU"/>
          </a:p>
        </p:txBody>
      </p:sp>
    </p:spTree>
    <p:extLst>
      <p:ext uri="{BB962C8B-B14F-4D97-AF65-F5344CB8AC3E}">
        <p14:creationId xmlns:p14="http://schemas.microsoft.com/office/powerpoint/2010/main" val="616942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500430" y="2000240"/>
            <a:ext cx="5386398"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4000496" y="3857628"/>
            <a:ext cx="448628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Tree>
    <p:extLst>
      <p:ext uri="{BB962C8B-B14F-4D97-AF65-F5344CB8AC3E}">
        <p14:creationId xmlns:p14="http://schemas.microsoft.com/office/powerpoint/2010/main" val="40171609"/>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32034CD7-37B2-42A8-AD0F-007EC8C476D8}" type="datetimeFigureOut">
              <a:rPr lang="en-AU"/>
              <a:pPr/>
              <a:t>28/03/2012</a:t>
            </a:fld>
            <a:endParaRPr lang="en-AU"/>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3D01686-8C16-45C3-ABCA-5334D71F7279}" type="slidenum">
              <a:rPr lang="en-AU"/>
              <a:pPr/>
              <a:t>‹#›</a:t>
            </a:fld>
            <a:endParaRPr lang="en-AU"/>
          </a:p>
        </p:txBody>
      </p:sp>
    </p:spTree>
    <p:extLst>
      <p:ext uri="{BB962C8B-B14F-4D97-AF65-F5344CB8AC3E}">
        <p14:creationId xmlns:p14="http://schemas.microsoft.com/office/powerpoint/2010/main" val="3523770514"/>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3"/>
          <p:cNvSpPr>
            <a:spLocks noGrp="1"/>
          </p:cNvSpPr>
          <p:nvPr>
            <p:ph type="dt" sz="half" idx="10"/>
          </p:nvPr>
        </p:nvSpPr>
        <p:spPr/>
        <p:txBody>
          <a:bodyPr/>
          <a:lstStyle>
            <a:lvl1pPr>
              <a:defRPr/>
            </a:lvl1pPr>
          </a:lstStyle>
          <a:p>
            <a:fld id="{D05EB4B0-3543-4CF3-AFB8-E461D070B924}" type="datetimeFigureOut">
              <a:rPr lang="en-AU"/>
              <a:pPr/>
              <a:t>28/03/2012</a:t>
            </a:fld>
            <a:endParaRPr lang="en-AU"/>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216F5DAC-8E34-4631-B24B-C7A524DA54DF}" type="slidenum">
              <a:rPr lang="en-AU"/>
              <a:pPr/>
              <a:t>‹#›</a:t>
            </a:fld>
            <a:endParaRPr lang="en-AU"/>
          </a:p>
        </p:txBody>
      </p:sp>
    </p:spTree>
    <p:extLst>
      <p:ext uri="{BB962C8B-B14F-4D97-AF65-F5344CB8AC3E}">
        <p14:creationId xmlns:p14="http://schemas.microsoft.com/office/powerpoint/2010/main" val="3615770"/>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4767752"/>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403350" y="274638"/>
            <a:ext cx="728345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1403350" y="1600200"/>
            <a:ext cx="3565525"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5121275" y="1600200"/>
            <a:ext cx="3565525"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C145BE6C-6A76-4502-AA29-23166024B90F}" type="slidenum">
              <a:rPr lang="en-AU"/>
              <a:pPr/>
              <a:t>‹#›</a:t>
            </a:fld>
            <a:endParaRPr lang="en-AU"/>
          </a:p>
        </p:txBody>
      </p:sp>
    </p:spTree>
    <p:extLst>
      <p:ext uri="{BB962C8B-B14F-4D97-AF65-F5344CB8AC3E}">
        <p14:creationId xmlns:p14="http://schemas.microsoft.com/office/powerpoint/2010/main" val="149934462"/>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1403350" y="1600200"/>
            <a:ext cx="35655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5121275" y="1600200"/>
            <a:ext cx="35655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B349B91-6584-4AF2-88B9-215DEAA2FA43}" type="slidenum">
              <a:rPr lang="en-AU"/>
              <a:pPr/>
              <a:t>‹#›</a:t>
            </a:fld>
            <a:endParaRPr lang="en-AU"/>
          </a:p>
        </p:txBody>
      </p:sp>
    </p:spTree>
    <p:extLst>
      <p:ext uri="{BB962C8B-B14F-4D97-AF65-F5344CB8AC3E}">
        <p14:creationId xmlns:p14="http://schemas.microsoft.com/office/powerpoint/2010/main" val="377082639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Date Placeholder 3"/>
          <p:cNvSpPr>
            <a:spLocks noGrp="1"/>
          </p:cNvSpPr>
          <p:nvPr>
            <p:ph type="dt" sz="half" idx="10"/>
          </p:nvPr>
        </p:nvSpPr>
        <p:spPr/>
        <p:txBody>
          <a:bodyPr/>
          <a:lstStyle/>
          <a:p>
            <a:fld id="{EA81C201-B94E-47F6-A1C5-F90EE3643F19}" type="datetimeFigureOut">
              <a:rPr lang="en-AU" smtClean="0"/>
              <a:pPr/>
              <a:t>28/03/2012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F015FC-AF84-42C5-8F34-0F807BEDF718}" type="slidenum">
              <a:rPr lang="en-AU" smtClean="0"/>
              <a:pPr/>
              <a:t>‹#›</a:t>
            </a:fld>
            <a:endParaRPr lang="en-AU"/>
          </a:p>
        </p:txBody>
      </p:sp>
    </p:spTree>
    <p:extLst>
      <p:ext uri="{BB962C8B-B14F-4D97-AF65-F5344CB8AC3E}">
        <p14:creationId xmlns:p14="http://schemas.microsoft.com/office/powerpoint/2010/main" val="3127333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81C201-B94E-47F6-A1C5-F90EE3643F19}" type="datetimeFigureOut">
              <a:rPr lang="en-AU" smtClean="0"/>
              <a:pPr/>
              <a:t>28/03/2012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F015FC-AF84-42C5-8F34-0F807BEDF718}" type="slidenum">
              <a:rPr lang="en-AU" smtClean="0"/>
              <a:pPr/>
              <a:t>‹#›</a:t>
            </a:fld>
            <a:endParaRPr lang="en-AU"/>
          </a:p>
        </p:txBody>
      </p:sp>
    </p:spTree>
    <p:extLst>
      <p:ext uri="{BB962C8B-B14F-4D97-AF65-F5344CB8AC3E}">
        <p14:creationId xmlns:p14="http://schemas.microsoft.com/office/powerpoint/2010/main" val="1580406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EA81C201-B94E-47F6-A1C5-F90EE3643F19}" type="datetimeFigureOut">
              <a:rPr lang="en-AU" smtClean="0"/>
              <a:pPr/>
              <a:t>28/03/2012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FF015FC-AF84-42C5-8F34-0F807BEDF718}" type="slidenum">
              <a:rPr lang="en-AU" smtClean="0"/>
              <a:pPr/>
              <a:t>‹#›</a:t>
            </a:fld>
            <a:endParaRPr lang="en-AU"/>
          </a:p>
        </p:txBody>
      </p:sp>
    </p:spTree>
    <p:extLst>
      <p:ext uri="{BB962C8B-B14F-4D97-AF65-F5344CB8AC3E}">
        <p14:creationId xmlns:p14="http://schemas.microsoft.com/office/powerpoint/2010/main" val="316565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EA81C201-B94E-47F6-A1C5-F90EE3643F19}" type="datetimeFigureOut">
              <a:rPr lang="en-AU" smtClean="0"/>
              <a:pPr/>
              <a:t>28/03/2012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FF015FC-AF84-42C5-8F34-0F807BEDF718}" type="slidenum">
              <a:rPr lang="en-AU" smtClean="0"/>
              <a:pPr/>
              <a:t>‹#›</a:t>
            </a:fld>
            <a:endParaRPr lang="en-AU"/>
          </a:p>
        </p:txBody>
      </p:sp>
    </p:spTree>
    <p:extLst>
      <p:ext uri="{BB962C8B-B14F-4D97-AF65-F5344CB8AC3E}">
        <p14:creationId xmlns:p14="http://schemas.microsoft.com/office/powerpoint/2010/main" val="22059970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EA81C201-B94E-47F6-A1C5-F90EE3643F19}" type="datetimeFigureOut">
              <a:rPr lang="en-AU" smtClean="0"/>
              <a:pPr/>
              <a:t>28/03/2012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FF015FC-AF84-42C5-8F34-0F807BEDF718}" type="slidenum">
              <a:rPr lang="en-AU" smtClean="0"/>
              <a:pPr/>
              <a:t>‹#›</a:t>
            </a:fld>
            <a:endParaRPr lang="en-AU"/>
          </a:p>
        </p:txBody>
      </p:sp>
    </p:spTree>
    <p:extLst>
      <p:ext uri="{BB962C8B-B14F-4D97-AF65-F5344CB8AC3E}">
        <p14:creationId xmlns:p14="http://schemas.microsoft.com/office/powerpoint/2010/main" val="441020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81C201-B94E-47F6-A1C5-F90EE3643F19}" type="datetimeFigureOut">
              <a:rPr lang="en-AU" smtClean="0"/>
              <a:pPr/>
              <a:t>28/03/2012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FF015FC-AF84-42C5-8F34-0F807BEDF718}" type="slidenum">
              <a:rPr lang="en-AU" smtClean="0"/>
              <a:pPr/>
              <a:t>‹#›</a:t>
            </a:fld>
            <a:endParaRPr lang="en-AU"/>
          </a:p>
        </p:txBody>
      </p:sp>
    </p:spTree>
    <p:extLst>
      <p:ext uri="{BB962C8B-B14F-4D97-AF65-F5344CB8AC3E}">
        <p14:creationId xmlns:p14="http://schemas.microsoft.com/office/powerpoint/2010/main" val="428077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81C201-B94E-47F6-A1C5-F90EE3643F19}" type="datetimeFigureOut">
              <a:rPr lang="en-AU" smtClean="0"/>
              <a:pPr/>
              <a:t>28/03/2012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FF015FC-AF84-42C5-8F34-0F807BEDF718}" type="slidenum">
              <a:rPr lang="en-AU" smtClean="0"/>
              <a:pPr/>
              <a:t>‹#›</a:t>
            </a:fld>
            <a:endParaRPr lang="en-AU"/>
          </a:p>
        </p:txBody>
      </p:sp>
    </p:spTree>
    <p:extLst>
      <p:ext uri="{BB962C8B-B14F-4D97-AF65-F5344CB8AC3E}">
        <p14:creationId xmlns:p14="http://schemas.microsoft.com/office/powerpoint/2010/main" val="969030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A81C201-B94E-47F6-A1C5-F90EE3643F19}" type="datetimeFigureOut">
              <a:rPr lang="en-AU" smtClean="0"/>
              <a:pPr/>
              <a:t>28/03/2012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F015FC-AF84-42C5-8F34-0F807BEDF718}" type="slidenum">
              <a:rPr lang="en-AU" smtClean="0"/>
              <a:pPr/>
              <a:t>‹#›</a:t>
            </a:fld>
            <a:endParaRPr lang="en-AU"/>
          </a:p>
        </p:txBody>
      </p:sp>
    </p:spTree>
    <p:extLst>
      <p:ext uri="{BB962C8B-B14F-4D97-AF65-F5344CB8AC3E}">
        <p14:creationId xmlns:p14="http://schemas.microsoft.com/office/powerpoint/2010/main" val="1672985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12.xml"/><Relationship Id="rId7"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81C201-B94E-47F6-A1C5-F90EE3643F19}" type="datetimeFigureOut">
              <a:rPr lang="en-AU" smtClean="0"/>
              <a:pPr/>
              <a:t>28/03/2012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F015FC-AF84-42C5-8F34-0F807BEDF718}" type="slidenum">
              <a:rPr lang="en-AU" smtClean="0"/>
              <a:pPr/>
              <a:t>‹#›</a:t>
            </a:fld>
            <a:endParaRPr lang="en-AU"/>
          </a:p>
        </p:txBody>
      </p:sp>
    </p:spTree>
    <p:extLst>
      <p:ext uri="{BB962C8B-B14F-4D97-AF65-F5344CB8AC3E}">
        <p14:creationId xmlns:p14="http://schemas.microsoft.com/office/powerpoint/2010/main" val="6845242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8"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214313"/>
            <a:ext cx="78581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fontAlgn="base">
              <a:spcBef>
                <a:spcPct val="0"/>
              </a:spcBef>
              <a:spcAft>
                <a:spcPct val="0"/>
              </a:spcAft>
            </a:pPr>
            <a:fld id="{4DF91BEB-A3E7-40A6-87AB-72E8B8BAEF0C}" type="datetimeFigureOut">
              <a:rPr lang="en-AU"/>
              <a:pPr fontAlgn="base">
                <a:spcBef>
                  <a:spcPct val="0"/>
                </a:spcBef>
                <a:spcAft>
                  <a:spcPct val="0"/>
                </a:spcAft>
              </a:pPr>
              <a:t>28/03/2012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fontAlgn="base">
              <a:spcBef>
                <a:spcPct val="0"/>
              </a:spcBef>
              <a:spcAft>
                <a:spcPct val="0"/>
              </a:spcAft>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fontAlgn="base">
              <a:spcBef>
                <a:spcPct val="0"/>
              </a:spcBef>
              <a:spcAft>
                <a:spcPct val="0"/>
              </a:spcAft>
            </a:pPr>
            <a:fld id="{667B0FC3-2429-4B2E-9561-BA67306E6ECF}" type="slidenum">
              <a:rPr lang="en-AU"/>
              <a:pPr fontAlgn="base">
                <a:spcBef>
                  <a:spcPct val="0"/>
                </a:spcBef>
                <a:spcAft>
                  <a:spcPct val="0"/>
                </a:spcAft>
              </a:pPr>
              <a:t>‹#›</a:t>
            </a:fld>
            <a:endParaRPr lang="en-AU"/>
          </a:p>
        </p:txBody>
      </p:sp>
    </p:spTree>
    <p:extLst>
      <p:ext uri="{BB962C8B-B14F-4D97-AF65-F5344CB8AC3E}">
        <p14:creationId xmlns:p14="http://schemas.microsoft.com/office/powerpoint/2010/main" val="2945945726"/>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6" r:id="rId5"/>
    <p:sldLayoutId id="2147483677" r:id="rId6"/>
  </p:sldLayoutIdLst>
  <p:transition spd="med"/>
  <p:txStyles>
    <p:titleStyle>
      <a:lvl1pPr algn="ctr" rtl="0" eaLnBrk="0" fontAlgn="base" hangingPunct="0">
        <a:spcBef>
          <a:spcPct val="0"/>
        </a:spcBef>
        <a:spcAft>
          <a:spcPct val="0"/>
        </a:spcAft>
        <a:defRPr sz="4400" kern="12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Calibri" pitchFamily="34" charset="0"/>
        </a:defRPr>
      </a:lvl2pPr>
      <a:lvl3pPr algn="ctr" rtl="0" eaLnBrk="0" fontAlgn="base" hangingPunct="0">
        <a:spcBef>
          <a:spcPct val="0"/>
        </a:spcBef>
        <a:spcAft>
          <a:spcPct val="0"/>
        </a:spcAft>
        <a:defRPr sz="4400">
          <a:solidFill>
            <a:schemeClr val="bg1"/>
          </a:solidFill>
          <a:latin typeface="Calibri" pitchFamily="34" charset="0"/>
        </a:defRPr>
      </a:lvl3pPr>
      <a:lvl4pPr algn="ctr" rtl="0" eaLnBrk="0" fontAlgn="base" hangingPunct="0">
        <a:spcBef>
          <a:spcPct val="0"/>
        </a:spcBef>
        <a:spcAft>
          <a:spcPct val="0"/>
        </a:spcAft>
        <a:defRPr sz="4400">
          <a:solidFill>
            <a:schemeClr val="bg1"/>
          </a:solidFill>
          <a:latin typeface="Calibri" pitchFamily="34" charset="0"/>
        </a:defRPr>
      </a:lvl4pPr>
      <a:lvl5pPr algn="ctr" rtl="0" eaLnBrk="0" fontAlgn="base" hangingPunct="0">
        <a:spcBef>
          <a:spcPct val="0"/>
        </a:spcBef>
        <a:spcAft>
          <a:spcPct val="0"/>
        </a:spcAft>
        <a:defRPr sz="4400">
          <a:solidFill>
            <a:schemeClr val="bg1"/>
          </a:solidFill>
          <a:latin typeface="Calibri" pitchFamily="34" charset="0"/>
        </a:defRPr>
      </a:lvl5pPr>
      <a:lvl6pPr marL="457200" algn="ctr" rtl="0" eaLnBrk="1" fontAlgn="base" hangingPunct="1">
        <a:spcBef>
          <a:spcPct val="0"/>
        </a:spcBef>
        <a:spcAft>
          <a:spcPct val="0"/>
        </a:spcAft>
        <a:defRPr sz="4400">
          <a:solidFill>
            <a:schemeClr val="bg1"/>
          </a:solidFill>
          <a:latin typeface="Calibri" pitchFamily="34" charset="0"/>
        </a:defRPr>
      </a:lvl6pPr>
      <a:lvl7pPr marL="914400" algn="ctr" rtl="0" eaLnBrk="1" fontAlgn="base" hangingPunct="1">
        <a:spcBef>
          <a:spcPct val="0"/>
        </a:spcBef>
        <a:spcAft>
          <a:spcPct val="0"/>
        </a:spcAft>
        <a:defRPr sz="4400">
          <a:solidFill>
            <a:schemeClr val="bg1"/>
          </a:solidFill>
          <a:latin typeface="Calibri" pitchFamily="34" charset="0"/>
        </a:defRPr>
      </a:lvl7pPr>
      <a:lvl8pPr marL="1371600" algn="ctr" rtl="0" eaLnBrk="1" fontAlgn="base" hangingPunct="1">
        <a:spcBef>
          <a:spcPct val="0"/>
        </a:spcBef>
        <a:spcAft>
          <a:spcPct val="0"/>
        </a:spcAft>
        <a:defRPr sz="4400">
          <a:solidFill>
            <a:schemeClr val="bg1"/>
          </a:solidFill>
          <a:latin typeface="Calibri" pitchFamily="34" charset="0"/>
        </a:defRPr>
      </a:lvl8pPr>
      <a:lvl9pPr marL="1828800" algn="ctr" rtl="0" eaLnBrk="1" fontAlgn="base" hangingPunct="1">
        <a:spcBef>
          <a:spcPct val="0"/>
        </a:spcBef>
        <a:spcAft>
          <a:spcPct val="0"/>
        </a:spcAft>
        <a:defRPr sz="4400">
          <a:solidFill>
            <a:schemeClr val="bg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11760" y="1628800"/>
            <a:ext cx="7772400" cy="1470025"/>
          </a:xfrm>
        </p:spPr>
        <p:txBody>
          <a:bodyPr>
            <a:normAutofit/>
          </a:bodyPr>
          <a:lstStyle/>
          <a:p>
            <a:r>
              <a:rPr lang="en-AU" b="1" dirty="0" smtClean="0">
                <a:solidFill>
                  <a:schemeClr val="accent5">
                    <a:lumMod val="50000"/>
                  </a:schemeClr>
                </a:solidFill>
              </a:rPr>
              <a:t>Chapter 3: </a:t>
            </a:r>
            <a:br>
              <a:rPr lang="en-AU" b="1" dirty="0" smtClean="0">
                <a:solidFill>
                  <a:schemeClr val="accent5">
                    <a:lumMod val="50000"/>
                  </a:schemeClr>
                </a:solidFill>
              </a:rPr>
            </a:br>
            <a:r>
              <a:rPr lang="en-AU" b="1" dirty="0" smtClean="0">
                <a:solidFill>
                  <a:schemeClr val="accent5">
                    <a:lumMod val="50000"/>
                  </a:schemeClr>
                </a:solidFill>
              </a:rPr>
              <a:t>Database Concepts</a:t>
            </a:r>
            <a:endParaRPr lang="en-AU" b="1" dirty="0">
              <a:solidFill>
                <a:schemeClr val="accent5">
                  <a:lumMod val="50000"/>
                </a:schemeClr>
              </a:solidFill>
            </a:endParaRPr>
          </a:p>
        </p:txBody>
      </p:sp>
      <p:sp>
        <p:nvSpPr>
          <p:cNvPr id="3" name="Subtitle 2"/>
          <p:cNvSpPr>
            <a:spLocks noGrp="1"/>
          </p:cNvSpPr>
          <p:nvPr>
            <p:ph type="subTitle" idx="1"/>
          </p:nvPr>
        </p:nvSpPr>
        <p:spPr>
          <a:xfrm>
            <a:off x="3059832" y="4797152"/>
            <a:ext cx="6400800" cy="1752600"/>
          </a:xfrm>
        </p:spPr>
        <p:txBody>
          <a:bodyPr/>
          <a:lstStyle/>
          <a:p>
            <a:pPr>
              <a:defRPr/>
            </a:pPr>
            <a:r>
              <a:rPr lang="en-AU" sz="2400" dirty="0">
                <a:solidFill>
                  <a:schemeClr val="accent5">
                    <a:lumMod val="50000"/>
                  </a:schemeClr>
                </a:solidFill>
              </a:rPr>
              <a:t>Prepared by </a:t>
            </a:r>
          </a:p>
          <a:p>
            <a:pPr>
              <a:defRPr/>
            </a:pPr>
            <a:r>
              <a:rPr lang="en-AU" sz="2400" dirty="0">
                <a:solidFill>
                  <a:schemeClr val="accent5">
                    <a:lumMod val="50000"/>
                  </a:schemeClr>
                </a:solidFill>
              </a:rPr>
              <a:t>Kent Wilson</a:t>
            </a:r>
          </a:p>
          <a:p>
            <a:pPr>
              <a:defRPr/>
            </a:pPr>
            <a:r>
              <a:rPr lang="en-AU" sz="2400" dirty="0">
                <a:solidFill>
                  <a:schemeClr val="accent5">
                    <a:lumMod val="50000"/>
                  </a:schemeClr>
                </a:solidFill>
              </a:rPr>
              <a:t>University of South Australia</a:t>
            </a:r>
          </a:p>
          <a:p>
            <a:endParaRPr lang="en-AU" dirty="0"/>
          </a:p>
        </p:txBody>
      </p:sp>
    </p:spTree>
    <p:extLst>
      <p:ext uri="{BB962C8B-B14F-4D97-AF65-F5344CB8AC3E}">
        <p14:creationId xmlns:p14="http://schemas.microsoft.com/office/powerpoint/2010/main" val="12967235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7139136" cy="1143000"/>
          </a:xfrm>
        </p:spPr>
        <p:txBody>
          <a:bodyPr>
            <a:noAutofit/>
          </a:bodyPr>
          <a:lstStyle/>
          <a:p>
            <a:pPr eaLnBrk="1" hangingPunct="1"/>
            <a:r>
              <a:rPr lang="en-AU" b="1" dirty="0" smtClean="0">
                <a:solidFill>
                  <a:schemeClr val="bg1"/>
                </a:solidFill>
              </a:rPr>
              <a:t>Advantages of Database Systems</a:t>
            </a:r>
          </a:p>
        </p:txBody>
      </p:sp>
      <p:sp>
        <p:nvSpPr>
          <p:cNvPr id="14339" name="Content Placeholder 2"/>
          <p:cNvSpPr>
            <a:spLocks noGrp="1"/>
          </p:cNvSpPr>
          <p:nvPr>
            <p:ph idx="1"/>
          </p:nvPr>
        </p:nvSpPr>
        <p:spPr>
          <a:xfrm>
            <a:off x="827584" y="1916832"/>
            <a:ext cx="7859216" cy="4752528"/>
          </a:xfrm>
        </p:spPr>
        <p:txBody>
          <a:bodyPr>
            <a:normAutofit/>
          </a:bodyPr>
          <a:lstStyle/>
          <a:p>
            <a:pPr marL="531813" indent="-531813" eaLnBrk="1" hangingPunct="1">
              <a:lnSpc>
                <a:spcPct val="80000"/>
              </a:lnSpc>
              <a:buFont typeface="Wingdings" pitchFamily="2" charset="2"/>
              <a:buChar char="q"/>
            </a:pPr>
            <a:r>
              <a:rPr lang="en-AU" sz="2700" dirty="0" smtClean="0"/>
              <a:t>Eliminates data repetition</a:t>
            </a:r>
          </a:p>
          <a:p>
            <a:pPr marL="531813" indent="-531813" eaLnBrk="1" hangingPunct="1">
              <a:lnSpc>
                <a:spcPct val="80000"/>
              </a:lnSpc>
              <a:buFont typeface="Arial" charset="0"/>
              <a:buNone/>
            </a:pPr>
            <a:endParaRPr lang="en-AU" sz="2700" dirty="0" smtClean="0"/>
          </a:p>
          <a:p>
            <a:pPr marL="531813" indent="-531813" eaLnBrk="1" hangingPunct="1">
              <a:lnSpc>
                <a:spcPct val="80000"/>
              </a:lnSpc>
              <a:buFont typeface="Wingdings" pitchFamily="2" charset="2"/>
              <a:buChar char="q"/>
            </a:pPr>
            <a:r>
              <a:rPr lang="en-AU" sz="2700" dirty="0" smtClean="0"/>
              <a:t>Eliminates inconsistent data</a:t>
            </a:r>
          </a:p>
          <a:p>
            <a:pPr marL="531813" indent="-531813" eaLnBrk="1" hangingPunct="1">
              <a:lnSpc>
                <a:spcPct val="80000"/>
              </a:lnSpc>
              <a:buFont typeface="Arial" charset="0"/>
              <a:buNone/>
            </a:pPr>
            <a:endParaRPr lang="en-AU" sz="2700" dirty="0" smtClean="0"/>
          </a:p>
          <a:p>
            <a:pPr marL="531813" indent="-531813" eaLnBrk="1" hangingPunct="1">
              <a:lnSpc>
                <a:spcPct val="80000"/>
              </a:lnSpc>
              <a:buFont typeface="Wingdings" pitchFamily="2" charset="2"/>
              <a:buChar char="q"/>
            </a:pPr>
            <a:r>
              <a:rPr lang="en-AU" sz="2700" dirty="0" smtClean="0"/>
              <a:t>Allows for organisational wide data sharing</a:t>
            </a:r>
          </a:p>
          <a:p>
            <a:pPr marL="531813" indent="-531813" eaLnBrk="1" hangingPunct="1">
              <a:lnSpc>
                <a:spcPct val="80000"/>
              </a:lnSpc>
              <a:buFont typeface="Arial" charset="0"/>
              <a:buNone/>
            </a:pPr>
            <a:endParaRPr lang="en-AU" sz="2700" dirty="0" smtClean="0"/>
          </a:p>
          <a:p>
            <a:pPr marL="531813" indent="-531813" eaLnBrk="1" hangingPunct="1">
              <a:lnSpc>
                <a:spcPct val="80000"/>
              </a:lnSpc>
              <a:buFont typeface="Wingdings" pitchFamily="2" charset="2"/>
              <a:buChar char="q"/>
            </a:pPr>
            <a:r>
              <a:rPr lang="en-AU" sz="2700" dirty="0" smtClean="0"/>
              <a:t>Reduced program maintenance</a:t>
            </a:r>
          </a:p>
          <a:p>
            <a:pPr marL="531813" indent="-531813" eaLnBrk="1" hangingPunct="1">
              <a:lnSpc>
                <a:spcPct val="80000"/>
              </a:lnSpc>
              <a:buFont typeface="Arial" charset="0"/>
              <a:buNone/>
            </a:pPr>
            <a:endParaRPr lang="en-AU" sz="2700" dirty="0" smtClean="0"/>
          </a:p>
          <a:p>
            <a:pPr marL="531813" indent="-531813" eaLnBrk="1" hangingPunct="1">
              <a:lnSpc>
                <a:spcPct val="80000"/>
              </a:lnSpc>
              <a:buFont typeface="Wingdings" pitchFamily="2" charset="2"/>
              <a:buChar char="q"/>
            </a:pPr>
            <a:r>
              <a:rPr lang="en-AU" sz="2700" dirty="0" smtClean="0"/>
              <a:t>Increased flexibility &amp; speed</a:t>
            </a:r>
          </a:p>
          <a:p>
            <a:pPr marL="531813" indent="-531813" eaLnBrk="1" hangingPunct="1">
              <a:lnSpc>
                <a:spcPct val="80000"/>
              </a:lnSpc>
              <a:buFont typeface="Arial" charset="0"/>
              <a:buNone/>
            </a:pPr>
            <a:endParaRPr lang="en-AU" sz="2700" dirty="0" smtClean="0"/>
          </a:p>
          <a:p>
            <a:pPr marL="531813" indent="-531813" eaLnBrk="1" hangingPunct="1">
              <a:lnSpc>
                <a:spcPct val="80000"/>
              </a:lnSpc>
              <a:buFont typeface="Wingdings" pitchFamily="2" charset="2"/>
              <a:buChar char="q"/>
            </a:pPr>
            <a:r>
              <a:rPr lang="en-AU" sz="2700" dirty="0" smtClean="0"/>
              <a:t>Improves system security</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274638"/>
            <a:ext cx="7211144" cy="1143000"/>
          </a:xfrm>
        </p:spPr>
        <p:txBody>
          <a:bodyPr>
            <a:normAutofit fontScale="90000"/>
          </a:bodyPr>
          <a:lstStyle/>
          <a:p>
            <a:pPr eaLnBrk="1" hangingPunct="1"/>
            <a:r>
              <a:rPr lang="en-AU" b="1" dirty="0" smtClean="0">
                <a:solidFill>
                  <a:schemeClr val="bg1"/>
                </a:solidFill>
              </a:rPr>
              <a:t>Dataflow in a Database System</a:t>
            </a:r>
          </a:p>
        </p:txBody>
      </p:sp>
      <p:pic>
        <p:nvPicPr>
          <p:cNvPr id="15363" name="Picture 4"/>
          <p:cNvPicPr>
            <a:picLocks noChangeAspect="1" noChangeArrowheads="1"/>
          </p:cNvPicPr>
          <p:nvPr/>
        </p:nvPicPr>
        <p:blipFill>
          <a:blip r:embed="rId2" cstate="print"/>
          <a:srcRect/>
          <a:stretch>
            <a:fillRect/>
          </a:stretch>
        </p:blipFill>
        <p:spPr bwMode="auto">
          <a:xfrm>
            <a:off x="1857375" y="2000250"/>
            <a:ext cx="5162550" cy="35718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AU" b="1" dirty="0" smtClean="0">
                <a:solidFill>
                  <a:schemeClr val="bg1"/>
                </a:solidFill>
              </a:rPr>
              <a:t>Database Functions</a:t>
            </a:r>
          </a:p>
        </p:txBody>
      </p:sp>
      <p:sp>
        <p:nvSpPr>
          <p:cNvPr id="16387" name="Content Placeholder 2"/>
          <p:cNvSpPr>
            <a:spLocks noGrp="1"/>
          </p:cNvSpPr>
          <p:nvPr>
            <p:ph sz="half" idx="1"/>
          </p:nvPr>
        </p:nvSpPr>
        <p:spPr>
          <a:xfrm>
            <a:off x="467544" y="2132856"/>
            <a:ext cx="4038600" cy="4525963"/>
          </a:xfrm>
        </p:spPr>
        <p:txBody>
          <a:bodyPr>
            <a:normAutofit lnSpcReduction="10000"/>
          </a:bodyPr>
          <a:lstStyle/>
          <a:p>
            <a:pPr marL="531813" indent="-531813" eaLnBrk="1" hangingPunct="1">
              <a:buFont typeface="Courier New" pitchFamily="49" charset="0"/>
              <a:buChar char="o"/>
            </a:pPr>
            <a:r>
              <a:rPr lang="en-AU" dirty="0" smtClean="0"/>
              <a:t>Data dictionary</a:t>
            </a:r>
          </a:p>
          <a:p>
            <a:pPr marL="531813" indent="-531813" eaLnBrk="1" hangingPunct="1">
              <a:buFont typeface="Courier New" pitchFamily="49" charset="0"/>
              <a:buChar char="o"/>
            </a:pPr>
            <a:r>
              <a:rPr lang="en-AU" dirty="0" smtClean="0"/>
              <a:t>Data storage management</a:t>
            </a:r>
          </a:p>
          <a:p>
            <a:pPr marL="531813" indent="-531813" eaLnBrk="1" hangingPunct="1">
              <a:buFont typeface="Courier New" pitchFamily="49" charset="0"/>
              <a:buChar char="o"/>
            </a:pPr>
            <a:r>
              <a:rPr lang="en-AU" dirty="0" smtClean="0"/>
              <a:t>Data transformation and presentation</a:t>
            </a:r>
          </a:p>
          <a:p>
            <a:pPr marL="531813" indent="-531813" eaLnBrk="1" hangingPunct="1">
              <a:buFont typeface="Courier New" pitchFamily="49" charset="0"/>
              <a:buChar char="o"/>
            </a:pPr>
            <a:r>
              <a:rPr lang="en-AU" dirty="0" smtClean="0"/>
              <a:t>Security management</a:t>
            </a:r>
          </a:p>
          <a:p>
            <a:pPr marL="531813" indent="-531813" eaLnBrk="1" hangingPunct="1">
              <a:buFont typeface="Courier New" pitchFamily="49" charset="0"/>
              <a:buChar char="o"/>
            </a:pPr>
            <a:r>
              <a:rPr lang="en-AU" dirty="0" smtClean="0"/>
              <a:t>Multi-user access control</a:t>
            </a:r>
          </a:p>
          <a:p>
            <a:pPr marL="531813" indent="-531813" eaLnBrk="1" hangingPunct="1">
              <a:buFont typeface="Courier New" pitchFamily="49" charset="0"/>
              <a:buChar char="o"/>
            </a:pPr>
            <a:endParaRPr lang="en-AU" dirty="0" smtClean="0"/>
          </a:p>
          <a:p>
            <a:pPr marL="531813" indent="-531813" eaLnBrk="1" hangingPunct="1">
              <a:buFont typeface="Courier New" pitchFamily="49" charset="0"/>
              <a:buChar char="o"/>
            </a:pPr>
            <a:endParaRPr lang="en-AU" dirty="0" smtClean="0"/>
          </a:p>
        </p:txBody>
      </p:sp>
      <p:sp>
        <p:nvSpPr>
          <p:cNvPr id="16388" name="Content Placeholder 3"/>
          <p:cNvSpPr>
            <a:spLocks noGrp="1"/>
          </p:cNvSpPr>
          <p:nvPr>
            <p:ph sz="half" idx="2"/>
          </p:nvPr>
        </p:nvSpPr>
        <p:spPr>
          <a:xfrm>
            <a:off x="4644008" y="2132856"/>
            <a:ext cx="4038600" cy="4525963"/>
          </a:xfrm>
        </p:spPr>
        <p:txBody>
          <a:bodyPr>
            <a:normAutofit lnSpcReduction="10000"/>
          </a:bodyPr>
          <a:lstStyle/>
          <a:p>
            <a:pPr marL="457200" indent="-457200" eaLnBrk="1" hangingPunct="1">
              <a:buFont typeface="Courier New" pitchFamily="49" charset="0"/>
              <a:buChar char="o"/>
            </a:pPr>
            <a:r>
              <a:rPr lang="en-AU" smtClean="0"/>
              <a:t>Backup and recovery management</a:t>
            </a:r>
          </a:p>
          <a:p>
            <a:pPr marL="457200" indent="-457200" eaLnBrk="1" hangingPunct="1">
              <a:buFont typeface="Courier New" pitchFamily="49" charset="0"/>
              <a:buChar char="o"/>
            </a:pPr>
            <a:r>
              <a:rPr lang="en-AU" smtClean="0"/>
              <a:t>Data integrity management</a:t>
            </a:r>
          </a:p>
          <a:p>
            <a:pPr marL="457200" indent="-457200" eaLnBrk="1" hangingPunct="1">
              <a:buFont typeface="Courier New" pitchFamily="49" charset="0"/>
              <a:buChar char="o"/>
            </a:pPr>
            <a:r>
              <a:rPr lang="en-AU" smtClean="0"/>
              <a:t>Access language and application programming interfaces </a:t>
            </a:r>
          </a:p>
          <a:p>
            <a:pPr marL="457200" indent="-457200" eaLnBrk="1" hangingPunct="1">
              <a:buFont typeface="Courier New" pitchFamily="49" charset="0"/>
              <a:buChar char="o"/>
            </a:pPr>
            <a:r>
              <a:rPr lang="en-AU" smtClean="0"/>
              <a:t>Communication interfaces</a:t>
            </a:r>
          </a:p>
          <a:p>
            <a:pPr marL="457200" indent="-457200" eaLnBrk="1" hangingPunct="1"/>
            <a:endParaRPr lang="en-AU"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AU" b="1" dirty="0" smtClean="0">
                <a:solidFill>
                  <a:schemeClr val="bg1"/>
                </a:solidFill>
              </a:rPr>
              <a:t>Types of Database Models</a:t>
            </a:r>
          </a:p>
        </p:txBody>
      </p:sp>
      <p:sp>
        <p:nvSpPr>
          <p:cNvPr id="17411" name="Rectangle 3"/>
          <p:cNvSpPr>
            <a:spLocks noGrp="1" noChangeArrowheads="1"/>
          </p:cNvSpPr>
          <p:nvPr>
            <p:ph idx="1"/>
          </p:nvPr>
        </p:nvSpPr>
        <p:spPr>
          <a:xfrm>
            <a:off x="323528" y="2060848"/>
            <a:ext cx="8640960" cy="4608512"/>
          </a:xfrm>
        </p:spPr>
        <p:txBody>
          <a:bodyPr/>
          <a:lstStyle/>
          <a:p>
            <a:pPr marL="531813" indent="-531813" eaLnBrk="1" hangingPunct="1">
              <a:buFont typeface="Wingdings" pitchFamily="2" charset="2"/>
              <a:buChar char="q"/>
            </a:pPr>
            <a:r>
              <a:rPr lang="en-AU" sz="2800" b="1" i="1" dirty="0" smtClean="0"/>
              <a:t>Data base models </a:t>
            </a:r>
            <a:r>
              <a:rPr lang="en-AU" sz="2800" dirty="0" smtClean="0"/>
              <a:t>are a collection of logical constructs used to represent the data structure and the data relationships found within the database</a:t>
            </a:r>
          </a:p>
          <a:p>
            <a:pPr marL="531813" indent="-531813" eaLnBrk="1" hangingPunct="1">
              <a:buNone/>
            </a:pPr>
            <a:endParaRPr lang="en-AU" sz="2800" dirty="0" smtClean="0"/>
          </a:p>
          <a:p>
            <a:pPr marL="531813" indent="-531813" eaLnBrk="1" hangingPunct="1">
              <a:buFont typeface="Wingdings" pitchFamily="2" charset="2"/>
              <a:buChar char="q"/>
            </a:pPr>
            <a:r>
              <a:rPr lang="en-AU" sz="2800" b="1" i="1" dirty="0" smtClean="0"/>
              <a:t>Two categories of models:</a:t>
            </a:r>
          </a:p>
          <a:p>
            <a:pPr lvl="1" eaLnBrk="1" hangingPunct="1">
              <a:buFont typeface="Courier New" pitchFamily="49" charset="0"/>
              <a:buChar char="o"/>
            </a:pPr>
            <a:r>
              <a:rPr lang="en-AU" sz="2400" b="1" dirty="0" smtClean="0">
                <a:solidFill>
                  <a:srgbClr val="0070C0"/>
                </a:solidFill>
              </a:rPr>
              <a:t>Conceptual models</a:t>
            </a:r>
            <a:r>
              <a:rPr lang="en-AU" sz="2400" dirty="0" smtClean="0">
                <a:solidFill>
                  <a:srgbClr val="0070C0"/>
                </a:solidFill>
              </a:rPr>
              <a:t> </a:t>
            </a:r>
            <a:r>
              <a:rPr lang="en-AU" sz="2400" dirty="0" smtClean="0"/>
              <a:t>focus on a logical view of what is represented in the DB</a:t>
            </a:r>
          </a:p>
          <a:p>
            <a:pPr lvl="1" eaLnBrk="1" hangingPunct="1">
              <a:buFont typeface="Courier New" pitchFamily="49" charset="0"/>
              <a:buChar char="o"/>
            </a:pPr>
            <a:r>
              <a:rPr lang="en-AU" sz="2400" b="1" dirty="0" smtClean="0">
                <a:solidFill>
                  <a:srgbClr val="0070C0"/>
                </a:solidFill>
              </a:rPr>
              <a:t>Implementation models</a:t>
            </a:r>
            <a:r>
              <a:rPr lang="en-AU" sz="2400" dirty="0" smtClean="0">
                <a:solidFill>
                  <a:srgbClr val="0070C0"/>
                </a:solidFill>
              </a:rPr>
              <a:t> </a:t>
            </a:r>
            <a:r>
              <a:rPr lang="en-AU" sz="2400" dirty="0" smtClean="0"/>
              <a:t>show how the data are represented in the DB including the structures implemented.</a:t>
            </a:r>
          </a:p>
          <a:p>
            <a:pPr lvl="1" eaLnBrk="1" hangingPunct="1"/>
            <a:endParaRPr lang="en-AU" sz="2000" dirty="0" smtClean="0"/>
          </a:p>
        </p:txBody>
      </p:sp>
      <p:sp>
        <p:nvSpPr>
          <p:cNvPr id="17412" name="Slide Number Placeholder 3"/>
          <p:cNvSpPr>
            <a:spLocks noGrp="1"/>
          </p:cNvSpPr>
          <p:nvPr>
            <p:ph type="sldNum" sz="quarter" idx="12"/>
          </p:nvPr>
        </p:nvSpPr>
        <p:spPr bwMode="auto">
          <a:noFill/>
          <a:ln>
            <a:miter lim="800000"/>
            <a:headEnd/>
            <a:tailEnd/>
          </a:ln>
        </p:spPr>
        <p:txBody>
          <a:bodyPr/>
          <a:lstStyle/>
          <a:p>
            <a:endParaRPr lang="en-AU" dirty="0"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23528" y="274638"/>
            <a:ext cx="7488832" cy="1143000"/>
          </a:xfrm>
        </p:spPr>
        <p:txBody>
          <a:bodyPr>
            <a:normAutofit fontScale="90000"/>
          </a:bodyPr>
          <a:lstStyle/>
          <a:p>
            <a:pPr eaLnBrk="1" hangingPunct="1"/>
            <a:r>
              <a:rPr lang="en-AU" sz="3600" b="1" dirty="0" smtClean="0">
                <a:solidFill>
                  <a:schemeClr val="bg1"/>
                </a:solidFill>
              </a:rPr>
              <a:t>DB Modelling, Design &amp; Implementation of Relational Databases</a:t>
            </a:r>
            <a:endParaRPr lang="en-AU" sz="3600" dirty="0" smtClean="0">
              <a:solidFill>
                <a:schemeClr val="bg1"/>
              </a:solidFill>
            </a:endParaRPr>
          </a:p>
        </p:txBody>
      </p:sp>
      <p:sp>
        <p:nvSpPr>
          <p:cNvPr id="22531" name="Rectangle 3"/>
          <p:cNvSpPr>
            <a:spLocks noGrp="1" noChangeArrowheads="1"/>
          </p:cNvSpPr>
          <p:nvPr>
            <p:ph idx="1"/>
          </p:nvPr>
        </p:nvSpPr>
        <p:spPr>
          <a:xfrm>
            <a:off x="827584" y="1844824"/>
            <a:ext cx="7859216" cy="4752528"/>
          </a:xfrm>
        </p:spPr>
        <p:txBody>
          <a:bodyPr>
            <a:normAutofit lnSpcReduction="10000"/>
          </a:bodyPr>
          <a:lstStyle/>
          <a:p>
            <a:pPr marL="531813" indent="-531813" eaLnBrk="1" hangingPunct="1">
              <a:lnSpc>
                <a:spcPct val="80000"/>
              </a:lnSpc>
              <a:spcBef>
                <a:spcPts val="600"/>
              </a:spcBef>
              <a:spcAft>
                <a:spcPts val="600"/>
              </a:spcAft>
              <a:buFont typeface="Wingdings" pitchFamily="2" charset="2"/>
              <a:buChar char="q"/>
            </a:pPr>
            <a:r>
              <a:rPr lang="en-AU" sz="2600" dirty="0" smtClean="0"/>
              <a:t>Data models are used to describe and represent complex real-world data structures</a:t>
            </a:r>
          </a:p>
          <a:p>
            <a:pPr marL="531813" indent="-531813" eaLnBrk="1" hangingPunct="1">
              <a:lnSpc>
                <a:spcPct val="80000"/>
              </a:lnSpc>
              <a:spcBef>
                <a:spcPts val="600"/>
              </a:spcBef>
              <a:spcAft>
                <a:spcPts val="600"/>
              </a:spcAft>
              <a:buNone/>
            </a:pPr>
            <a:endParaRPr lang="en-AU" sz="2600" dirty="0" smtClean="0"/>
          </a:p>
          <a:p>
            <a:pPr marL="531813" indent="-531813" eaLnBrk="1" hangingPunct="1">
              <a:lnSpc>
                <a:spcPct val="80000"/>
              </a:lnSpc>
              <a:spcBef>
                <a:spcPts val="600"/>
              </a:spcBef>
              <a:spcAft>
                <a:spcPts val="600"/>
              </a:spcAft>
              <a:buFont typeface="Wingdings" pitchFamily="2" charset="2"/>
              <a:buChar char="q"/>
            </a:pPr>
            <a:r>
              <a:rPr lang="en-AU" sz="2600" dirty="0" smtClean="0"/>
              <a:t>A good DB design is the foundation of good applications</a:t>
            </a:r>
          </a:p>
          <a:p>
            <a:pPr marL="531813" indent="-531813" eaLnBrk="1" hangingPunct="1">
              <a:lnSpc>
                <a:spcPct val="80000"/>
              </a:lnSpc>
              <a:spcBef>
                <a:spcPts val="600"/>
              </a:spcBef>
              <a:spcAft>
                <a:spcPts val="600"/>
              </a:spcAft>
              <a:buNone/>
            </a:pPr>
            <a:endParaRPr lang="en-AU" sz="2600" dirty="0" smtClean="0"/>
          </a:p>
          <a:p>
            <a:pPr marL="531813" indent="-531813" eaLnBrk="1" hangingPunct="1">
              <a:lnSpc>
                <a:spcPct val="80000"/>
              </a:lnSpc>
              <a:spcBef>
                <a:spcPts val="600"/>
              </a:spcBef>
              <a:spcAft>
                <a:spcPts val="600"/>
              </a:spcAft>
              <a:buFont typeface="Wingdings" pitchFamily="2" charset="2"/>
              <a:buChar char="q"/>
            </a:pPr>
            <a:r>
              <a:rPr lang="en-AU" sz="2600" dirty="0" smtClean="0"/>
              <a:t>Different people view data differently</a:t>
            </a:r>
          </a:p>
          <a:p>
            <a:pPr marL="531813" indent="-531813" eaLnBrk="1" hangingPunct="1">
              <a:lnSpc>
                <a:spcPct val="80000"/>
              </a:lnSpc>
              <a:spcBef>
                <a:spcPts val="600"/>
              </a:spcBef>
              <a:spcAft>
                <a:spcPts val="600"/>
              </a:spcAft>
              <a:buNone/>
            </a:pPr>
            <a:endParaRPr lang="en-AU" sz="2600" dirty="0" smtClean="0"/>
          </a:p>
          <a:p>
            <a:pPr marL="531813" indent="-531813" eaLnBrk="1" hangingPunct="1">
              <a:lnSpc>
                <a:spcPct val="80000"/>
              </a:lnSpc>
              <a:spcBef>
                <a:spcPts val="600"/>
              </a:spcBef>
              <a:spcAft>
                <a:spcPts val="600"/>
              </a:spcAft>
              <a:buFont typeface="Wingdings" pitchFamily="2" charset="2"/>
              <a:buChar char="q"/>
            </a:pPr>
            <a:r>
              <a:rPr lang="en-AU" sz="2600" dirty="0" smtClean="0"/>
              <a:t>Starts with a conceptual model that provides a global view of the data</a:t>
            </a:r>
          </a:p>
          <a:p>
            <a:pPr marL="531813" indent="-531813" eaLnBrk="1" hangingPunct="1">
              <a:lnSpc>
                <a:spcPct val="80000"/>
              </a:lnSpc>
              <a:spcBef>
                <a:spcPts val="600"/>
              </a:spcBef>
              <a:spcAft>
                <a:spcPts val="600"/>
              </a:spcAft>
              <a:buNone/>
            </a:pPr>
            <a:endParaRPr lang="en-AU" sz="2600" dirty="0" smtClean="0"/>
          </a:p>
          <a:p>
            <a:pPr marL="531813" indent="-531813" eaLnBrk="1" hangingPunct="1">
              <a:lnSpc>
                <a:spcPct val="80000"/>
              </a:lnSpc>
              <a:spcBef>
                <a:spcPts val="600"/>
              </a:spcBef>
              <a:spcAft>
                <a:spcPts val="600"/>
              </a:spcAft>
              <a:buFont typeface="Wingdings" pitchFamily="2" charset="2"/>
              <a:buChar char="q"/>
            </a:pPr>
            <a:r>
              <a:rPr lang="en-AU" sz="2600" b="1" i="1" dirty="0" smtClean="0"/>
              <a:t>Entity relationship model </a:t>
            </a:r>
            <a:r>
              <a:rPr lang="en-AU" sz="2600" dirty="0" smtClean="0"/>
              <a:t>most widely used model</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AU" b="1" dirty="0" smtClean="0">
                <a:solidFill>
                  <a:schemeClr val="bg1"/>
                </a:solidFill>
              </a:rPr>
              <a:t>Entity Relationship Model</a:t>
            </a:r>
          </a:p>
        </p:txBody>
      </p:sp>
      <p:sp>
        <p:nvSpPr>
          <p:cNvPr id="23555" name="Rectangle 3"/>
          <p:cNvSpPr>
            <a:spLocks noGrp="1" noChangeArrowheads="1"/>
          </p:cNvSpPr>
          <p:nvPr>
            <p:ph idx="1"/>
          </p:nvPr>
        </p:nvSpPr>
        <p:spPr>
          <a:xfrm>
            <a:off x="457200" y="2060848"/>
            <a:ext cx="8229600" cy="4608512"/>
          </a:xfrm>
        </p:spPr>
        <p:txBody>
          <a:bodyPr>
            <a:normAutofit/>
          </a:bodyPr>
          <a:lstStyle/>
          <a:p>
            <a:pPr eaLnBrk="1" hangingPunct="1">
              <a:buFont typeface="Arial" charset="0"/>
              <a:buNone/>
            </a:pPr>
            <a:r>
              <a:rPr lang="en-AU" sz="2800" b="1" i="1" dirty="0" smtClean="0"/>
              <a:t>Incorporates:</a:t>
            </a:r>
          </a:p>
          <a:p>
            <a:pPr marL="900113" lvl="1" indent="-442913" eaLnBrk="1" hangingPunct="1">
              <a:buFont typeface="Wingdings" pitchFamily="2" charset="2"/>
              <a:buChar char="q"/>
            </a:pPr>
            <a:r>
              <a:rPr lang="en-AU" b="1" i="1" dirty="0" smtClean="0">
                <a:solidFill>
                  <a:srgbClr val="002060"/>
                </a:solidFill>
              </a:rPr>
              <a:t>Entities:</a:t>
            </a:r>
            <a:r>
              <a:rPr lang="en-AU" dirty="0" smtClean="0"/>
              <a:t> represent real-world things or objects such as employees, customers</a:t>
            </a:r>
          </a:p>
          <a:p>
            <a:pPr marL="900113" lvl="1" indent="-442913" eaLnBrk="1" hangingPunct="1">
              <a:buFont typeface="Wingdings" pitchFamily="2" charset="2"/>
              <a:buChar char="q"/>
            </a:pPr>
            <a:r>
              <a:rPr lang="en-AU" b="1" i="1" dirty="0" smtClean="0">
                <a:solidFill>
                  <a:srgbClr val="002060"/>
                </a:solidFill>
              </a:rPr>
              <a:t>Attributes:</a:t>
            </a:r>
            <a:r>
              <a:rPr lang="en-AU" dirty="0" smtClean="0"/>
              <a:t> characteristics of entities e.g. customer name</a:t>
            </a:r>
          </a:p>
          <a:p>
            <a:pPr marL="900113" lvl="1" indent="-442913" eaLnBrk="1" hangingPunct="1">
              <a:buFont typeface="Wingdings" pitchFamily="2" charset="2"/>
              <a:buChar char="q"/>
            </a:pPr>
            <a:r>
              <a:rPr lang="en-AU" b="1" i="1" dirty="0" smtClean="0">
                <a:solidFill>
                  <a:srgbClr val="002060"/>
                </a:solidFill>
              </a:rPr>
              <a:t>Relationships:</a:t>
            </a:r>
            <a:r>
              <a:rPr lang="en-AU" dirty="0" smtClean="0"/>
              <a:t> are associations between entities</a:t>
            </a:r>
          </a:p>
          <a:p>
            <a:pPr lvl="2" eaLnBrk="1" hangingPunct="1">
              <a:lnSpc>
                <a:spcPct val="90000"/>
              </a:lnSpc>
              <a:spcBef>
                <a:spcPct val="0"/>
              </a:spcBef>
              <a:buFont typeface="Arial" charset="0"/>
              <a:buNone/>
            </a:pPr>
            <a:endParaRPr lang="en-AU" dirty="0" smtClean="0"/>
          </a:p>
          <a:p>
            <a:pPr lvl="2" eaLnBrk="1" hangingPunct="1">
              <a:lnSpc>
                <a:spcPct val="90000"/>
              </a:lnSpc>
              <a:spcBef>
                <a:spcPct val="0"/>
              </a:spcBef>
              <a:buFont typeface="Courier New" pitchFamily="49" charset="0"/>
              <a:buChar char="o"/>
            </a:pPr>
            <a:r>
              <a:rPr lang="en-AU" b="1" i="1" dirty="0" smtClean="0"/>
              <a:t>Cardinality</a:t>
            </a:r>
            <a:r>
              <a:rPr lang="en-AU" dirty="0" smtClean="0"/>
              <a:t> expresses the number of entity occurrences associated with one occurrence of a related entity</a:t>
            </a:r>
          </a:p>
          <a:p>
            <a:pPr lvl="2" eaLnBrk="1" hangingPunct="1">
              <a:lnSpc>
                <a:spcPct val="90000"/>
              </a:lnSpc>
              <a:spcBef>
                <a:spcPct val="0"/>
              </a:spcBef>
              <a:buFont typeface="Courier New" pitchFamily="49" charset="0"/>
              <a:buChar char="o"/>
            </a:pPr>
            <a:r>
              <a:rPr lang="en-AU" b="1" i="1" dirty="0" smtClean="0"/>
              <a:t>Connectivity</a:t>
            </a:r>
            <a:r>
              <a:rPr lang="en-AU" dirty="0" smtClean="0"/>
              <a:t> describes the relationships among entities</a:t>
            </a:r>
          </a:p>
          <a:p>
            <a:pPr lvl="2" eaLnBrk="1" hangingPunct="1">
              <a:lnSpc>
                <a:spcPct val="90000"/>
              </a:lnSpc>
              <a:spcBef>
                <a:spcPct val="0"/>
              </a:spcBef>
              <a:buFont typeface="Courier New" pitchFamily="49" charset="0"/>
              <a:buChar char="o"/>
            </a:pPr>
            <a:endParaRPr lang="en-AU" dirty="0" smtClean="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AU" b="1" dirty="0" smtClean="0">
                <a:solidFill>
                  <a:schemeClr val="bg1"/>
                </a:solidFill>
              </a:rPr>
              <a:t>Entity Relationship Model</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853702"/>
            <a:ext cx="8208912" cy="3879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AU" b="1" dirty="0" smtClean="0">
                <a:solidFill>
                  <a:schemeClr val="bg1"/>
                </a:solidFill>
              </a:rPr>
              <a:t>Developing E-R Diagrams</a:t>
            </a:r>
          </a:p>
        </p:txBody>
      </p:sp>
      <p:sp>
        <p:nvSpPr>
          <p:cNvPr id="25603" name="Rectangle 3"/>
          <p:cNvSpPr>
            <a:spLocks noGrp="1" noChangeArrowheads="1"/>
          </p:cNvSpPr>
          <p:nvPr>
            <p:ph idx="1"/>
          </p:nvPr>
        </p:nvSpPr>
        <p:spPr>
          <a:xfrm>
            <a:off x="457200" y="2204864"/>
            <a:ext cx="8229600" cy="3921299"/>
          </a:xfrm>
        </p:spPr>
        <p:txBody>
          <a:bodyPr>
            <a:normAutofit lnSpcReduction="10000"/>
          </a:bodyPr>
          <a:lstStyle/>
          <a:p>
            <a:pPr marL="609600" indent="-609600" eaLnBrk="1" hangingPunct="1">
              <a:buFontTx/>
              <a:buAutoNum type="arabicPeriod"/>
            </a:pPr>
            <a:r>
              <a:rPr lang="en-AU" sz="2800" dirty="0" smtClean="0"/>
              <a:t>Develop a general narrative of the organisation’s operations including the business process, policies and business rules</a:t>
            </a:r>
          </a:p>
          <a:p>
            <a:pPr marL="609600" indent="-609600" eaLnBrk="1" hangingPunct="1">
              <a:buFont typeface="Arial" charset="0"/>
              <a:buNone/>
            </a:pPr>
            <a:endParaRPr lang="en-AU" sz="2800" dirty="0" smtClean="0"/>
          </a:p>
          <a:p>
            <a:pPr marL="609600" indent="-609600" eaLnBrk="1" hangingPunct="1">
              <a:buFont typeface="Calibri" pitchFamily="34" charset="0"/>
              <a:buAutoNum type="arabicPeriod" startAt="2"/>
            </a:pPr>
            <a:r>
              <a:rPr lang="en-AU" sz="2800" dirty="0" smtClean="0"/>
              <a:t>Contrast the ERD by identifying the internal and external entities and the relationships among them from the narrative in Step 1. Cardinalities and business rules can also be assigned based on the narrative</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79512" y="548680"/>
            <a:ext cx="7632848" cy="1143000"/>
          </a:xfrm>
        </p:spPr>
        <p:txBody>
          <a:bodyPr>
            <a:normAutofit fontScale="90000"/>
          </a:bodyPr>
          <a:lstStyle/>
          <a:p>
            <a:r>
              <a:rPr lang="en-AU" sz="4900" b="1" dirty="0" smtClean="0">
                <a:solidFill>
                  <a:schemeClr val="bg1"/>
                </a:solidFill>
              </a:rPr>
              <a:t>Developing E-R Diagrams</a:t>
            </a:r>
            <a:r>
              <a:rPr lang="en-AU" sz="2000" b="1" dirty="0" smtClean="0">
                <a:solidFill>
                  <a:schemeClr val="bg1"/>
                </a:solidFill>
              </a:rPr>
              <a:t> (Cont) </a:t>
            </a:r>
            <a:br>
              <a:rPr lang="en-AU" sz="2000" b="1" dirty="0" smtClean="0">
                <a:solidFill>
                  <a:schemeClr val="bg1"/>
                </a:solidFill>
              </a:rPr>
            </a:br>
            <a:endParaRPr lang="en-AU" b="1" dirty="0" smtClean="0">
              <a:solidFill>
                <a:schemeClr val="bg1"/>
              </a:solidFill>
            </a:endParaRPr>
          </a:p>
        </p:txBody>
      </p:sp>
      <p:sp>
        <p:nvSpPr>
          <p:cNvPr id="26627" name="Rectangle 3"/>
          <p:cNvSpPr>
            <a:spLocks noGrp="1" noChangeArrowheads="1"/>
          </p:cNvSpPr>
          <p:nvPr>
            <p:ph idx="1"/>
          </p:nvPr>
        </p:nvSpPr>
        <p:spPr>
          <a:xfrm>
            <a:off x="457200" y="2348880"/>
            <a:ext cx="8229600" cy="3777283"/>
          </a:xfrm>
        </p:spPr>
        <p:txBody>
          <a:bodyPr/>
          <a:lstStyle/>
          <a:p>
            <a:pPr marL="609600" indent="-609600" eaLnBrk="1" hangingPunct="1">
              <a:buFontTx/>
              <a:buAutoNum type="arabicPeriod" startAt="3"/>
            </a:pPr>
            <a:r>
              <a:rPr lang="en-AU" sz="2800" dirty="0" smtClean="0"/>
              <a:t>Have the ERD reviewed by each area of the company with ownership of the operations, policies and processes</a:t>
            </a:r>
          </a:p>
          <a:p>
            <a:pPr marL="609600" indent="-609600" eaLnBrk="1" hangingPunct="1">
              <a:buFont typeface="Arial" charset="0"/>
              <a:buNone/>
            </a:pPr>
            <a:endParaRPr lang="en-AU" sz="2800" dirty="0" smtClean="0"/>
          </a:p>
          <a:p>
            <a:pPr marL="609600" indent="-609600" eaLnBrk="1" hangingPunct="1">
              <a:buFont typeface="Calibri" pitchFamily="34" charset="0"/>
              <a:buAutoNum type="arabicPeriod" startAt="4"/>
            </a:pPr>
            <a:r>
              <a:rPr lang="en-AU" sz="2800" dirty="0" smtClean="0"/>
              <a:t>Make the necessary modifications to incorporate any newly discovered entity relationship components</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AU" b="1" dirty="0" smtClean="0">
                <a:solidFill>
                  <a:schemeClr val="bg1"/>
                </a:solidFill>
              </a:rPr>
              <a:t>Database Design</a:t>
            </a:r>
          </a:p>
        </p:txBody>
      </p:sp>
      <p:sp>
        <p:nvSpPr>
          <p:cNvPr id="27651" name="Rectangle 3"/>
          <p:cNvSpPr>
            <a:spLocks noGrp="1" noChangeArrowheads="1"/>
          </p:cNvSpPr>
          <p:nvPr>
            <p:ph idx="1"/>
          </p:nvPr>
        </p:nvSpPr>
        <p:spPr>
          <a:xfrm>
            <a:off x="457200" y="2276872"/>
            <a:ext cx="8229600" cy="4104456"/>
          </a:xfrm>
        </p:spPr>
        <p:txBody>
          <a:bodyPr>
            <a:normAutofit lnSpcReduction="10000"/>
          </a:bodyPr>
          <a:lstStyle/>
          <a:p>
            <a:pPr marL="531813" indent="-531813" eaLnBrk="1" hangingPunct="1">
              <a:spcAft>
                <a:spcPts val="600"/>
              </a:spcAft>
              <a:buFont typeface="Wingdings" pitchFamily="2" charset="2"/>
              <a:buChar char="q"/>
            </a:pPr>
            <a:r>
              <a:rPr lang="en-AU" sz="2800" dirty="0" smtClean="0"/>
              <a:t>The </a:t>
            </a:r>
            <a:r>
              <a:rPr lang="en-AU" sz="2800" b="1" i="1" dirty="0" smtClean="0">
                <a:solidFill>
                  <a:srgbClr val="0070C0"/>
                </a:solidFill>
              </a:rPr>
              <a:t>table</a:t>
            </a:r>
            <a:r>
              <a:rPr lang="en-AU" sz="2800" b="1" dirty="0" smtClean="0">
                <a:solidFill>
                  <a:srgbClr val="0000CC"/>
                </a:solidFill>
              </a:rPr>
              <a:t> </a:t>
            </a:r>
            <a:r>
              <a:rPr lang="en-AU" sz="2800" dirty="0" smtClean="0"/>
              <a:t>is the basic building block in database design</a:t>
            </a:r>
          </a:p>
          <a:p>
            <a:pPr marL="531813" indent="-531813" eaLnBrk="1" hangingPunct="1">
              <a:spcAft>
                <a:spcPts val="600"/>
              </a:spcAft>
              <a:buNone/>
            </a:pPr>
            <a:endParaRPr lang="en-AU" sz="2800" dirty="0" smtClean="0"/>
          </a:p>
          <a:p>
            <a:pPr marL="531813" indent="-531813" eaLnBrk="1" hangingPunct="1">
              <a:spcAft>
                <a:spcPts val="600"/>
              </a:spcAft>
              <a:buFont typeface="Wingdings" pitchFamily="2" charset="2"/>
              <a:buChar char="q"/>
            </a:pPr>
            <a:r>
              <a:rPr lang="en-AU" sz="2800" dirty="0" smtClean="0"/>
              <a:t>Table structures must be efficient to allow fast, error-free, and duplication-free flow of information</a:t>
            </a:r>
          </a:p>
          <a:p>
            <a:pPr marL="531813" indent="-531813" eaLnBrk="1" hangingPunct="1">
              <a:spcAft>
                <a:spcPts val="600"/>
              </a:spcAft>
              <a:buNone/>
            </a:pPr>
            <a:endParaRPr lang="en-AU" sz="2800" dirty="0" smtClean="0"/>
          </a:p>
          <a:p>
            <a:pPr marL="531813" indent="-531813" eaLnBrk="1" hangingPunct="1">
              <a:spcAft>
                <a:spcPts val="600"/>
              </a:spcAft>
              <a:buFont typeface="Wingdings" pitchFamily="2" charset="2"/>
              <a:buChar char="q"/>
            </a:pPr>
            <a:r>
              <a:rPr lang="en-AU" sz="2800" dirty="0" smtClean="0"/>
              <a:t>Tables are created to represent every internal and external entity and their attributes</a:t>
            </a:r>
          </a:p>
          <a:p>
            <a:pPr marL="531813" indent="-531813" eaLnBrk="1" hangingPunct="1">
              <a:spcAft>
                <a:spcPts val="600"/>
              </a:spcAft>
              <a:buFont typeface="Arial" charset="0"/>
              <a:buNone/>
            </a:pPr>
            <a:endParaRPr lang="en-AU" sz="2800" dirty="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99176" cy="1143000"/>
          </a:xfrm>
        </p:spPr>
        <p:txBody>
          <a:bodyPr>
            <a:normAutofit fontScale="90000"/>
          </a:bodyPr>
          <a:lstStyle/>
          <a:p>
            <a:pPr eaLnBrk="1" hangingPunct="1">
              <a:defRPr/>
            </a:pPr>
            <a:r>
              <a:rPr lang="en-AU" b="1" dirty="0" smtClean="0">
                <a:solidFill>
                  <a:schemeClr val="bg1"/>
                </a:solidFill>
              </a:rPr>
              <a:t>The Role of Databases in Decision Making &amp; Reporting Systems</a:t>
            </a:r>
            <a:endParaRPr lang="en-AU" b="1" dirty="0">
              <a:solidFill>
                <a:schemeClr val="bg1"/>
              </a:solidFill>
            </a:endParaRPr>
          </a:p>
        </p:txBody>
      </p:sp>
      <p:sp>
        <p:nvSpPr>
          <p:cNvPr id="6147" name="Content Placeholder 2"/>
          <p:cNvSpPr>
            <a:spLocks noGrp="1"/>
          </p:cNvSpPr>
          <p:nvPr>
            <p:ph idx="1"/>
          </p:nvPr>
        </p:nvSpPr>
        <p:spPr>
          <a:xfrm>
            <a:off x="457200" y="2492896"/>
            <a:ext cx="8229600" cy="3633267"/>
          </a:xfrm>
        </p:spPr>
        <p:txBody>
          <a:bodyPr/>
          <a:lstStyle/>
          <a:p>
            <a:pPr marL="531813" indent="-531813" eaLnBrk="1" hangingPunct="1">
              <a:buFont typeface="Wingdings" pitchFamily="2" charset="2"/>
              <a:buChar char="q"/>
            </a:pPr>
            <a:r>
              <a:rPr lang="en-AU" sz="2800" b="1" i="1" dirty="0" smtClean="0"/>
              <a:t>Database:</a:t>
            </a:r>
            <a:r>
              <a:rPr lang="en-AU" sz="2800" dirty="0" smtClean="0"/>
              <a:t> a shared computerised structure that captures, stores and relates data</a:t>
            </a:r>
          </a:p>
          <a:p>
            <a:pPr marL="531813" indent="-531813" eaLnBrk="1" hangingPunct="1">
              <a:buFont typeface="Arial" charset="0"/>
              <a:buNone/>
            </a:pPr>
            <a:endParaRPr lang="en-AU" sz="2800" dirty="0" smtClean="0"/>
          </a:p>
          <a:p>
            <a:pPr marL="531813" indent="-531813" eaLnBrk="1" hangingPunct="1">
              <a:buFont typeface="Wingdings" pitchFamily="2" charset="2"/>
              <a:buChar char="q"/>
            </a:pPr>
            <a:r>
              <a:rPr lang="en-AU" sz="2800" b="1" i="1" dirty="0" smtClean="0"/>
              <a:t>Database system:</a:t>
            </a:r>
            <a:r>
              <a:rPr lang="en-AU" sz="2800" dirty="0" smtClean="0"/>
              <a:t> a system of hardware, software, people, procedures and data that allow the capture, storage, management and use of data within a database environment</a:t>
            </a:r>
            <a:endParaRPr lang="en-AU" sz="2800" b="1" i="1" dirty="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79512" y="548680"/>
            <a:ext cx="7632848" cy="1143000"/>
          </a:xfrm>
        </p:spPr>
        <p:txBody>
          <a:bodyPr>
            <a:normAutofit fontScale="90000"/>
          </a:bodyPr>
          <a:lstStyle/>
          <a:p>
            <a:pPr eaLnBrk="1" hangingPunct="1"/>
            <a:r>
              <a:rPr lang="en-AU" sz="4900" b="1" dirty="0" smtClean="0">
                <a:solidFill>
                  <a:schemeClr val="bg1"/>
                </a:solidFill>
              </a:rPr>
              <a:t>Database Design </a:t>
            </a:r>
            <a:r>
              <a:rPr lang="en-AU" sz="2000" b="1" dirty="0" smtClean="0">
                <a:solidFill>
                  <a:schemeClr val="bg1"/>
                </a:solidFill>
              </a:rPr>
              <a:t>(Cont)</a:t>
            </a:r>
            <a:r>
              <a:rPr lang="en-AU" b="1" dirty="0" smtClean="0">
                <a:solidFill>
                  <a:schemeClr val="bg1"/>
                </a:solidFill>
              </a:rPr>
              <a:t> </a:t>
            </a:r>
            <a:r>
              <a:rPr lang="en-AU" b="1" dirty="0" smtClean="0"/>
              <a:t/>
            </a:r>
            <a:br>
              <a:rPr lang="en-AU" b="1" dirty="0" smtClean="0"/>
            </a:br>
            <a:endParaRPr lang="en-AU" dirty="0" smtClean="0"/>
          </a:p>
        </p:txBody>
      </p:sp>
      <p:sp>
        <p:nvSpPr>
          <p:cNvPr id="28675" name="Content Placeholder 2"/>
          <p:cNvSpPr>
            <a:spLocks noGrp="1"/>
          </p:cNvSpPr>
          <p:nvPr>
            <p:ph idx="1"/>
          </p:nvPr>
        </p:nvSpPr>
        <p:spPr>
          <a:xfrm>
            <a:off x="457200" y="2132856"/>
            <a:ext cx="8229600" cy="4392488"/>
          </a:xfrm>
        </p:spPr>
        <p:txBody>
          <a:bodyPr/>
          <a:lstStyle/>
          <a:p>
            <a:pPr marL="531813" indent="-531813" eaLnBrk="1" hangingPunct="1">
              <a:buFont typeface="Wingdings" pitchFamily="2" charset="2"/>
              <a:buChar char="q"/>
            </a:pPr>
            <a:r>
              <a:rPr lang="en-AU" sz="2800" b="1" i="1" dirty="0" smtClean="0"/>
              <a:t>One-to-many relationship (1:M): </a:t>
            </a:r>
            <a:r>
              <a:rPr lang="en-AU" sz="2800" dirty="0" smtClean="0"/>
              <a:t>a relationship that relates one entity to many attributes. One entity can have many attributes but each attribute belongs to only one entity</a:t>
            </a:r>
          </a:p>
          <a:p>
            <a:pPr marL="531813" indent="-531813" eaLnBrk="1" hangingPunct="1">
              <a:buFont typeface="Arial" charset="0"/>
              <a:buNone/>
            </a:pPr>
            <a:endParaRPr lang="en-AU" sz="2800" dirty="0" smtClean="0"/>
          </a:p>
          <a:p>
            <a:pPr marL="531813" indent="-531813" eaLnBrk="1" hangingPunct="1">
              <a:buFont typeface="Wingdings" pitchFamily="2" charset="2"/>
              <a:buChar char="q"/>
            </a:pPr>
            <a:r>
              <a:rPr lang="en-AU" sz="2800" b="1" i="1" dirty="0" smtClean="0"/>
              <a:t>Many-to-many relationships (M:N): </a:t>
            </a:r>
            <a:r>
              <a:rPr lang="en-AU" sz="2800" dirty="0" smtClean="0"/>
              <a:t>a relationship that relates many entities to many attributes. Many entities can have many attributes and each attribute belongs to many entities</a:t>
            </a:r>
            <a:endParaRPr lang="en-AU" sz="2800" b="1" i="1" dirty="0" smtClean="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74638"/>
            <a:ext cx="7427168" cy="1143000"/>
          </a:xfrm>
        </p:spPr>
        <p:txBody>
          <a:bodyPr/>
          <a:lstStyle/>
          <a:p>
            <a:pPr eaLnBrk="1" hangingPunct="1"/>
            <a:r>
              <a:rPr lang="en-AU" b="1" dirty="0" smtClean="0">
                <a:solidFill>
                  <a:schemeClr val="bg1"/>
                </a:solidFill>
              </a:rPr>
              <a:t>Possible Entity Relationships</a:t>
            </a:r>
          </a:p>
        </p:txBody>
      </p:sp>
      <p:pic>
        <p:nvPicPr>
          <p:cNvPr id="29699" name="Picture 4"/>
          <p:cNvPicPr>
            <a:picLocks noChangeAspect="1" noChangeArrowheads="1"/>
          </p:cNvPicPr>
          <p:nvPr/>
        </p:nvPicPr>
        <p:blipFill>
          <a:blip r:embed="rId2" cstate="print"/>
          <a:srcRect/>
          <a:stretch>
            <a:fillRect/>
          </a:stretch>
        </p:blipFill>
        <p:spPr bwMode="auto">
          <a:xfrm>
            <a:off x="467544" y="2204864"/>
            <a:ext cx="8352928" cy="34803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74638"/>
            <a:ext cx="7355160" cy="1143000"/>
          </a:xfrm>
        </p:spPr>
        <p:txBody>
          <a:bodyPr>
            <a:normAutofit fontScale="90000"/>
          </a:bodyPr>
          <a:lstStyle/>
          <a:p>
            <a:pPr eaLnBrk="1" hangingPunct="1"/>
            <a:r>
              <a:rPr lang="en-AU" b="1" dirty="0" smtClean="0">
                <a:solidFill>
                  <a:schemeClr val="bg1"/>
                </a:solidFill>
              </a:rPr>
              <a:t>Top-Down V Bottom-Up DB Design</a:t>
            </a:r>
          </a:p>
        </p:txBody>
      </p:sp>
      <p:sp>
        <p:nvSpPr>
          <p:cNvPr id="31747" name="Content Placeholder 2"/>
          <p:cNvSpPr>
            <a:spLocks noGrp="1"/>
          </p:cNvSpPr>
          <p:nvPr>
            <p:ph idx="1"/>
          </p:nvPr>
        </p:nvSpPr>
        <p:spPr>
          <a:xfrm>
            <a:off x="827584" y="1916832"/>
            <a:ext cx="7859216" cy="4680520"/>
          </a:xfrm>
        </p:spPr>
        <p:txBody>
          <a:bodyPr>
            <a:normAutofit fontScale="92500"/>
          </a:bodyPr>
          <a:lstStyle/>
          <a:p>
            <a:pPr marL="531813" indent="-531813" eaLnBrk="1" hangingPunct="1">
              <a:lnSpc>
                <a:spcPct val="90000"/>
              </a:lnSpc>
              <a:spcAft>
                <a:spcPts val="600"/>
              </a:spcAft>
              <a:buFont typeface="Wingdings" pitchFamily="2" charset="2"/>
              <a:buChar char="q"/>
            </a:pPr>
            <a:r>
              <a:rPr lang="en-AU" sz="2800" dirty="0" smtClean="0"/>
              <a:t>The E-R diagram is a strategic top down way of developing a database model</a:t>
            </a:r>
          </a:p>
          <a:p>
            <a:pPr marL="531813" indent="-531813" eaLnBrk="1" hangingPunct="1">
              <a:lnSpc>
                <a:spcPct val="90000"/>
              </a:lnSpc>
              <a:spcAft>
                <a:spcPts val="600"/>
              </a:spcAft>
              <a:buNone/>
            </a:pPr>
            <a:endParaRPr lang="en-AU" sz="2800" dirty="0" smtClean="0"/>
          </a:p>
          <a:p>
            <a:pPr marL="531813" indent="-531813" eaLnBrk="1" hangingPunct="1">
              <a:lnSpc>
                <a:spcPct val="90000"/>
              </a:lnSpc>
              <a:spcAft>
                <a:spcPts val="600"/>
              </a:spcAft>
              <a:buFont typeface="Wingdings" pitchFamily="2" charset="2"/>
              <a:buChar char="q"/>
            </a:pPr>
            <a:r>
              <a:rPr lang="en-AU" sz="2800" dirty="0" smtClean="0"/>
              <a:t>Normalisation  is the bottom up view of designing a database</a:t>
            </a:r>
          </a:p>
          <a:p>
            <a:pPr marL="531813" indent="-531813" eaLnBrk="1" hangingPunct="1">
              <a:lnSpc>
                <a:spcPct val="90000"/>
              </a:lnSpc>
              <a:spcAft>
                <a:spcPts val="600"/>
              </a:spcAft>
              <a:buNone/>
            </a:pPr>
            <a:endParaRPr lang="en-AU" sz="2800" dirty="0" smtClean="0"/>
          </a:p>
          <a:p>
            <a:pPr marL="531813" indent="-531813" eaLnBrk="1" hangingPunct="1">
              <a:lnSpc>
                <a:spcPct val="90000"/>
              </a:lnSpc>
              <a:spcAft>
                <a:spcPts val="600"/>
              </a:spcAft>
              <a:buFont typeface="Wingdings" pitchFamily="2" charset="2"/>
              <a:buChar char="q"/>
            </a:pPr>
            <a:r>
              <a:rPr lang="en-AU" sz="2800" dirty="0" smtClean="0"/>
              <a:t>Once the table structure is defined, normalisation is used to assign attributes to entities</a:t>
            </a:r>
          </a:p>
          <a:p>
            <a:pPr marL="531813" indent="-531813" eaLnBrk="1" hangingPunct="1">
              <a:lnSpc>
                <a:spcPct val="90000"/>
              </a:lnSpc>
              <a:spcAft>
                <a:spcPts val="600"/>
              </a:spcAft>
              <a:buNone/>
            </a:pPr>
            <a:endParaRPr lang="en-AU" sz="2800" dirty="0" smtClean="0"/>
          </a:p>
          <a:p>
            <a:pPr marL="531813" indent="-531813" eaLnBrk="1" hangingPunct="1">
              <a:lnSpc>
                <a:spcPct val="90000"/>
              </a:lnSpc>
              <a:spcAft>
                <a:spcPts val="600"/>
              </a:spcAft>
              <a:buFont typeface="Wingdings" pitchFamily="2" charset="2"/>
              <a:buChar char="q"/>
            </a:pPr>
            <a:r>
              <a:rPr lang="en-AU" sz="2800" b="1" i="1" dirty="0" smtClean="0"/>
              <a:t>Both techniques are used in the design process</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AU" b="1" dirty="0" smtClean="0">
                <a:solidFill>
                  <a:schemeClr val="bg1"/>
                </a:solidFill>
              </a:rPr>
              <a:t>Normalisation</a:t>
            </a:r>
          </a:p>
        </p:txBody>
      </p:sp>
      <p:sp>
        <p:nvSpPr>
          <p:cNvPr id="32771" name="Content Placeholder 2"/>
          <p:cNvSpPr>
            <a:spLocks noGrp="1"/>
          </p:cNvSpPr>
          <p:nvPr>
            <p:ph idx="1"/>
          </p:nvPr>
        </p:nvSpPr>
        <p:spPr>
          <a:xfrm>
            <a:off x="457200" y="2492896"/>
            <a:ext cx="8229600" cy="3633267"/>
          </a:xfrm>
        </p:spPr>
        <p:txBody>
          <a:bodyPr/>
          <a:lstStyle/>
          <a:p>
            <a:pPr marL="531813" indent="-531813" eaLnBrk="1" hangingPunct="1">
              <a:buFont typeface="Wingdings" pitchFamily="2" charset="2"/>
              <a:buChar char="q"/>
            </a:pPr>
            <a:r>
              <a:rPr lang="en-AU" dirty="0" smtClean="0"/>
              <a:t>“a set of  rules and a process of assigning attributes to entities to eliminate repeating groups and data redundancies, and to form tables representing entities that promote structural and data independence”</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AU" b="1" dirty="0" smtClean="0">
                <a:solidFill>
                  <a:schemeClr val="bg1"/>
                </a:solidFill>
              </a:rPr>
              <a:t>Review of Chapter 3</a:t>
            </a:r>
          </a:p>
        </p:txBody>
      </p:sp>
      <p:sp>
        <p:nvSpPr>
          <p:cNvPr id="33795" name="Content Placeholder 2"/>
          <p:cNvSpPr>
            <a:spLocks noGrp="1"/>
          </p:cNvSpPr>
          <p:nvPr>
            <p:ph idx="1"/>
          </p:nvPr>
        </p:nvSpPr>
        <p:spPr>
          <a:xfrm>
            <a:off x="457200" y="2060848"/>
            <a:ext cx="8229600" cy="4065315"/>
          </a:xfrm>
        </p:spPr>
        <p:txBody>
          <a:bodyPr/>
          <a:lstStyle/>
          <a:p>
            <a:pPr marL="531813" indent="-531813" eaLnBrk="1" hangingPunct="1">
              <a:buFont typeface="Wingdings" pitchFamily="2" charset="2"/>
              <a:buChar char="q"/>
            </a:pPr>
            <a:r>
              <a:rPr lang="en-AU" sz="2800" dirty="0" smtClean="0"/>
              <a:t>Considered the role of DBs in decision making</a:t>
            </a:r>
          </a:p>
          <a:p>
            <a:pPr marL="531813" indent="-531813" eaLnBrk="1" hangingPunct="1">
              <a:buFont typeface="Arial" charset="0"/>
              <a:buNone/>
            </a:pPr>
            <a:endParaRPr lang="en-AU" sz="2800" dirty="0" smtClean="0"/>
          </a:p>
          <a:p>
            <a:pPr marL="531813" indent="-531813" eaLnBrk="1" hangingPunct="1">
              <a:buFont typeface="Wingdings" pitchFamily="2" charset="2"/>
              <a:buChar char="q"/>
            </a:pPr>
            <a:r>
              <a:rPr lang="en-AU" sz="2800" dirty="0" smtClean="0"/>
              <a:t>Outlined the function of a database as well as key concepts</a:t>
            </a:r>
          </a:p>
          <a:p>
            <a:pPr marL="531813" indent="-531813" eaLnBrk="1" hangingPunct="1">
              <a:buFont typeface="Arial" charset="0"/>
              <a:buNone/>
            </a:pPr>
            <a:endParaRPr lang="en-AU" sz="2800" dirty="0" smtClean="0"/>
          </a:p>
          <a:p>
            <a:pPr marL="531813" indent="-531813" eaLnBrk="1" hangingPunct="1">
              <a:buFont typeface="Wingdings" pitchFamily="2" charset="2"/>
              <a:buChar char="q"/>
            </a:pPr>
            <a:r>
              <a:rPr lang="en-AU" sz="2800" dirty="0" smtClean="0"/>
              <a:t>Explored the concept of data redundancy and the advantages of databases</a:t>
            </a:r>
          </a:p>
          <a:p>
            <a:pPr marL="531813" indent="-531813" eaLnBrk="1" hangingPunct="1">
              <a:buFont typeface="Arial" charset="0"/>
              <a:buNone/>
            </a:pPr>
            <a:endParaRPr lang="en-AU" sz="2800" dirty="0" smtClean="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67544" y="548680"/>
            <a:ext cx="8229600" cy="1143000"/>
          </a:xfrm>
        </p:spPr>
        <p:txBody>
          <a:bodyPr>
            <a:normAutofit fontScale="90000"/>
          </a:bodyPr>
          <a:lstStyle/>
          <a:p>
            <a:pPr eaLnBrk="1" hangingPunct="1"/>
            <a:r>
              <a:rPr lang="en-AU" sz="4900" b="1" dirty="0" smtClean="0">
                <a:solidFill>
                  <a:schemeClr val="bg1"/>
                </a:solidFill>
              </a:rPr>
              <a:t>Review of Chapter 3 </a:t>
            </a:r>
            <a:r>
              <a:rPr lang="en-AU" sz="2000" b="1" dirty="0" smtClean="0">
                <a:solidFill>
                  <a:schemeClr val="bg1"/>
                </a:solidFill>
              </a:rPr>
              <a:t>(Cont)</a:t>
            </a:r>
            <a:r>
              <a:rPr lang="en-AU" b="1" dirty="0" smtClean="0">
                <a:solidFill>
                  <a:schemeClr val="bg1"/>
                </a:solidFill>
              </a:rPr>
              <a:t> </a:t>
            </a:r>
            <a:br>
              <a:rPr lang="en-AU" b="1" dirty="0" smtClean="0">
                <a:solidFill>
                  <a:schemeClr val="bg1"/>
                </a:solidFill>
              </a:rPr>
            </a:br>
            <a:endParaRPr lang="en-AU" dirty="0" smtClean="0">
              <a:solidFill>
                <a:schemeClr val="bg1"/>
              </a:solidFill>
            </a:endParaRPr>
          </a:p>
        </p:txBody>
      </p:sp>
      <p:sp>
        <p:nvSpPr>
          <p:cNvPr id="34819" name="Content Placeholder 2"/>
          <p:cNvSpPr>
            <a:spLocks noGrp="1"/>
          </p:cNvSpPr>
          <p:nvPr>
            <p:ph idx="1"/>
          </p:nvPr>
        </p:nvSpPr>
        <p:spPr/>
        <p:txBody>
          <a:bodyPr/>
          <a:lstStyle/>
          <a:p>
            <a:pPr marL="531813" indent="-531813" eaLnBrk="1" hangingPunct="1">
              <a:buFont typeface="Wingdings" pitchFamily="2" charset="2"/>
              <a:buChar char="q"/>
            </a:pPr>
            <a:endParaRPr lang="en-AU" sz="2800" dirty="0" smtClean="0"/>
          </a:p>
          <a:p>
            <a:pPr marL="531813" indent="-531813" eaLnBrk="1" hangingPunct="1">
              <a:buFont typeface="Wingdings" pitchFamily="2" charset="2"/>
              <a:buChar char="q"/>
            </a:pPr>
            <a:r>
              <a:rPr lang="en-AU" sz="2800" dirty="0" smtClean="0"/>
              <a:t>Overviewed the relational database model</a:t>
            </a:r>
          </a:p>
          <a:p>
            <a:pPr marL="531813" indent="-531813" eaLnBrk="1" hangingPunct="1">
              <a:buFont typeface="Arial" charset="0"/>
              <a:buNone/>
            </a:pPr>
            <a:endParaRPr lang="en-AU" sz="2800" dirty="0" smtClean="0"/>
          </a:p>
          <a:p>
            <a:pPr marL="531813" indent="-531813" eaLnBrk="1" hangingPunct="1">
              <a:buFont typeface="Wingdings" pitchFamily="2" charset="2"/>
              <a:buChar char="q"/>
            </a:pPr>
            <a:r>
              <a:rPr lang="en-AU" sz="2800" dirty="0" smtClean="0"/>
              <a:t>Demonstrated how database models are  developed using E-R diagrams</a:t>
            </a:r>
          </a:p>
          <a:p>
            <a:pPr marL="531813" indent="-531813" eaLnBrk="1" hangingPunct="1">
              <a:buFont typeface="Arial" charset="0"/>
              <a:buNone/>
            </a:pPr>
            <a:endParaRPr lang="en-AU" sz="2800" dirty="0" smtClean="0"/>
          </a:p>
          <a:p>
            <a:pPr marL="531813" indent="-531813" eaLnBrk="1" hangingPunct="1">
              <a:buFont typeface="Wingdings" pitchFamily="2" charset="2"/>
              <a:buChar char="q"/>
            </a:pPr>
            <a:r>
              <a:rPr lang="en-AU" sz="2800" dirty="0" smtClean="0"/>
              <a:t>Introduced the concept of normalisation</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AU" b="1" dirty="0" smtClean="0">
                <a:solidFill>
                  <a:schemeClr val="bg1"/>
                </a:solidFill>
              </a:rPr>
              <a:t>Key Terms</a:t>
            </a:r>
          </a:p>
        </p:txBody>
      </p:sp>
      <p:sp>
        <p:nvSpPr>
          <p:cNvPr id="35843" name="Rectangle 3"/>
          <p:cNvSpPr>
            <a:spLocks noGrp="1" noChangeArrowheads="1"/>
          </p:cNvSpPr>
          <p:nvPr>
            <p:ph idx="1"/>
          </p:nvPr>
        </p:nvSpPr>
        <p:spPr/>
        <p:txBody>
          <a:bodyPr/>
          <a:lstStyle/>
          <a:p>
            <a:pPr eaLnBrk="1" hangingPunct="1">
              <a:lnSpc>
                <a:spcPct val="90000"/>
              </a:lnSpc>
              <a:buFont typeface="Courier New" pitchFamily="49" charset="0"/>
              <a:buChar char="o"/>
            </a:pPr>
            <a:r>
              <a:rPr lang="en-AU" sz="2400" dirty="0" smtClean="0"/>
              <a:t>Attributes</a:t>
            </a:r>
          </a:p>
          <a:p>
            <a:pPr eaLnBrk="1" hangingPunct="1">
              <a:lnSpc>
                <a:spcPct val="90000"/>
              </a:lnSpc>
              <a:buFont typeface="Courier New" pitchFamily="49" charset="0"/>
              <a:buChar char="o"/>
            </a:pPr>
            <a:r>
              <a:rPr lang="en-AU" sz="2400" dirty="0" smtClean="0"/>
              <a:t>Cardinality</a:t>
            </a:r>
          </a:p>
          <a:p>
            <a:pPr eaLnBrk="1" hangingPunct="1">
              <a:lnSpc>
                <a:spcPct val="90000"/>
              </a:lnSpc>
              <a:buFont typeface="Courier New" pitchFamily="49" charset="0"/>
              <a:buChar char="o"/>
            </a:pPr>
            <a:r>
              <a:rPr lang="en-AU" sz="2400" dirty="0" smtClean="0"/>
              <a:t>Composite key</a:t>
            </a:r>
          </a:p>
          <a:p>
            <a:pPr eaLnBrk="1" hangingPunct="1">
              <a:lnSpc>
                <a:spcPct val="90000"/>
              </a:lnSpc>
              <a:buFont typeface="Courier New" pitchFamily="49" charset="0"/>
              <a:buChar char="o"/>
            </a:pPr>
            <a:r>
              <a:rPr lang="en-AU" sz="2400" dirty="0" smtClean="0"/>
              <a:t>Conceptual models</a:t>
            </a:r>
          </a:p>
          <a:p>
            <a:pPr eaLnBrk="1" hangingPunct="1">
              <a:lnSpc>
                <a:spcPct val="90000"/>
              </a:lnSpc>
              <a:buFont typeface="Courier New" pitchFamily="49" charset="0"/>
              <a:buChar char="o"/>
            </a:pPr>
            <a:r>
              <a:rPr lang="en-AU" sz="2400" dirty="0" smtClean="0"/>
              <a:t>Controlled redundancies</a:t>
            </a:r>
          </a:p>
          <a:p>
            <a:pPr eaLnBrk="1" hangingPunct="1">
              <a:lnSpc>
                <a:spcPct val="90000"/>
              </a:lnSpc>
              <a:buFont typeface="Courier New" pitchFamily="49" charset="0"/>
              <a:buChar char="o"/>
            </a:pPr>
            <a:r>
              <a:rPr lang="en-AU" sz="2400" dirty="0" smtClean="0"/>
              <a:t>Data anomalies</a:t>
            </a:r>
          </a:p>
          <a:p>
            <a:pPr eaLnBrk="1" hangingPunct="1">
              <a:lnSpc>
                <a:spcPct val="90000"/>
              </a:lnSpc>
              <a:buFont typeface="Courier New" pitchFamily="49" charset="0"/>
              <a:buChar char="o"/>
            </a:pPr>
            <a:r>
              <a:rPr lang="en-AU" sz="2400" dirty="0" smtClean="0"/>
              <a:t>Data integrity</a:t>
            </a:r>
          </a:p>
          <a:p>
            <a:pPr eaLnBrk="1" hangingPunct="1">
              <a:lnSpc>
                <a:spcPct val="90000"/>
              </a:lnSpc>
              <a:buFont typeface="Courier New" pitchFamily="49" charset="0"/>
              <a:buChar char="o"/>
            </a:pPr>
            <a:r>
              <a:rPr lang="en-AU" sz="2400" dirty="0" smtClean="0"/>
              <a:t>DB models</a:t>
            </a:r>
          </a:p>
          <a:p>
            <a:pPr eaLnBrk="1" hangingPunct="1">
              <a:lnSpc>
                <a:spcPct val="90000"/>
              </a:lnSpc>
              <a:buFont typeface="Courier New" pitchFamily="49" charset="0"/>
              <a:buChar char="o"/>
            </a:pPr>
            <a:r>
              <a:rPr lang="en-AU" sz="2400" dirty="0" smtClean="0"/>
              <a:t>Data redundancy</a:t>
            </a:r>
          </a:p>
          <a:p>
            <a:pPr eaLnBrk="1" hangingPunct="1">
              <a:lnSpc>
                <a:spcPct val="90000"/>
              </a:lnSpc>
              <a:buFont typeface="Courier New" pitchFamily="49" charset="0"/>
              <a:buChar char="o"/>
            </a:pPr>
            <a:r>
              <a:rPr lang="en-AU" sz="2400" dirty="0" smtClean="0"/>
              <a:t>DBMS</a:t>
            </a:r>
          </a:p>
          <a:p>
            <a:pPr eaLnBrk="1" hangingPunct="1">
              <a:lnSpc>
                <a:spcPct val="90000"/>
              </a:lnSpc>
              <a:buFontTx/>
              <a:buNone/>
            </a:pPr>
            <a:endParaRPr lang="en-AU" sz="2400" dirty="0" smtClean="0"/>
          </a:p>
        </p:txBody>
      </p:sp>
      <p:sp>
        <p:nvSpPr>
          <p:cNvPr id="35844" name="Rectangle 4"/>
          <p:cNvSpPr>
            <a:spLocks noGrp="1" noChangeArrowheads="1"/>
          </p:cNvSpPr>
          <p:nvPr>
            <p:ph type="body" sz="half" idx="4294967295"/>
          </p:nvPr>
        </p:nvSpPr>
        <p:spPr>
          <a:xfrm>
            <a:off x="5580063" y="1600200"/>
            <a:ext cx="3563937" cy="4525963"/>
          </a:xfrm>
        </p:spPr>
        <p:txBody>
          <a:bodyPr/>
          <a:lstStyle/>
          <a:p>
            <a:pPr eaLnBrk="1" hangingPunct="1">
              <a:lnSpc>
                <a:spcPct val="90000"/>
              </a:lnSpc>
              <a:buFont typeface="Courier New" pitchFamily="49" charset="0"/>
              <a:buChar char="o"/>
            </a:pPr>
            <a:r>
              <a:rPr lang="en-AU" sz="2400" smtClean="0"/>
              <a:t>Database system</a:t>
            </a:r>
          </a:p>
          <a:p>
            <a:pPr eaLnBrk="1" hangingPunct="1">
              <a:lnSpc>
                <a:spcPct val="90000"/>
              </a:lnSpc>
              <a:buFont typeface="Courier New" pitchFamily="49" charset="0"/>
              <a:buChar char="o"/>
            </a:pPr>
            <a:r>
              <a:rPr lang="en-AU" sz="2400" smtClean="0"/>
              <a:t>Deletion anomalies</a:t>
            </a:r>
          </a:p>
          <a:p>
            <a:pPr eaLnBrk="1" hangingPunct="1">
              <a:lnSpc>
                <a:spcPct val="90000"/>
              </a:lnSpc>
              <a:buFont typeface="Courier New" pitchFamily="49" charset="0"/>
              <a:buChar char="o"/>
            </a:pPr>
            <a:r>
              <a:rPr lang="en-AU" sz="2400" smtClean="0"/>
              <a:t>Entities</a:t>
            </a:r>
          </a:p>
          <a:p>
            <a:pPr eaLnBrk="1" hangingPunct="1">
              <a:lnSpc>
                <a:spcPct val="90000"/>
              </a:lnSpc>
              <a:buFont typeface="Courier New" pitchFamily="49" charset="0"/>
              <a:buChar char="o"/>
            </a:pPr>
            <a:r>
              <a:rPr lang="en-AU" sz="2400" smtClean="0"/>
              <a:t>E-R model</a:t>
            </a:r>
          </a:p>
          <a:p>
            <a:pPr eaLnBrk="1" hangingPunct="1">
              <a:lnSpc>
                <a:spcPct val="90000"/>
              </a:lnSpc>
              <a:buFont typeface="Courier New" pitchFamily="49" charset="0"/>
              <a:buChar char="o"/>
            </a:pPr>
            <a:r>
              <a:rPr lang="en-AU" sz="2400" smtClean="0"/>
              <a:t>Fields</a:t>
            </a:r>
          </a:p>
          <a:p>
            <a:pPr eaLnBrk="1" hangingPunct="1">
              <a:lnSpc>
                <a:spcPct val="90000"/>
              </a:lnSpc>
              <a:buFont typeface="Courier New" pitchFamily="49" charset="0"/>
              <a:buChar char="o"/>
            </a:pPr>
            <a:r>
              <a:rPr lang="en-AU" sz="2400" smtClean="0"/>
              <a:t>File</a:t>
            </a:r>
          </a:p>
          <a:p>
            <a:pPr eaLnBrk="1" hangingPunct="1">
              <a:lnSpc>
                <a:spcPct val="90000"/>
              </a:lnSpc>
              <a:buFont typeface="Courier New" pitchFamily="49" charset="0"/>
              <a:buChar char="o"/>
            </a:pPr>
            <a:r>
              <a:rPr lang="en-AU" sz="2400" smtClean="0"/>
              <a:t>Foreign key</a:t>
            </a:r>
          </a:p>
          <a:p>
            <a:pPr eaLnBrk="1" hangingPunct="1">
              <a:lnSpc>
                <a:spcPct val="90000"/>
              </a:lnSpc>
              <a:buFont typeface="Courier New" pitchFamily="49" charset="0"/>
              <a:buChar char="o"/>
            </a:pPr>
            <a:r>
              <a:rPr lang="en-AU" sz="2400" smtClean="0"/>
              <a:t>Insertion anomalies</a:t>
            </a:r>
          </a:p>
          <a:p>
            <a:pPr eaLnBrk="1" hangingPunct="1">
              <a:lnSpc>
                <a:spcPct val="90000"/>
              </a:lnSpc>
              <a:buFont typeface="Courier New" pitchFamily="49" charset="0"/>
              <a:buChar char="o"/>
            </a:pPr>
            <a:r>
              <a:rPr lang="en-AU" sz="2400" smtClean="0"/>
              <a:t>Logical representation</a:t>
            </a:r>
          </a:p>
          <a:p>
            <a:pPr eaLnBrk="1" hangingPunct="1">
              <a:lnSpc>
                <a:spcPct val="90000"/>
              </a:lnSpc>
              <a:buFont typeface="Courier New" pitchFamily="49" charset="0"/>
              <a:buChar char="o"/>
            </a:pPr>
            <a:r>
              <a:rPr lang="en-AU" sz="2400" smtClean="0"/>
              <a:t>Many-to-many relationships</a:t>
            </a:r>
          </a:p>
          <a:p>
            <a:pPr eaLnBrk="1" hangingPunct="1">
              <a:lnSpc>
                <a:spcPct val="90000"/>
              </a:lnSpc>
            </a:pPr>
            <a:endParaRPr lang="en-AU" sz="2400" smtClean="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67544" y="620688"/>
            <a:ext cx="8229600" cy="1143000"/>
          </a:xfrm>
        </p:spPr>
        <p:txBody>
          <a:bodyPr>
            <a:normAutofit fontScale="90000"/>
          </a:bodyPr>
          <a:lstStyle/>
          <a:p>
            <a:pPr eaLnBrk="1" hangingPunct="1"/>
            <a:r>
              <a:rPr lang="en-AU" sz="4900" b="1" dirty="0" smtClean="0">
                <a:solidFill>
                  <a:schemeClr val="bg1"/>
                </a:solidFill>
              </a:rPr>
              <a:t>Key Terms </a:t>
            </a:r>
            <a:r>
              <a:rPr lang="en-AU" sz="2200" b="1" dirty="0" smtClean="0">
                <a:solidFill>
                  <a:schemeClr val="bg1"/>
                </a:solidFill>
              </a:rPr>
              <a:t>(Cont) </a:t>
            </a:r>
            <a:r>
              <a:rPr lang="en-AU" b="1" dirty="0" smtClean="0"/>
              <a:t/>
            </a:r>
            <a:br>
              <a:rPr lang="en-AU" b="1" dirty="0" smtClean="0"/>
            </a:br>
            <a:endParaRPr lang="en-AU" b="1" dirty="0" smtClean="0"/>
          </a:p>
        </p:txBody>
      </p:sp>
      <p:sp>
        <p:nvSpPr>
          <p:cNvPr id="36867" name="Content Placeholder 3"/>
          <p:cNvSpPr>
            <a:spLocks noGrp="1"/>
          </p:cNvSpPr>
          <p:nvPr>
            <p:ph sz="half" idx="1"/>
          </p:nvPr>
        </p:nvSpPr>
        <p:spPr/>
        <p:txBody>
          <a:bodyPr/>
          <a:lstStyle/>
          <a:p>
            <a:pPr eaLnBrk="1" hangingPunct="1">
              <a:buFont typeface="Courier New" pitchFamily="49" charset="0"/>
              <a:buChar char="o"/>
            </a:pPr>
            <a:r>
              <a:rPr lang="en-AU" sz="2400" smtClean="0"/>
              <a:t>Modification anomalies</a:t>
            </a:r>
          </a:p>
          <a:p>
            <a:pPr eaLnBrk="1" hangingPunct="1">
              <a:buFont typeface="Courier New" pitchFamily="49" charset="0"/>
              <a:buChar char="o"/>
            </a:pPr>
            <a:r>
              <a:rPr lang="en-AU" sz="2400" smtClean="0"/>
              <a:t>Normalisation</a:t>
            </a:r>
          </a:p>
          <a:p>
            <a:pPr eaLnBrk="1" hangingPunct="1">
              <a:buFont typeface="Courier New" pitchFamily="49" charset="0"/>
              <a:buChar char="o"/>
            </a:pPr>
            <a:r>
              <a:rPr lang="en-AU" sz="2400" smtClean="0"/>
              <a:t>One-to-many relationships</a:t>
            </a:r>
          </a:p>
          <a:p>
            <a:pPr eaLnBrk="1" hangingPunct="1">
              <a:buFont typeface="Courier New" pitchFamily="49" charset="0"/>
              <a:buChar char="o"/>
            </a:pPr>
            <a:r>
              <a:rPr lang="en-AU" sz="2400" smtClean="0"/>
              <a:t>Physical representation</a:t>
            </a:r>
          </a:p>
          <a:p>
            <a:pPr eaLnBrk="1" hangingPunct="1">
              <a:buFont typeface="Courier New" pitchFamily="49" charset="0"/>
              <a:buChar char="o"/>
            </a:pPr>
            <a:r>
              <a:rPr lang="en-AU" sz="2400" smtClean="0"/>
              <a:t>Primary key</a:t>
            </a:r>
          </a:p>
          <a:p>
            <a:pPr eaLnBrk="1" hangingPunct="1">
              <a:buFont typeface="Courier New" pitchFamily="49" charset="0"/>
              <a:buChar char="o"/>
            </a:pPr>
            <a:r>
              <a:rPr lang="en-AU" sz="2400" smtClean="0"/>
              <a:t>Relational database</a:t>
            </a:r>
          </a:p>
          <a:p>
            <a:pPr eaLnBrk="1" hangingPunct="1">
              <a:buFont typeface="Courier New" pitchFamily="49" charset="0"/>
              <a:buChar char="o"/>
            </a:pPr>
            <a:endParaRPr lang="en-AU" smtClean="0"/>
          </a:p>
        </p:txBody>
      </p:sp>
      <p:sp>
        <p:nvSpPr>
          <p:cNvPr id="36868" name="Content Placeholder 4"/>
          <p:cNvSpPr>
            <a:spLocks noGrp="1"/>
          </p:cNvSpPr>
          <p:nvPr>
            <p:ph sz="half" idx="2"/>
          </p:nvPr>
        </p:nvSpPr>
        <p:spPr/>
        <p:txBody>
          <a:bodyPr/>
          <a:lstStyle/>
          <a:p>
            <a:pPr eaLnBrk="1" hangingPunct="1">
              <a:buFont typeface="Courier New" pitchFamily="49" charset="0"/>
              <a:buChar char="o"/>
            </a:pPr>
            <a:r>
              <a:rPr lang="en-AU" sz="2400" smtClean="0"/>
              <a:t>Record</a:t>
            </a:r>
          </a:p>
          <a:p>
            <a:pPr eaLnBrk="1" hangingPunct="1">
              <a:buFont typeface="Courier New" pitchFamily="49" charset="0"/>
              <a:buChar char="o"/>
            </a:pPr>
            <a:r>
              <a:rPr lang="en-AU" sz="2400" smtClean="0"/>
              <a:t>Server</a:t>
            </a:r>
          </a:p>
          <a:p>
            <a:pPr eaLnBrk="1" hangingPunct="1">
              <a:buFont typeface="Courier New" pitchFamily="49" charset="0"/>
              <a:buChar char="o"/>
            </a:pPr>
            <a:r>
              <a:rPr lang="en-AU" sz="2400" smtClean="0"/>
              <a:t>Software</a:t>
            </a:r>
          </a:p>
          <a:p>
            <a:pPr eaLnBrk="1" hangingPunct="1">
              <a:buFont typeface="Courier New" pitchFamily="49" charset="0"/>
              <a:buChar char="o"/>
            </a:pPr>
            <a:r>
              <a:rPr lang="en-AU" sz="2400" smtClean="0"/>
              <a:t>Structural independence</a:t>
            </a:r>
          </a:p>
          <a:p>
            <a:pPr eaLnBrk="1" hangingPunct="1">
              <a:buFont typeface="Courier New" pitchFamily="49" charset="0"/>
              <a:buChar char="o"/>
            </a:pPr>
            <a:r>
              <a:rPr lang="en-AU" sz="2400" smtClean="0"/>
              <a:t>Structured query language</a:t>
            </a:r>
          </a:p>
          <a:p>
            <a:pPr eaLnBrk="1" hangingPunct="1">
              <a:buFont typeface="Courier New" pitchFamily="49" charset="0"/>
              <a:buChar char="o"/>
            </a:pPr>
            <a:r>
              <a:rPr lang="en-AU" sz="2400" smtClean="0"/>
              <a:t>Table</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AU" b="1" dirty="0" smtClean="0">
                <a:solidFill>
                  <a:schemeClr val="bg1"/>
                </a:solidFill>
              </a:rPr>
              <a:t>Database Concepts</a:t>
            </a:r>
          </a:p>
        </p:txBody>
      </p:sp>
      <p:sp>
        <p:nvSpPr>
          <p:cNvPr id="7171" name="Content Placeholder 2"/>
          <p:cNvSpPr>
            <a:spLocks noGrp="1"/>
          </p:cNvSpPr>
          <p:nvPr>
            <p:ph idx="1"/>
          </p:nvPr>
        </p:nvSpPr>
        <p:spPr>
          <a:xfrm>
            <a:off x="457200" y="2348880"/>
            <a:ext cx="8229600" cy="3888432"/>
          </a:xfrm>
        </p:spPr>
        <p:txBody>
          <a:bodyPr/>
          <a:lstStyle/>
          <a:p>
            <a:pPr marL="531813" indent="-531813" eaLnBrk="1" hangingPunct="1">
              <a:buFont typeface="Wingdings" pitchFamily="2" charset="2"/>
              <a:buChar char="q"/>
            </a:pPr>
            <a:r>
              <a:rPr lang="en-AU" sz="2800" b="1" i="1" dirty="0" smtClean="0"/>
              <a:t>Relational database: </a:t>
            </a:r>
            <a:r>
              <a:rPr lang="en-AU" sz="2800" dirty="0" smtClean="0"/>
              <a:t>a database that stores data in a number of tables</a:t>
            </a:r>
          </a:p>
          <a:p>
            <a:pPr marL="531813" indent="-531813" eaLnBrk="1" hangingPunct="1">
              <a:buFont typeface="Arial" charset="0"/>
              <a:buNone/>
            </a:pPr>
            <a:endParaRPr lang="en-AU" sz="2800" dirty="0" smtClean="0"/>
          </a:p>
          <a:p>
            <a:pPr marL="531813" indent="-531813" eaLnBrk="1" hangingPunct="1">
              <a:buFont typeface="Wingdings" pitchFamily="2" charset="2"/>
              <a:buChar char="q"/>
            </a:pPr>
            <a:r>
              <a:rPr lang="en-AU" sz="2800" b="1" i="1" dirty="0" smtClean="0"/>
              <a:t>Table:</a:t>
            </a:r>
            <a:r>
              <a:rPr lang="en-AU" sz="2800" dirty="0" smtClean="0"/>
              <a:t> a collection of columns (attributes) and rows (objects) that describe an entity</a:t>
            </a:r>
          </a:p>
          <a:p>
            <a:pPr marL="531813" indent="-531813" eaLnBrk="1" hangingPunct="1">
              <a:buFont typeface="Arial" charset="0"/>
              <a:buNone/>
            </a:pPr>
            <a:endParaRPr lang="en-AU" sz="2800" dirty="0" smtClean="0"/>
          </a:p>
          <a:p>
            <a:pPr marL="531813" indent="-531813" eaLnBrk="1" hangingPunct="1">
              <a:buFont typeface="Wingdings" pitchFamily="2" charset="2"/>
              <a:buChar char="q"/>
            </a:pPr>
            <a:r>
              <a:rPr lang="en-AU" sz="2800" b="1" i="1" dirty="0" smtClean="0"/>
              <a:t>Record: </a:t>
            </a:r>
            <a:r>
              <a:rPr lang="en-AU" sz="2800" dirty="0" smtClean="0"/>
              <a:t>a connected set of fields that describe a person, place or thing</a:t>
            </a:r>
          </a:p>
          <a:p>
            <a:pPr marL="531813" indent="-531813" eaLnBrk="1" hangingPunct="1">
              <a:buFont typeface="Wingdings" pitchFamily="2" charset="2"/>
              <a:buChar char="q"/>
            </a:pPr>
            <a:endParaRPr lang="en-AU" sz="2800" b="1" i="1" dirty="0"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95536" y="620688"/>
            <a:ext cx="8229600" cy="1143000"/>
          </a:xfrm>
        </p:spPr>
        <p:txBody>
          <a:bodyPr>
            <a:normAutofit fontScale="90000"/>
          </a:bodyPr>
          <a:lstStyle/>
          <a:p>
            <a:pPr eaLnBrk="1" hangingPunct="1"/>
            <a:r>
              <a:rPr lang="en-AU" sz="4900" b="1" dirty="0" smtClean="0">
                <a:solidFill>
                  <a:schemeClr val="bg1"/>
                </a:solidFill>
              </a:rPr>
              <a:t>Database Concepts</a:t>
            </a:r>
            <a:r>
              <a:rPr lang="en-AU" sz="2000" b="1" dirty="0" smtClean="0">
                <a:solidFill>
                  <a:schemeClr val="bg1"/>
                </a:solidFill>
              </a:rPr>
              <a:t> (Cont)</a:t>
            </a:r>
            <a:r>
              <a:rPr lang="en-AU" b="1" dirty="0" smtClean="0">
                <a:solidFill>
                  <a:schemeClr val="bg1"/>
                </a:solidFill>
              </a:rPr>
              <a:t> </a:t>
            </a:r>
            <a:r>
              <a:rPr lang="en-AU" b="1" dirty="0" smtClean="0"/>
              <a:t/>
            </a:r>
            <a:br>
              <a:rPr lang="en-AU" b="1" dirty="0" smtClean="0"/>
            </a:br>
            <a:endParaRPr lang="en-AU" dirty="0" smtClean="0"/>
          </a:p>
        </p:txBody>
      </p:sp>
      <p:sp>
        <p:nvSpPr>
          <p:cNvPr id="8195" name="Content Placeholder 2"/>
          <p:cNvSpPr>
            <a:spLocks noGrp="1"/>
          </p:cNvSpPr>
          <p:nvPr>
            <p:ph idx="1"/>
          </p:nvPr>
        </p:nvSpPr>
        <p:spPr>
          <a:xfrm>
            <a:off x="457200" y="2276872"/>
            <a:ext cx="8229600" cy="3849291"/>
          </a:xfrm>
        </p:spPr>
        <p:txBody>
          <a:bodyPr/>
          <a:lstStyle/>
          <a:p>
            <a:pPr marL="531813" indent="-531813" eaLnBrk="1" hangingPunct="1">
              <a:buFont typeface="Wingdings" pitchFamily="2" charset="2"/>
              <a:buChar char="q"/>
            </a:pPr>
            <a:r>
              <a:rPr lang="en-AU" sz="2800" b="1" i="1" dirty="0" smtClean="0"/>
              <a:t>File: </a:t>
            </a:r>
            <a:r>
              <a:rPr lang="en-AU" sz="2800" dirty="0" smtClean="0"/>
              <a:t>a file is a collection of records that are related</a:t>
            </a:r>
          </a:p>
          <a:p>
            <a:pPr marL="531813" indent="-531813" eaLnBrk="1" hangingPunct="1">
              <a:buFont typeface="Arial" charset="0"/>
              <a:buNone/>
            </a:pPr>
            <a:endParaRPr lang="en-AU" sz="2800" dirty="0" smtClean="0"/>
          </a:p>
          <a:p>
            <a:pPr marL="531813" indent="-531813" eaLnBrk="1" hangingPunct="1">
              <a:buFont typeface="Wingdings" pitchFamily="2" charset="2"/>
              <a:buChar char="q"/>
            </a:pPr>
            <a:r>
              <a:rPr lang="en-AU" sz="2800" b="1" i="1" dirty="0" smtClean="0"/>
              <a:t>Primary key: </a:t>
            </a:r>
            <a:r>
              <a:rPr lang="en-AU" sz="2800" dirty="0" smtClean="0"/>
              <a:t>an attribute (or column) that uniquely identifies a particular object (or row)</a:t>
            </a:r>
          </a:p>
          <a:p>
            <a:pPr marL="531813" indent="-531813" eaLnBrk="1" hangingPunct="1">
              <a:buFont typeface="Arial" charset="0"/>
              <a:buNone/>
            </a:pPr>
            <a:endParaRPr lang="en-AU" sz="2800" dirty="0" smtClean="0"/>
          </a:p>
          <a:p>
            <a:pPr marL="531813" indent="-531813" eaLnBrk="1" hangingPunct="1">
              <a:buFont typeface="Wingdings" pitchFamily="2" charset="2"/>
              <a:buChar char="q"/>
            </a:pPr>
            <a:r>
              <a:rPr lang="en-AU" sz="2800" b="1" i="1" dirty="0" smtClean="0"/>
              <a:t>Composite key: </a:t>
            </a:r>
            <a:r>
              <a:rPr lang="en-AU" sz="2800" dirty="0" smtClean="0"/>
              <a:t>a combination of more than one primary key. It indicates an M:N relationship between the columns</a:t>
            </a:r>
            <a:endParaRPr lang="en-AU" sz="2800" b="1" i="1"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AU" b="1" dirty="0" smtClean="0">
                <a:solidFill>
                  <a:schemeClr val="bg1"/>
                </a:solidFill>
              </a:rPr>
              <a:t>Database Concepts </a:t>
            </a:r>
            <a:r>
              <a:rPr lang="en-AU" sz="2000" b="1" dirty="0" smtClean="0">
                <a:solidFill>
                  <a:schemeClr val="bg1"/>
                </a:solidFill>
              </a:rPr>
              <a:t>(</a:t>
            </a:r>
            <a:r>
              <a:rPr lang="en-AU" sz="2000" b="1" dirty="0" err="1" smtClean="0">
                <a:solidFill>
                  <a:schemeClr val="bg1"/>
                </a:solidFill>
              </a:rPr>
              <a:t>Cont</a:t>
            </a:r>
            <a:r>
              <a:rPr lang="en-AU" sz="2000" b="1" dirty="0" smtClean="0">
                <a:solidFill>
                  <a:schemeClr val="bg1"/>
                </a:solidFill>
              </a:rPr>
              <a:t>)</a:t>
            </a:r>
            <a:endParaRPr lang="en-AU" dirty="0" smtClean="0">
              <a:solidFill>
                <a:schemeClr val="bg1"/>
              </a:solidFill>
            </a:endParaRPr>
          </a:p>
        </p:txBody>
      </p:sp>
      <p:pic>
        <p:nvPicPr>
          <p:cNvPr id="9219" name="Picture 4"/>
          <p:cNvPicPr>
            <a:picLocks noChangeAspect="1" noChangeArrowheads="1"/>
          </p:cNvPicPr>
          <p:nvPr/>
        </p:nvPicPr>
        <p:blipFill>
          <a:blip r:embed="rId2" cstate="print"/>
          <a:srcRect/>
          <a:stretch>
            <a:fillRect/>
          </a:stretch>
        </p:blipFill>
        <p:spPr bwMode="auto">
          <a:xfrm>
            <a:off x="1071563" y="2071688"/>
            <a:ext cx="7410450" cy="33718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AU" b="1" dirty="0" smtClean="0">
                <a:solidFill>
                  <a:schemeClr val="bg1"/>
                </a:solidFill>
              </a:rPr>
              <a:t>Data Redundancy</a:t>
            </a:r>
          </a:p>
        </p:txBody>
      </p:sp>
      <p:sp>
        <p:nvSpPr>
          <p:cNvPr id="10243" name="Content Placeholder 2"/>
          <p:cNvSpPr>
            <a:spLocks noGrp="1"/>
          </p:cNvSpPr>
          <p:nvPr>
            <p:ph idx="1"/>
          </p:nvPr>
        </p:nvSpPr>
        <p:spPr>
          <a:xfrm>
            <a:off x="457200" y="2348880"/>
            <a:ext cx="8507288" cy="3888432"/>
          </a:xfrm>
        </p:spPr>
        <p:txBody>
          <a:bodyPr/>
          <a:lstStyle/>
          <a:p>
            <a:pPr marL="531813" indent="-531813" eaLnBrk="1" hangingPunct="1">
              <a:buFont typeface="Wingdings" pitchFamily="2" charset="2"/>
              <a:buChar char="q"/>
            </a:pPr>
            <a:r>
              <a:rPr lang="en-AU" sz="2800" b="1" i="1" dirty="0" smtClean="0"/>
              <a:t>Data redundancy: </a:t>
            </a:r>
            <a:r>
              <a:rPr lang="en-AU" sz="2800" dirty="0" smtClean="0"/>
              <a:t>the situation where exactly the same data is recorded and stored in different location which can lead to data inconsistency and anomalies</a:t>
            </a:r>
          </a:p>
          <a:p>
            <a:pPr marL="531813" indent="-531813" eaLnBrk="1" hangingPunct="1">
              <a:buFont typeface="Arial" charset="0"/>
              <a:buNone/>
            </a:pPr>
            <a:endParaRPr lang="en-AU" sz="2800" dirty="0" smtClean="0"/>
          </a:p>
          <a:p>
            <a:pPr marL="531813" indent="-531813" eaLnBrk="1" hangingPunct="1">
              <a:buFont typeface="Wingdings" pitchFamily="2" charset="2"/>
              <a:buChar char="q"/>
            </a:pPr>
            <a:r>
              <a:rPr lang="en-AU" sz="2800" b="1" i="1" dirty="0" smtClean="0"/>
              <a:t>Data integrity: </a:t>
            </a:r>
            <a:r>
              <a:rPr lang="en-AU" sz="2800" dirty="0" smtClean="0"/>
              <a:t>data that provides a consistent and correct representation regardless of where it is sourced from within a file system</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AU" b="1" dirty="0" smtClean="0">
                <a:solidFill>
                  <a:schemeClr val="bg1"/>
                </a:solidFill>
              </a:rPr>
              <a:t>Data Anomalies</a:t>
            </a:r>
          </a:p>
        </p:txBody>
      </p:sp>
      <p:sp>
        <p:nvSpPr>
          <p:cNvPr id="11267" name="Content Placeholder 2"/>
          <p:cNvSpPr>
            <a:spLocks noGrp="1"/>
          </p:cNvSpPr>
          <p:nvPr>
            <p:ph idx="1"/>
          </p:nvPr>
        </p:nvSpPr>
        <p:spPr>
          <a:xfrm>
            <a:off x="457200" y="2420888"/>
            <a:ext cx="8229600" cy="3705275"/>
          </a:xfrm>
        </p:spPr>
        <p:txBody>
          <a:bodyPr/>
          <a:lstStyle/>
          <a:p>
            <a:pPr marL="531813" indent="-531813" eaLnBrk="1" hangingPunct="1">
              <a:buFont typeface="Wingdings" pitchFamily="2" charset="2"/>
              <a:buChar char="q"/>
            </a:pPr>
            <a:r>
              <a:rPr lang="en-AU" sz="2800" b="1" i="1" dirty="0" smtClean="0"/>
              <a:t>Data anomalies: </a:t>
            </a:r>
            <a:r>
              <a:rPr lang="en-AU" sz="2800" dirty="0" smtClean="0"/>
              <a:t>inconsistencies or errors that exist in a database because of entry or changes</a:t>
            </a:r>
          </a:p>
          <a:p>
            <a:pPr marL="531813" indent="-531813" eaLnBrk="1" hangingPunct="1">
              <a:buFont typeface="Arial" charset="0"/>
              <a:buNone/>
            </a:pPr>
            <a:endParaRPr lang="en-AU" sz="2800" dirty="0" smtClean="0"/>
          </a:p>
          <a:p>
            <a:pPr marL="723900" lvl="1" indent="-323850" eaLnBrk="1" hangingPunct="1">
              <a:buFont typeface="Courier New" pitchFamily="49" charset="0"/>
              <a:buChar char="o"/>
            </a:pPr>
            <a:r>
              <a:rPr lang="en-AU" sz="2400" b="1" i="1" dirty="0" smtClean="0"/>
              <a:t>Modification anomalies</a:t>
            </a:r>
          </a:p>
          <a:p>
            <a:pPr marL="723900" lvl="1" indent="-323850" eaLnBrk="1" hangingPunct="1">
              <a:buFont typeface="Courier New" pitchFamily="49" charset="0"/>
              <a:buChar char="o"/>
            </a:pPr>
            <a:r>
              <a:rPr lang="en-AU" sz="2400" b="1" i="1" dirty="0" smtClean="0"/>
              <a:t>Insertion anomalies</a:t>
            </a:r>
          </a:p>
          <a:p>
            <a:pPr marL="723900" lvl="1" indent="-323850" eaLnBrk="1" hangingPunct="1">
              <a:buFont typeface="Courier New" pitchFamily="49" charset="0"/>
              <a:buChar char="o"/>
            </a:pPr>
            <a:r>
              <a:rPr lang="en-AU" sz="2400" b="1" i="1" dirty="0" smtClean="0"/>
              <a:t>Deletion anomalies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AU" b="1" dirty="0" smtClean="0">
                <a:solidFill>
                  <a:schemeClr val="bg1"/>
                </a:solidFill>
              </a:rPr>
              <a:t>Database Models</a:t>
            </a:r>
          </a:p>
        </p:txBody>
      </p:sp>
      <p:sp>
        <p:nvSpPr>
          <p:cNvPr id="12291" name="Content Placeholder 2"/>
          <p:cNvSpPr>
            <a:spLocks noGrp="1"/>
          </p:cNvSpPr>
          <p:nvPr>
            <p:ph idx="1"/>
          </p:nvPr>
        </p:nvSpPr>
        <p:spPr>
          <a:xfrm>
            <a:off x="457200" y="2276872"/>
            <a:ext cx="8229600" cy="3849291"/>
          </a:xfrm>
        </p:spPr>
        <p:txBody>
          <a:bodyPr/>
          <a:lstStyle/>
          <a:p>
            <a:pPr marL="531813" indent="-531813" eaLnBrk="1" hangingPunct="1">
              <a:buFont typeface="Wingdings" pitchFamily="2" charset="2"/>
              <a:buChar char="q"/>
            </a:pPr>
            <a:r>
              <a:rPr lang="en-AU" sz="2800" b="1" i="1" dirty="0" smtClean="0"/>
              <a:t>Database management system (DBMS): </a:t>
            </a:r>
            <a:r>
              <a:rPr lang="en-AU" sz="2800" dirty="0" smtClean="0"/>
              <a:t>a group of programs that manipulate the database and provide the interface between the database and the user as well as other application programs</a:t>
            </a:r>
          </a:p>
          <a:p>
            <a:pPr marL="531813" indent="-531813" eaLnBrk="1" hangingPunct="1">
              <a:buFont typeface="Arial" charset="0"/>
              <a:buNone/>
            </a:pPr>
            <a:endParaRPr lang="en-AU" sz="2800" dirty="0" smtClean="0"/>
          </a:p>
          <a:p>
            <a:pPr marL="531813" indent="-531813" eaLnBrk="1" hangingPunct="1">
              <a:buFont typeface="Wingdings" pitchFamily="2" charset="2"/>
              <a:buChar char="q"/>
            </a:pPr>
            <a:r>
              <a:rPr lang="en-AU" sz="2800" b="1" i="1" dirty="0" smtClean="0"/>
              <a:t>Procedures: </a:t>
            </a:r>
            <a:r>
              <a:rPr lang="en-AU" sz="2800" dirty="0" smtClean="0"/>
              <a:t>the instructions and rules that govern the design and use of the software outside programming</a:t>
            </a:r>
            <a:endParaRPr lang="en-AU" sz="2800" b="1" i="1" dirty="0"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AU" b="1" dirty="0" smtClean="0">
                <a:solidFill>
                  <a:schemeClr val="bg1"/>
                </a:solidFill>
              </a:rPr>
              <a:t>The Database System</a:t>
            </a:r>
          </a:p>
        </p:txBody>
      </p:sp>
      <p:pic>
        <p:nvPicPr>
          <p:cNvPr id="13315" name="Picture 4"/>
          <p:cNvPicPr>
            <a:picLocks noChangeAspect="1" noChangeArrowheads="1"/>
          </p:cNvPicPr>
          <p:nvPr/>
        </p:nvPicPr>
        <p:blipFill>
          <a:blip r:embed="rId2" cstate="print"/>
          <a:srcRect/>
          <a:stretch>
            <a:fillRect/>
          </a:stretch>
        </p:blipFill>
        <p:spPr bwMode="auto">
          <a:xfrm>
            <a:off x="1643063" y="2428875"/>
            <a:ext cx="5594350" cy="2857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arlon4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sidine_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Carlon4e</Template>
  <TotalTime>0</TotalTime>
  <Words>940</Words>
  <Application>Microsoft Office PowerPoint</Application>
  <PresentationFormat>On-screen Show (4:3)</PresentationFormat>
  <Paragraphs>160</Paragraphs>
  <Slides>28</Slides>
  <Notes>0</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Carlon4e</vt:lpstr>
      <vt:lpstr>considine_ppt</vt:lpstr>
      <vt:lpstr>Chapter 3:  Database Concepts</vt:lpstr>
      <vt:lpstr>The Role of Databases in Decision Making &amp; Reporting Systems</vt:lpstr>
      <vt:lpstr>Database Concepts</vt:lpstr>
      <vt:lpstr>Database Concepts (Cont)  </vt:lpstr>
      <vt:lpstr>Database Concepts (Cont)</vt:lpstr>
      <vt:lpstr>Data Redundancy</vt:lpstr>
      <vt:lpstr>Data Anomalies</vt:lpstr>
      <vt:lpstr>Database Models</vt:lpstr>
      <vt:lpstr>The Database System</vt:lpstr>
      <vt:lpstr>Advantages of Database Systems</vt:lpstr>
      <vt:lpstr>Dataflow in a Database System</vt:lpstr>
      <vt:lpstr>Database Functions</vt:lpstr>
      <vt:lpstr>Types of Database Models</vt:lpstr>
      <vt:lpstr>DB Modelling, Design &amp; Implementation of Relational Databases</vt:lpstr>
      <vt:lpstr>Entity Relationship Model</vt:lpstr>
      <vt:lpstr>Entity Relationship Model</vt:lpstr>
      <vt:lpstr>Developing E-R Diagrams</vt:lpstr>
      <vt:lpstr>Developing E-R Diagrams (Cont)  </vt:lpstr>
      <vt:lpstr>Database Design</vt:lpstr>
      <vt:lpstr>Database Design (Cont)  </vt:lpstr>
      <vt:lpstr>Possible Entity Relationships</vt:lpstr>
      <vt:lpstr>Top-Down V Bottom-Up DB Design</vt:lpstr>
      <vt:lpstr>Normalisation</vt:lpstr>
      <vt:lpstr>Review of Chapter 3</vt:lpstr>
      <vt:lpstr>Review of Chapter 3 (Cont)  </vt:lpstr>
      <vt:lpstr>Key Terms</vt:lpstr>
      <vt:lpstr>Key Terms (Cont)  </vt:lpstr>
      <vt:lpstr>PowerPoint Presentation</vt:lpstr>
    </vt:vector>
  </TitlesOfParts>
  <Company>John Wiley and Sons,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Introduction</dc:title>
  <dc:creator>WileyService</dc:creator>
  <cp:lastModifiedBy>WileyService</cp:lastModifiedBy>
  <cp:revision>9</cp:revision>
  <dcterms:created xsi:type="dcterms:W3CDTF">2012-01-09T22:51:39Z</dcterms:created>
  <dcterms:modified xsi:type="dcterms:W3CDTF">2012-03-28T00:56:03Z</dcterms:modified>
</cp:coreProperties>
</file>