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26"/>
  </p:notesMasterIdLst>
  <p:sldIdLst>
    <p:sldId id="256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20" r:id="rId22"/>
    <p:sldId id="321" r:id="rId23"/>
    <p:sldId id="322" r:id="rId24"/>
    <p:sldId id="30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CD0D-B02F-4139-ACA1-799B8F31C22E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DE6A2-BC61-4E93-8FAF-B79FA2B5B7F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58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694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0430" y="2000240"/>
            <a:ext cx="538639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496" y="3857628"/>
            <a:ext cx="448628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7160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34CD7-37B2-42A8-AD0F-007EC8C476D8}" type="datetimeFigureOut">
              <a:rPr lang="en-AU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01686-8C16-45C3-ABCA-5334D71F72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77051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B4B0-3543-4CF3-AFB8-E461D070B924}" type="datetimeFigureOut">
              <a:rPr lang="en-AU"/>
              <a:pPr/>
              <a:t>27/03/2012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5DAC-8E34-4631-B24B-C7A524DA54D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77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76775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45BE6C-6A76-4502-AA29-23166024B9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344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9B91-6584-4AF2-88B9-215DEAA2FA4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08263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733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40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6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59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0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07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0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98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C201-B94E-47F6-A1C5-F90EE3643F19}" type="datetimeFigureOut">
              <a:rPr lang="en-AU" smtClean="0"/>
              <a:pPr/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52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14313"/>
            <a:ext cx="7858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F91BEB-A3E7-40A6-87AB-72E8B8BAEF0C}" type="datetimeFigureOut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27/03/2012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7B0FC3-2429-4B2E-9561-BA67306E6ECF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94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6" r:id="rId5"/>
    <p:sldLayoutId id="2147483677" r:id="rId6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1628800"/>
            <a:ext cx="7772400" cy="1470025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Chapter 5: </a:t>
            </a:r>
            <a:b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XBRL Reporting</a:t>
            </a:r>
            <a:endParaRPr lang="en-A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832" y="479715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Prepared by 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Kent Wilson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University of South Australia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7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Benefits of XBRL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Paperless Reporting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With XBRL all information is coded once and then electronically extracted</a:t>
            </a:r>
          </a:p>
          <a:p>
            <a:pPr lvl="1">
              <a:buNone/>
            </a:pPr>
            <a:endParaRPr lang="en-AU" dirty="0" smtClean="0"/>
          </a:p>
          <a:p>
            <a:pPr marL="450850" lvl="1" indent="-450850">
              <a:buFont typeface="Wingdings" pitchFamily="2" charset="2"/>
              <a:buChar char="q"/>
              <a:tabLst>
                <a:tab pos="450850" algn="l"/>
              </a:tabLst>
            </a:pPr>
            <a:r>
              <a:rPr lang="en-AU" b="1" i="1" dirty="0" smtClean="0"/>
              <a:t>Industry-accepted standards</a:t>
            </a:r>
          </a:p>
          <a:p>
            <a:pPr marL="755650" lvl="2" indent="-355600">
              <a:buFont typeface="Courier New" pitchFamily="49" charset="0"/>
              <a:buChar char="o"/>
            </a:pPr>
            <a:r>
              <a:rPr lang="en-AU" dirty="0" smtClean="0"/>
              <a:t>XBRL has been collaboratively designed. </a:t>
            </a:r>
          </a:p>
          <a:p>
            <a:pPr marL="755650" lvl="2" indent="-355600">
              <a:buFont typeface="Courier New" pitchFamily="49" charset="0"/>
              <a:buChar char="o"/>
            </a:pPr>
            <a:r>
              <a:rPr lang="en-AU" dirty="0" smtClean="0"/>
              <a:t>There is only one version of XBRL</a:t>
            </a:r>
          </a:p>
          <a:p>
            <a:pPr marL="755650" lvl="2" indent="-355600">
              <a:buNone/>
            </a:pPr>
            <a:endParaRPr lang="en-AU" dirty="0" smtClean="0"/>
          </a:p>
          <a:p>
            <a:pPr marL="450850" lvl="2" indent="-450850">
              <a:buFont typeface="Wingdings" pitchFamily="2" charset="2"/>
              <a:buChar char="q"/>
            </a:pPr>
            <a:r>
              <a:rPr lang="en-AU" sz="2800" b="1" i="1" dirty="0" smtClean="0"/>
              <a:t>Reduced Accounting Time</a:t>
            </a:r>
          </a:p>
          <a:p>
            <a:pPr marL="908050" lvl="3" indent="-450850">
              <a:buFont typeface="Courier New" pitchFamily="49" charset="0"/>
              <a:buChar char="o"/>
            </a:pPr>
            <a:r>
              <a:rPr lang="en-AU" sz="2400" dirty="0" smtClean="0"/>
              <a:t>The data tags interact with other databases</a:t>
            </a:r>
          </a:p>
          <a:p>
            <a:pPr marL="908050" lvl="3" indent="-450850">
              <a:buFont typeface="Courier New" pitchFamily="49" charset="0"/>
              <a:buChar char="o"/>
            </a:pPr>
            <a:r>
              <a:rPr lang="en-AU" sz="2400" dirty="0" smtClean="0"/>
              <a:t>Possibility of real-time reporting</a:t>
            </a:r>
          </a:p>
          <a:p>
            <a:pPr marL="908050" lvl="3" indent="-450850">
              <a:buFont typeface="Courier New" pitchFamily="49" charset="0"/>
              <a:buChar char="o"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Benefits of XBRL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dirty="0" smtClean="0"/>
              <a:t>Recognition by major accounting software vendors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Incorporated into  most ERP systems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Data is easily transferable between packages</a:t>
            </a:r>
          </a:p>
          <a:p>
            <a:pPr lvl="1"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b="1" dirty="0" smtClean="0"/>
              <a:t>Interchangeable data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Once data is tagged it can be reused to meet differing financial reporting requirements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Benefits of XBRL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08512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b="1" dirty="0" smtClean="0"/>
              <a:t>Comparisons across companies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Enables investors to do their own efficient analyses on a huge number of companies</a:t>
            </a:r>
          </a:p>
          <a:p>
            <a:pPr lvl="1"/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b="1" dirty="0" smtClean="0"/>
              <a:t>Improved audit quality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Providing that the data is input correctly and the correct tag applied, then the output will be correct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Need to audit original tags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Typical Users of XBRL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dirty="0" smtClean="0"/>
              <a:t>External stakeholders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Lenders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Regulators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Government departments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Investors</a:t>
            </a:r>
          </a:p>
          <a:p>
            <a:pPr lvl="1"/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b="1" dirty="0" smtClean="0"/>
              <a:t>Internal stakeholders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Quick and efficient production of reports 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Consolidation of acquisitions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Different Ways to Apply XBRL Tags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There are two main ways to code the financial accounts: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sz="2000" dirty="0" smtClean="0"/>
              <a:t>Attach XBRL to the accounting 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sz="2000" dirty="0" smtClean="0"/>
              <a:t>Attach XBRL tags after the financial accounts have been prepared</a:t>
            </a:r>
          </a:p>
          <a:p>
            <a:pPr marL="971550" lvl="1" indent="-514350">
              <a:buFont typeface="+mj-lt"/>
              <a:buAutoNum type="arabicPeriod"/>
            </a:pPr>
            <a:endParaRPr lang="en-AU" dirty="0" smtClean="0"/>
          </a:p>
          <a:p>
            <a:pPr marL="450850" lvl="1" indent="-450850">
              <a:buFont typeface="Wingdings" pitchFamily="2" charset="2"/>
              <a:buChar char="q"/>
            </a:pPr>
            <a:r>
              <a:rPr lang="en-AU" dirty="0" smtClean="0"/>
              <a:t>The second method is the most likely initially</a:t>
            </a:r>
          </a:p>
          <a:p>
            <a:pPr marL="450850" lvl="1" indent="-450850">
              <a:buNone/>
            </a:pPr>
            <a:endParaRPr lang="en-AU" dirty="0" smtClean="0"/>
          </a:p>
          <a:p>
            <a:pPr marL="450850" lvl="1" indent="-450850">
              <a:buFont typeface="Wingdings" pitchFamily="2" charset="2"/>
              <a:buChar char="q"/>
            </a:pPr>
            <a:r>
              <a:rPr lang="en-AU" dirty="0" smtClean="0"/>
              <a:t>Mistakes are more likely coding accounts once they have been produced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XBRL Tags in the Accounting System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9800"/>
            <a:ext cx="9008321" cy="316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Tagging Accounts After Reports Have Been Produced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1556792"/>
            <a:ext cx="7019925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Additional Detail &amp; Language of XBRL Tags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XBRL reporting and integrity of information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Once tags are applied, the accounts and their tagging need to be audited for reliability and accuracy</a:t>
            </a:r>
          </a:p>
          <a:p>
            <a:pPr lvl="1">
              <a:buNone/>
            </a:pPr>
            <a:endParaRPr lang="en-AU" sz="2400" dirty="0" smtClean="0"/>
          </a:p>
          <a:p>
            <a:pPr marL="450850" lvl="1" indent="-450850">
              <a:buFont typeface="Wingdings" pitchFamily="2" charset="2"/>
              <a:buChar char="q"/>
            </a:pPr>
            <a:r>
              <a:rPr lang="en-AU" b="1" i="1" dirty="0" smtClean="0"/>
              <a:t>Continuous auditing: </a:t>
            </a:r>
            <a:r>
              <a:rPr lang="en-AU" dirty="0" smtClean="0"/>
              <a:t>a methodology for issuing audit reports simultaneously with or shortly after the occurrence of the relevant events</a:t>
            </a:r>
          </a:p>
          <a:p>
            <a:pPr marL="450850" lvl="1" indent="-450850">
              <a:buNone/>
            </a:pPr>
            <a:endParaRPr lang="en-AU" dirty="0" smtClean="0"/>
          </a:p>
          <a:p>
            <a:pPr marL="450850" lvl="1" indent="-450850">
              <a:buFont typeface="Wingdings" pitchFamily="2" charset="2"/>
              <a:buChar char="q"/>
            </a:pPr>
            <a:r>
              <a:rPr lang="en-AU" b="1" i="1" dirty="0" smtClean="0"/>
              <a:t>Extensibility:</a:t>
            </a:r>
            <a:r>
              <a:rPr lang="en-AU" dirty="0" smtClean="0"/>
              <a:t> companies can extend the taxonomy by developing their own elements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272808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Tagging Accounts Using XBRL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832" y="1556792"/>
            <a:ext cx="6811544" cy="5283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7704856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Tagging Accounts Using XBRL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37175"/>
            <a:ext cx="6793797" cy="527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Introduction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931224" cy="4392488"/>
          </a:xfrm>
        </p:spPr>
        <p:txBody>
          <a:bodyPr>
            <a:normAutofit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XBRL: </a:t>
            </a:r>
            <a:r>
              <a:rPr lang="en-AU" sz="2800" dirty="0" smtClean="0"/>
              <a:t>eXtensible Business Reporting Language is a standard for the electronic communication of business and financial data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Instead of treating financial information as simply a block of text, XBRL provides a computer readable tag for each item of data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XBRL adopts a semantic approach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7000875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Review of Chapter 5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8136904" cy="3888432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Explained how XBRL is used in reporting systems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Described the evolution of XBRL and provided an overview of XBRL taxonomies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Outlined and explained the benefits of XBRL</a:t>
            </a:r>
          </a:p>
          <a:p>
            <a:pPr marL="531813" indent="-531813">
              <a:buFont typeface="Wingdings" pitchFamily="2" charset="2"/>
              <a:buChar char="q"/>
            </a:pPr>
            <a:endParaRPr lang="en-A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7143750" cy="766415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/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 </a:t>
            </a:r>
            <a:r>
              <a:rPr lang="en-AU" sz="4900" b="1" dirty="0" smtClean="0">
                <a:solidFill>
                  <a:schemeClr val="bg1"/>
                </a:solidFill>
              </a:rPr>
              <a:t>Review of Chapter 5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857250" y="2564904"/>
            <a:ext cx="7747198" cy="3561259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Discussed where XBRL is used</a:t>
            </a:r>
          </a:p>
          <a:p>
            <a:pPr marL="531813" indent="-531813"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Discussed the different ways XBRL can be used</a:t>
            </a:r>
          </a:p>
          <a:p>
            <a:pPr marL="531813" indent="-531813">
              <a:buFont typeface="Arial" charset="0"/>
              <a:buNone/>
            </a:pPr>
            <a:endParaRPr lang="en-AU" sz="2800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sz="2800" dirty="0" smtClean="0"/>
              <a:t>Discussed various issues relating to XBRL, including continuous auditing and extensibility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7072313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Key Terms 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half" idx="1"/>
          </p:nvPr>
        </p:nvSpPr>
        <p:spPr>
          <a:xfrm>
            <a:off x="683568" y="2332038"/>
            <a:ext cx="4143375" cy="4525962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Continuous auditing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Document type definition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Elements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ERP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HTML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Instance document</a:t>
            </a:r>
          </a:p>
          <a:p>
            <a:pPr eaLnBrk="1" hangingPunct="1">
              <a:buFont typeface="Courier New" pitchFamily="49" charset="0"/>
              <a:buChar char="o"/>
            </a:pPr>
            <a:endParaRPr lang="en-AU" dirty="0" smtClean="0"/>
          </a:p>
        </p:txBody>
      </p:sp>
      <p:sp>
        <p:nvSpPr>
          <p:cNvPr id="24580" name="Content Placeholder 4"/>
          <p:cNvSpPr>
            <a:spLocks noGrp="1"/>
          </p:cNvSpPr>
          <p:nvPr>
            <p:ph sz="half" idx="2"/>
          </p:nvPr>
        </p:nvSpPr>
        <p:spPr>
          <a:xfrm>
            <a:off x="5029200" y="2276872"/>
            <a:ext cx="4114800" cy="5043487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Linkbases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Metadata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Schema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Taxonomies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XBRL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AU" sz="2400" dirty="0" smtClean="0"/>
              <a:t>XML</a:t>
            </a:r>
          </a:p>
          <a:p>
            <a:pPr eaLnBrk="1" hangingPunct="1">
              <a:buFont typeface="Courier New" pitchFamily="49" charset="0"/>
              <a:buChar char="o"/>
            </a:pPr>
            <a:endParaRPr lang="en-A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>
            <a:no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</a:rPr>
              <a:t>The Role of XBRL in Decision Making &amp; Reporting Systems</a:t>
            </a:r>
            <a:endParaRPr lang="en-AU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88840"/>
            <a:ext cx="7920880" cy="4536504"/>
          </a:xfrm>
        </p:spPr>
        <p:txBody>
          <a:bodyPr>
            <a:normAutofit fontScale="92500" lnSpcReduction="2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XBRL makes financial reporting to various user groups much more efficient</a:t>
            </a:r>
          </a:p>
          <a:p>
            <a:pPr marL="450850" indent="-450850"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b="1" i="1" dirty="0" smtClean="0"/>
              <a:t>Advantages of XBRL: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Reduced data manipulation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Paperless reporting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Industry accepted standards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Reduced accounting time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Recognition by main software vendors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Interchangeable data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Comparisons across companies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The Role of XBRL in Decision Making &amp; Reporting Systems</a:t>
            </a:r>
            <a:r>
              <a:rPr lang="en-AU" sz="2000" b="1" dirty="0" smtClean="0">
                <a:solidFill>
                  <a:schemeClr val="bg1"/>
                </a:solidFill>
              </a:rPr>
              <a:t>  (Cont)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085184"/>
          </a:xfrm>
        </p:spPr>
        <p:txBody>
          <a:bodyPr>
            <a:normAutofit fontScale="85000" lnSpcReduction="2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Corporate regulators worldwide are moving towards mandating XBRL for corporate filings and reporting</a:t>
            </a:r>
          </a:p>
          <a:p>
            <a:pPr marL="450850" indent="-450850"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The 500 largest companies in the US now need to file their financial statements with the Sec in XBRL format</a:t>
            </a:r>
          </a:p>
          <a:p>
            <a:pPr marL="450850" indent="-450850"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Use of XBRL reaching a tipping point in: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Europe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Australia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Singapore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Japan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Korea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China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XBRL Concepts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920880" cy="4896544"/>
          </a:xfrm>
        </p:spPr>
        <p:txBody>
          <a:bodyPr>
            <a:normAutofit lnSpcReduction="1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HTML:</a:t>
            </a:r>
            <a:r>
              <a:rPr lang="en-AU" sz="2800" dirty="0" smtClean="0"/>
              <a:t> Hyper Text Markup Language is a language that a web browser uses to display a web page correctly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XML:</a:t>
            </a:r>
            <a:r>
              <a:rPr lang="en-AU" sz="2800" dirty="0" smtClean="0"/>
              <a:t> eXtensible Markup Language is a language for encoding documents electronically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Metadata:</a:t>
            </a:r>
            <a:r>
              <a:rPr lang="en-AU" sz="2800" dirty="0" smtClean="0"/>
              <a:t> data that describes other data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DTD: </a:t>
            </a:r>
            <a:r>
              <a:rPr lang="en-AU" sz="2800" dirty="0" smtClean="0"/>
              <a:t>Document type definition is a set of specifications for XML tags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XBRL Taxonomies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>
            <a:normAutofit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Taxonomies are the dictionaries that define each accounting item that can be tagged in XBRL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A taxonomy contains one or more schemas. A schema is a formal description of the structure and content of a database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A schema contains numerous elements (each tagged item) that make up the financial  statements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Linkbases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92500" lnSpcReduction="2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Linkbases are the parts of an XBRL taxonomy that control how the data elements are linked together</a:t>
            </a:r>
          </a:p>
          <a:p>
            <a:pPr marL="450850" indent="-450850"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b="1" i="1" dirty="0" smtClean="0"/>
              <a:t>The various linkbases include: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Calculation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Label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Reference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Definition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Presentation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Instance Documents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680520"/>
          </a:xfrm>
        </p:spPr>
        <p:txBody>
          <a:bodyPr>
            <a:normAutofit lnSpcReduction="1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When XBRL tagging is applied to a file containing data, the XBRL document is called an instance document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The instance document contains information about the organisation’s financial statements at one instant in time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Instance documents can be created  by specialist XBRL tagging programs or by Microsoft Office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Benefits of XBRL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024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b="1" i="1" dirty="0" smtClean="0"/>
              <a:t>Reduced Data Manipulation</a:t>
            </a:r>
          </a:p>
          <a:p>
            <a:pPr>
              <a:buNone/>
            </a:pPr>
            <a:endParaRPr lang="en-AU" b="1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27739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rlon4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sidine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Carlon4e</Template>
  <TotalTime>0</TotalTime>
  <Words>730</Words>
  <Application>Microsoft Office PowerPoint</Application>
  <PresentationFormat>On-screen Show (4:3)</PresentationFormat>
  <Paragraphs>143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Carlon4e</vt:lpstr>
      <vt:lpstr>considine_ppt</vt:lpstr>
      <vt:lpstr>Chapter 5:  XBRL Reporting</vt:lpstr>
      <vt:lpstr>Introduction</vt:lpstr>
      <vt:lpstr>The Role of XBRL in Decision Making &amp; Reporting Systems</vt:lpstr>
      <vt:lpstr>The Role of XBRL in Decision Making &amp; Reporting Systems  (Cont)</vt:lpstr>
      <vt:lpstr>XBRL Concepts</vt:lpstr>
      <vt:lpstr>XBRL Taxonomies</vt:lpstr>
      <vt:lpstr>Linkbases</vt:lpstr>
      <vt:lpstr>Instance Documents</vt:lpstr>
      <vt:lpstr>Benefits of XBRL</vt:lpstr>
      <vt:lpstr>Benefits of XBRL (Cont)</vt:lpstr>
      <vt:lpstr>Benefits of XBRL (Cont)</vt:lpstr>
      <vt:lpstr>Benefits of XBRL (Cont)</vt:lpstr>
      <vt:lpstr>Typical Users of XBRL</vt:lpstr>
      <vt:lpstr>Different Ways to Apply XBRL Tags</vt:lpstr>
      <vt:lpstr>XBRL Tags in the Accounting System</vt:lpstr>
      <vt:lpstr>Tagging Accounts After Reports Have Been Produced</vt:lpstr>
      <vt:lpstr>Additional Detail &amp; Language of XBRL Tags</vt:lpstr>
      <vt:lpstr>Tagging Accounts Using XBRL</vt:lpstr>
      <vt:lpstr>Tagging Accounts Using XBRL (Cont)</vt:lpstr>
      <vt:lpstr>Review of Chapter 5</vt:lpstr>
      <vt:lpstr>  Review of Chapter 5 (Cont)</vt:lpstr>
      <vt:lpstr>Key Terms 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Introduction</dc:title>
  <dc:creator>WileyService</dc:creator>
  <cp:lastModifiedBy>WileyService</cp:lastModifiedBy>
  <cp:revision>45</cp:revision>
  <dcterms:created xsi:type="dcterms:W3CDTF">2012-01-09T22:51:39Z</dcterms:created>
  <dcterms:modified xsi:type="dcterms:W3CDTF">2012-03-26T23:15:27Z</dcterms:modified>
</cp:coreProperties>
</file>