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394" r:id="rId2"/>
    <p:sldId id="395" r:id="rId3"/>
    <p:sldId id="396" r:id="rId4"/>
    <p:sldId id="397" r:id="rId5"/>
  </p:sldIdLst>
  <p:sldSz cx="9144000" cy="6858000" type="screen4x3"/>
  <p:notesSz cx="7053263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0" autoAdjust="0"/>
    <p:restoredTop sz="94660"/>
  </p:normalViewPr>
  <p:slideViewPr>
    <p:cSldViewPr>
      <p:cViewPr varScale="1">
        <p:scale>
          <a:sx n="70" d="100"/>
          <a:sy n="70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9E5CF504-8584-4CE6-8E12-4BD0AC80939D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A24F257-AEE7-4F05-9786-DFEEC2FF1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905142E-8C0B-41C0-B4E5-85213B5B216E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9B3432E-16F9-44A5-942F-F49DFE348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8FD46F9-BA1C-43EC-BD40-6BA1927EC3B8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741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4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E38DF-D86A-493B-A356-E88F4998E9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02688-430C-4371-BB00-B7C52C25AF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>
                <a:solidFill>
                  <a:srgbClr val="0070C0"/>
                </a:solidFill>
                <a:latin typeface="Rockwell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"/>
              <a:defRPr>
                <a:latin typeface="Rockwell" pitchFamily="18" charset="0"/>
              </a:defRPr>
            </a:lvl1pPr>
            <a:lvl2pPr>
              <a:defRPr>
                <a:latin typeface="Rockwell" pitchFamily="18" charset="0"/>
              </a:defRPr>
            </a:lvl2pPr>
            <a:lvl3pPr>
              <a:defRPr>
                <a:latin typeface="Rockwell" pitchFamily="18" charset="0"/>
              </a:defRPr>
            </a:lvl3pPr>
            <a:lvl4pPr>
              <a:defRPr>
                <a:latin typeface="Rockwell" pitchFamily="18" charset="0"/>
              </a:defRPr>
            </a:lvl4pPr>
            <a:lvl5pPr>
              <a:defRPr>
                <a:latin typeface="Rockwell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422E0-38AF-4016-BBC3-F9C52DF0B06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F4776-4793-4760-B090-73C38176F29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4747F-0257-48A9-BA35-B7AFEF745FF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145CA-2F18-4192-9DA3-BFAB94D6BB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B2786-7CC9-41BA-9446-A48CC1D043D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2CCB5-133B-4FC6-8254-D28786627B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4D0DD-FED8-4E8D-B3B9-14D190E86ED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201F1-BB3D-41B5-A7E5-F5FE5707C34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1850F37-A46D-453D-A99C-8B3FF5561030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639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639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2667000"/>
          <a:ext cx="5562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2954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USD/IDR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9,600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10,950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6-month</a:t>
                      </a:r>
                      <a:r>
                        <a:rPr lang="en-US" baseline="0" dirty="0" smtClean="0"/>
                        <a:t> forward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USD/IDR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Interest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USD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Interest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IDR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Exercise-8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 Indonesia company plans to apply short-term financing of IDR 1 billion for 6 months. There are quotation as follow: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800" dirty="0" smtClean="0"/>
          </a:p>
          <a:p>
            <a:r>
              <a:rPr lang="en-US" sz="2400" dirty="0" smtClean="0"/>
              <a:t>How does the best way to borrow without bearing risk from exchange rate fluctuation?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Exercise-8: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Alternative to borrow:</a:t>
            </a:r>
          </a:p>
          <a:p>
            <a:pPr lvl="1"/>
            <a:r>
              <a:rPr lang="en-US" sz="2400" dirty="0" smtClean="0"/>
              <a:t>Borrow in IDR </a:t>
            </a:r>
            <a:r>
              <a:rPr lang="en-US" sz="2400" dirty="0" smtClean="0">
                <a:sym typeface="Wingdings" pitchFamily="2" charset="2"/>
              </a:rPr>
              <a:t> no </a:t>
            </a:r>
            <a:r>
              <a:rPr lang="en-US" sz="2400" dirty="0" err="1" smtClean="0">
                <a:sym typeface="Wingdings" pitchFamily="2" charset="2"/>
              </a:rPr>
              <a:t>forex</a:t>
            </a:r>
            <a:r>
              <a:rPr lang="en-US" sz="2400" dirty="0" smtClean="0">
                <a:sym typeface="Wingdings" pitchFamily="2" charset="2"/>
              </a:rPr>
              <a:t> risk exposure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Borrow in USD  </a:t>
            </a:r>
            <a:r>
              <a:rPr lang="en-US" sz="2400" dirty="0" err="1" smtClean="0">
                <a:sym typeface="Wingdings" pitchFamily="2" charset="2"/>
              </a:rPr>
              <a:t>forex</a:t>
            </a:r>
            <a:r>
              <a:rPr lang="en-US" sz="2400" dirty="0" smtClean="0">
                <a:sym typeface="Wingdings" pitchFamily="2" charset="2"/>
              </a:rPr>
              <a:t> risk exposure</a:t>
            </a:r>
          </a:p>
          <a:p>
            <a:pPr lvl="2"/>
            <a:r>
              <a:rPr lang="en-US" sz="2100" dirty="0" smtClean="0">
                <a:sym typeface="Wingdings" pitchFamily="2" charset="2"/>
              </a:rPr>
              <a:t>Hedging with forward market</a:t>
            </a:r>
            <a:endParaRPr lang="en-US" sz="2100" dirty="0" smtClean="0"/>
          </a:p>
          <a:p>
            <a:endParaRPr lang="en-US" sz="800" dirty="0" smtClean="0"/>
          </a:p>
          <a:p>
            <a:r>
              <a:rPr lang="en-US" sz="2800" dirty="0" smtClean="0"/>
              <a:t>Borrow in IDR</a:t>
            </a:r>
          </a:p>
          <a:p>
            <a:pPr lvl="1"/>
            <a:r>
              <a:rPr lang="en-US" sz="2400" dirty="0" smtClean="0"/>
              <a:t>Amount borrowed		= IDR 1,000,000,000</a:t>
            </a:r>
          </a:p>
          <a:p>
            <a:pPr lvl="1"/>
            <a:r>
              <a:rPr lang="en-US" sz="2400" dirty="0" smtClean="0"/>
              <a:t>Interest rate (40% p.a.)	= 20% for 6 months</a:t>
            </a:r>
          </a:p>
          <a:p>
            <a:pPr lvl="1"/>
            <a:r>
              <a:rPr lang="en-US" sz="2400" dirty="0" smtClean="0"/>
              <a:t>Amount paid 6 months later	= </a:t>
            </a:r>
            <a:r>
              <a:rPr lang="en-US" sz="2400" dirty="0" smtClean="0">
                <a:solidFill>
                  <a:srgbClr val="FF0000"/>
                </a:solidFill>
              </a:rPr>
              <a:t>IDR 1,200,000,000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Exercise-8: Answer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676400"/>
          <a:ext cx="4648200" cy="170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219200"/>
                <a:gridCol w="914400"/>
                <a:gridCol w="914400"/>
              </a:tblGrid>
              <a:tr h="34036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Spot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USD/IDR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9,600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10,950</a:t>
                      </a:r>
                      <a:endParaRPr lang="en-US" sz="16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6-mo</a:t>
                      </a:r>
                      <a:r>
                        <a:rPr lang="en-US" sz="1600" baseline="0" dirty="0" smtClean="0"/>
                        <a:t> forward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USD/IDR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6.0%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9.0%</a:t>
                      </a:r>
                      <a:endParaRPr lang="en-US" sz="16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Interest 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USD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10%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Interest 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IDR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40%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1730" name="Object 2"/>
          <p:cNvGraphicFramePr>
            <a:graphicFrameLocks noChangeAspect="1"/>
          </p:cNvGraphicFramePr>
          <p:nvPr/>
        </p:nvGraphicFramePr>
        <p:xfrm>
          <a:off x="609600" y="3581400"/>
          <a:ext cx="4395787" cy="744537"/>
        </p:xfrm>
        <a:graphic>
          <a:graphicData uri="http://schemas.openxmlformats.org/presentationml/2006/ole">
            <p:oleObj spid="_x0000_s201730" name="Equation" r:id="rId3" imgW="2070000" imgH="342720" progId="Equation.3">
              <p:embed/>
            </p:oleObj>
          </a:graphicData>
        </a:graphic>
      </p:graphicFrame>
      <p:graphicFrame>
        <p:nvGraphicFramePr>
          <p:cNvPr id="201731" name="Object 3"/>
          <p:cNvGraphicFramePr>
            <a:graphicFrameLocks noChangeAspect="1"/>
          </p:cNvGraphicFramePr>
          <p:nvPr/>
        </p:nvGraphicFramePr>
        <p:xfrm>
          <a:off x="619125" y="4360863"/>
          <a:ext cx="4638675" cy="744537"/>
        </p:xfrm>
        <a:graphic>
          <a:graphicData uri="http://schemas.openxmlformats.org/presentationml/2006/ole">
            <p:oleObj spid="_x0000_s201731" name="Equation" r:id="rId4" imgW="2184120" imgH="342720" progId="Equation.3">
              <p:embed/>
            </p:oleObj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9600" y="4953000"/>
          <a:ext cx="4648200" cy="170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219200"/>
                <a:gridCol w="914400"/>
                <a:gridCol w="914400"/>
              </a:tblGrid>
              <a:tr h="34036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Spot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USD/IDR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9,600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10,950</a:t>
                      </a:r>
                      <a:endParaRPr lang="en-US" sz="16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6-mo</a:t>
                      </a:r>
                      <a:r>
                        <a:rPr lang="en-US" sz="1600" baseline="0" dirty="0" smtClean="0"/>
                        <a:t> forward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USD/IDR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9,888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11,443</a:t>
                      </a:r>
                      <a:endParaRPr lang="en-US" sz="16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Interest 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USD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10%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Interest 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IDR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40%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1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721056"/>
          <a:ext cx="3657600" cy="102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1066800"/>
                <a:gridCol w="762000"/>
                <a:gridCol w="838200"/>
              </a:tblGrid>
              <a:tr h="34036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Spot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USD/IDR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9,600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10,950</a:t>
                      </a:r>
                      <a:endParaRPr lang="en-US" sz="16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Forward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USD/IDR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9,888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11,443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Exercise-8: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4999"/>
            <a:ext cx="8229600" cy="4225925"/>
          </a:xfrm>
        </p:spPr>
        <p:txBody>
          <a:bodyPr/>
          <a:lstStyle/>
          <a:p>
            <a:r>
              <a:rPr lang="en-US" sz="2400" dirty="0" smtClean="0"/>
              <a:t>Borrow in USD</a:t>
            </a:r>
          </a:p>
          <a:p>
            <a:pPr lvl="1"/>
            <a:r>
              <a:rPr lang="en-US" sz="2000" dirty="0" smtClean="0"/>
              <a:t>Amount borrowed   =</a:t>
            </a:r>
          </a:p>
          <a:p>
            <a:pPr lvl="1"/>
            <a:r>
              <a:rPr lang="en-US" sz="2000" dirty="0" smtClean="0"/>
              <a:t>Amount paid later    =  </a:t>
            </a:r>
          </a:p>
          <a:p>
            <a:endParaRPr lang="en-US" sz="2400" dirty="0" smtClean="0"/>
          </a:p>
          <a:p>
            <a:r>
              <a:rPr lang="en-US" sz="2400" dirty="0" smtClean="0"/>
              <a:t>Sign forward contract</a:t>
            </a:r>
          </a:p>
          <a:p>
            <a:pPr lvl="1"/>
            <a:r>
              <a:rPr lang="en-US" sz="2000" dirty="0" smtClean="0"/>
              <a:t>Long position of USD 109,375 in the next 6 months</a:t>
            </a:r>
          </a:p>
          <a:p>
            <a:pPr lvl="1"/>
            <a:r>
              <a:rPr lang="en-US" sz="2000" dirty="0" smtClean="0"/>
              <a:t>Forward rate = 11,443</a:t>
            </a:r>
          </a:p>
          <a:p>
            <a:pPr lvl="1"/>
            <a:r>
              <a:rPr lang="en-US" sz="2000" dirty="0" smtClean="0"/>
              <a:t>IDR needed 6 month later = </a:t>
            </a:r>
          </a:p>
          <a:p>
            <a:endParaRPr lang="en-US" sz="2400" dirty="0" smtClean="0"/>
          </a:p>
          <a:p>
            <a:r>
              <a:rPr lang="en-US" sz="2400" dirty="0" smtClean="0"/>
              <a:t>Decision: borrow in IDR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45256" y="2326944"/>
            <a:ext cx="3860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Rockwell" pitchFamily="18" charset="0"/>
              </a:rPr>
              <a:t>1 billion / 9,600 = USD 104,167 </a:t>
            </a:r>
            <a:endParaRPr lang="en-US" sz="2000" dirty="0">
              <a:latin typeface="Rockwell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5256" y="2724090"/>
            <a:ext cx="4477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Rockwell" pitchFamily="18" charset="0"/>
              </a:rPr>
              <a:t>104,167 * (1+10%/2) = USD 109,375 </a:t>
            </a:r>
            <a:endParaRPr lang="en-US" sz="2000" dirty="0">
              <a:latin typeface="Rockwell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9600" y="4675496"/>
            <a:ext cx="4602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Rockwell" pitchFamily="18" charset="0"/>
              </a:rPr>
              <a:t>109,375 * 11,443 = </a:t>
            </a:r>
            <a:r>
              <a:rPr lang="en-US" sz="2000" dirty="0" smtClean="0">
                <a:solidFill>
                  <a:srgbClr val="FF0000"/>
                </a:solidFill>
                <a:latin typeface="Rockwell" pitchFamily="18" charset="0"/>
              </a:rPr>
              <a:t>IDR 1,251,550,781 </a:t>
            </a:r>
            <a:endParaRPr lang="en-US" sz="2000" dirty="0">
              <a:solidFill>
                <a:srgbClr val="FF0000"/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5152</TotalTime>
  <Words>205</Words>
  <Application>Microsoft Office PowerPoint</Application>
  <PresentationFormat>On-screen Show (4:3)</PresentationFormat>
  <Paragraphs>83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Network</vt:lpstr>
      <vt:lpstr>Equation</vt:lpstr>
      <vt:lpstr>Exercise-8</vt:lpstr>
      <vt:lpstr>Exercise-8: Answer</vt:lpstr>
      <vt:lpstr>Exercise-8: Answer</vt:lpstr>
      <vt:lpstr>Exercise-8: Answer</vt:lpstr>
    </vt:vector>
  </TitlesOfParts>
  <Company>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Motivation in the Workplace</dc:title>
  <dc:creator>teguh</dc:creator>
  <cp:lastModifiedBy>Jimmy</cp:lastModifiedBy>
  <cp:revision>1835</cp:revision>
  <dcterms:created xsi:type="dcterms:W3CDTF">2009-06-10T17:56:11Z</dcterms:created>
  <dcterms:modified xsi:type="dcterms:W3CDTF">2014-04-26T22:44:48Z</dcterms:modified>
</cp:coreProperties>
</file>