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</p:sldMasterIdLst>
  <p:notesMasterIdLst>
    <p:notesMasterId r:id="rId29"/>
  </p:notesMasterIdLst>
  <p:sldIdLst>
    <p:sldId id="256" r:id="rId3"/>
    <p:sldId id="306" r:id="rId4"/>
    <p:sldId id="307" r:id="rId5"/>
    <p:sldId id="303" r:id="rId6"/>
    <p:sldId id="304" r:id="rId7"/>
    <p:sldId id="324" r:id="rId8"/>
    <p:sldId id="305" r:id="rId9"/>
    <p:sldId id="308" r:id="rId10"/>
    <p:sldId id="309" r:id="rId11"/>
    <p:sldId id="310" r:id="rId12"/>
    <p:sldId id="311" r:id="rId13"/>
    <p:sldId id="312" r:id="rId14"/>
    <p:sldId id="327" r:id="rId15"/>
    <p:sldId id="325" r:id="rId16"/>
    <p:sldId id="313" r:id="rId17"/>
    <p:sldId id="314" r:id="rId18"/>
    <p:sldId id="315" r:id="rId19"/>
    <p:sldId id="316" r:id="rId20"/>
    <p:sldId id="317" r:id="rId21"/>
    <p:sldId id="326" r:id="rId22"/>
    <p:sldId id="318" r:id="rId23"/>
    <p:sldId id="319" r:id="rId24"/>
    <p:sldId id="320" r:id="rId25"/>
    <p:sldId id="321" r:id="rId26"/>
    <p:sldId id="322" r:id="rId27"/>
    <p:sldId id="30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67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3CD0D-B02F-4139-ACA1-799B8F31C22E}" type="datetimeFigureOut">
              <a:rPr lang="en-AU" smtClean="0"/>
              <a:pPr/>
              <a:t>9/16/13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6DE6A2-BC61-4E93-8FAF-B79FA2B5B7F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93024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9/16/13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16942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0430" y="2000240"/>
            <a:ext cx="5386398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0496" y="3857628"/>
            <a:ext cx="448628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171609"/>
      </p:ext>
    </p:extLst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034CD7-37B2-42A8-AD0F-007EC8C476D8}" type="datetimeFigureOut">
              <a:rPr lang="en-AU"/>
              <a:pPr/>
              <a:t>9/16/13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01686-8C16-45C3-ABCA-5334D71F7279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23770514"/>
      </p:ext>
    </p:extLst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5EB4B0-3543-4CF3-AFB8-E461D070B924}" type="datetimeFigureOut">
              <a:rPr lang="en-AU"/>
              <a:pPr/>
              <a:t>9/16/13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F5DAC-8E34-4631-B24B-C7A524DA54D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5770"/>
      </p:ext>
    </p:extLst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4767752"/>
      </p:ext>
    </p:extLst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350" y="274638"/>
            <a:ext cx="72834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3350" y="1600200"/>
            <a:ext cx="3565525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1275" y="1600200"/>
            <a:ext cx="3565525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145BE6C-6A76-4502-AA29-23166024B90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934462"/>
      </p:ext>
    </p:extLst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3350" y="1600200"/>
            <a:ext cx="35655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1275" y="1600200"/>
            <a:ext cx="35655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9B91-6584-4AF2-88B9-215DEAA2FA43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0826399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9/16/13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733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9/16/13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0406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9/16/13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65657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9/16/13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5997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9/16/13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1020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9/16/13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077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9/16/13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9030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9/16/13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2985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theme" Target="../theme/theme2.xml"/><Relationship Id="rId8" Type="http://schemas.openxmlformats.org/officeDocument/2006/relationships/image" Target="../media/image2.jpeg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1C201-B94E-47F6-A1C5-F90EE3643F19}" type="datetimeFigureOut">
              <a:rPr lang="en-AU" smtClean="0"/>
              <a:pPr/>
              <a:t>9/16/13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84524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214313"/>
            <a:ext cx="7858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DF91BEB-A3E7-40A6-87AB-72E8B8BAEF0C}" type="datetimeFigureOut">
              <a:rPr lang="en-AU"/>
              <a:pPr fontAlgn="base">
                <a:spcBef>
                  <a:spcPct val="0"/>
                </a:spcBef>
                <a:spcAft>
                  <a:spcPct val="0"/>
                </a:spcAft>
              </a:pPr>
              <a:t>9/16/13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7B0FC3-2429-4B2E-9561-BA67306E6ECF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5945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6" r:id="rId5"/>
    <p:sldLayoutId id="2147483677" r:id="rId6"/>
  </p:sldLayoutIdLst>
  <p:transition xmlns:p14="http://schemas.microsoft.com/office/powerpoint/2010/main"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1760" y="1628800"/>
            <a:ext cx="7772400" cy="1470025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chemeClr val="accent5">
                    <a:lumMod val="50000"/>
                  </a:schemeClr>
                </a:solidFill>
              </a:rPr>
              <a:t>Chapter 4: </a:t>
            </a:r>
            <a:br>
              <a:rPr lang="en-AU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AU" b="1" dirty="0" smtClean="0">
                <a:solidFill>
                  <a:schemeClr val="accent5">
                    <a:lumMod val="50000"/>
                  </a:schemeClr>
                </a:solidFill>
              </a:rPr>
              <a:t>Database Concepts II</a:t>
            </a:r>
            <a:endParaRPr lang="en-A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59832" y="4797152"/>
            <a:ext cx="6400800" cy="1752600"/>
          </a:xfrm>
        </p:spPr>
        <p:txBody>
          <a:bodyPr/>
          <a:lstStyle/>
          <a:p>
            <a:pPr>
              <a:defRPr/>
            </a:pPr>
            <a:r>
              <a:rPr lang="en-AU" sz="2400" dirty="0">
                <a:solidFill>
                  <a:schemeClr val="accent5">
                    <a:lumMod val="50000"/>
                  </a:schemeClr>
                </a:solidFill>
              </a:rPr>
              <a:t>Prepared by </a:t>
            </a:r>
          </a:p>
          <a:p>
            <a:pPr>
              <a:defRPr/>
            </a:pPr>
            <a:r>
              <a:rPr lang="en-AU" sz="2400" dirty="0">
                <a:solidFill>
                  <a:schemeClr val="accent5">
                    <a:lumMod val="50000"/>
                  </a:schemeClr>
                </a:solidFill>
              </a:rPr>
              <a:t>Kent Wilson</a:t>
            </a:r>
          </a:p>
          <a:p>
            <a:pPr>
              <a:defRPr/>
            </a:pPr>
            <a:r>
              <a:rPr lang="en-AU" sz="2400" dirty="0">
                <a:solidFill>
                  <a:schemeClr val="accent5">
                    <a:lumMod val="50000"/>
                  </a:schemeClr>
                </a:solidFill>
              </a:rPr>
              <a:t>University of South Australia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96723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7715250" cy="1143000"/>
          </a:xfrm>
        </p:spPr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Third Normal Form</a:t>
            </a:r>
          </a:p>
        </p:txBody>
      </p:sp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299" y="2132856"/>
            <a:ext cx="8263465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771525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AU" b="1" dirty="0" smtClean="0">
                <a:solidFill>
                  <a:schemeClr val="bg1"/>
                </a:solidFill>
              </a:rPr>
              <a:t>Different ways a business works = Different data structures</a:t>
            </a:r>
            <a:endParaRPr lang="en-AU" b="1" dirty="0">
              <a:solidFill>
                <a:schemeClr val="bg1"/>
              </a:solidFill>
            </a:endParaRPr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25" y="1636713"/>
            <a:ext cx="3567113" cy="522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E-R Diagram Example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 cstate="print"/>
          <a:srcRect t="8427"/>
          <a:stretch>
            <a:fillRect/>
          </a:stretch>
        </p:blipFill>
        <p:spPr bwMode="auto">
          <a:xfrm>
            <a:off x="1043608" y="2204864"/>
            <a:ext cx="7013490" cy="412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27168" cy="1143000"/>
          </a:xfrm>
        </p:spPr>
        <p:txBody>
          <a:bodyPr>
            <a:normAutofit/>
          </a:bodyPr>
          <a:lstStyle/>
          <a:p>
            <a:r>
              <a:rPr lang="en-AU" sz="3200" b="1" dirty="0" smtClean="0">
                <a:solidFill>
                  <a:schemeClr val="bg1"/>
                </a:solidFill>
                <a:latin typeface="Calibri (Headings)"/>
                <a:cs typeface="Tahoma" pitchFamily="34" charset="0"/>
              </a:rPr>
              <a:t>Different Ways a Business Works = Different Data Structures</a:t>
            </a:r>
            <a:endParaRPr lang="en-AU" sz="3200" b="1" dirty="0">
              <a:solidFill>
                <a:schemeClr val="bg1"/>
              </a:solidFill>
              <a:latin typeface="Calibri (Headings)"/>
              <a:cs typeface="Tahom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536476"/>
            <a:ext cx="5927392" cy="280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340126"/>
            <a:ext cx="5927392" cy="247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3003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27168" cy="1143000"/>
          </a:xfrm>
        </p:spPr>
        <p:txBody>
          <a:bodyPr>
            <a:normAutofit/>
          </a:bodyPr>
          <a:lstStyle/>
          <a:p>
            <a:r>
              <a:rPr lang="en-AU" sz="3200" b="1" dirty="0" smtClean="0">
                <a:solidFill>
                  <a:schemeClr val="bg1"/>
                </a:solidFill>
                <a:latin typeface="Calibri (Headings)"/>
                <a:cs typeface="Tahoma" pitchFamily="34" charset="0"/>
              </a:rPr>
              <a:t>Different Ways a Business Works = Different Data Structures </a:t>
            </a:r>
            <a:r>
              <a:rPr lang="en-AU" sz="2000" b="1" dirty="0" smtClean="0">
                <a:solidFill>
                  <a:schemeClr val="bg1"/>
                </a:solidFill>
                <a:latin typeface="Calibri (Headings)"/>
                <a:cs typeface="Tahoma" pitchFamily="34" charset="0"/>
              </a:rPr>
              <a:t>(</a:t>
            </a:r>
            <a:r>
              <a:rPr lang="en-AU" sz="2000" b="1" dirty="0" err="1" smtClean="0">
                <a:solidFill>
                  <a:schemeClr val="bg1"/>
                </a:solidFill>
                <a:latin typeface="Calibri (Headings)"/>
                <a:cs typeface="Tahoma" pitchFamily="34" charset="0"/>
              </a:rPr>
              <a:t>cont</a:t>
            </a:r>
            <a:r>
              <a:rPr lang="en-AU" sz="2000" b="1" dirty="0" smtClean="0">
                <a:solidFill>
                  <a:schemeClr val="bg1"/>
                </a:solidFill>
                <a:latin typeface="Calibri (Headings)"/>
                <a:cs typeface="Tahoma" pitchFamily="34" charset="0"/>
              </a:rPr>
              <a:t>)</a:t>
            </a:r>
            <a:endParaRPr lang="en-AU" sz="2000" b="1" dirty="0">
              <a:solidFill>
                <a:schemeClr val="bg1"/>
              </a:solidFill>
              <a:latin typeface="Calibri (Headings)"/>
              <a:cs typeface="Tahom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187" y="1556792"/>
            <a:ext cx="5284085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187" y="4055889"/>
            <a:ext cx="5284085" cy="275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7643812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Enterprise Models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714375" y="2000250"/>
            <a:ext cx="8229600" cy="3983038"/>
          </a:xfrm>
        </p:spPr>
        <p:txBody>
          <a:bodyPr/>
          <a:lstStyle/>
          <a:p>
            <a:pPr marL="531813" indent="-531813">
              <a:buFont typeface="Wingdings" pitchFamily="2" charset="2"/>
              <a:buChar char="q"/>
            </a:pPr>
            <a:r>
              <a:rPr lang="en-US" sz="2800" smtClean="0"/>
              <a:t>Combining the E-R diagrams and normalisation results for each part of the organisation allows the preparation of an enterprise model</a:t>
            </a:r>
          </a:p>
          <a:p>
            <a:pPr marL="531813" indent="-531813">
              <a:buFont typeface="Arial" charset="0"/>
              <a:buNone/>
            </a:pPr>
            <a:endParaRPr lang="en-US" sz="2800" smtClean="0"/>
          </a:p>
          <a:p>
            <a:pPr marL="531813" indent="-531813">
              <a:buFont typeface="Wingdings" pitchFamily="2" charset="2"/>
              <a:buChar char="q"/>
            </a:pPr>
            <a:r>
              <a:rPr lang="en-US" sz="2800" smtClean="0"/>
              <a:t>The development of an enterprise model is an iterative process involving six steps. The process begins with the development of E-R diagrams as outlined in chapter 3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7072313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chemeClr val="bg1"/>
                </a:solidFill>
              </a:rPr>
              <a:t>Developing an Enterprise Model</a:t>
            </a:r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88840"/>
            <a:ext cx="7920880" cy="3816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785813" y="214313"/>
            <a:ext cx="7072312" cy="1143000"/>
          </a:xfrm>
        </p:spPr>
        <p:txBody>
          <a:bodyPr/>
          <a:lstStyle/>
          <a:p>
            <a:pPr algn="l"/>
            <a:r>
              <a:rPr lang="en-AU" b="1" dirty="0" smtClean="0">
                <a:solidFill>
                  <a:schemeClr val="bg1"/>
                </a:solidFill>
              </a:rPr>
              <a:t>The REA Accounting Model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785813" y="1928813"/>
            <a:ext cx="8229600" cy="3625850"/>
          </a:xfrm>
        </p:spPr>
        <p:txBody>
          <a:bodyPr/>
          <a:lstStyle/>
          <a:p>
            <a:pPr marL="531813" indent="-531813">
              <a:buFont typeface="Wingdings" pitchFamily="2" charset="2"/>
              <a:buChar char="q"/>
            </a:pPr>
            <a:r>
              <a:rPr lang="en-AU" sz="2800" dirty="0" smtClean="0"/>
              <a:t>Another way to model data is to use the </a:t>
            </a:r>
            <a:r>
              <a:rPr lang="en-AU" sz="2800" b="1" dirty="0" smtClean="0">
                <a:solidFill>
                  <a:srgbClr val="0070C0"/>
                </a:solidFill>
              </a:rPr>
              <a:t>REA</a:t>
            </a:r>
            <a:r>
              <a:rPr lang="en-AU" sz="2800" dirty="0" smtClean="0"/>
              <a:t> Accounting Model</a:t>
            </a:r>
          </a:p>
          <a:p>
            <a:pPr marL="531813" indent="-531813">
              <a:buFont typeface="Arial" charset="0"/>
              <a:buNone/>
            </a:pPr>
            <a:endParaRPr lang="en-AU" sz="2800" dirty="0" smtClean="0"/>
          </a:p>
          <a:p>
            <a:pPr marL="531813" indent="-531813">
              <a:buFont typeface="Wingdings" pitchFamily="2" charset="2"/>
              <a:buChar char="q"/>
            </a:pPr>
            <a:r>
              <a:rPr lang="en-AU" sz="2800" dirty="0" smtClean="0"/>
              <a:t>This model is based on the premise that in every exchange in a process there is a </a:t>
            </a:r>
            <a:r>
              <a:rPr lang="en-AU" sz="2800" i="1" dirty="0" smtClean="0">
                <a:solidFill>
                  <a:srgbClr val="0070C0"/>
                </a:solidFill>
              </a:rPr>
              <a:t>resource</a:t>
            </a:r>
            <a:r>
              <a:rPr lang="en-AU" sz="2800" dirty="0" smtClean="0"/>
              <a:t>, </a:t>
            </a:r>
            <a:r>
              <a:rPr lang="en-AU" sz="2800" i="1" dirty="0" smtClean="0">
                <a:solidFill>
                  <a:srgbClr val="0070C0"/>
                </a:solidFill>
              </a:rPr>
              <a:t>event</a:t>
            </a:r>
            <a:r>
              <a:rPr lang="en-AU" sz="2800" dirty="0" smtClean="0"/>
              <a:t> and </a:t>
            </a:r>
            <a:r>
              <a:rPr lang="en-AU" sz="2800" i="1" dirty="0" smtClean="0">
                <a:solidFill>
                  <a:srgbClr val="0070C0"/>
                </a:solidFill>
              </a:rPr>
              <a:t>agent</a:t>
            </a:r>
            <a:r>
              <a:rPr lang="en-AU" sz="2800" dirty="0" smtClean="0"/>
              <a:t> involved</a:t>
            </a:r>
          </a:p>
          <a:p>
            <a:pPr marL="531813" indent="-531813">
              <a:buFont typeface="Arial" charset="0"/>
              <a:buNone/>
            </a:pPr>
            <a:endParaRPr lang="en-AU" sz="2800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7072313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chemeClr val="bg1"/>
                </a:solidFill>
              </a:rPr>
              <a:t>Differences Between REA &amp; E-R Modelling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642938" y="1916832"/>
            <a:ext cx="8229600" cy="3995018"/>
          </a:xfrm>
        </p:spPr>
        <p:txBody>
          <a:bodyPr/>
          <a:lstStyle/>
          <a:p>
            <a:pPr marL="531813" indent="-531813">
              <a:buFont typeface="Wingdings" pitchFamily="2" charset="2"/>
              <a:buChar char="q"/>
            </a:pPr>
            <a:r>
              <a:rPr lang="en-AU" sz="2800" dirty="0" smtClean="0"/>
              <a:t>Despite the reluctance of businesses to use  REA to implement accounting systems, one of the REA model’s </a:t>
            </a:r>
            <a:r>
              <a:rPr lang="en-AU" sz="2800" i="1" dirty="0" smtClean="0">
                <a:solidFill>
                  <a:srgbClr val="0070C0"/>
                </a:solidFill>
              </a:rPr>
              <a:t>greatest advantages </a:t>
            </a:r>
            <a:r>
              <a:rPr lang="en-AU" sz="2800" dirty="0" smtClean="0"/>
              <a:t>is that it can store </a:t>
            </a:r>
            <a:r>
              <a:rPr lang="en-AU" sz="2800" dirty="0" smtClean="0">
                <a:solidFill>
                  <a:srgbClr val="0070C0"/>
                </a:solidFill>
              </a:rPr>
              <a:t>non-financial data as well as financial data</a:t>
            </a:r>
          </a:p>
          <a:p>
            <a:pPr marL="531813" indent="-531813">
              <a:buNone/>
            </a:pPr>
            <a:endParaRPr lang="en-AU" sz="2800" dirty="0" smtClean="0">
              <a:solidFill>
                <a:srgbClr val="FF0000"/>
              </a:solidFill>
            </a:endParaRPr>
          </a:p>
          <a:p>
            <a:pPr marL="531813" indent="-531813">
              <a:buFont typeface="Wingdings" pitchFamily="2" charset="2"/>
              <a:buChar char="q"/>
            </a:pPr>
            <a:r>
              <a:rPr lang="en-AU" sz="2800" dirty="0" smtClean="0"/>
              <a:t>It is possible for organisations to use REA to model their business processes, but then implement the relationships via a traditional accounting system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928688" y="214313"/>
            <a:ext cx="6929437" cy="1143000"/>
          </a:xfrm>
        </p:spPr>
        <p:txBody>
          <a:bodyPr/>
          <a:lstStyle/>
          <a:p>
            <a:pPr algn="l"/>
            <a:r>
              <a:rPr lang="en-AU" b="1" dirty="0" smtClean="0">
                <a:solidFill>
                  <a:schemeClr val="bg1"/>
                </a:solidFill>
              </a:rPr>
              <a:t>Database Implementation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714375" y="1928813"/>
            <a:ext cx="8229600" cy="4429125"/>
          </a:xfrm>
        </p:spPr>
        <p:txBody>
          <a:bodyPr/>
          <a:lstStyle/>
          <a:p>
            <a:pPr marL="531813" indent="-531813">
              <a:buFont typeface="Wingdings" pitchFamily="2" charset="2"/>
              <a:buChar char="q"/>
            </a:pPr>
            <a:r>
              <a:rPr lang="en-AU" sz="2800" b="1" i="1" dirty="0" smtClean="0"/>
              <a:t>Client-server system: </a:t>
            </a:r>
            <a:r>
              <a:rPr lang="en-AU" sz="2800" dirty="0" smtClean="0"/>
              <a:t>a computing model that is based on distributing functions between two types of independent and autonomous processes – </a:t>
            </a:r>
            <a:r>
              <a:rPr lang="en-AU" sz="2800" i="1" dirty="0" smtClean="0">
                <a:solidFill>
                  <a:srgbClr val="0070C0"/>
                </a:solidFill>
              </a:rPr>
              <a:t>servers </a:t>
            </a:r>
            <a:r>
              <a:rPr lang="en-AU" sz="2800" i="1" dirty="0" smtClean="0"/>
              <a:t>&amp;</a:t>
            </a:r>
            <a:r>
              <a:rPr lang="en-AU" sz="2800" i="1" dirty="0" smtClean="0">
                <a:solidFill>
                  <a:srgbClr val="FF0000"/>
                </a:solidFill>
              </a:rPr>
              <a:t> </a:t>
            </a:r>
            <a:r>
              <a:rPr lang="en-AU" sz="2800" i="1" dirty="0" smtClean="0">
                <a:solidFill>
                  <a:srgbClr val="0070C0"/>
                </a:solidFill>
              </a:rPr>
              <a:t>clients</a:t>
            </a:r>
          </a:p>
          <a:p>
            <a:pPr marL="531813" indent="-531813">
              <a:buFont typeface="Wingdings" pitchFamily="2" charset="2"/>
              <a:buChar char="q"/>
            </a:pPr>
            <a:endParaRPr lang="en-AU" sz="2800" i="1" dirty="0" smtClean="0">
              <a:solidFill>
                <a:srgbClr val="FF0000"/>
              </a:solidFill>
            </a:endParaRPr>
          </a:p>
          <a:p>
            <a:pPr marL="931863" lvl="1" indent="-400050">
              <a:buFont typeface="Courier New" pitchFamily="49" charset="0"/>
              <a:buChar char="o"/>
            </a:pPr>
            <a:r>
              <a:rPr lang="en-AU" sz="2400" dirty="0" smtClean="0"/>
              <a:t>A </a:t>
            </a:r>
            <a:r>
              <a:rPr lang="en-AU" sz="2400" b="1" i="1" dirty="0" smtClean="0">
                <a:solidFill>
                  <a:srgbClr val="0070C0"/>
                </a:solidFill>
              </a:rPr>
              <a:t>client</a:t>
            </a:r>
            <a:r>
              <a:rPr lang="en-AU" sz="2400" i="1" dirty="0" smtClean="0">
                <a:solidFill>
                  <a:srgbClr val="FF0000"/>
                </a:solidFill>
              </a:rPr>
              <a:t> </a:t>
            </a:r>
            <a:r>
              <a:rPr lang="en-AU" sz="2400" dirty="0" smtClean="0"/>
              <a:t>is any process that requests specific services from server processes</a:t>
            </a:r>
          </a:p>
          <a:p>
            <a:pPr marL="931863" lvl="1" indent="-400050">
              <a:buNone/>
            </a:pPr>
            <a:endParaRPr lang="en-AU" sz="2400" dirty="0" smtClean="0"/>
          </a:p>
          <a:p>
            <a:pPr marL="931863" lvl="1" indent="-400050">
              <a:buFont typeface="Courier New" pitchFamily="49" charset="0"/>
              <a:buChar char="o"/>
            </a:pPr>
            <a:r>
              <a:rPr lang="en-AU" sz="2400" dirty="0" smtClean="0"/>
              <a:t>A </a:t>
            </a:r>
            <a:r>
              <a:rPr lang="en-AU" sz="2400" b="1" i="1" dirty="0" smtClean="0">
                <a:solidFill>
                  <a:srgbClr val="0070C0"/>
                </a:solidFill>
              </a:rPr>
              <a:t>server</a:t>
            </a:r>
            <a:r>
              <a:rPr lang="en-AU" sz="2400" dirty="0" smtClean="0"/>
              <a:t> is a process that provides requested services for clients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7715250" cy="1143000"/>
          </a:xfrm>
        </p:spPr>
        <p:txBody>
          <a:bodyPr/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Definitions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714375" y="1928813"/>
            <a:ext cx="8229600" cy="4668539"/>
          </a:xfrm>
        </p:spPr>
        <p:txBody>
          <a:bodyPr>
            <a:normAutofit lnSpcReduction="10000"/>
          </a:bodyPr>
          <a:lstStyle/>
          <a:p>
            <a:pPr marL="531813" indent="-531813" eaLnBrk="1" hangingPunct="1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q"/>
            </a:pPr>
            <a:r>
              <a:rPr lang="en-AU" sz="2600" b="1" i="1" dirty="0" smtClean="0"/>
              <a:t>Relational database: </a:t>
            </a:r>
            <a:r>
              <a:rPr lang="en-AU" sz="2600" dirty="0" smtClean="0"/>
              <a:t>a database that stores data in a number of tables</a:t>
            </a:r>
          </a:p>
          <a:p>
            <a:pPr marL="531813" indent="-531813" eaLnBrk="1" hangingPunct="1">
              <a:lnSpc>
                <a:spcPct val="90000"/>
              </a:lnSpc>
              <a:spcAft>
                <a:spcPts val="600"/>
              </a:spcAft>
              <a:buNone/>
            </a:pPr>
            <a:endParaRPr lang="en-AU" sz="2600" dirty="0" smtClean="0"/>
          </a:p>
          <a:p>
            <a:pPr marL="531813" indent="-531813" eaLnBrk="1" hangingPunct="1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q"/>
            </a:pPr>
            <a:r>
              <a:rPr lang="en-AU" sz="2600" b="1" i="1" dirty="0" smtClean="0"/>
              <a:t>Table:</a:t>
            </a:r>
            <a:r>
              <a:rPr lang="en-AU" sz="2600" dirty="0" smtClean="0"/>
              <a:t> a collection of columns (attributes) and rows (objects) that describe an entity</a:t>
            </a:r>
          </a:p>
          <a:p>
            <a:pPr marL="531813" indent="-531813" eaLnBrk="1" hangingPunct="1">
              <a:lnSpc>
                <a:spcPct val="90000"/>
              </a:lnSpc>
              <a:spcAft>
                <a:spcPts val="600"/>
              </a:spcAft>
              <a:buNone/>
            </a:pPr>
            <a:endParaRPr lang="en-AU" sz="2600" dirty="0" smtClean="0"/>
          </a:p>
          <a:p>
            <a:pPr marL="531813" indent="-531813" eaLnBrk="1" hangingPunct="1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q"/>
            </a:pPr>
            <a:r>
              <a:rPr lang="en-AU" sz="2600" b="1" i="1" dirty="0" smtClean="0"/>
              <a:t>Fields: </a:t>
            </a:r>
            <a:r>
              <a:rPr lang="en-AU" sz="2600" dirty="0" smtClean="0"/>
              <a:t>a characteristic of a record that contains data that have a specific meaning</a:t>
            </a:r>
          </a:p>
          <a:p>
            <a:pPr marL="531813" indent="-531813" eaLnBrk="1" hangingPunct="1">
              <a:lnSpc>
                <a:spcPct val="90000"/>
              </a:lnSpc>
              <a:spcAft>
                <a:spcPts val="600"/>
              </a:spcAft>
              <a:buNone/>
            </a:pPr>
            <a:endParaRPr lang="en-AU" sz="2600" dirty="0" smtClean="0"/>
          </a:p>
          <a:p>
            <a:pPr marL="531813" indent="-531813" eaLnBrk="1" hangingPunct="1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q"/>
            </a:pPr>
            <a:r>
              <a:rPr lang="en-AU" sz="2600" b="1" i="1" dirty="0" smtClean="0"/>
              <a:t>Entity:</a:t>
            </a:r>
            <a:r>
              <a:rPr lang="en-AU" sz="2600" dirty="0" smtClean="0"/>
              <a:t> something you wish to record data about in a database</a:t>
            </a:r>
          </a:p>
          <a:p>
            <a:pPr marL="531813" indent="-531813" eaLnBrk="1" hangingPunct="1">
              <a:lnSpc>
                <a:spcPct val="90000"/>
              </a:lnSpc>
              <a:buFont typeface="Wingdings" pitchFamily="2" charset="2"/>
              <a:buChar char="q"/>
            </a:pPr>
            <a:endParaRPr lang="en-AU" sz="2600" b="1" i="1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000" b="1" dirty="0" smtClean="0">
                <a:solidFill>
                  <a:schemeClr val="bg1"/>
                </a:solidFill>
              </a:rPr>
              <a:t>Client Server Systems</a:t>
            </a:r>
            <a:endParaRPr lang="en-AU" sz="40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652" y="1603995"/>
            <a:ext cx="7642780" cy="4806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571500" y="214313"/>
            <a:ext cx="6858000" cy="1143000"/>
          </a:xfrm>
        </p:spPr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Client-Server Systems </a:t>
            </a:r>
            <a:r>
              <a:rPr lang="en-AU" sz="2000" b="1" dirty="0" smtClean="0">
                <a:solidFill>
                  <a:schemeClr val="bg1"/>
                </a:solidFill>
              </a:rPr>
              <a:t>(Cont)</a:t>
            </a:r>
            <a:endParaRPr lang="en-AU" b="1" dirty="0" smtClean="0">
              <a:solidFill>
                <a:schemeClr val="bg1"/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714375" y="1844824"/>
            <a:ext cx="8229600" cy="4798864"/>
          </a:xfrm>
        </p:spPr>
        <p:txBody>
          <a:bodyPr/>
          <a:lstStyle/>
          <a:p>
            <a:pPr marL="531813" indent="-531813">
              <a:buFont typeface="Wingdings" pitchFamily="2" charset="2"/>
              <a:buChar char="q"/>
            </a:pPr>
            <a:r>
              <a:rPr lang="en-AU" sz="2800" dirty="0" smtClean="0"/>
              <a:t>Can be classified as 2-tier or 3-tier</a:t>
            </a:r>
          </a:p>
          <a:p>
            <a:pPr marL="531813" indent="-531813">
              <a:buNone/>
            </a:pPr>
            <a:endParaRPr lang="en-AU" sz="2800" dirty="0" smtClean="0"/>
          </a:p>
          <a:p>
            <a:pPr marL="531813" indent="-531813">
              <a:buFont typeface="Wingdings" pitchFamily="2" charset="2"/>
              <a:buChar char="q"/>
            </a:pPr>
            <a:r>
              <a:rPr lang="en-AU" sz="2800" dirty="0" smtClean="0"/>
              <a:t>Based on three major components</a:t>
            </a:r>
          </a:p>
          <a:p>
            <a:pPr marL="931863" lvl="1" indent="-400050">
              <a:buFont typeface="Courier New" pitchFamily="49" charset="0"/>
              <a:buChar char="o"/>
            </a:pPr>
            <a:r>
              <a:rPr lang="en-AU" sz="2400" dirty="0" smtClean="0"/>
              <a:t>Hardware</a:t>
            </a:r>
          </a:p>
          <a:p>
            <a:pPr marL="931863" lvl="1" indent="-400050">
              <a:buFont typeface="Courier New" pitchFamily="49" charset="0"/>
              <a:buChar char="o"/>
            </a:pPr>
            <a:r>
              <a:rPr lang="en-AU" sz="2400" dirty="0" smtClean="0"/>
              <a:t>Software</a:t>
            </a:r>
          </a:p>
          <a:p>
            <a:pPr marL="931863" lvl="1" indent="-400050">
              <a:buFont typeface="Courier New" pitchFamily="49" charset="0"/>
              <a:buChar char="o"/>
            </a:pPr>
            <a:r>
              <a:rPr lang="en-AU" sz="2400" dirty="0" smtClean="0"/>
              <a:t>Communications middleware</a:t>
            </a:r>
          </a:p>
          <a:p>
            <a:pPr marL="931863" lvl="1" indent="-400050">
              <a:buNone/>
            </a:pPr>
            <a:endParaRPr lang="en-AU" sz="2400" dirty="0" smtClean="0"/>
          </a:p>
          <a:p>
            <a:pPr marL="531813" indent="-531813">
              <a:buFont typeface="Wingdings" pitchFamily="2" charset="2"/>
              <a:buChar char="q"/>
            </a:pPr>
            <a:r>
              <a:rPr lang="en-AU" sz="2800" dirty="0" smtClean="0">
                <a:solidFill>
                  <a:srgbClr val="000000"/>
                </a:solidFill>
              </a:rPr>
              <a:t>Communications middleware aid the transmission of data and control of information between the client and server</a:t>
            </a:r>
          </a:p>
          <a:p>
            <a:pPr marL="931863" lvl="1" indent="-400050">
              <a:buFont typeface="Courier New" pitchFamily="49" charset="0"/>
              <a:buChar char="o"/>
            </a:pPr>
            <a:endParaRPr lang="en-AU" sz="2400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6929437" cy="1143000"/>
          </a:xfrm>
        </p:spPr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Databases in E-Commerce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785813" y="1988840"/>
            <a:ext cx="8229600" cy="4464496"/>
          </a:xfrm>
        </p:spPr>
        <p:txBody>
          <a:bodyPr>
            <a:normAutofit/>
          </a:bodyPr>
          <a:lstStyle/>
          <a:p>
            <a:pPr marL="531813" indent="-531813">
              <a:spcAft>
                <a:spcPts val="600"/>
              </a:spcAft>
              <a:buFont typeface="Wingdings" pitchFamily="2" charset="2"/>
              <a:buChar char="q"/>
            </a:pPr>
            <a:r>
              <a:rPr lang="en-AU" sz="2800" dirty="0" smtClean="0"/>
              <a:t>E-commerce and the internet have affected database systems</a:t>
            </a:r>
          </a:p>
          <a:p>
            <a:pPr marL="531813" indent="-531813">
              <a:spcAft>
                <a:spcPts val="600"/>
              </a:spcAft>
              <a:buNone/>
            </a:pPr>
            <a:endParaRPr lang="en-AU" sz="2800" dirty="0" smtClean="0"/>
          </a:p>
          <a:p>
            <a:pPr marL="531813" indent="-531813">
              <a:spcAft>
                <a:spcPts val="600"/>
              </a:spcAft>
              <a:buFont typeface="Wingdings" pitchFamily="2" charset="2"/>
              <a:buChar char="q"/>
            </a:pPr>
            <a:r>
              <a:rPr lang="en-AU" sz="2800" dirty="0" smtClean="0"/>
              <a:t>Staff, suppliers and customers can have access to the database</a:t>
            </a:r>
          </a:p>
          <a:p>
            <a:pPr marL="531813" indent="-531813">
              <a:spcAft>
                <a:spcPts val="600"/>
              </a:spcAft>
              <a:buNone/>
            </a:pPr>
            <a:endParaRPr lang="en-AU" sz="2800" dirty="0" smtClean="0"/>
          </a:p>
          <a:p>
            <a:pPr marL="531813" indent="-531813">
              <a:spcAft>
                <a:spcPts val="600"/>
              </a:spcAft>
              <a:buFont typeface="Wingdings" pitchFamily="2" charset="2"/>
              <a:buChar char="q"/>
            </a:pPr>
            <a:r>
              <a:rPr lang="en-AU" sz="2800" dirty="0" smtClean="0"/>
              <a:t>Allows the use of value-chain and customer relationship management software</a:t>
            </a:r>
          </a:p>
          <a:p>
            <a:pPr marL="531813" indent="-531813">
              <a:spcAft>
                <a:spcPts val="600"/>
              </a:spcAft>
              <a:buFont typeface="Wingdings" pitchFamily="2" charset="2"/>
              <a:buChar char="q"/>
            </a:pPr>
            <a:endParaRPr lang="en-AU" sz="2800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7000875" cy="1143000"/>
          </a:xfrm>
        </p:spPr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Review of Chapter 4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914400" y="1857375"/>
            <a:ext cx="8229600" cy="4125913"/>
          </a:xfrm>
        </p:spPr>
        <p:txBody>
          <a:bodyPr/>
          <a:lstStyle/>
          <a:p>
            <a:pPr marL="531813" indent="-531813">
              <a:buFont typeface="Wingdings" pitchFamily="2" charset="2"/>
              <a:buChar char="q"/>
            </a:pPr>
            <a:r>
              <a:rPr lang="en-AU" sz="2800" dirty="0" smtClean="0"/>
              <a:t>Normalisation assists in creating an efficient database design</a:t>
            </a:r>
          </a:p>
          <a:p>
            <a:pPr marL="531813" indent="-531813">
              <a:buNone/>
            </a:pPr>
            <a:endParaRPr lang="en-AU" sz="2800" dirty="0" smtClean="0"/>
          </a:p>
          <a:p>
            <a:pPr marL="531813" indent="-531813">
              <a:buFont typeface="Wingdings" pitchFamily="2" charset="2"/>
              <a:buChar char="q"/>
            </a:pPr>
            <a:r>
              <a:rPr lang="en-AU" sz="2800" dirty="0" smtClean="0"/>
              <a:t>Different ways in which a business operates are reflected in different data structures</a:t>
            </a:r>
          </a:p>
          <a:p>
            <a:pPr marL="531813" indent="-531813">
              <a:buNone/>
            </a:pPr>
            <a:endParaRPr lang="en-AU" sz="2800" dirty="0" smtClean="0"/>
          </a:p>
          <a:p>
            <a:pPr marL="531813" indent="-531813">
              <a:buFont typeface="Wingdings" pitchFamily="2" charset="2"/>
              <a:buChar char="q"/>
            </a:pPr>
            <a:r>
              <a:rPr lang="en-AU" sz="2800" dirty="0" smtClean="0"/>
              <a:t>The enterprise model of a business coupled with the steps in creating this model were overviewed</a:t>
            </a:r>
          </a:p>
          <a:p>
            <a:pPr marL="531813" indent="-531813">
              <a:buFont typeface="Wingdings" pitchFamily="2" charset="2"/>
              <a:buChar char="q"/>
            </a:pPr>
            <a:endParaRPr lang="en-AU" sz="2800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28625" y="-99392"/>
            <a:ext cx="714375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b="1" dirty="0" smtClean="0"/>
              <a:t> </a:t>
            </a:r>
            <a:r>
              <a:rPr lang="en-AU" sz="4900" b="1" dirty="0" smtClean="0">
                <a:solidFill>
                  <a:schemeClr val="bg1"/>
                </a:solidFill>
              </a:rPr>
              <a:t>Review of Chapter 4 (Cont)</a:t>
            </a:r>
            <a:endParaRPr lang="en-AU" sz="4900" dirty="0" smtClean="0">
              <a:solidFill>
                <a:schemeClr val="bg1"/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857250" y="2286000"/>
            <a:ext cx="7286625" cy="3840163"/>
          </a:xfrm>
        </p:spPr>
        <p:txBody>
          <a:bodyPr/>
          <a:lstStyle/>
          <a:p>
            <a:pPr marL="531813" indent="-531813">
              <a:buFont typeface="Wingdings" pitchFamily="2" charset="2"/>
              <a:buChar char="q"/>
            </a:pPr>
            <a:r>
              <a:rPr lang="en-AU" sz="2800" smtClean="0"/>
              <a:t>The REA accounting model was considered and contrasted with E-R modelling</a:t>
            </a:r>
          </a:p>
          <a:p>
            <a:pPr marL="531813" indent="-531813">
              <a:buFont typeface="Arial" charset="0"/>
              <a:buNone/>
            </a:pPr>
            <a:endParaRPr lang="en-AU" sz="2800" smtClean="0"/>
          </a:p>
          <a:p>
            <a:pPr marL="531813" indent="-531813">
              <a:buFont typeface="Wingdings" pitchFamily="2" charset="2"/>
              <a:buChar char="q"/>
            </a:pPr>
            <a:r>
              <a:rPr lang="en-AU" sz="2800" smtClean="0"/>
              <a:t>An explanation of how client-server systems &amp; e-commerce have affected the design and implementation of databases was provided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285750" y="142875"/>
            <a:ext cx="7072313" cy="1143000"/>
          </a:xfrm>
        </p:spPr>
        <p:txBody>
          <a:bodyPr/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Key Terms </a:t>
            </a:r>
          </a:p>
        </p:txBody>
      </p:sp>
      <p:sp>
        <p:nvSpPr>
          <p:cNvPr id="24579" name="Content Placeholder 3"/>
          <p:cNvSpPr>
            <a:spLocks noGrp="1"/>
          </p:cNvSpPr>
          <p:nvPr>
            <p:ph sz="half" idx="1"/>
          </p:nvPr>
        </p:nvSpPr>
        <p:spPr>
          <a:xfrm>
            <a:off x="714375" y="1643063"/>
            <a:ext cx="4143375" cy="4525962"/>
          </a:xfrm>
        </p:spPr>
        <p:txBody>
          <a:bodyPr>
            <a:normAutofit lnSpcReduction="10000"/>
          </a:bodyPr>
          <a:lstStyle/>
          <a:p>
            <a:pPr eaLnBrk="1" hangingPunct="1">
              <a:buFont typeface="Courier New" pitchFamily="49" charset="0"/>
              <a:buChar char="o"/>
            </a:pPr>
            <a:r>
              <a:rPr lang="en-AU" sz="2400" dirty="0" smtClean="0"/>
              <a:t>Attributes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dirty="0" smtClean="0"/>
              <a:t>Back-end application software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dirty="0" smtClean="0"/>
              <a:t>Client-server systems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dirty="0" smtClean="0"/>
              <a:t>Communications middleware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dirty="0" smtClean="0"/>
              <a:t>Composite keys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dirty="0" smtClean="0"/>
              <a:t>Controlled redundancies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dirty="0" smtClean="0"/>
              <a:t>Entities, fields &amp; records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dirty="0" smtClean="0"/>
              <a:t>Files &amp; tables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dirty="0" smtClean="0"/>
              <a:t>Foreign key</a:t>
            </a:r>
          </a:p>
          <a:p>
            <a:pPr eaLnBrk="1" hangingPunct="1">
              <a:buFont typeface="Courier New" pitchFamily="49" charset="0"/>
              <a:buChar char="o"/>
            </a:pPr>
            <a:endParaRPr lang="en-AU" dirty="0" smtClean="0"/>
          </a:p>
        </p:txBody>
      </p:sp>
      <p:sp>
        <p:nvSpPr>
          <p:cNvPr id="24580" name="Content Placeholder 4"/>
          <p:cNvSpPr>
            <a:spLocks noGrp="1"/>
          </p:cNvSpPr>
          <p:nvPr>
            <p:ph sz="half" idx="2"/>
          </p:nvPr>
        </p:nvSpPr>
        <p:spPr>
          <a:xfrm>
            <a:off x="4857750" y="1643063"/>
            <a:ext cx="4114800" cy="5043487"/>
          </a:xfrm>
        </p:spPr>
        <p:txBody>
          <a:bodyPr>
            <a:normAutofit lnSpcReduction="10000"/>
          </a:bodyPr>
          <a:lstStyle/>
          <a:p>
            <a:pPr eaLnBrk="1" hangingPunct="1">
              <a:buFont typeface="Courier New" pitchFamily="49" charset="0"/>
              <a:buChar char="o"/>
            </a:pPr>
            <a:r>
              <a:rPr lang="en-AU" sz="2400" smtClean="0"/>
              <a:t>Front-end application software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smtClean="0"/>
              <a:t>Hardware &amp; software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smtClean="0"/>
              <a:t>M:N relationships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smtClean="0"/>
              <a:t>Normalisation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smtClean="0"/>
              <a:t>1:M relationships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smtClean="0"/>
              <a:t>Partial dependency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smtClean="0"/>
              <a:t>Primary key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smtClean="0"/>
              <a:t>Relational database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smtClean="0"/>
              <a:t>Server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smtClean="0"/>
              <a:t>Transitive dependency</a:t>
            </a:r>
          </a:p>
          <a:p>
            <a:pPr eaLnBrk="1" hangingPunct="1">
              <a:buFont typeface="Courier New" pitchFamily="49" charset="0"/>
              <a:buChar char="o"/>
            </a:pPr>
            <a:endParaRPr lang="en-AU" sz="2400" smtClean="0"/>
          </a:p>
          <a:p>
            <a:pPr eaLnBrk="1" hangingPunct="1">
              <a:buFont typeface="Courier New" pitchFamily="49" charset="0"/>
              <a:buChar char="o"/>
            </a:pPr>
            <a:endParaRPr lang="en-AU" sz="240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14313" y="908720"/>
            <a:ext cx="7643812" cy="44859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AU" sz="4900" b="1" dirty="0" smtClean="0">
                <a:solidFill>
                  <a:schemeClr val="bg1"/>
                </a:solidFill>
              </a:rPr>
              <a:t>Definitions</a:t>
            </a:r>
            <a:r>
              <a:rPr lang="en-AU" b="1" dirty="0" smtClean="0">
                <a:solidFill>
                  <a:schemeClr val="bg1"/>
                </a:solidFill>
              </a:rPr>
              <a:t> </a:t>
            </a:r>
            <a:r>
              <a:rPr lang="en-AU" sz="2000" b="1" dirty="0" smtClean="0">
                <a:solidFill>
                  <a:schemeClr val="bg1"/>
                </a:solidFill>
              </a:rPr>
              <a:t>(Cont) </a:t>
            </a:r>
            <a:r>
              <a:rPr lang="en-AU" b="1" dirty="0" smtClean="0">
                <a:solidFill>
                  <a:schemeClr val="bg1"/>
                </a:solidFill>
              </a:rPr>
              <a:t/>
            </a:r>
            <a:br>
              <a:rPr lang="en-AU" b="1" dirty="0" smtClean="0">
                <a:solidFill>
                  <a:schemeClr val="bg1"/>
                </a:solidFill>
              </a:rPr>
            </a:br>
            <a:endParaRPr lang="en-AU" dirty="0" smtClean="0">
              <a:solidFill>
                <a:schemeClr val="bg1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2000250"/>
            <a:ext cx="8229600" cy="4381078"/>
          </a:xfrm>
        </p:spPr>
        <p:txBody>
          <a:bodyPr>
            <a:normAutofit/>
          </a:bodyPr>
          <a:lstStyle/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b="1" i="1" dirty="0" smtClean="0"/>
              <a:t>Record: </a:t>
            </a:r>
            <a:r>
              <a:rPr lang="en-AU" sz="2800" dirty="0" smtClean="0"/>
              <a:t>a connected set of fields that describe a person, place or thing</a:t>
            </a:r>
          </a:p>
          <a:p>
            <a:pPr marL="531813" indent="-531813" eaLnBrk="1" hangingPunct="1">
              <a:buNone/>
            </a:pPr>
            <a:endParaRPr lang="en-AU" sz="2800" dirty="0" smtClean="0"/>
          </a:p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b="1" i="1" dirty="0" smtClean="0"/>
              <a:t>Primary key: </a:t>
            </a:r>
            <a:r>
              <a:rPr lang="en-AU" sz="2800" dirty="0" smtClean="0"/>
              <a:t>an attribute (or column) that uniquely identifies a particular object (or row)</a:t>
            </a:r>
          </a:p>
          <a:p>
            <a:pPr marL="531813" indent="-531813" eaLnBrk="1" hangingPunct="1">
              <a:buNone/>
            </a:pPr>
            <a:endParaRPr lang="en-AU" sz="2800" dirty="0" smtClean="0"/>
          </a:p>
          <a:p>
            <a:pPr marL="531813" indent="-531813" eaLnBrk="1" hangingPunct="1">
              <a:buFont typeface="Wingdings" pitchFamily="2" charset="2"/>
              <a:buChar char="q"/>
            </a:pPr>
            <a:r>
              <a:rPr lang="en-AU" sz="2800" b="1" i="1" dirty="0" smtClean="0"/>
              <a:t>Composite key: </a:t>
            </a:r>
            <a:r>
              <a:rPr lang="en-AU" sz="2800" dirty="0" smtClean="0"/>
              <a:t>a combination of more than one primary key. It indicates an M:N relationship between the columns</a:t>
            </a:r>
            <a:endParaRPr lang="en-AU" sz="2800" b="1" i="1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771525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chemeClr val="bg1"/>
                </a:solidFill>
                <a:latin typeface="+mn-lt"/>
                <a:cs typeface="Tahoma" pitchFamily="34" charset="0"/>
              </a:rPr>
              <a:t>Top-Down V Bottom-Up Database Design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2000250"/>
            <a:ext cx="8229600" cy="4357688"/>
          </a:xfrm>
        </p:spPr>
        <p:txBody>
          <a:bodyPr>
            <a:normAutofit/>
          </a:bodyPr>
          <a:lstStyle/>
          <a:p>
            <a:pPr marL="531813" indent="-531813">
              <a:buFont typeface="Wingdings" pitchFamily="2" charset="2"/>
              <a:buChar char="q"/>
            </a:pPr>
            <a:r>
              <a:rPr lang="en-AU" sz="2800" dirty="0" smtClean="0">
                <a:cs typeface="Tahoma" pitchFamily="34" charset="0"/>
              </a:rPr>
              <a:t>Entity relationship diagram presents top-down view</a:t>
            </a:r>
          </a:p>
          <a:p>
            <a:pPr marL="531813" indent="-531813">
              <a:buNone/>
            </a:pPr>
            <a:endParaRPr lang="en-AU" sz="2800" dirty="0" smtClean="0">
              <a:cs typeface="Tahoma" pitchFamily="34" charset="0"/>
            </a:endParaRPr>
          </a:p>
          <a:p>
            <a:pPr marL="531813" indent="-531813">
              <a:buFont typeface="Wingdings" pitchFamily="2" charset="2"/>
              <a:buChar char="q"/>
            </a:pPr>
            <a:r>
              <a:rPr lang="en-AU" sz="2800" dirty="0" smtClean="0">
                <a:cs typeface="Tahoma" pitchFamily="34" charset="0"/>
              </a:rPr>
              <a:t>Normalisation looks at the bottom-up view</a:t>
            </a:r>
          </a:p>
          <a:p>
            <a:pPr marL="531813" indent="-531813">
              <a:buNone/>
            </a:pPr>
            <a:endParaRPr lang="en-AU" sz="2800" dirty="0" smtClean="0">
              <a:cs typeface="Tahoma" pitchFamily="34" charset="0"/>
            </a:endParaRPr>
          </a:p>
          <a:p>
            <a:pPr marL="531813" indent="-531813">
              <a:buFont typeface="Wingdings" pitchFamily="2" charset="2"/>
              <a:buChar char="q"/>
            </a:pPr>
            <a:r>
              <a:rPr lang="en-AU" sz="2800" b="1" i="1" dirty="0" smtClean="0">
                <a:cs typeface="Tahoma" pitchFamily="34" charset="0"/>
              </a:rPr>
              <a:t>Normalisation: </a:t>
            </a:r>
            <a:r>
              <a:rPr lang="en-AU" sz="2800" dirty="0" smtClean="0">
                <a:cs typeface="Tahoma" pitchFamily="34" charset="0"/>
              </a:rPr>
              <a:t>a set of rules and a process of assigning attributes to entities  to eliminate repeating groups and data redundancies, and to form tables representing entities that promote structural and data independence</a:t>
            </a:r>
            <a:endParaRPr lang="en-AU" sz="2800" b="1" i="1" dirty="0" smtClean="0">
              <a:cs typeface="Tahoma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771525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chemeClr val="bg1"/>
                </a:solidFill>
              </a:rPr>
              <a:t>Top-Down V Bottom-Up database Design </a:t>
            </a:r>
            <a:r>
              <a:rPr lang="en-AU" sz="2000" b="1" dirty="0" smtClean="0">
                <a:solidFill>
                  <a:schemeClr val="bg1"/>
                </a:solidFill>
              </a:rPr>
              <a:t>(Cont)</a:t>
            </a:r>
            <a:endParaRPr lang="en-AU" dirty="0" smtClean="0">
              <a:solidFill>
                <a:schemeClr val="bg1"/>
              </a:solidFill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642938" y="2000250"/>
            <a:ext cx="8229600" cy="4125913"/>
          </a:xfrm>
        </p:spPr>
        <p:txBody>
          <a:bodyPr/>
          <a:lstStyle/>
          <a:p>
            <a:pPr marL="531813" indent="-531813">
              <a:buFont typeface="Wingdings" pitchFamily="2" charset="2"/>
              <a:buChar char="q"/>
            </a:pPr>
            <a:r>
              <a:rPr lang="en-AU" sz="2800" i="1" dirty="0" smtClean="0"/>
              <a:t>Normalisation </a:t>
            </a:r>
            <a:r>
              <a:rPr lang="en-AU" sz="2800" b="1" i="1" dirty="0" smtClean="0"/>
              <a:t>maximises the efficiency </a:t>
            </a:r>
            <a:r>
              <a:rPr lang="en-AU" sz="2800" i="1" dirty="0" smtClean="0"/>
              <a:t>of the structure by: </a:t>
            </a:r>
          </a:p>
          <a:p>
            <a:pPr marL="723900" lvl="1" indent="-323850">
              <a:buFont typeface="Courier New" pitchFamily="49" charset="0"/>
              <a:buChar char="o"/>
            </a:pPr>
            <a:r>
              <a:rPr lang="en-AU" sz="2400" dirty="0" smtClean="0"/>
              <a:t>Reducing data redundancies, </a:t>
            </a:r>
          </a:p>
          <a:p>
            <a:pPr marL="723900" lvl="1" indent="-323850">
              <a:buFont typeface="Courier New" pitchFamily="49" charset="0"/>
              <a:buChar char="o"/>
            </a:pPr>
            <a:r>
              <a:rPr lang="en-AU" sz="2400" dirty="0" smtClean="0"/>
              <a:t>Eliminating data anomalies</a:t>
            </a:r>
          </a:p>
          <a:p>
            <a:pPr marL="723900" lvl="1" indent="-323850">
              <a:buFont typeface="Courier New" pitchFamily="49" charset="0"/>
              <a:buChar char="o"/>
            </a:pPr>
            <a:r>
              <a:rPr lang="en-AU" sz="2400" dirty="0" smtClean="0"/>
              <a:t>Producing a set of controlled redundancies</a:t>
            </a:r>
          </a:p>
          <a:p>
            <a:pPr marL="723900" lvl="1" indent="-323850">
              <a:buNone/>
            </a:pPr>
            <a:endParaRPr lang="en-AU" sz="2400" dirty="0" smtClean="0"/>
          </a:p>
          <a:p>
            <a:pPr marL="531813" indent="-531813">
              <a:buFont typeface="Wingdings" pitchFamily="2" charset="2"/>
              <a:buChar char="q"/>
            </a:pPr>
            <a:r>
              <a:rPr lang="en-AU" sz="2800" b="1" i="1" dirty="0" smtClean="0">
                <a:solidFill>
                  <a:srgbClr val="000000"/>
                </a:solidFill>
              </a:rPr>
              <a:t>Controlled redundancies </a:t>
            </a:r>
            <a:r>
              <a:rPr lang="en-AU" sz="2800" dirty="0" smtClean="0">
                <a:solidFill>
                  <a:srgbClr val="000000"/>
                </a:solidFill>
              </a:rPr>
              <a:t>are redundancies that are allowed for the convenience of structuring data, data manipulation or reporting</a:t>
            </a:r>
            <a:endParaRPr lang="en-AU" sz="2800" i="1" dirty="0" smtClean="0">
              <a:solidFill>
                <a:srgbClr val="000000"/>
              </a:solidFill>
            </a:endParaRPr>
          </a:p>
          <a:p>
            <a:pPr marL="723900" lvl="1" indent="-323850">
              <a:buFont typeface="Courier New" pitchFamily="49" charset="0"/>
              <a:buChar char="o"/>
            </a:pPr>
            <a:endParaRPr lang="en-AU" sz="2400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1143000"/>
          </a:xfrm>
        </p:spPr>
        <p:txBody>
          <a:bodyPr>
            <a:normAutofit/>
          </a:bodyPr>
          <a:lstStyle/>
          <a:p>
            <a:r>
              <a:rPr lang="en-AU" sz="4000" b="1" dirty="0" smtClean="0">
                <a:solidFill>
                  <a:schemeClr val="bg1"/>
                </a:solidFill>
                <a:latin typeface="+mn-lt"/>
                <a:cs typeface="Tahoma" pitchFamily="34" charset="0"/>
              </a:rPr>
              <a:t>Database Tables &amp; Normalisation</a:t>
            </a:r>
            <a:endParaRPr lang="en-AU" sz="4000" b="1" dirty="0">
              <a:solidFill>
                <a:schemeClr val="bg1"/>
              </a:solidFill>
              <a:latin typeface="+mn-lt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464496"/>
          </a:xfrm>
        </p:spPr>
        <p:txBody>
          <a:bodyPr>
            <a:normAutofit fontScale="92500" lnSpcReduction="10000"/>
          </a:bodyPr>
          <a:lstStyle/>
          <a:p>
            <a:pPr marL="531813" indent="-531813">
              <a:buFont typeface="Wingdings" pitchFamily="2" charset="2"/>
              <a:buChar char="q"/>
            </a:pPr>
            <a:r>
              <a:rPr lang="en-AU" b="1" i="1" dirty="0" smtClean="0">
                <a:cs typeface="Tahoma" pitchFamily="34" charset="0"/>
              </a:rPr>
              <a:t>The objectives of normalisation:</a:t>
            </a:r>
          </a:p>
          <a:p>
            <a:pPr marL="931863" lvl="1" indent="-531813">
              <a:buFont typeface="Wingdings" pitchFamily="2" charset="2"/>
              <a:buChar char="q"/>
            </a:pPr>
            <a:endParaRPr lang="en-AU" b="1" i="1" dirty="0" smtClean="0">
              <a:cs typeface="Tahoma" pitchFamily="34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AU" dirty="0" smtClean="0">
                <a:cs typeface="Tahoma" pitchFamily="34" charset="0"/>
              </a:rPr>
              <a:t>Reduce or eliminate repeating groups</a:t>
            </a:r>
          </a:p>
          <a:p>
            <a:pPr marL="971550" lvl="1" indent="-514350">
              <a:buNone/>
            </a:pPr>
            <a:endParaRPr lang="en-AU" dirty="0" smtClean="0">
              <a:cs typeface="Tahoma" pitchFamily="34" charset="0"/>
            </a:endParaRPr>
          </a:p>
          <a:p>
            <a:pPr marL="971550" lvl="1" indent="-514350">
              <a:buFont typeface="+mj-lt"/>
              <a:buAutoNum type="arabicPeriod" startAt="2"/>
            </a:pPr>
            <a:r>
              <a:rPr lang="en-AU" dirty="0" smtClean="0">
                <a:cs typeface="Tahoma" pitchFamily="34" charset="0"/>
              </a:rPr>
              <a:t>Reduce or eliminate data anomalies</a:t>
            </a:r>
          </a:p>
          <a:p>
            <a:pPr marL="971550" lvl="1" indent="-514350">
              <a:buNone/>
            </a:pPr>
            <a:endParaRPr lang="en-AU" dirty="0" smtClean="0">
              <a:cs typeface="Tahoma" pitchFamily="34" charset="0"/>
            </a:endParaRPr>
          </a:p>
          <a:p>
            <a:pPr marL="971550" lvl="1" indent="-514350">
              <a:buFont typeface="+mj-lt"/>
              <a:buAutoNum type="arabicPeriod" startAt="3"/>
            </a:pPr>
            <a:r>
              <a:rPr lang="en-AU" dirty="0" smtClean="0">
                <a:cs typeface="Tahoma" pitchFamily="34" charset="0"/>
              </a:rPr>
              <a:t>Reduce or eliminate data redundancies</a:t>
            </a:r>
          </a:p>
          <a:p>
            <a:pPr marL="971550" lvl="1" indent="-514350">
              <a:buNone/>
            </a:pPr>
            <a:endParaRPr lang="en-AU" dirty="0" smtClean="0">
              <a:cs typeface="Tahoma" pitchFamily="34" charset="0"/>
            </a:endParaRPr>
          </a:p>
          <a:p>
            <a:pPr marL="971550" lvl="1" indent="-514350">
              <a:buFont typeface="+mj-lt"/>
              <a:buAutoNum type="arabicPeriod" startAt="4"/>
            </a:pPr>
            <a:r>
              <a:rPr lang="en-AU" dirty="0" smtClean="0">
                <a:cs typeface="Tahoma" pitchFamily="34" charset="0"/>
              </a:rPr>
              <a:t>Form  or organise entities and tables that have structural and data independence</a:t>
            </a:r>
            <a:endParaRPr lang="en-AU" dirty="0"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Normalisation &amp; DB Design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785813" y="2000250"/>
            <a:ext cx="8072437" cy="4357688"/>
          </a:xfrm>
        </p:spPr>
        <p:txBody>
          <a:bodyPr/>
          <a:lstStyle/>
          <a:p>
            <a:pPr marL="531813" indent="-531813">
              <a:lnSpc>
                <a:spcPct val="90000"/>
              </a:lnSpc>
              <a:buFont typeface="Wingdings" pitchFamily="2" charset="2"/>
              <a:buChar char="q"/>
            </a:pPr>
            <a:r>
              <a:rPr lang="en-AU" sz="2800" b="1" i="1" dirty="0" smtClean="0"/>
              <a:t>First Normal Form (1NF)</a:t>
            </a:r>
          </a:p>
          <a:p>
            <a:pPr marL="723900" lvl="1" indent="-323850">
              <a:lnSpc>
                <a:spcPct val="90000"/>
              </a:lnSpc>
              <a:buFont typeface="Courier New" pitchFamily="49" charset="0"/>
              <a:buChar char="o"/>
            </a:pPr>
            <a:r>
              <a:rPr lang="en-AU" sz="2400" dirty="0" smtClean="0"/>
              <a:t>A table should have no repeating groups</a:t>
            </a:r>
          </a:p>
          <a:p>
            <a:pPr marL="723900" lvl="1" indent="-323850">
              <a:lnSpc>
                <a:spcPct val="90000"/>
              </a:lnSpc>
              <a:buFont typeface="Courier New" pitchFamily="49" charset="0"/>
              <a:buChar char="o"/>
            </a:pPr>
            <a:r>
              <a:rPr lang="en-AU" sz="2400" dirty="0" smtClean="0"/>
              <a:t>Each line in a table requires a unique primary key</a:t>
            </a:r>
          </a:p>
          <a:p>
            <a:pPr marL="723900" lvl="1" indent="-323850">
              <a:lnSpc>
                <a:spcPct val="90000"/>
              </a:lnSpc>
              <a:buNone/>
            </a:pPr>
            <a:endParaRPr lang="en-AU" sz="2400" dirty="0" smtClean="0"/>
          </a:p>
          <a:p>
            <a:pPr marL="531813" indent="-531813">
              <a:lnSpc>
                <a:spcPct val="90000"/>
              </a:lnSpc>
              <a:buFont typeface="Wingdings" pitchFamily="2" charset="2"/>
              <a:buChar char="q"/>
            </a:pPr>
            <a:r>
              <a:rPr lang="en-AU" sz="2800" b="1" i="1" dirty="0" smtClean="0"/>
              <a:t>Second Normal Form (2NF)</a:t>
            </a:r>
          </a:p>
          <a:p>
            <a:pPr marL="723900" lvl="1" indent="-323850">
              <a:lnSpc>
                <a:spcPct val="90000"/>
              </a:lnSpc>
              <a:buFont typeface="Courier New" pitchFamily="49" charset="0"/>
              <a:buChar char="o"/>
            </a:pPr>
            <a:r>
              <a:rPr lang="en-AU" sz="2400" dirty="0" smtClean="0"/>
              <a:t>A table in 1NF that does not contain any partial dependencies</a:t>
            </a:r>
          </a:p>
          <a:p>
            <a:pPr marL="723900" lvl="1" indent="-323850">
              <a:lnSpc>
                <a:spcPct val="90000"/>
              </a:lnSpc>
              <a:buNone/>
            </a:pPr>
            <a:endParaRPr lang="en-AU" sz="2400" dirty="0" smtClean="0"/>
          </a:p>
          <a:p>
            <a:pPr marL="531813" indent="-531813">
              <a:lnSpc>
                <a:spcPct val="90000"/>
              </a:lnSpc>
              <a:buFont typeface="Wingdings" pitchFamily="2" charset="2"/>
              <a:buChar char="q"/>
            </a:pPr>
            <a:r>
              <a:rPr lang="en-AU" sz="2800" b="1" i="1" dirty="0" smtClean="0">
                <a:solidFill>
                  <a:srgbClr val="000000"/>
                </a:solidFill>
              </a:rPr>
              <a:t>Third Normal Form (3NF)</a:t>
            </a:r>
          </a:p>
          <a:p>
            <a:pPr marL="723900" lvl="1" indent="-323850">
              <a:lnSpc>
                <a:spcPct val="90000"/>
              </a:lnSpc>
              <a:buFont typeface="Courier New" pitchFamily="49" charset="0"/>
              <a:buChar char="o"/>
            </a:pPr>
            <a:r>
              <a:rPr lang="en-AU" sz="2400" dirty="0" smtClean="0">
                <a:solidFill>
                  <a:srgbClr val="000000"/>
                </a:solidFill>
              </a:rPr>
              <a:t>A table in 2NF that contains no transitive dependencies</a:t>
            </a:r>
          </a:p>
          <a:p>
            <a:pPr marL="723900" lvl="1" indent="-323850">
              <a:lnSpc>
                <a:spcPct val="90000"/>
              </a:lnSpc>
              <a:buFont typeface="Courier New" pitchFamily="49" charset="0"/>
              <a:buChar char="o"/>
            </a:pPr>
            <a:endParaRPr lang="en-AU" sz="2400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285750" y="214313"/>
            <a:ext cx="7286625" cy="1143000"/>
          </a:xfrm>
        </p:spPr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First Normal Form</a:t>
            </a:r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060848"/>
            <a:ext cx="7564951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7715250" cy="1143000"/>
          </a:xfrm>
        </p:spPr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Second Normal Function</a:t>
            </a:r>
          </a:p>
        </p:txBody>
      </p: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564904"/>
            <a:ext cx="8224459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arlon4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sidine_pp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Carlon4e</Template>
  <TotalTime>145</TotalTime>
  <Words>804</Words>
  <Application>Microsoft Macintosh PowerPoint</Application>
  <PresentationFormat>On-screen Show (4:3)</PresentationFormat>
  <Paragraphs>123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Carlon4e</vt:lpstr>
      <vt:lpstr>considine_ppt</vt:lpstr>
      <vt:lpstr>Chapter 4:  Database Concepts II</vt:lpstr>
      <vt:lpstr>Definitions</vt:lpstr>
      <vt:lpstr>Definitions (Cont)  </vt:lpstr>
      <vt:lpstr>Top-Down V Bottom-Up Database Design</vt:lpstr>
      <vt:lpstr>Top-Down V Bottom-Up database Design (Cont)</vt:lpstr>
      <vt:lpstr>Database Tables &amp; Normalisation</vt:lpstr>
      <vt:lpstr>Normalisation &amp; DB Design</vt:lpstr>
      <vt:lpstr>First Normal Form</vt:lpstr>
      <vt:lpstr>Second Normal Function</vt:lpstr>
      <vt:lpstr>Third Normal Form</vt:lpstr>
      <vt:lpstr>Different ways a business works = Different data structures</vt:lpstr>
      <vt:lpstr>E-R Diagram Example</vt:lpstr>
      <vt:lpstr>Different Ways a Business Works = Different Data Structures</vt:lpstr>
      <vt:lpstr>Different Ways a Business Works = Different Data Structures (cont)</vt:lpstr>
      <vt:lpstr>Enterprise Models</vt:lpstr>
      <vt:lpstr>Developing an Enterprise Model</vt:lpstr>
      <vt:lpstr>The REA Accounting Model</vt:lpstr>
      <vt:lpstr>Differences Between REA &amp; E-R Modelling</vt:lpstr>
      <vt:lpstr>Database Implementation</vt:lpstr>
      <vt:lpstr>Client Server Systems</vt:lpstr>
      <vt:lpstr>Client-Server Systems (Cont)</vt:lpstr>
      <vt:lpstr>Databases in E-Commerce</vt:lpstr>
      <vt:lpstr>Review of Chapter 4</vt:lpstr>
      <vt:lpstr>  Review of Chapter 4 (Cont)</vt:lpstr>
      <vt:lpstr>Key Terms </vt:lpstr>
      <vt:lpstr>PowerPoint Presentation</vt:lpstr>
    </vt:vector>
  </TitlesOfParts>
  <Company>John Wiley and Sons,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1: Introduction</dc:title>
  <dc:creator>WileyService</dc:creator>
  <cp:lastModifiedBy>Daniel -</cp:lastModifiedBy>
  <cp:revision>19</cp:revision>
  <dcterms:created xsi:type="dcterms:W3CDTF">2012-01-09T22:51:39Z</dcterms:created>
  <dcterms:modified xsi:type="dcterms:W3CDTF">2013-09-16T06:34:00Z</dcterms:modified>
</cp:coreProperties>
</file>