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</p:sldMasterIdLst>
  <p:notesMasterIdLst>
    <p:notesMasterId r:id="rId36"/>
  </p:notesMasterIdLst>
  <p:sldIdLst>
    <p:sldId id="256" r:id="rId3"/>
    <p:sldId id="441" r:id="rId4"/>
    <p:sldId id="442" r:id="rId5"/>
    <p:sldId id="466" r:id="rId6"/>
    <p:sldId id="467" r:id="rId7"/>
    <p:sldId id="468" r:id="rId8"/>
    <p:sldId id="469" r:id="rId9"/>
    <p:sldId id="470" r:id="rId10"/>
    <p:sldId id="471" r:id="rId11"/>
    <p:sldId id="443" r:id="rId12"/>
    <p:sldId id="444" r:id="rId13"/>
    <p:sldId id="445" r:id="rId14"/>
    <p:sldId id="446" r:id="rId15"/>
    <p:sldId id="447" r:id="rId16"/>
    <p:sldId id="448" r:id="rId17"/>
    <p:sldId id="449" r:id="rId18"/>
    <p:sldId id="450" r:id="rId19"/>
    <p:sldId id="451" r:id="rId20"/>
    <p:sldId id="452" r:id="rId21"/>
    <p:sldId id="453" r:id="rId22"/>
    <p:sldId id="454" r:id="rId23"/>
    <p:sldId id="455" r:id="rId24"/>
    <p:sldId id="456" r:id="rId25"/>
    <p:sldId id="457" r:id="rId26"/>
    <p:sldId id="458" r:id="rId27"/>
    <p:sldId id="459" r:id="rId28"/>
    <p:sldId id="460" r:id="rId29"/>
    <p:sldId id="461" r:id="rId30"/>
    <p:sldId id="462" r:id="rId31"/>
    <p:sldId id="463" r:id="rId32"/>
    <p:sldId id="464" r:id="rId33"/>
    <p:sldId id="465" r:id="rId34"/>
    <p:sldId id="301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8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81C245-E5ED-4EB7-B7DE-CF524F3FEB77}" type="doc">
      <dgm:prSet loTypeId="urn:microsoft.com/office/officeart/2005/8/layout/hProcess7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ACB9DC-4AA6-4240-AB33-6FBBE15F15D8}">
      <dgm:prSet phldrT="[Text]"/>
      <dgm:spPr/>
      <dgm:t>
        <a:bodyPr/>
        <a:lstStyle/>
        <a:p>
          <a:r>
            <a:rPr lang="en-US" dirty="0" smtClean="0"/>
            <a:t>Client Acceptance</a:t>
          </a:r>
          <a:endParaRPr lang="en-US" dirty="0"/>
        </a:p>
      </dgm:t>
    </dgm:pt>
    <dgm:pt modelId="{2D19C99C-F545-4415-BE91-408B52085AD8}" type="parTrans" cxnId="{63DDB4DA-0D37-4097-A4ED-8718CE2C4E5C}">
      <dgm:prSet/>
      <dgm:spPr/>
      <dgm:t>
        <a:bodyPr/>
        <a:lstStyle/>
        <a:p>
          <a:endParaRPr lang="en-US"/>
        </a:p>
      </dgm:t>
    </dgm:pt>
    <dgm:pt modelId="{3C2C6D97-9A29-45FF-A025-3574E335DA0A}" type="sibTrans" cxnId="{63DDB4DA-0D37-4097-A4ED-8718CE2C4E5C}">
      <dgm:prSet/>
      <dgm:spPr/>
      <dgm:t>
        <a:bodyPr/>
        <a:lstStyle/>
        <a:p>
          <a:endParaRPr lang="en-US"/>
        </a:p>
      </dgm:t>
    </dgm:pt>
    <dgm:pt modelId="{A7771236-910F-4394-BF49-AFF564F2F3FB}">
      <dgm:prSet phldrT="[Text]"/>
      <dgm:spPr/>
      <dgm:t>
        <a:bodyPr/>
        <a:lstStyle/>
        <a:p>
          <a:r>
            <a:rPr lang="en-US" dirty="0" smtClean="0"/>
            <a:t>Determine both acceptance of a client and acceptance by a client. Decide on acquiring a new client or continuation of relationship with an existing one and the type and amount of staff required.</a:t>
          </a:r>
          <a:endParaRPr lang="en-US" dirty="0"/>
        </a:p>
      </dgm:t>
    </dgm:pt>
    <dgm:pt modelId="{D459CF2D-887C-496A-9E8A-A290A2ACD676}" type="parTrans" cxnId="{A9E2342C-65FB-4EB6-A073-DA852E1D97BB}">
      <dgm:prSet/>
      <dgm:spPr/>
      <dgm:t>
        <a:bodyPr/>
        <a:lstStyle/>
        <a:p>
          <a:endParaRPr lang="en-US"/>
        </a:p>
      </dgm:t>
    </dgm:pt>
    <dgm:pt modelId="{BE3EB81C-E055-458D-AEBB-E79DB4A3C686}" type="sibTrans" cxnId="{A9E2342C-65FB-4EB6-A073-DA852E1D97BB}">
      <dgm:prSet/>
      <dgm:spPr/>
      <dgm:t>
        <a:bodyPr/>
        <a:lstStyle/>
        <a:p>
          <a:endParaRPr lang="en-US"/>
        </a:p>
      </dgm:t>
    </dgm:pt>
    <dgm:pt modelId="{5E758DAF-221D-43EF-B72E-D5F9616E07D5}">
      <dgm:prSet phldrT="[Text]"/>
      <dgm:spPr/>
      <dgm:t>
        <a:bodyPr/>
        <a:lstStyle/>
        <a:p>
          <a:r>
            <a:rPr lang="en-US" dirty="0" smtClean="0"/>
            <a:t>Planning the Audit</a:t>
          </a:r>
          <a:endParaRPr lang="en-US" dirty="0"/>
        </a:p>
      </dgm:t>
    </dgm:pt>
    <dgm:pt modelId="{2B853FCE-6B8A-48C3-904F-34DF538EE53C}" type="parTrans" cxnId="{6FFEED8E-F9B3-45E3-92E3-23D224BD5339}">
      <dgm:prSet/>
      <dgm:spPr/>
      <dgm:t>
        <a:bodyPr/>
        <a:lstStyle/>
        <a:p>
          <a:endParaRPr lang="en-US"/>
        </a:p>
      </dgm:t>
    </dgm:pt>
    <dgm:pt modelId="{1259F447-EFBC-4716-91CC-C43285F3BAC3}" type="sibTrans" cxnId="{6FFEED8E-F9B3-45E3-92E3-23D224BD5339}">
      <dgm:prSet/>
      <dgm:spPr/>
      <dgm:t>
        <a:bodyPr/>
        <a:lstStyle/>
        <a:p>
          <a:endParaRPr lang="en-US"/>
        </a:p>
      </dgm:t>
    </dgm:pt>
    <dgm:pt modelId="{E172CC40-FD75-4F33-8225-60BB24976C3E}">
      <dgm:prSet phldrT="[Text]"/>
      <dgm:spPr/>
      <dgm:t>
        <a:bodyPr/>
        <a:lstStyle/>
        <a:p>
          <a:r>
            <a:rPr lang="en-US" dirty="0" smtClean="0"/>
            <a:t>Determine the amount and type of evidence and review required to give the auditor assurance that there is no material misstatement of the financial statements.</a:t>
          </a:r>
          <a:endParaRPr lang="en-US" dirty="0"/>
        </a:p>
      </dgm:t>
    </dgm:pt>
    <dgm:pt modelId="{8C908BA2-0664-4E00-BA79-256A708BAB22}" type="parTrans" cxnId="{24188568-578B-46FD-9E73-A3964501366B}">
      <dgm:prSet/>
      <dgm:spPr/>
      <dgm:t>
        <a:bodyPr/>
        <a:lstStyle/>
        <a:p>
          <a:endParaRPr lang="en-US"/>
        </a:p>
      </dgm:t>
    </dgm:pt>
    <dgm:pt modelId="{CC4AF9DE-DE5D-46FB-B796-5605F9E6BB82}" type="sibTrans" cxnId="{24188568-578B-46FD-9E73-A3964501366B}">
      <dgm:prSet/>
      <dgm:spPr/>
      <dgm:t>
        <a:bodyPr/>
        <a:lstStyle/>
        <a:p>
          <a:endParaRPr lang="en-US"/>
        </a:p>
      </dgm:t>
    </dgm:pt>
    <dgm:pt modelId="{7FC2EF40-3BEA-480E-A182-7EE773BF1DB8}">
      <dgm:prSet phldrT="[Text]"/>
      <dgm:spPr/>
      <dgm:t>
        <a:bodyPr/>
        <a:lstStyle/>
        <a:p>
          <a:r>
            <a:rPr lang="en-US" dirty="0" smtClean="0"/>
            <a:t>Evaluation and reporting</a:t>
          </a:r>
          <a:endParaRPr lang="en-US" dirty="0"/>
        </a:p>
      </dgm:t>
    </dgm:pt>
    <dgm:pt modelId="{89B023AA-7703-42C6-B5B3-26C0FFB99A0F}" type="parTrans" cxnId="{5FA05A2A-4DE6-47EB-ABBE-B7842471BEBF}">
      <dgm:prSet/>
      <dgm:spPr/>
      <dgm:t>
        <a:bodyPr/>
        <a:lstStyle/>
        <a:p>
          <a:endParaRPr lang="en-US"/>
        </a:p>
      </dgm:t>
    </dgm:pt>
    <dgm:pt modelId="{5873DDDF-8493-4C52-86CC-B075D61E8A5F}" type="sibTrans" cxnId="{5FA05A2A-4DE6-47EB-ABBE-B7842471BEBF}">
      <dgm:prSet/>
      <dgm:spPr/>
      <dgm:t>
        <a:bodyPr/>
        <a:lstStyle/>
        <a:p>
          <a:endParaRPr lang="en-US"/>
        </a:p>
      </dgm:t>
    </dgm:pt>
    <dgm:pt modelId="{E45D2EFB-E46C-4836-819C-F5CE9ED629F9}">
      <dgm:prSet phldrT="[Text]"/>
      <dgm:spPr/>
      <dgm:t>
        <a:bodyPr/>
        <a:lstStyle/>
        <a:p>
          <a:r>
            <a:rPr lang="en-US" dirty="0" smtClean="0"/>
            <a:t>Complete the audit procedures and issue an opinion.</a:t>
          </a:r>
          <a:endParaRPr lang="en-US" dirty="0"/>
        </a:p>
      </dgm:t>
    </dgm:pt>
    <dgm:pt modelId="{04BCA04E-465F-4D01-B6DA-87CCD0C7F92D}" type="parTrans" cxnId="{09814633-5422-4884-9157-41EA901A745B}">
      <dgm:prSet/>
      <dgm:spPr/>
      <dgm:t>
        <a:bodyPr/>
        <a:lstStyle/>
        <a:p>
          <a:endParaRPr lang="en-US"/>
        </a:p>
      </dgm:t>
    </dgm:pt>
    <dgm:pt modelId="{7AF98947-A9C7-4F89-9949-6D8C83CFDD82}" type="sibTrans" cxnId="{09814633-5422-4884-9157-41EA901A745B}">
      <dgm:prSet/>
      <dgm:spPr/>
      <dgm:t>
        <a:bodyPr/>
        <a:lstStyle/>
        <a:p>
          <a:endParaRPr lang="en-US"/>
        </a:p>
      </dgm:t>
    </dgm:pt>
    <dgm:pt modelId="{55FD0197-AF3D-4099-B951-6C80F9AA0E6E}">
      <dgm:prSet phldrT="[Text]"/>
      <dgm:spPr/>
      <dgm:t>
        <a:bodyPr/>
        <a:lstStyle/>
        <a:p>
          <a:r>
            <a:rPr lang="en-US" dirty="0" smtClean="0"/>
            <a:t>Testing and evidence</a:t>
          </a:r>
          <a:endParaRPr lang="en-US" dirty="0"/>
        </a:p>
      </dgm:t>
    </dgm:pt>
    <dgm:pt modelId="{4A607952-DF59-4F20-AD31-EC624D120BD7}" type="parTrans" cxnId="{0133461A-2C3A-46E7-A5C9-0B46EB436AF4}">
      <dgm:prSet/>
      <dgm:spPr/>
    </dgm:pt>
    <dgm:pt modelId="{52766793-D0F2-49B3-A8BD-FDD6C44445CF}" type="sibTrans" cxnId="{0133461A-2C3A-46E7-A5C9-0B46EB436AF4}">
      <dgm:prSet/>
      <dgm:spPr/>
    </dgm:pt>
    <dgm:pt modelId="{DE30F1CC-2F01-4528-858E-500D6DF82C4D}">
      <dgm:prSet phldrT="[Text]"/>
      <dgm:spPr/>
      <dgm:t>
        <a:bodyPr/>
        <a:lstStyle/>
        <a:p>
          <a:r>
            <a:rPr lang="en-US" dirty="0" smtClean="0"/>
            <a:t>Test for evidence supporting internal controls and the fairness of the financial statements.</a:t>
          </a:r>
          <a:endParaRPr lang="en-US" dirty="0"/>
        </a:p>
      </dgm:t>
    </dgm:pt>
    <dgm:pt modelId="{19995E4E-7EDC-4D22-8EF7-340DE6ABCF5E}" type="parTrans" cxnId="{C6881F35-34D7-4030-8A3D-B371FFD7A9E7}">
      <dgm:prSet/>
      <dgm:spPr/>
    </dgm:pt>
    <dgm:pt modelId="{95C24D57-1E74-40D9-AC58-F00B616E2FE6}" type="sibTrans" cxnId="{C6881F35-34D7-4030-8A3D-B371FFD7A9E7}">
      <dgm:prSet/>
      <dgm:spPr/>
    </dgm:pt>
    <dgm:pt modelId="{AD119575-F8C1-4282-905B-9D779580FCA4}" type="pres">
      <dgm:prSet presAssocID="{9181C245-E5ED-4EB7-B7DE-CF524F3FEB7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C35674A-7026-4E20-9858-07B911DC9953}" type="pres">
      <dgm:prSet presAssocID="{04ACB9DC-4AA6-4240-AB33-6FBBE15F15D8}" presName="compositeNode" presStyleCnt="0">
        <dgm:presLayoutVars>
          <dgm:bulletEnabled val="1"/>
        </dgm:presLayoutVars>
      </dgm:prSet>
      <dgm:spPr/>
    </dgm:pt>
    <dgm:pt modelId="{F085388A-A14A-423C-8493-38146CA53922}" type="pres">
      <dgm:prSet presAssocID="{04ACB9DC-4AA6-4240-AB33-6FBBE15F15D8}" presName="bgRect" presStyleLbl="node1" presStyleIdx="0" presStyleCnt="4" custScaleY="160415"/>
      <dgm:spPr/>
      <dgm:t>
        <a:bodyPr/>
        <a:lstStyle/>
        <a:p>
          <a:endParaRPr lang="en-US"/>
        </a:p>
      </dgm:t>
    </dgm:pt>
    <dgm:pt modelId="{F8D2A068-2FC6-4E5B-94C7-AA45A041A84C}" type="pres">
      <dgm:prSet presAssocID="{04ACB9DC-4AA6-4240-AB33-6FBBE15F15D8}" presName="parentNode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29B2E9-EECC-4792-B0CD-F48A58013518}" type="pres">
      <dgm:prSet presAssocID="{04ACB9DC-4AA6-4240-AB33-6FBBE15F15D8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7F202E-D619-406F-94D2-724DF280EF42}" type="pres">
      <dgm:prSet presAssocID="{3C2C6D97-9A29-45FF-A025-3574E335DA0A}" presName="hSp" presStyleCnt="0"/>
      <dgm:spPr/>
    </dgm:pt>
    <dgm:pt modelId="{0324C1B3-7545-4B4D-80E2-03D620C33429}" type="pres">
      <dgm:prSet presAssocID="{3C2C6D97-9A29-45FF-A025-3574E335DA0A}" presName="vProcSp" presStyleCnt="0"/>
      <dgm:spPr/>
    </dgm:pt>
    <dgm:pt modelId="{5BC44577-7DE9-49CE-BA27-F49678639EEB}" type="pres">
      <dgm:prSet presAssocID="{3C2C6D97-9A29-45FF-A025-3574E335DA0A}" presName="vSp1" presStyleCnt="0"/>
      <dgm:spPr/>
    </dgm:pt>
    <dgm:pt modelId="{C9FDFFAF-D1AA-4F31-B60A-C44BFD4B2DCF}" type="pres">
      <dgm:prSet presAssocID="{3C2C6D97-9A29-45FF-A025-3574E335DA0A}" presName="simulatedConn" presStyleLbl="solidFgAcc1" presStyleIdx="0" presStyleCnt="3"/>
      <dgm:spPr/>
    </dgm:pt>
    <dgm:pt modelId="{FF7C7DB5-B8C5-400D-99FC-3BC698A6C038}" type="pres">
      <dgm:prSet presAssocID="{3C2C6D97-9A29-45FF-A025-3574E335DA0A}" presName="vSp2" presStyleCnt="0"/>
      <dgm:spPr/>
    </dgm:pt>
    <dgm:pt modelId="{9BF34A50-F5F0-4D1B-B65B-2C8E8629F4F4}" type="pres">
      <dgm:prSet presAssocID="{3C2C6D97-9A29-45FF-A025-3574E335DA0A}" presName="sibTrans" presStyleCnt="0"/>
      <dgm:spPr/>
    </dgm:pt>
    <dgm:pt modelId="{0AD2DA20-8703-4DA4-809C-45FC6DE2570A}" type="pres">
      <dgm:prSet presAssocID="{5E758DAF-221D-43EF-B72E-D5F9616E07D5}" presName="compositeNode" presStyleCnt="0">
        <dgm:presLayoutVars>
          <dgm:bulletEnabled val="1"/>
        </dgm:presLayoutVars>
      </dgm:prSet>
      <dgm:spPr/>
    </dgm:pt>
    <dgm:pt modelId="{F93C9956-76DC-4476-8B9E-70C3168AEEC2}" type="pres">
      <dgm:prSet presAssocID="{5E758DAF-221D-43EF-B72E-D5F9616E07D5}" presName="bgRect" presStyleLbl="node1" presStyleIdx="1" presStyleCnt="4" custScaleY="160415"/>
      <dgm:spPr/>
      <dgm:t>
        <a:bodyPr/>
        <a:lstStyle/>
        <a:p>
          <a:endParaRPr lang="en-US"/>
        </a:p>
      </dgm:t>
    </dgm:pt>
    <dgm:pt modelId="{3613B68B-0E12-4157-B9BD-46002B74AE27}" type="pres">
      <dgm:prSet presAssocID="{5E758DAF-221D-43EF-B72E-D5F9616E07D5}" presName="parentNode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9AB4E1-8D3E-4028-8D50-2075312BA7D7}" type="pres">
      <dgm:prSet presAssocID="{5E758DAF-221D-43EF-B72E-D5F9616E07D5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1493ED-7395-4A08-8E3E-0D0452096CF6}" type="pres">
      <dgm:prSet presAssocID="{1259F447-EFBC-4716-91CC-C43285F3BAC3}" presName="hSp" presStyleCnt="0"/>
      <dgm:spPr/>
    </dgm:pt>
    <dgm:pt modelId="{FC11E8E6-4663-4F0E-B0A5-E8680AC97B1D}" type="pres">
      <dgm:prSet presAssocID="{1259F447-EFBC-4716-91CC-C43285F3BAC3}" presName="vProcSp" presStyleCnt="0"/>
      <dgm:spPr/>
    </dgm:pt>
    <dgm:pt modelId="{FD7B949F-6930-4FD5-A3F4-7AA8D3B66561}" type="pres">
      <dgm:prSet presAssocID="{1259F447-EFBC-4716-91CC-C43285F3BAC3}" presName="vSp1" presStyleCnt="0"/>
      <dgm:spPr/>
    </dgm:pt>
    <dgm:pt modelId="{CABC0D61-6DBE-4949-901D-003995B0C549}" type="pres">
      <dgm:prSet presAssocID="{1259F447-EFBC-4716-91CC-C43285F3BAC3}" presName="simulatedConn" presStyleLbl="solidFgAcc1" presStyleIdx="1" presStyleCnt="3"/>
      <dgm:spPr/>
    </dgm:pt>
    <dgm:pt modelId="{6E5A7CD2-996B-4FDF-80CE-C3232423E69D}" type="pres">
      <dgm:prSet presAssocID="{1259F447-EFBC-4716-91CC-C43285F3BAC3}" presName="vSp2" presStyleCnt="0"/>
      <dgm:spPr/>
    </dgm:pt>
    <dgm:pt modelId="{F2509253-8863-4076-8C5E-052A8B6F2148}" type="pres">
      <dgm:prSet presAssocID="{1259F447-EFBC-4716-91CC-C43285F3BAC3}" presName="sibTrans" presStyleCnt="0"/>
      <dgm:spPr/>
    </dgm:pt>
    <dgm:pt modelId="{75837286-E7B3-4F99-92A0-DEBAACB5B12C}" type="pres">
      <dgm:prSet presAssocID="{55FD0197-AF3D-4099-B951-6C80F9AA0E6E}" presName="compositeNode" presStyleCnt="0">
        <dgm:presLayoutVars>
          <dgm:bulletEnabled val="1"/>
        </dgm:presLayoutVars>
      </dgm:prSet>
      <dgm:spPr/>
    </dgm:pt>
    <dgm:pt modelId="{0B1811D9-CC55-4E1D-89ED-8DF08EF280E0}" type="pres">
      <dgm:prSet presAssocID="{55FD0197-AF3D-4099-B951-6C80F9AA0E6E}" presName="bgRect" presStyleLbl="node1" presStyleIdx="2" presStyleCnt="4" custScaleY="160415"/>
      <dgm:spPr/>
      <dgm:t>
        <a:bodyPr/>
        <a:lstStyle/>
        <a:p>
          <a:endParaRPr lang="en-US"/>
        </a:p>
      </dgm:t>
    </dgm:pt>
    <dgm:pt modelId="{463ABDD7-1EF7-44C7-96AE-3F45873B2EE6}" type="pres">
      <dgm:prSet presAssocID="{55FD0197-AF3D-4099-B951-6C80F9AA0E6E}" presName="parentNode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9F8BC1-FD54-4136-8077-1AECAF79132F}" type="pres">
      <dgm:prSet presAssocID="{55FD0197-AF3D-4099-B951-6C80F9AA0E6E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7070BE-A9D6-4B1F-978B-00DA3EAE03E3}" type="pres">
      <dgm:prSet presAssocID="{52766793-D0F2-49B3-A8BD-FDD6C44445CF}" presName="hSp" presStyleCnt="0"/>
      <dgm:spPr/>
    </dgm:pt>
    <dgm:pt modelId="{0777A59E-2F89-4E46-B525-CEEACB5B96A1}" type="pres">
      <dgm:prSet presAssocID="{52766793-D0F2-49B3-A8BD-FDD6C44445CF}" presName="vProcSp" presStyleCnt="0"/>
      <dgm:spPr/>
    </dgm:pt>
    <dgm:pt modelId="{EF53D1F2-8FA2-4299-8CBA-55D9CEAE239A}" type="pres">
      <dgm:prSet presAssocID="{52766793-D0F2-49B3-A8BD-FDD6C44445CF}" presName="vSp1" presStyleCnt="0"/>
      <dgm:spPr/>
    </dgm:pt>
    <dgm:pt modelId="{8D3DE64C-DF9A-47FB-872A-E69F2E6C2AF8}" type="pres">
      <dgm:prSet presAssocID="{52766793-D0F2-49B3-A8BD-FDD6C44445CF}" presName="simulatedConn" presStyleLbl="solidFgAcc1" presStyleIdx="2" presStyleCnt="3"/>
      <dgm:spPr/>
    </dgm:pt>
    <dgm:pt modelId="{04B3093C-112B-4E76-965B-ABD5E09E9FE2}" type="pres">
      <dgm:prSet presAssocID="{52766793-D0F2-49B3-A8BD-FDD6C44445CF}" presName="vSp2" presStyleCnt="0"/>
      <dgm:spPr/>
    </dgm:pt>
    <dgm:pt modelId="{CF77D8BB-CA65-4609-BC9D-ABF9AC59167A}" type="pres">
      <dgm:prSet presAssocID="{52766793-D0F2-49B3-A8BD-FDD6C44445CF}" presName="sibTrans" presStyleCnt="0"/>
      <dgm:spPr/>
    </dgm:pt>
    <dgm:pt modelId="{1C29FE51-A02D-4ED4-87AB-14A9320E71BA}" type="pres">
      <dgm:prSet presAssocID="{7FC2EF40-3BEA-480E-A182-7EE773BF1DB8}" presName="compositeNode" presStyleCnt="0">
        <dgm:presLayoutVars>
          <dgm:bulletEnabled val="1"/>
        </dgm:presLayoutVars>
      </dgm:prSet>
      <dgm:spPr/>
    </dgm:pt>
    <dgm:pt modelId="{981158B3-6AE6-4933-8B31-EABA5EB02141}" type="pres">
      <dgm:prSet presAssocID="{7FC2EF40-3BEA-480E-A182-7EE773BF1DB8}" presName="bgRect" presStyleLbl="node1" presStyleIdx="3" presStyleCnt="4" custScaleY="160415"/>
      <dgm:spPr/>
      <dgm:t>
        <a:bodyPr/>
        <a:lstStyle/>
        <a:p>
          <a:endParaRPr lang="en-US"/>
        </a:p>
      </dgm:t>
    </dgm:pt>
    <dgm:pt modelId="{CB07B9C5-3092-4E37-878D-903A38619664}" type="pres">
      <dgm:prSet presAssocID="{7FC2EF40-3BEA-480E-A182-7EE773BF1DB8}" presName="parentNode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158A75-CAA4-486A-B82E-778879CF2413}" type="pres">
      <dgm:prSet presAssocID="{7FC2EF40-3BEA-480E-A182-7EE773BF1DB8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336BD40-C8D2-5C45-96C4-589CA79FDE07}" type="presOf" srcId="{55FD0197-AF3D-4099-B951-6C80F9AA0E6E}" destId="{0B1811D9-CC55-4E1D-89ED-8DF08EF280E0}" srcOrd="0" destOrd="0" presId="urn:microsoft.com/office/officeart/2005/8/layout/hProcess7#1"/>
    <dgm:cxn modelId="{C6881F35-34D7-4030-8A3D-B371FFD7A9E7}" srcId="{55FD0197-AF3D-4099-B951-6C80F9AA0E6E}" destId="{DE30F1CC-2F01-4528-858E-500D6DF82C4D}" srcOrd="0" destOrd="0" parTransId="{19995E4E-7EDC-4D22-8EF7-340DE6ABCF5E}" sibTransId="{95C24D57-1E74-40D9-AC58-F00B616E2FE6}"/>
    <dgm:cxn modelId="{680B1396-6BBD-A74D-B883-D60250665054}" type="presOf" srcId="{7FC2EF40-3BEA-480E-A182-7EE773BF1DB8}" destId="{CB07B9C5-3092-4E37-878D-903A38619664}" srcOrd="1" destOrd="0" presId="urn:microsoft.com/office/officeart/2005/8/layout/hProcess7#1"/>
    <dgm:cxn modelId="{3691E4CB-9C4D-3744-824B-0B50CA2B631B}" type="presOf" srcId="{DE30F1CC-2F01-4528-858E-500D6DF82C4D}" destId="{449F8BC1-FD54-4136-8077-1AECAF79132F}" srcOrd="0" destOrd="0" presId="urn:microsoft.com/office/officeart/2005/8/layout/hProcess7#1"/>
    <dgm:cxn modelId="{0CC58688-E663-0A4B-A72E-AECD470DEC68}" type="presOf" srcId="{9181C245-E5ED-4EB7-B7DE-CF524F3FEB77}" destId="{AD119575-F8C1-4282-905B-9D779580FCA4}" srcOrd="0" destOrd="0" presId="urn:microsoft.com/office/officeart/2005/8/layout/hProcess7#1"/>
    <dgm:cxn modelId="{2FDFABC9-71B7-F947-BAB8-2D6AE1313EF9}" type="presOf" srcId="{5E758DAF-221D-43EF-B72E-D5F9616E07D5}" destId="{3613B68B-0E12-4157-B9BD-46002B74AE27}" srcOrd="1" destOrd="0" presId="urn:microsoft.com/office/officeart/2005/8/layout/hProcess7#1"/>
    <dgm:cxn modelId="{F489ED2A-861E-1348-90BA-388B917C9AC0}" type="presOf" srcId="{55FD0197-AF3D-4099-B951-6C80F9AA0E6E}" destId="{463ABDD7-1EF7-44C7-96AE-3F45873B2EE6}" srcOrd="1" destOrd="0" presId="urn:microsoft.com/office/officeart/2005/8/layout/hProcess7#1"/>
    <dgm:cxn modelId="{63DDB4DA-0D37-4097-A4ED-8718CE2C4E5C}" srcId="{9181C245-E5ED-4EB7-B7DE-CF524F3FEB77}" destId="{04ACB9DC-4AA6-4240-AB33-6FBBE15F15D8}" srcOrd="0" destOrd="0" parTransId="{2D19C99C-F545-4415-BE91-408B52085AD8}" sibTransId="{3C2C6D97-9A29-45FF-A025-3574E335DA0A}"/>
    <dgm:cxn modelId="{24188568-578B-46FD-9E73-A3964501366B}" srcId="{5E758DAF-221D-43EF-B72E-D5F9616E07D5}" destId="{E172CC40-FD75-4F33-8225-60BB24976C3E}" srcOrd="0" destOrd="0" parTransId="{8C908BA2-0664-4E00-BA79-256A708BAB22}" sibTransId="{CC4AF9DE-DE5D-46FB-B796-5605F9E6BB82}"/>
    <dgm:cxn modelId="{D622194B-54B4-8543-9BA0-0DBCDC321F1D}" type="presOf" srcId="{E45D2EFB-E46C-4836-819C-F5CE9ED629F9}" destId="{F0158A75-CAA4-486A-B82E-778879CF2413}" srcOrd="0" destOrd="0" presId="urn:microsoft.com/office/officeart/2005/8/layout/hProcess7#1"/>
    <dgm:cxn modelId="{5FA05A2A-4DE6-47EB-ABBE-B7842471BEBF}" srcId="{9181C245-E5ED-4EB7-B7DE-CF524F3FEB77}" destId="{7FC2EF40-3BEA-480E-A182-7EE773BF1DB8}" srcOrd="3" destOrd="0" parTransId="{89B023AA-7703-42C6-B5B3-26C0FFB99A0F}" sibTransId="{5873DDDF-8493-4C52-86CC-B075D61E8A5F}"/>
    <dgm:cxn modelId="{354D3FCC-76FC-CF47-B86D-386A917ABF5B}" type="presOf" srcId="{7FC2EF40-3BEA-480E-A182-7EE773BF1DB8}" destId="{981158B3-6AE6-4933-8B31-EABA5EB02141}" srcOrd="0" destOrd="0" presId="urn:microsoft.com/office/officeart/2005/8/layout/hProcess7#1"/>
    <dgm:cxn modelId="{2DFAD709-5146-EA40-A11B-3DCAD41A479B}" type="presOf" srcId="{E172CC40-FD75-4F33-8225-60BB24976C3E}" destId="{2F9AB4E1-8D3E-4028-8D50-2075312BA7D7}" srcOrd="0" destOrd="0" presId="urn:microsoft.com/office/officeart/2005/8/layout/hProcess7#1"/>
    <dgm:cxn modelId="{E444B542-D1C1-D24A-97EE-F39AD8DF34C7}" type="presOf" srcId="{5E758DAF-221D-43EF-B72E-D5F9616E07D5}" destId="{F93C9956-76DC-4476-8B9E-70C3168AEEC2}" srcOrd="0" destOrd="0" presId="urn:microsoft.com/office/officeart/2005/8/layout/hProcess7#1"/>
    <dgm:cxn modelId="{A9E2342C-65FB-4EB6-A073-DA852E1D97BB}" srcId="{04ACB9DC-4AA6-4240-AB33-6FBBE15F15D8}" destId="{A7771236-910F-4394-BF49-AFF564F2F3FB}" srcOrd="0" destOrd="0" parTransId="{D459CF2D-887C-496A-9E8A-A290A2ACD676}" sibTransId="{BE3EB81C-E055-458D-AEBB-E79DB4A3C686}"/>
    <dgm:cxn modelId="{0133461A-2C3A-46E7-A5C9-0B46EB436AF4}" srcId="{9181C245-E5ED-4EB7-B7DE-CF524F3FEB77}" destId="{55FD0197-AF3D-4099-B951-6C80F9AA0E6E}" srcOrd="2" destOrd="0" parTransId="{4A607952-DF59-4F20-AD31-EC624D120BD7}" sibTransId="{52766793-D0F2-49B3-A8BD-FDD6C44445CF}"/>
    <dgm:cxn modelId="{E5BF4083-5A91-7643-BF17-1711427CC08C}" type="presOf" srcId="{04ACB9DC-4AA6-4240-AB33-6FBBE15F15D8}" destId="{F085388A-A14A-423C-8493-38146CA53922}" srcOrd="0" destOrd="0" presId="urn:microsoft.com/office/officeart/2005/8/layout/hProcess7#1"/>
    <dgm:cxn modelId="{09814633-5422-4884-9157-41EA901A745B}" srcId="{7FC2EF40-3BEA-480E-A182-7EE773BF1DB8}" destId="{E45D2EFB-E46C-4836-819C-F5CE9ED629F9}" srcOrd="0" destOrd="0" parTransId="{04BCA04E-465F-4D01-B6DA-87CCD0C7F92D}" sibTransId="{7AF98947-A9C7-4F89-9949-6D8C83CFDD82}"/>
    <dgm:cxn modelId="{49013A97-5F2D-B647-A41D-F7ACE2CD7D39}" type="presOf" srcId="{04ACB9DC-4AA6-4240-AB33-6FBBE15F15D8}" destId="{F8D2A068-2FC6-4E5B-94C7-AA45A041A84C}" srcOrd="1" destOrd="0" presId="urn:microsoft.com/office/officeart/2005/8/layout/hProcess7#1"/>
    <dgm:cxn modelId="{6FFEED8E-F9B3-45E3-92E3-23D224BD5339}" srcId="{9181C245-E5ED-4EB7-B7DE-CF524F3FEB77}" destId="{5E758DAF-221D-43EF-B72E-D5F9616E07D5}" srcOrd="1" destOrd="0" parTransId="{2B853FCE-6B8A-48C3-904F-34DF538EE53C}" sibTransId="{1259F447-EFBC-4716-91CC-C43285F3BAC3}"/>
    <dgm:cxn modelId="{C7A9B267-97C1-BC4C-8220-22B6A09BA464}" type="presOf" srcId="{A7771236-910F-4394-BF49-AFF564F2F3FB}" destId="{6529B2E9-EECC-4792-B0CD-F48A58013518}" srcOrd="0" destOrd="0" presId="urn:microsoft.com/office/officeart/2005/8/layout/hProcess7#1"/>
    <dgm:cxn modelId="{AF6E1896-C218-7141-A4E8-C8E61C1829B0}" type="presParOf" srcId="{AD119575-F8C1-4282-905B-9D779580FCA4}" destId="{6C35674A-7026-4E20-9858-07B911DC9953}" srcOrd="0" destOrd="0" presId="urn:microsoft.com/office/officeart/2005/8/layout/hProcess7#1"/>
    <dgm:cxn modelId="{442101B0-E2CA-4A48-B57F-9BCFAEE9FC13}" type="presParOf" srcId="{6C35674A-7026-4E20-9858-07B911DC9953}" destId="{F085388A-A14A-423C-8493-38146CA53922}" srcOrd="0" destOrd="0" presId="urn:microsoft.com/office/officeart/2005/8/layout/hProcess7#1"/>
    <dgm:cxn modelId="{9312ACC8-9733-D84E-9159-D9A3765403BB}" type="presParOf" srcId="{6C35674A-7026-4E20-9858-07B911DC9953}" destId="{F8D2A068-2FC6-4E5B-94C7-AA45A041A84C}" srcOrd="1" destOrd="0" presId="urn:microsoft.com/office/officeart/2005/8/layout/hProcess7#1"/>
    <dgm:cxn modelId="{DDBDA658-ED1C-FD42-84E1-A4DCF589F693}" type="presParOf" srcId="{6C35674A-7026-4E20-9858-07B911DC9953}" destId="{6529B2E9-EECC-4792-B0CD-F48A58013518}" srcOrd="2" destOrd="0" presId="urn:microsoft.com/office/officeart/2005/8/layout/hProcess7#1"/>
    <dgm:cxn modelId="{E84A8B80-571B-EE4C-A8B7-BF1F63DABA5C}" type="presParOf" srcId="{AD119575-F8C1-4282-905B-9D779580FCA4}" destId="{F27F202E-D619-406F-94D2-724DF280EF42}" srcOrd="1" destOrd="0" presId="urn:microsoft.com/office/officeart/2005/8/layout/hProcess7#1"/>
    <dgm:cxn modelId="{5CC9777D-EEE6-7F42-9664-BB26D38D8C58}" type="presParOf" srcId="{AD119575-F8C1-4282-905B-9D779580FCA4}" destId="{0324C1B3-7545-4B4D-80E2-03D620C33429}" srcOrd="2" destOrd="0" presId="urn:microsoft.com/office/officeart/2005/8/layout/hProcess7#1"/>
    <dgm:cxn modelId="{F5FFD75B-2D28-004F-868C-ECD5F4FEA22F}" type="presParOf" srcId="{0324C1B3-7545-4B4D-80E2-03D620C33429}" destId="{5BC44577-7DE9-49CE-BA27-F49678639EEB}" srcOrd="0" destOrd="0" presId="urn:microsoft.com/office/officeart/2005/8/layout/hProcess7#1"/>
    <dgm:cxn modelId="{EC8372C3-5B81-5E49-8392-2BC85A89AEDE}" type="presParOf" srcId="{0324C1B3-7545-4B4D-80E2-03D620C33429}" destId="{C9FDFFAF-D1AA-4F31-B60A-C44BFD4B2DCF}" srcOrd="1" destOrd="0" presId="urn:microsoft.com/office/officeart/2005/8/layout/hProcess7#1"/>
    <dgm:cxn modelId="{615D502B-F5BE-0644-8055-E6D5061B18CE}" type="presParOf" srcId="{0324C1B3-7545-4B4D-80E2-03D620C33429}" destId="{FF7C7DB5-B8C5-400D-99FC-3BC698A6C038}" srcOrd="2" destOrd="0" presId="urn:microsoft.com/office/officeart/2005/8/layout/hProcess7#1"/>
    <dgm:cxn modelId="{92E66AAB-718A-B84B-90EE-62F66E52A364}" type="presParOf" srcId="{AD119575-F8C1-4282-905B-9D779580FCA4}" destId="{9BF34A50-F5F0-4D1B-B65B-2C8E8629F4F4}" srcOrd="3" destOrd="0" presId="urn:microsoft.com/office/officeart/2005/8/layout/hProcess7#1"/>
    <dgm:cxn modelId="{95583B95-1B22-5C44-BE3D-E79CDC8C6E72}" type="presParOf" srcId="{AD119575-F8C1-4282-905B-9D779580FCA4}" destId="{0AD2DA20-8703-4DA4-809C-45FC6DE2570A}" srcOrd="4" destOrd="0" presId="urn:microsoft.com/office/officeart/2005/8/layout/hProcess7#1"/>
    <dgm:cxn modelId="{57D5C3CF-FB5D-F04B-86BF-CD528D6465B2}" type="presParOf" srcId="{0AD2DA20-8703-4DA4-809C-45FC6DE2570A}" destId="{F93C9956-76DC-4476-8B9E-70C3168AEEC2}" srcOrd="0" destOrd="0" presId="urn:microsoft.com/office/officeart/2005/8/layout/hProcess7#1"/>
    <dgm:cxn modelId="{A42F6D2B-4F1E-CE4A-8C59-4C9C79539E68}" type="presParOf" srcId="{0AD2DA20-8703-4DA4-809C-45FC6DE2570A}" destId="{3613B68B-0E12-4157-B9BD-46002B74AE27}" srcOrd="1" destOrd="0" presId="urn:microsoft.com/office/officeart/2005/8/layout/hProcess7#1"/>
    <dgm:cxn modelId="{23032EC5-6497-9243-8E45-BCDE43B6F7D5}" type="presParOf" srcId="{0AD2DA20-8703-4DA4-809C-45FC6DE2570A}" destId="{2F9AB4E1-8D3E-4028-8D50-2075312BA7D7}" srcOrd="2" destOrd="0" presId="urn:microsoft.com/office/officeart/2005/8/layout/hProcess7#1"/>
    <dgm:cxn modelId="{98BDB2F6-1E9F-9246-8F16-DBCED2DFEF2C}" type="presParOf" srcId="{AD119575-F8C1-4282-905B-9D779580FCA4}" destId="{571493ED-7395-4A08-8E3E-0D0452096CF6}" srcOrd="5" destOrd="0" presId="urn:microsoft.com/office/officeart/2005/8/layout/hProcess7#1"/>
    <dgm:cxn modelId="{9ECE0746-7ADA-9040-BB5E-6956D99904F1}" type="presParOf" srcId="{AD119575-F8C1-4282-905B-9D779580FCA4}" destId="{FC11E8E6-4663-4F0E-B0A5-E8680AC97B1D}" srcOrd="6" destOrd="0" presId="urn:microsoft.com/office/officeart/2005/8/layout/hProcess7#1"/>
    <dgm:cxn modelId="{403EB3F2-8A5D-0F4F-9A1C-1B37A21216CB}" type="presParOf" srcId="{FC11E8E6-4663-4F0E-B0A5-E8680AC97B1D}" destId="{FD7B949F-6930-4FD5-A3F4-7AA8D3B66561}" srcOrd="0" destOrd="0" presId="urn:microsoft.com/office/officeart/2005/8/layout/hProcess7#1"/>
    <dgm:cxn modelId="{2E9702F4-303D-A247-BF7A-0FAF74E952BC}" type="presParOf" srcId="{FC11E8E6-4663-4F0E-B0A5-E8680AC97B1D}" destId="{CABC0D61-6DBE-4949-901D-003995B0C549}" srcOrd="1" destOrd="0" presId="urn:microsoft.com/office/officeart/2005/8/layout/hProcess7#1"/>
    <dgm:cxn modelId="{46EFA08E-3510-2B4F-A41D-C4DD814ED9E6}" type="presParOf" srcId="{FC11E8E6-4663-4F0E-B0A5-E8680AC97B1D}" destId="{6E5A7CD2-996B-4FDF-80CE-C3232423E69D}" srcOrd="2" destOrd="0" presId="urn:microsoft.com/office/officeart/2005/8/layout/hProcess7#1"/>
    <dgm:cxn modelId="{26124645-856D-3F4B-AF8C-0B08B5AE6224}" type="presParOf" srcId="{AD119575-F8C1-4282-905B-9D779580FCA4}" destId="{F2509253-8863-4076-8C5E-052A8B6F2148}" srcOrd="7" destOrd="0" presId="urn:microsoft.com/office/officeart/2005/8/layout/hProcess7#1"/>
    <dgm:cxn modelId="{54A7A046-7877-6F49-8FE4-89C05438DEC8}" type="presParOf" srcId="{AD119575-F8C1-4282-905B-9D779580FCA4}" destId="{75837286-E7B3-4F99-92A0-DEBAACB5B12C}" srcOrd="8" destOrd="0" presId="urn:microsoft.com/office/officeart/2005/8/layout/hProcess7#1"/>
    <dgm:cxn modelId="{3C2B2582-8681-9341-A7F5-F73B73CE9665}" type="presParOf" srcId="{75837286-E7B3-4F99-92A0-DEBAACB5B12C}" destId="{0B1811D9-CC55-4E1D-89ED-8DF08EF280E0}" srcOrd="0" destOrd="0" presId="urn:microsoft.com/office/officeart/2005/8/layout/hProcess7#1"/>
    <dgm:cxn modelId="{8EF7394D-2F2A-934B-8A9D-57C295AE5AD8}" type="presParOf" srcId="{75837286-E7B3-4F99-92A0-DEBAACB5B12C}" destId="{463ABDD7-1EF7-44C7-96AE-3F45873B2EE6}" srcOrd="1" destOrd="0" presId="urn:microsoft.com/office/officeart/2005/8/layout/hProcess7#1"/>
    <dgm:cxn modelId="{184EE042-8094-A643-928D-11EEE0024CC2}" type="presParOf" srcId="{75837286-E7B3-4F99-92A0-DEBAACB5B12C}" destId="{449F8BC1-FD54-4136-8077-1AECAF79132F}" srcOrd="2" destOrd="0" presId="urn:microsoft.com/office/officeart/2005/8/layout/hProcess7#1"/>
    <dgm:cxn modelId="{FE837FA8-B0B1-6F4D-96D5-0AEA103A0010}" type="presParOf" srcId="{AD119575-F8C1-4282-905B-9D779580FCA4}" destId="{0D7070BE-A9D6-4B1F-978B-00DA3EAE03E3}" srcOrd="9" destOrd="0" presId="urn:microsoft.com/office/officeart/2005/8/layout/hProcess7#1"/>
    <dgm:cxn modelId="{7F8B6CC0-073A-4B46-9E9D-493F22F5E1F1}" type="presParOf" srcId="{AD119575-F8C1-4282-905B-9D779580FCA4}" destId="{0777A59E-2F89-4E46-B525-CEEACB5B96A1}" srcOrd="10" destOrd="0" presId="urn:microsoft.com/office/officeart/2005/8/layout/hProcess7#1"/>
    <dgm:cxn modelId="{A4BCB2BC-A7B2-FC44-8D4C-0222B3BC885B}" type="presParOf" srcId="{0777A59E-2F89-4E46-B525-CEEACB5B96A1}" destId="{EF53D1F2-8FA2-4299-8CBA-55D9CEAE239A}" srcOrd="0" destOrd="0" presId="urn:microsoft.com/office/officeart/2005/8/layout/hProcess7#1"/>
    <dgm:cxn modelId="{6023EBFA-4D2E-174A-BC26-675FFC0A1F55}" type="presParOf" srcId="{0777A59E-2F89-4E46-B525-CEEACB5B96A1}" destId="{8D3DE64C-DF9A-47FB-872A-E69F2E6C2AF8}" srcOrd="1" destOrd="0" presId="urn:microsoft.com/office/officeart/2005/8/layout/hProcess7#1"/>
    <dgm:cxn modelId="{5326C08E-0916-B946-91F5-4B612E8121DC}" type="presParOf" srcId="{0777A59E-2F89-4E46-B525-CEEACB5B96A1}" destId="{04B3093C-112B-4E76-965B-ABD5E09E9FE2}" srcOrd="2" destOrd="0" presId="urn:microsoft.com/office/officeart/2005/8/layout/hProcess7#1"/>
    <dgm:cxn modelId="{47EE15A7-5DF7-D547-8F28-3CE10770FD3F}" type="presParOf" srcId="{AD119575-F8C1-4282-905B-9D779580FCA4}" destId="{CF77D8BB-CA65-4609-BC9D-ABF9AC59167A}" srcOrd="11" destOrd="0" presId="urn:microsoft.com/office/officeart/2005/8/layout/hProcess7#1"/>
    <dgm:cxn modelId="{91A81DC4-115B-D342-9650-7756814FC33D}" type="presParOf" srcId="{AD119575-F8C1-4282-905B-9D779580FCA4}" destId="{1C29FE51-A02D-4ED4-87AB-14A9320E71BA}" srcOrd="12" destOrd="0" presId="urn:microsoft.com/office/officeart/2005/8/layout/hProcess7#1"/>
    <dgm:cxn modelId="{717BF3A9-2E98-A74E-A838-86D2F4923F58}" type="presParOf" srcId="{1C29FE51-A02D-4ED4-87AB-14A9320E71BA}" destId="{981158B3-6AE6-4933-8B31-EABA5EB02141}" srcOrd="0" destOrd="0" presId="urn:microsoft.com/office/officeart/2005/8/layout/hProcess7#1"/>
    <dgm:cxn modelId="{8C7A708A-7998-0D4E-9E09-BF77D599915B}" type="presParOf" srcId="{1C29FE51-A02D-4ED4-87AB-14A9320E71BA}" destId="{CB07B9C5-3092-4E37-878D-903A38619664}" srcOrd="1" destOrd="0" presId="urn:microsoft.com/office/officeart/2005/8/layout/hProcess7#1"/>
    <dgm:cxn modelId="{1628D3D2-FEAD-A340-AF22-44B7062F5B0E}" type="presParOf" srcId="{1C29FE51-A02D-4ED4-87AB-14A9320E71BA}" destId="{F0158A75-CAA4-486A-B82E-778879CF2413}" srcOrd="2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2CCE17-D2D1-43A4-BA6E-7C7BC90B937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D829CBD-32A9-4D5A-8F75-FC3994104293}">
      <dgm:prSet phldrT="[Text]" custT="1"/>
      <dgm:spPr/>
      <dgm:t>
        <a:bodyPr/>
        <a:lstStyle/>
        <a:p>
          <a:r>
            <a:rPr lang="en-US" sz="2000" dirty="0" smtClean="0"/>
            <a:t>Inherent risk</a:t>
          </a:r>
          <a:endParaRPr lang="en-US" sz="2000" dirty="0"/>
        </a:p>
      </dgm:t>
    </dgm:pt>
    <dgm:pt modelId="{DA8E14EC-A6A8-4153-8590-5B8DD5C17026}" type="parTrans" cxnId="{243E3688-8AB4-4D12-A7BD-AF561167BBBA}">
      <dgm:prSet/>
      <dgm:spPr/>
      <dgm:t>
        <a:bodyPr/>
        <a:lstStyle/>
        <a:p>
          <a:endParaRPr lang="en-US" sz="2000"/>
        </a:p>
      </dgm:t>
    </dgm:pt>
    <dgm:pt modelId="{43F081A0-7EDB-4FE2-A279-B861854B876F}" type="sibTrans" cxnId="{243E3688-8AB4-4D12-A7BD-AF561167BBBA}">
      <dgm:prSet/>
      <dgm:spPr/>
      <dgm:t>
        <a:bodyPr/>
        <a:lstStyle/>
        <a:p>
          <a:endParaRPr lang="en-US" sz="2000"/>
        </a:p>
      </dgm:t>
    </dgm:pt>
    <dgm:pt modelId="{FF8D2567-99B2-468F-825D-2FDA1B4CC44E}">
      <dgm:prSet phldrT="[Text]" custT="1"/>
      <dgm:spPr/>
      <dgm:t>
        <a:bodyPr/>
        <a:lstStyle/>
        <a:p>
          <a:r>
            <a:rPr lang="en-US" sz="1600" dirty="0" smtClean="0"/>
            <a:t>The susceptibility of an account balance or class of transactions to misstatements assuming that there were no related internal controls.</a:t>
          </a:r>
          <a:endParaRPr lang="en-US" sz="1600" dirty="0"/>
        </a:p>
      </dgm:t>
    </dgm:pt>
    <dgm:pt modelId="{9DA60B38-42D5-4D6F-A72D-41DD3027A064}" type="parTrans" cxnId="{FBF52EE0-4CCF-42D7-85F1-2683EA800047}">
      <dgm:prSet/>
      <dgm:spPr/>
      <dgm:t>
        <a:bodyPr/>
        <a:lstStyle/>
        <a:p>
          <a:endParaRPr lang="en-US" sz="2000"/>
        </a:p>
      </dgm:t>
    </dgm:pt>
    <dgm:pt modelId="{F7E752C2-550E-4EEB-B662-33CAAA0CEECA}" type="sibTrans" cxnId="{FBF52EE0-4CCF-42D7-85F1-2683EA800047}">
      <dgm:prSet/>
      <dgm:spPr/>
      <dgm:t>
        <a:bodyPr/>
        <a:lstStyle/>
        <a:p>
          <a:endParaRPr lang="en-US" sz="2000"/>
        </a:p>
      </dgm:t>
    </dgm:pt>
    <dgm:pt modelId="{24DF26FF-CA56-4B13-801A-217E8B6688A6}">
      <dgm:prSet phldrT="[Text]" custT="1"/>
      <dgm:spPr/>
      <dgm:t>
        <a:bodyPr/>
        <a:lstStyle/>
        <a:p>
          <a:r>
            <a:rPr lang="en-US" sz="2000" dirty="0" smtClean="0"/>
            <a:t>Control risk</a:t>
          </a:r>
          <a:endParaRPr lang="en-US" sz="2000" dirty="0"/>
        </a:p>
      </dgm:t>
    </dgm:pt>
    <dgm:pt modelId="{26040CDA-557F-4DBF-9190-D95C1042E68C}" type="parTrans" cxnId="{F728FB6F-51FD-4B89-AF21-0628AD503F91}">
      <dgm:prSet/>
      <dgm:spPr/>
      <dgm:t>
        <a:bodyPr/>
        <a:lstStyle/>
        <a:p>
          <a:endParaRPr lang="en-US" sz="2000"/>
        </a:p>
      </dgm:t>
    </dgm:pt>
    <dgm:pt modelId="{F1EF3ECA-5B18-4F2B-B723-43DEED44F63A}" type="sibTrans" cxnId="{F728FB6F-51FD-4B89-AF21-0628AD503F91}">
      <dgm:prSet/>
      <dgm:spPr/>
      <dgm:t>
        <a:bodyPr/>
        <a:lstStyle/>
        <a:p>
          <a:endParaRPr lang="en-US" sz="2000"/>
        </a:p>
      </dgm:t>
    </dgm:pt>
    <dgm:pt modelId="{378ECCE7-C092-4C62-B5D9-F13A518C00D2}">
      <dgm:prSet phldrT="[Text]" custT="1"/>
      <dgm:spPr/>
      <dgm:t>
        <a:bodyPr/>
        <a:lstStyle/>
        <a:p>
          <a:r>
            <a:rPr lang="en-US" sz="1600" dirty="0" smtClean="0"/>
            <a:t>The risk that a misstatement will not be prevented or detected and corrected on a timely basis by accounting and internal control systems.</a:t>
          </a:r>
          <a:endParaRPr lang="en-US" sz="1600" dirty="0"/>
        </a:p>
      </dgm:t>
    </dgm:pt>
    <dgm:pt modelId="{F9BB9E78-5DB4-4A40-AB3F-A480C3503C27}" type="parTrans" cxnId="{66EA88D8-0599-4158-BF60-6C30591D223D}">
      <dgm:prSet/>
      <dgm:spPr/>
      <dgm:t>
        <a:bodyPr/>
        <a:lstStyle/>
        <a:p>
          <a:endParaRPr lang="en-US" sz="2000"/>
        </a:p>
      </dgm:t>
    </dgm:pt>
    <dgm:pt modelId="{757572C6-E91A-425F-91CA-4DE6859BE1FF}" type="sibTrans" cxnId="{66EA88D8-0599-4158-BF60-6C30591D223D}">
      <dgm:prSet/>
      <dgm:spPr/>
      <dgm:t>
        <a:bodyPr/>
        <a:lstStyle/>
        <a:p>
          <a:endParaRPr lang="en-US" sz="2000"/>
        </a:p>
      </dgm:t>
    </dgm:pt>
    <dgm:pt modelId="{9E36AABF-9A19-40E6-9A2B-E2511859A831}">
      <dgm:prSet phldrT="[Text]" custT="1"/>
      <dgm:spPr/>
      <dgm:t>
        <a:bodyPr/>
        <a:lstStyle/>
        <a:p>
          <a:r>
            <a:rPr lang="en-US" sz="2000" dirty="0" smtClean="0"/>
            <a:t>Detection risk</a:t>
          </a:r>
          <a:endParaRPr lang="en-US" sz="2000" dirty="0"/>
        </a:p>
      </dgm:t>
    </dgm:pt>
    <dgm:pt modelId="{5D016A8A-6037-4523-B9F5-3F15D536B999}" type="parTrans" cxnId="{9DB86AF8-6CF3-4C7F-8654-C62358880899}">
      <dgm:prSet/>
      <dgm:spPr/>
      <dgm:t>
        <a:bodyPr/>
        <a:lstStyle/>
        <a:p>
          <a:endParaRPr lang="en-US" sz="2000"/>
        </a:p>
      </dgm:t>
    </dgm:pt>
    <dgm:pt modelId="{7A2C0D5B-09E8-4332-9A1E-830C281C1213}" type="sibTrans" cxnId="{9DB86AF8-6CF3-4C7F-8654-C62358880899}">
      <dgm:prSet/>
      <dgm:spPr/>
      <dgm:t>
        <a:bodyPr/>
        <a:lstStyle/>
        <a:p>
          <a:endParaRPr lang="en-US" sz="2000"/>
        </a:p>
      </dgm:t>
    </dgm:pt>
    <dgm:pt modelId="{9755A7E8-628E-4469-97CC-02AE4F803A39}">
      <dgm:prSet phldrT="[Text]" custT="1"/>
      <dgm:spPr/>
      <dgm:t>
        <a:bodyPr/>
        <a:lstStyle/>
        <a:p>
          <a:r>
            <a:rPr lang="en-US" sz="1600" dirty="0" smtClean="0"/>
            <a:t>The risk that an auditor’s substantive procedures will not detect a misstatement that exists.</a:t>
          </a:r>
          <a:endParaRPr lang="en-US" sz="1600" dirty="0"/>
        </a:p>
      </dgm:t>
    </dgm:pt>
    <dgm:pt modelId="{7C1C9690-02FF-496E-9FB3-9D700646B329}" type="parTrans" cxnId="{57BBF30E-05FF-4068-BB41-144E330758E7}">
      <dgm:prSet/>
      <dgm:spPr/>
      <dgm:t>
        <a:bodyPr/>
        <a:lstStyle/>
        <a:p>
          <a:endParaRPr lang="en-US" sz="2000"/>
        </a:p>
      </dgm:t>
    </dgm:pt>
    <dgm:pt modelId="{EA1C7679-A607-40A5-854F-308734B9E739}" type="sibTrans" cxnId="{57BBF30E-05FF-4068-BB41-144E330758E7}">
      <dgm:prSet/>
      <dgm:spPr/>
      <dgm:t>
        <a:bodyPr/>
        <a:lstStyle/>
        <a:p>
          <a:endParaRPr lang="en-US" sz="2000"/>
        </a:p>
      </dgm:t>
    </dgm:pt>
    <dgm:pt modelId="{1BA7FF2B-66C4-4F85-B985-64BBAD0F63F6}" type="pres">
      <dgm:prSet presAssocID="{522CCE17-D2D1-43A4-BA6E-7C7BC90B937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56527DF-E183-4A32-AF3A-D677D3EA7F53}" type="pres">
      <dgm:prSet presAssocID="{CD829CBD-32A9-4D5A-8F75-FC3994104293}" presName="composite" presStyleCnt="0"/>
      <dgm:spPr/>
    </dgm:pt>
    <dgm:pt modelId="{4BFF2498-419F-492B-91BB-8F598B73A9BB}" type="pres">
      <dgm:prSet presAssocID="{CD829CBD-32A9-4D5A-8F75-FC399410429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2DD740-FBD9-4552-BE52-411B1C868F63}" type="pres">
      <dgm:prSet presAssocID="{CD829CBD-32A9-4D5A-8F75-FC3994104293}" presName="desTx" presStyleLbl="alignAccFollowNode1" presStyleIdx="0" presStyleCnt="3" custScale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5FB8B6-1758-4341-8E63-1F69D2CC1169}" type="pres">
      <dgm:prSet presAssocID="{43F081A0-7EDB-4FE2-A279-B861854B876F}" presName="space" presStyleCnt="0"/>
      <dgm:spPr/>
    </dgm:pt>
    <dgm:pt modelId="{B3687AD9-C576-4730-A6AF-52EFA531E665}" type="pres">
      <dgm:prSet presAssocID="{24DF26FF-CA56-4B13-801A-217E8B6688A6}" presName="composite" presStyleCnt="0"/>
      <dgm:spPr/>
    </dgm:pt>
    <dgm:pt modelId="{D7149F15-2E11-4CB7-8AFF-B09C0EA412A1}" type="pres">
      <dgm:prSet presAssocID="{24DF26FF-CA56-4B13-801A-217E8B6688A6}" presName="parTx" presStyleLbl="alignNode1" presStyleIdx="1" presStyleCnt="3" custScale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1C38CE-EE5C-4816-BB38-6D53D16097C7}" type="pres">
      <dgm:prSet presAssocID="{24DF26FF-CA56-4B13-801A-217E8B6688A6}" presName="desTx" presStyleLbl="alignAccFollowNode1" presStyleIdx="1" presStyleCnt="3" custScale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818050-2718-490E-9A66-BA09976D0CA5}" type="pres">
      <dgm:prSet presAssocID="{F1EF3ECA-5B18-4F2B-B723-43DEED44F63A}" presName="space" presStyleCnt="0"/>
      <dgm:spPr/>
    </dgm:pt>
    <dgm:pt modelId="{E194ACBB-13A8-495D-B286-00879E51F370}" type="pres">
      <dgm:prSet presAssocID="{9E36AABF-9A19-40E6-9A2B-E2511859A831}" presName="composite" presStyleCnt="0"/>
      <dgm:spPr/>
    </dgm:pt>
    <dgm:pt modelId="{356C524B-575F-4967-BFAA-F76AA63E3B95}" type="pres">
      <dgm:prSet presAssocID="{9E36AABF-9A19-40E6-9A2B-E2511859A83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DA049E-2D84-4AAD-ADFD-8BA053749EB3}" type="pres">
      <dgm:prSet presAssocID="{9E36AABF-9A19-40E6-9A2B-E2511859A831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C5B9015-4FF6-7D43-BBDB-EE2AAE08E9C7}" type="presOf" srcId="{24DF26FF-CA56-4B13-801A-217E8B6688A6}" destId="{D7149F15-2E11-4CB7-8AFF-B09C0EA412A1}" srcOrd="0" destOrd="0" presId="urn:microsoft.com/office/officeart/2005/8/layout/hList1"/>
    <dgm:cxn modelId="{FBF52EE0-4CCF-42D7-85F1-2683EA800047}" srcId="{CD829CBD-32A9-4D5A-8F75-FC3994104293}" destId="{FF8D2567-99B2-468F-825D-2FDA1B4CC44E}" srcOrd="0" destOrd="0" parTransId="{9DA60B38-42D5-4D6F-A72D-41DD3027A064}" sibTransId="{F7E752C2-550E-4EEB-B662-33CAAA0CEECA}"/>
    <dgm:cxn modelId="{57BBF30E-05FF-4068-BB41-144E330758E7}" srcId="{9E36AABF-9A19-40E6-9A2B-E2511859A831}" destId="{9755A7E8-628E-4469-97CC-02AE4F803A39}" srcOrd="0" destOrd="0" parTransId="{7C1C9690-02FF-496E-9FB3-9D700646B329}" sibTransId="{EA1C7679-A607-40A5-854F-308734B9E739}"/>
    <dgm:cxn modelId="{A4FB2DF5-DBDC-1A48-A867-D8E17962926F}" type="presOf" srcId="{522CCE17-D2D1-43A4-BA6E-7C7BC90B9371}" destId="{1BA7FF2B-66C4-4F85-B985-64BBAD0F63F6}" srcOrd="0" destOrd="0" presId="urn:microsoft.com/office/officeart/2005/8/layout/hList1"/>
    <dgm:cxn modelId="{66EA88D8-0599-4158-BF60-6C30591D223D}" srcId="{24DF26FF-CA56-4B13-801A-217E8B6688A6}" destId="{378ECCE7-C092-4C62-B5D9-F13A518C00D2}" srcOrd="0" destOrd="0" parTransId="{F9BB9E78-5DB4-4A40-AB3F-A480C3503C27}" sibTransId="{757572C6-E91A-425F-91CA-4DE6859BE1FF}"/>
    <dgm:cxn modelId="{73665667-270B-6B4B-9583-1E29EE38B45C}" type="presOf" srcId="{CD829CBD-32A9-4D5A-8F75-FC3994104293}" destId="{4BFF2498-419F-492B-91BB-8F598B73A9BB}" srcOrd="0" destOrd="0" presId="urn:microsoft.com/office/officeart/2005/8/layout/hList1"/>
    <dgm:cxn modelId="{224ECD05-E3A3-0C40-90E0-8D0D015CE912}" type="presOf" srcId="{378ECCE7-C092-4C62-B5D9-F13A518C00D2}" destId="{D41C38CE-EE5C-4816-BB38-6D53D16097C7}" srcOrd="0" destOrd="0" presId="urn:microsoft.com/office/officeart/2005/8/layout/hList1"/>
    <dgm:cxn modelId="{F728FB6F-51FD-4B89-AF21-0628AD503F91}" srcId="{522CCE17-D2D1-43A4-BA6E-7C7BC90B9371}" destId="{24DF26FF-CA56-4B13-801A-217E8B6688A6}" srcOrd="1" destOrd="0" parTransId="{26040CDA-557F-4DBF-9190-D95C1042E68C}" sibTransId="{F1EF3ECA-5B18-4F2B-B723-43DEED44F63A}"/>
    <dgm:cxn modelId="{243E3688-8AB4-4D12-A7BD-AF561167BBBA}" srcId="{522CCE17-D2D1-43A4-BA6E-7C7BC90B9371}" destId="{CD829CBD-32A9-4D5A-8F75-FC3994104293}" srcOrd="0" destOrd="0" parTransId="{DA8E14EC-A6A8-4153-8590-5B8DD5C17026}" sibTransId="{43F081A0-7EDB-4FE2-A279-B861854B876F}"/>
    <dgm:cxn modelId="{9DB86AF8-6CF3-4C7F-8654-C62358880899}" srcId="{522CCE17-D2D1-43A4-BA6E-7C7BC90B9371}" destId="{9E36AABF-9A19-40E6-9A2B-E2511859A831}" srcOrd="2" destOrd="0" parTransId="{5D016A8A-6037-4523-B9F5-3F15D536B999}" sibTransId="{7A2C0D5B-09E8-4332-9A1E-830C281C1213}"/>
    <dgm:cxn modelId="{91675A64-930B-2B48-9025-F80114D4F6FD}" type="presOf" srcId="{9E36AABF-9A19-40E6-9A2B-E2511859A831}" destId="{356C524B-575F-4967-BFAA-F76AA63E3B95}" srcOrd="0" destOrd="0" presId="urn:microsoft.com/office/officeart/2005/8/layout/hList1"/>
    <dgm:cxn modelId="{CAEEB194-EA65-A642-B91F-A8FDD4F0C859}" type="presOf" srcId="{9755A7E8-628E-4469-97CC-02AE4F803A39}" destId="{58DA049E-2D84-4AAD-ADFD-8BA053749EB3}" srcOrd="0" destOrd="0" presId="urn:microsoft.com/office/officeart/2005/8/layout/hList1"/>
    <dgm:cxn modelId="{97E6D8C5-505A-B946-B7FC-3AD7C6EE2092}" type="presOf" srcId="{FF8D2567-99B2-468F-825D-2FDA1B4CC44E}" destId="{442DD740-FBD9-4552-BE52-411B1C868F63}" srcOrd="0" destOrd="0" presId="urn:microsoft.com/office/officeart/2005/8/layout/hList1"/>
    <dgm:cxn modelId="{15255858-01E8-4A4B-B59C-BF6D30F09FDB}" type="presParOf" srcId="{1BA7FF2B-66C4-4F85-B985-64BBAD0F63F6}" destId="{856527DF-E183-4A32-AF3A-D677D3EA7F53}" srcOrd="0" destOrd="0" presId="urn:microsoft.com/office/officeart/2005/8/layout/hList1"/>
    <dgm:cxn modelId="{65185B6C-05DB-3A4A-A37E-F70465FBA186}" type="presParOf" srcId="{856527DF-E183-4A32-AF3A-D677D3EA7F53}" destId="{4BFF2498-419F-492B-91BB-8F598B73A9BB}" srcOrd="0" destOrd="0" presId="urn:microsoft.com/office/officeart/2005/8/layout/hList1"/>
    <dgm:cxn modelId="{5CFB8BB7-D6A4-294D-B8D9-424EC5FE9011}" type="presParOf" srcId="{856527DF-E183-4A32-AF3A-D677D3EA7F53}" destId="{442DD740-FBD9-4552-BE52-411B1C868F63}" srcOrd="1" destOrd="0" presId="urn:microsoft.com/office/officeart/2005/8/layout/hList1"/>
    <dgm:cxn modelId="{16FC5E0C-5858-DC46-B82E-9B9E801EC7A7}" type="presParOf" srcId="{1BA7FF2B-66C4-4F85-B985-64BBAD0F63F6}" destId="{605FB8B6-1758-4341-8E63-1F69D2CC1169}" srcOrd="1" destOrd="0" presId="urn:microsoft.com/office/officeart/2005/8/layout/hList1"/>
    <dgm:cxn modelId="{B5C8FE9F-EF91-0C45-99E0-EE66791CFB8E}" type="presParOf" srcId="{1BA7FF2B-66C4-4F85-B985-64BBAD0F63F6}" destId="{B3687AD9-C576-4730-A6AF-52EFA531E665}" srcOrd="2" destOrd="0" presId="urn:microsoft.com/office/officeart/2005/8/layout/hList1"/>
    <dgm:cxn modelId="{3D5B8DBF-A6BB-BC4C-822E-94ED84F08F4D}" type="presParOf" srcId="{B3687AD9-C576-4730-A6AF-52EFA531E665}" destId="{D7149F15-2E11-4CB7-8AFF-B09C0EA412A1}" srcOrd="0" destOrd="0" presId="urn:microsoft.com/office/officeart/2005/8/layout/hList1"/>
    <dgm:cxn modelId="{D33E16FB-46C0-D043-9B75-0F37DFE76E13}" type="presParOf" srcId="{B3687AD9-C576-4730-A6AF-52EFA531E665}" destId="{D41C38CE-EE5C-4816-BB38-6D53D16097C7}" srcOrd="1" destOrd="0" presId="urn:microsoft.com/office/officeart/2005/8/layout/hList1"/>
    <dgm:cxn modelId="{01248F03-8C88-7E48-BF7B-1A83AAD39D07}" type="presParOf" srcId="{1BA7FF2B-66C4-4F85-B985-64BBAD0F63F6}" destId="{34818050-2718-490E-9A66-BA09976D0CA5}" srcOrd="3" destOrd="0" presId="urn:microsoft.com/office/officeart/2005/8/layout/hList1"/>
    <dgm:cxn modelId="{C58B50EE-7670-7942-8B43-9E78ADE65A5D}" type="presParOf" srcId="{1BA7FF2B-66C4-4F85-B985-64BBAD0F63F6}" destId="{E194ACBB-13A8-495D-B286-00879E51F370}" srcOrd="4" destOrd="0" presId="urn:microsoft.com/office/officeart/2005/8/layout/hList1"/>
    <dgm:cxn modelId="{8D56A7FA-F9B5-6143-8A0F-D6CE70C80735}" type="presParOf" srcId="{E194ACBB-13A8-495D-B286-00879E51F370}" destId="{356C524B-575F-4967-BFAA-F76AA63E3B95}" srcOrd="0" destOrd="0" presId="urn:microsoft.com/office/officeart/2005/8/layout/hList1"/>
    <dgm:cxn modelId="{D2AC63F5-B282-184E-ADF4-4738E55C186A}" type="presParOf" srcId="{E194ACBB-13A8-495D-B286-00879E51F370}" destId="{58DA049E-2D84-4AAD-ADFD-8BA053749EB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85388A-A14A-423C-8493-38146CA53922}">
      <dsp:nvSpPr>
        <dsp:cNvPr id="0" name=""/>
        <dsp:cNvSpPr/>
      </dsp:nvSpPr>
      <dsp:spPr>
        <a:xfrm>
          <a:off x="3330" y="334967"/>
          <a:ext cx="2003152" cy="3856027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2009" rIns="93345" bIns="0" numCol="1" spcCol="1270" anchor="t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Client Acceptance</a:t>
          </a:r>
          <a:endParaRPr lang="en-US" sz="2100" kern="1200" dirty="0"/>
        </a:p>
      </dsp:txBody>
      <dsp:txXfrm rot="16200000">
        <a:off x="-1377325" y="1715623"/>
        <a:ext cx="3161942" cy="400630"/>
      </dsp:txXfrm>
    </dsp:sp>
    <dsp:sp modelId="{6529B2E9-EECC-4792-B0CD-F48A58013518}">
      <dsp:nvSpPr>
        <dsp:cNvPr id="0" name=""/>
        <dsp:cNvSpPr/>
      </dsp:nvSpPr>
      <dsp:spPr>
        <a:xfrm>
          <a:off x="403960" y="334967"/>
          <a:ext cx="1492348" cy="385602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Determine both acceptance of a client and acceptance by a client. Decide on acquiring a new client or continuation of relationship with an existing one and the type and amount of staff required.</a:t>
          </a:r>
          <a:endParaRPr lang="en-US" sz="1600" kern="1200" dirty="0"/>
        </a:p>
      </dsp:txBody>
      <dsp:txXfrm>
        <a:off x="403960" y="334967"/>
        <a:ext cx="1492348" cy="3856027"/>
      </dsp:txXfrm>
    </dsp:sp>
    <dsp:sp modelId="{F93C9956-76DC-4476-8B9E-70C3168AEEC2}">
      <dsp:nvSpPr>
        <dsp:cNvPr id="0" name=""/>
        <dsp:cNvSpPr/>
      </dsp:nvSpPr>
      <dsp:spPr>
        <a:xfrm>
          <a:off x="2076592" y="334967"/>
          <a:ext cx="2003152" cy="3856027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2009" rIns="93345" bIns="0" numCol="1" spcCol="1270" anchor="t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Planning the Audit</a:t>
          </a:r>
          <a:endParaRPr lang="en-US" sz="2100" kern="1200" dirty="0"/>
        </a:p>
      </dsp:txBody>
      <dsp:txXfrm rot="16200000">
        <a:off x="695936" y="1715623"/>
        <a:ext cx="3161942" cy="400630"/>
      </dsp:txXfrm>
    </dsp:sp>
    <dsp:sp modelId="{C9FDFFAF-D1AA-4F31-B60A-C44BFD4B2DCF}">
      <dsp:nvSpPr>
        <dsp:cNvPr id="0" name=""/>
        <dsp:cNvSpPr/>
      </dsp:nvSpPr>
      <dsp:spPr>
        <a:xfrm rot="5400000">
          <a:off x="1910175" y="2243112"/>
          <a:ext cx="352865" cy="300472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9AB4E1-8D3E-4028-8D50-2075312BA7D7}">
      <dsp:nvSpPr>
        <dsp:cNvPr id="0" name=""/>
        <dsp:cNvSpPr/>
      </dsp:nvSpPr>
      <dsp:spPr>
        <a:xfrm>
          <a:off x="2477223" y="334967"/>
          <a:ext cx="1492348" cy="385602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Determine the amount and type of evidence and review required to give the auditor assurance that there is no material misstatement of the financial statements.</a:t>
          </a:r>
          <a:endParaRPr lang="en-US" sz="1600" kern="1200" dirty="0"/>
        </a:p>
      </dsp:txBody>
      <dsp:txXfrm>
        <a:off x="2477223" y="334967"/>
        <a:ext cx="1492348" cy="3856027"/>
      </dsp:txXfrm>
    </dsp:sp>
    <dsp:sp modelId="{0B1811D9-CC55-4E1D-89ED-8DF08EF280E0}">
      <dsp:nvSpPr>
        <dsp:cNvPr id="0" name=""/>
        <dsp:cNvSpPr/>
      </dsp:nvSpPr>
      <dsp:spPr>
        <a:xfrm>
          <a:off x="4149855" y="334967"/>
          <a:ext cx="2003152" cy="3856027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88900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Testing and evidence</a:t>
          </a:r>
          <a:endParaRPr lang="en-US" sz="2000" kern="1200" dirty="0"/>
        </a:p>
      </dsp:txBody>
      <dsp:txXfrm rot="16200000">
        <a:off x="2769198" y="1715623"/>
        <a:ext cx="3161942" cy="400630"/>
      </dsp:txXfrm>
    </dsp:sp>
    <dsp:sp modelId="{CABC0D61-6DBE-4949-901D-003995B0C549}">
      <dsp:nvSpPr>
        <dsp:cNvPr id="0" name=""/>
        <dsp:cNvSpPr/>
      </dsp:nvSpPr>
      <dsp:spPr>
        <a:xfrm rot="5400000">
          <a:off x="3983438" y="2243112"/>
          <a:ext cx="352865" cy="300472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9F8BC1-FD54-4136-8077-1AECAF79132F}">
      <dsp:nvSpPr>
        <dsp:cNvPr id="0" name=""/>
        <dsp:cNvSpPr/>
      </dsp:nvSpPr>
      <dsp:spPr>
        <a:xfrm>
          <a:off x="4550485" y="334967"/>
          <a:ext cx="1492348" cy="385602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Test for evidence supporting internal controls and the fairness of the financial statements.</a:t>
          </a:r>
          <a:endParaRPr lang="en-US" sz="1600" kern="1200" dirty="0"/>
        </a:p>
      </dsp:txBody>
      <dsp:txXfrm>
        <a:off x="4550485" y="334967"/>
        <a:ext cx="1492348" cy="3856027"/>
      </dsp:txXfrm>
    </dsp:sp>
    <dsp:sp modelId="{981158B3-6AE6-4933-8B31-EABA5EB02141}">
      <dsp:nvSpPr>
        <dsp:cNvPr id="0" name=""/>
        <dsp:cNvSpPr/>
      </dsp:nvSpPr>
      <dsp:spPr>
        <a:xfrm>
          <a:off x="6223117" y="334967"/>
          <a:ext cx="2003152" cy="3856027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5151" rIns="84455" bIns="0" numCol="1" spcCol="1270" anchor="t" anchorCtr="0">
          <a:noAutofit/>
        </a:bodyPr>
        <a:lstStyle/>
        <a:p>
          <a:pPr lvl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Evaluation and reporting</a:t>
          </a:r>
          <a:endParaRPr lang="en-US" sz="1900" kern="1200" dirty="0"/>
        </a:p>
      </dsp:txBody>
      <dsp:txXfrm rot="16200000">
        <a:off x="4842461" y="1715623"/>
        <a:ext cx="3161942" cy="400630"/>
      </dsp:txXfrm>
    </dsp:sp>
    <dsp:sp modelId="{8D3DE64C-DF9A-47FB-872A-E69F2E6C2AF8}">
      <dsp:nvSpPr>
        <dsp:cNvPr id="0" name=""/>
        <dsp:cNvSpPr/>
      </dsp:nvSpPr>
      <dsp:spPr>
        <a:xfrm rot="5400000">
          <a:off x="6056700" y="2243112"/>
          <a:ext cx="352865" cy="300472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158A75-CAA4-486A-B82E-778879CF2413}">
      <dsp:nvSpPr>
        <dsp:cNvPr id="0" name=""/>
        <dsp:cNvSpPr/>
      </dsp:nvSpPr>
      <dsp:spPr>
        <a:xfrm>
          <a:off x="6623748" y="334967"/>
          <a:ext cx="1492348" cy="385602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Complete the audit procedures and issue an opinion.</a:t>
          </a:r>
          <a:endParaRPr lang="en-US" sz="1600" kern="1200" dirty="0"/>
        </a:p>
      </dsp:txBody>
      <dsp:txXfrm>
        <a:off x="6623748" y="334967"/>
        <a:ext cx="1492348" cy="38560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FF2498-419F-492B-91BB-8F598B73A9BB}">
      <dsp:nvSpPr>
        <dsp:cNvPr id="0" name=""/>
        <dsp:cNvSpPr/>
      </dsp:nvSpPr>
      <dsp:spPr>
        <a:xfrm>
          <a:off x="2619" y="93821"/>
          <a:ext cx="2553890" cy="10215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Inherent risk</a:t>
          </a:r>
          <a:endParaRPr lang="en-US" sz="2000" kern="1200" dirty="0"/>
        </a:p>
      </dsp:txBody>
      <dsp:txXfrm>
        <a:off x="2619" y="93821"/>
        <a:ext cx="2553890" cy="1021556"/>
      </dsp:txXfrm>
    </dsp:sp>
    <dsp:sp modelId="{442DD740-FBD9-4552-BE52-411B1C868F63}">
      <dsp:nvSpPr>
        <dsp:cNvPr id="0" name=""/>
        <dsp:cNvSpPr/>
      </dsp:nvSpPr>
      <dsp:spPr>
        <a:xfrm>
          <a:off x="2619" y="1115378"/>
          <a:ext cx="2553890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The susceptibility of an account balance or class of transactions to misstatements assuming that there were no related internal controls.</a:t>
          </a:r>
          <a:endParaRPr lang="en-US" sz="1600" kern="1200" dirty="0"/>
        </a:p>
      </dsp:txBody>
      <dsp:txXfrm>
        <a:off x="2619" y="1115378"/>
        <a:ext cx="2553890" cy="2854800"/>
      </dsp:txXfrm>
    </dsp:sp>
    <dsp:sp modelId="{D7149F15-2E11-4CB7-8AFF-B09C0EA412A1}">
      <dsp:nvSpPr>
        <dsp:cNvPr id="0" name=""/>
        <dsp:cNvSpPr/>
      </dsp:nvSpPr>
      <dsp:spPr>
        <a:xfrm>
          <a:off x="2914054" y="93821"/>
          <a:ext cx="2553890" cy="10215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Control risk</a:t>
          </a:r>
          <a:endParaRPr lang="en-US" sz="2000" kern="1200" dirty="0"/>
        </a:p>
      </dsp:txBody>
      <dsp:txXfrm>
        <a:off x="2914054" y="93821"/>
        <a:ext cx="2553890" cy="1021556"/>
      </dsp:txXfrm>
    </dsp:sp>
    <dsp:sp modelId="{D41C38CE-EE5C-4816-BB38-6D53D16097C7}">
      <dsp:nvSpPr>
        <dsp:cNvPr id="0" name=""/>
        <dsp:cNvSpPr/>
      </dsp:nvSpPr>
      <dsp:spPr>
        <a:xfrm>
          <a:off x="2914054" y="1115378"/>
          <a:ext cx="2553890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The risk that a misstatement will not be prevented or detected and corrected on a timely basis by accounting and internal control systems.</a:t>
          </a:r>
          <a:endParaRPr lang="en-US" sz="1600" kern="1200" dirty="0"/>
        </a:p>
      </dsp:txBody>
      <dsp:txXfrm>
        <a:off x="2914054" y="1115378"/>
        <a:ext cx="2553890" cy="2854800"/>
      </dsp:txXfrm>
    </dsp:sp>
    <dsp:sp modelId="{356C524B-575F-4967-BFAA-F76AA63E3B95}">
      <dsp:nvSpPr>
        <dsp:cNvPr id="0" name=""/>
        <dsp:cNvSpPr/>
      </dsp:nvSpPr>
      <dsp:spPr>
        <a:xfrm>
          <a:off x="5825490" y="93821"/>
          <a:ext cx="2553890" cy="10215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Detection risk</a:t>
          </a:r>
          <a:endParaRPr lang="en-US" sz="2000" kern="1200" dirty="0"/>
        </a:p>
      </dsp:txBody>
      <dsp:txXfrm>
        <a:off x="5825490" y="93821"/>
        <a:ext cx="2553890" cy="1021556"/>
      </dsp:txXfrm>
    </dsp:sp>
    <dsp:sp modelId="{58DA049E-2D84-4AAD-ADFD-8BA053749EB3}">
      <dsp:nvSpPr>
        <dsp:cNvPr id="0" name=""/>
        <dsp:cNvSpPr/>
      </dsp:nvSpPr>
      <dsp:spPr>
        <a:xfrm>
          <a:off x="5825490" y="1115378"/>
          <a:ext cx="2553890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The risk that an auditor’s substantive procedures will not detect a misstatement that exists.</a:t>
          </a:r>
          <a:endParaRPr lang="en-US" sz="1600" kern="1200" dirty="0"/>
        </a:p>
      </dsp:txBody>
      <dsp:txXfrm>
        <a:off x="5825490" y="1115378"/>
        <a:ext cx="2553890" cy="2854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F3CD0D-B02F-4139-ACA1-799B8F31C22E}" type="datetimeFigureOut">
              <a:rPr lang="en-AU" smtClean="0"/>
              <a:pPr/>
              <a:t>10/14/13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6DE6A2-BC61-4E93-8FAF-B79FA2B5B7F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8239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1C3E72-5D98-4657-A160-7951F8D05B15}" type="slidenum">
              <a:rPr lang="en-US"/>
              <a:pPr/>
              <a:t>8</a:t>
            </a:fld>
            <a:endParaRPr lang="en-US"/>
          </a:p>
        </p:txBody>
      </p:sp>
      <p:sp>
        <p:nvSpPr>
          <p:cNvPr id="471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10/14/13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16942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0430" y="2000240"/>
            <a:ext cx="5386398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0496" y="3857628"/>
            <a:ext cx="4486284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171609"/>
      </p:ext>
    </p:extLst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034CD7-37B2-42A8-AD0F-007EC8C476D8}" type="datetimeFigureOut">
              <a:rPr lang="en-AU"/>
              <a:pPr/>
              <a:t>10/14/13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D01686-8C16-45C3-ABCA-5334D71F7279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23770514"/>
      </p:ext>
    </p:extLst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5EB4B0-3543-4CF3-AFB8-E461D070B924}" type="datetimeFigureOut">
              <a:rPr lang="en-AU"/>
              <a:pPr/>
              <a:t>10/14/13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F5DAC-8E34-4631-B24B-C7A524DA54D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5770"/>
      </p:ext>
    </p:extLst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4767752"/>
      </p:ext>
    </p:extLst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350" y="274638"/>
            <a:ext cx="72834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3350" y="1600200"/>
            <a:ext cx="3565525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21275" y="1600200"/>
            <a:ext cx="3565525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145BE6C-6A76-4502-AA29-23166024B90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934462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10/14/13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733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10/14/13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0406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10/14/13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65657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10/14/13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5997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10/14/13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1020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10/14/13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077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10/14/13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9030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C201-B94E-47F6-A1C5-F90EE3643F19}" type="datetimeFigureOut">
              <a:rPr lang="en-AU" smtClean="0"/>
              <a:pPr/>
              <a:t>10/14/13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2985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theme" Target="../theme/theme2.xml"/><Relationship Id="rId7" Type="http://schemas.openxmlformats.org/officeDocument/2006/relationships/image" Target="../media/image2.jpeg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1C201-B94E-47F6-A1C5-F90EE3643F19}" type="datetimeFigureOut">
              <a:rPr lang="en-AU" smtClean="0"/>
              <a:pPr/>
              <a:t>10/14/13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015FC-AF84-42C5-8F34-0F807BEDF71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84524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214313"/>
            <a:ext cx="7858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DF91BEB-A3E7-40A6-87AB-72E8B8BAEF0C}" type="datetimeFigureOut">
              <a:rPr lang="en-AU"/>
              <a:pPr fontAlgn="base">
                <a:spcBef>
                  <a:spcPct val="0"/>
                </a:spcBef>
                <a:spcAft>
                  <a:spcPct val="0"/>
                </a:spcAft>
              </a:pPr>
              <a:t>10/14/13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7B0FC3-2429-4B2E-9561-BA67306E6ECF}" type="slidenum">
              <a:rPr lang="en-AU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5945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6" r:id="rId5"/>
  </p:sldLayoutIdLst>
  <p:transition xmlns:p14="http://schemas.microsoft.com/office/powerpoint/2010/main"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1760" y="1628800"/>
            <a:ext cx="7772400" cy="1470025"/>
          </a:xfrm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chemeClr val="accent5">
                    <a:lumMod val="50000"/>
                  </a:schemeClr>
                </a:solidFill>
              </a:rPr>
              <a:t>Chapter 8:</a:t>
            </a:r>
            <a:br>
              <a:rPr lang="en-AU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AU" b="1" dirty="0" smtClean="0">
                <a:solidFill>
                  <a:schemeClr val="accent5">
                    <a:lumMod val="50000"/>
                  </a:schemeClr>
                </a:solidFill>
              </a:rPr>
              <a:t>Internal Controls II</a:t>
            </a:r>
            <a:endParaRPr lang="en-A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59832" y="4797152"/>
            <a:ext cx="6400800" cy="1752600"/>
          </a:xfrm>
        </p:spPr>
        <p:txBody>
          <a:bodyPr/>
          <a:lstStyle/>
          <a:p>
            <a:pPr>
              <a:defRPr/>
            </a:pPr>
            <a:r>
              <a:rPr lang="en-AU" sz="2400" dirty="0">
                <a:solidFill>
                  <a:schemeClr val="accent5">
                    <a:lumMod val="50000"/>
                  </a:schemeClr>
                </a:solidFill>
              </a:rPr>
              <a:t>Prepared by </a:t>
            </a:r>
          </a:p>
          <a:p>
            <a:pPr>
              <a:defRPr/>
            </a:pPr>
            <a:r>
              <a:rPr lang="en-AU" sz="2400" dirty="0">
                <a:solidFill>
                  <a:schemeClr val="accent5">
                    <a:lumMod val="50000"/>
                  </a:schemeClr>
                </a:solidFill>
              </a:rPr>
              <a:t>Kent Wilson</a:t>
            </a:r>
          </a:p>
          <a:p>
            <a:pPr>
              <a:defRPr/>
            </a:pPr>
            <a:r>
              <a:rPr lang="en-AU" sz="2400" dirty="0">
                <a:solidFill>
                  <a:schemeClr val="accent5">
                    <a:lumMod val="50000"/>
                  </a:schemeClr>
                </a:solidFill>
              </a:rPr>
              <a:t>University of South Australia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96723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142875" y="214313"/>
            <a:ext cx="77152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</a:rPr>
              <a:t>Preventive, Detective &amp; Corrective Controls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642938" y="2348880"/>
            <a:ext cx="8229600" cy="3744416"/>
          </a:xfrm>
        </p:spPr>
        <p:txBody>
          <a:bodyPr/>
          <a:lstStyle/>
          <a:p>
            <a:pPr marL="531813" indent="-531813">
              <a:buFont typeface="Wingdings" pitchFamily="2" charset="2"/>
              <a:buChar char="q"/>
            </a:pPr>
            <a:r>
              <a:rPr lang="en-US" b="1" i="1" dirty="0" smtClean="0"/>
              <a:t>Two broad control classifications:</a:t>
            </a:r>
          </a:p>
          <a:p>
            <a:pPr>
              <a:buFont typeface="Wingdings" pitchFamily="2" charset="2"/>
              <a:buNone/>
            </a:pPr>
            <a:endParaRPr lang="en-US" b="1" i="1" dirty="0" smtClean="0"/>
          </a:p>
          <a:p>
            <a:pPr marL="457200" lvl="1" indent="0">
              <a:buSzPct val="75000"/>
              <a:buNone/>
            </a:pPr>
            <a:r>
              <a:rPr lang="en-US" dirty="0" smtClean="0"/>
              <a:t>1. Preventive, detective &amp; corrective</a:t>
            </a:r>
          </a:p>
          <a:p>
            <a:pPr marL="971550" lvl="1" indent="-514350">
              <a:buSzPct val="75000"/>
              <a:buFont typeface="Courier New" pitchFamily="49" charset="0"/>
              <a:buNone/>
            </a:pPr>
            <a:endParaRPr lang="en-US" dirty="0" smtClean="0"/>
          </a:p>
          <a:p>
            <a:pPr marL="457200" lvl="1" indent="0">
              <a:buSzPct val="75000"/>
              <a:buNone/>
            </a:pPr>
            <a:r>
              <a:rPr lang="en-US" dirty="0" smtClean="0"/>
              <a:t>2. Input, processing and output controls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214313" y="214313"/>
            <a:ext cx="7643812" cy="1143000"/>
          </a:xfrm>
        </p:spPr>
        <p:txBody>
          <a:bodyPr>
            <a:norm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</a:rPr>
              <a:t>Preventive &amp; Detective Controls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785813" y="2060848"/>
            <a:ext cx="7900987" cy="4582840"/>
          </a:xfrm>
        </p:spPr>
        <p:txBody>
          <a:bodyPr>
            <a:normAutofit fontScale="92500" lnSpcReduction="10000"/>
          </a:bodyPr>
          <a:lstStyle/>
          <a:p>
            <a:pPr marL="531813" indent="-531813">
              <a:buFont typeface="Wingdings" pitchFamily="2" charset="2"/>
              <a:buChar char="q"/>
            </a:pPr>
            <a:r>
              <a:rPr lang="en-AU" b="1" i="1" dirty="0" smtClean="0"/>
              <a:t>Preventive controls</a:t>
            </a:r>
            <a:r>
              <a:rPr lang="en-AU" dirty="0" smtClean="0"/>
              <a:t> are designed to stop errors or irregularities occurring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Input controls</a:t>
            </a:r>
          </a:p>
          <a:p>
            <a:pPr lvl="1">
              <a:buFont typeface="Courier New" pitchFamily="49" charset="0"/>
              <a:buNone/>
            </a:pPr>
            <a:endParaRPr lang="en-AU" dirty="0" smtClean="0"/>
          </a:p>
          <a:p>
            <a:pPr marL="531813" indent="-531813">
              <a:buFont typeface="Wingdings" pitchFamily="2" charset="2"/>
              <a:buChar char="q"/>
            </a:pPr>
            <a:r>
              <a:rPr lang="en-AU" b="1" i="1" dirty="0" smtClean="0"/>
              <a:t>Detective controls</a:t>
            </a:r>
            <a:r>
              <a:rPr lang="en-AU" b="1" dirty="0" smtClean="0"/>
              <a:t> </a:t>
            </a:r>
            <a:r>
              <a:rPr lang="en-AU" dirty="0" smtClean="0"/>
              <a:t>will not prevent errors from occurring but rather they alert those using the system to errors and anomalies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Reconciliations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Batch totals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Independent reviews</a:t>
            </a:r>
          </a:p>
          <a:p>
            <a:pPr lvl="1"/>
            <a:endParaRPr lang="en-AU" dirty="0" smtClean="0"/>
          </a:p>
          <a:p>
            <a:endParaRPr lang="en-AU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214313" y="214313"/>
            <a:ext cx="7643812" cy="1143000"/>
          </a:xfrm>
        </p:spPr>
        <p:txBody>
          <a:bodyPr/>
          <a:lstStyle/>
          <a:p>
            <a:pPr algn="ctr"/>
            <a:r>
              <a:rPr lang="en-AU" b="1" dirty="0" smtClean="0">
                <a:solidFill>
                  <a:schemeClr val="bg1"/>
                </a:solidFill>
              </a:rPr>
              <a:t>Corrective Controls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714375" y="2564904"/>
            <a:ext cx="8229600" cy="3528392"/>
          </a:xfrm>
        </p:spPr>
        <p:txBody>
          <a:bodyPr/>
          <a:lstStyle/>
          <a:p>
            <a:pPr marL="531813" indent="-531813">
              <a:buFont typeface="Wingdings" pitchFamily="2" charset="2"/>
              <a:buChar char="q"/>
            </a:pPr>
            <a:r>
              <a:rPr lang="en-AU" b="1" i="1" dirty="0" smtClean="0"/>
              <a:t>Corrective controls</a:t>
            </a:r>
            <a:r>
              <a:rPr lang="en-AU" dirty="0" smtClean="0"/>
              <a:t> are designed to correct an error or irregularity after it has occurred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Disaster recovery plan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 Virus protection software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142875" y="214313"/>
            <a:ext cx="77152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</a:rPr>
              <a:t>Input, Processing &amp; Output Controls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785813" y="1916832"/>
            <a:ext cx="8229600" cy="4680520"/>
          </a:xfrm>
        </p:spPr>
        <p:txBody>
          <a:bodyPr>
            <a:normAutofit fontScale="92500" lnSpcReduction="10000"/>
          </a:bodyPr>
          <a:lstStyle/>
          <a:p>
            <a:pPr marL="531813" indent="-531813">
              <a:buFont typeface="Wingdings" pitchFamily="2" charset="2"/>
              <a:buChar char="q"/>
            </a:pPr>
            <a:r>
              <a:rPr lang="en-AU" b="1" i="1" dirty="0" smtClean="0"/>
              <a:t>Input controls: </a:t>
            </a:r>
            <a:r>
              <a:rPr lang="en-AU" dirty="0" smtClean="0"/>
              <a:t>are designed to detect errors or irregularities at the time data are first entered into the system</a:t>
            </a:r>
          </a:p>
          <a:p>
            <a:endParaRPr lang="en-AU" dirty="0" smtClean="0"/>
          </a:p>
          <a:p>
            <a:pPr marL="531813" indent="-531813">
              <a:buFont typeface="Wingdings" pitchFamily="2" charset="2"/>
              <a:buChar char="q"/>
            </a:pPr>
            <a:r>
              <a:rPr lang="en-AU" b="1" i="1" dirty="0" smtClean="0"/>
              <a:t>Processing controls: </a:t>
            </a:r>
            <a:r>
              <a:rPr lang="en-AU" dirty="0" smtClean="0"/>
              <a:t>are put in place to detect any errors or irregularities during the processing of data</a:t>
            </a:r>
          </a:p>
          <a:p>
            <a:endParaRPr lang="en-AU" dirty="0" smtClean="0"/>
          </a:p>
          <a:p>
            <a:pPr marL="531813" indent="-531813">
              <a:buFont typeface="Wingdings" pitchFamily="2" charset="2"/>
              <a:buChar char="q"/>
            </a:pPr>
            <a:r>
              <a:rPr lang="en-AU" b="1" i="1" dirty="0" smtClean="0"/>
              <a:t>Output controls: </a:t>
            </a:r>
            <a:r>
              <a:rPr lang="en-AU" dirty="0" smtClean="0"/>
              <a:t>are designed to protect the outputs of the system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42875" y="214313"/>
            <a:ext cx="77152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</a:rPr>
              <a:t>COSO, COBIT &amp; Control Activities</a:t>
            </a:r>
          </a:p>
        </p:txBody>
      </p:sp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2" cstate="print"/>
          <a:srcRect t="1060"/>
          <a:stretch>
            <a:fillRect/>
          </a:stretch>
        </p:blipFill>
        <p:spPr bwMode="auto">
          <a:xfrm>
            <a:off x="827584" y="1815329"/>
            <a:ext cx="7560840" cy="4463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1928813"/>
            <a:ext cx="74961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57250" y="3286125"/>
            <a:ext cx="7467600" cy="2676525"/>
          </a:xfrm>
          <a:noFill/>
        </p:spPr>
      </p:pic>
      <p:sp>
        <p:nvSpPr>
          <p:cNvPr id="12292" name="Title 1"/>
          <p:cNvSpPr>
            <a:spLocks noGrp="1"/>
          </p:cNvSpPr>
          <p:nvPr>
            <p:ph type="title"/>
          </p:nvPr>
        </p:nvSpPr>
        <p:spPr>
          <a:xfrm>
            <a:off x="0" y="214313"/>
            <a:ext cx="7858125" cy="1143000"/>
          </a:xfrm>
        </p:spPr>
        <p:txBody>
          <a:bodyPr>
            <a:normAutofit/>
          </a:bodyPr>
          <a:lstStyle/>
          <a:p>
            <a:pPr algn="ctr"/>
            <a:r>
              <a:rPr lang="en-AU" sz="4000" b="1" dirty="0" smtClean="0">
                <a:solidFill>
                  <a:schemeClr val="bg1"/>
                </a:solidFill>
              </a:rPr>
              <a:t>COSO, COBIT &amp; Control Activities</a:t>
            </a:r>
            <a:r>
              <a:rPr lang="en-AU" sz="4000" dirty="0" smtClean="0">
                <a:solidFill>
                  <a:schemeClr val="bg1"/>
                </a:solidFill>
              </a:rPr>
              <a:t> </a:t>
            </a:r>
            <a:r>
              <a:rPr lang="en-AU" sz="1800" b="1" dirty="0" smtClean="0">
                <a:solidFill>
                  <a:schemeClr val="bg1"/>
                </a:solidFill>
              </a:rPr>
              <a:t>(cont)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57313" y="1643063"/>
            <a:ext cx="6573837" cy="4972050"/>
          </a:xfrm>
          <a:noFill/>
        </p:spPr>
      </p:pic>
      <p:sp>
        <p:nvSpPr>
          <p:cNvPr id="13315" name="Title 1"/>
          <p:cNvSpPr>
            <a:spLocks noGrp="1"/>
          </p:cNvSpPr>
          <p:nvPr>
            <p:ph type="title"/>
          </p:nvPr>
        </p:nvSpPr>
        <p:spPr>
          <a:xfrm>
            <a:off x="0" y="214313"/>
            <a:ext cx="7858125" cy="1143000"/>
          </a:xfrm>
        </p:spPr>
        <p:txBody>
          <a:bodyPr>
            <a:normAutofit/>
          </a:bodyPr>
          <a:lstStyle/>
          <a:p>
            <a:pPr algn="ctr"/>
            <a:r>
              <a:rPr lang="en-AU" sz="4000" b="1" dirty="0" smtClean="0">
                <a:solidFill>
                  <a:schemeClr val="bg1"/>
                </a:solidFill>
              </a:rPr>
              <a:t>COSO, COBIT &amp; Control Activities </a:t>
            </a:r>
            <a:r>
              <a:rPr lang="en-AU" sz="1800" b="1" dirty="0" smtClean="0">
                <a:solidFill>
                  <a:schemeClr val="bg1"/>
                </a:solidFill>
              </a:rPr>
              <a:t>(cont)</a:t>
            </a:r>
            <a:endParaRPr lang="en-AU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42875" y="214313"/>
            <a:ext cx="7715250" cy="1143000"/>
          </a:xfrm>
        </p:spPr>
        <p:txBody>
          <a:bodyPr/>
          <a:lstStyle/>
          <a:p>
            <a:pPr algn="ctr"/>
            <a:r>
              <a:rPr lang="en-AU" b="1" dirty="0" smtClean="0">
                <a:solidFill>
                  <a:schemeClr val="bg1"/>
                </a:solidFill>
              </a:rPr>
              <a:t>Aims of a Computerised AIS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539552" y="2276872"/>
            <a:ext cx="8424936" cy="4392488"/>
          </a:xfrm>
        </p:spPr>
        <p:txBody>
          <a:bodyPr/>
          <a:lstStyle/>
          <a:p>
            <a:pPr marL="531813" indent="-531813">
              <a:buFont typeface="Wingdings" pitchFamily="2" charset="2"/>
              <a:buChar char="q"/>
            </a:pPr>
            <a:r>
              <a:rPr lang="en-AU" b="1" i="1" dirty="0" smtClean="0"/>
              <a:t>Proper authorisation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Appropriate authority given prior to the execution of transactions or the modification of software</a:t>
            </a:r>
          </a:p>
          <a:p>
            <a:pPr lvl="1">
              <a:buFont typeface="Courier New" pitchFamily="49" charset="0"/>
              <a:buNone/>
            </a:pPr>
            <a:endParaRPr lang="en-AU" dirty="0" smtClean="0"/>
          </a:p>
          <a:p>
            <a:pPr marL="531813" indent="-531813">
              <a:buFont typeface="Wingdings" pitchFamily="2" charset="2"/>
              <a:buChar char="q"/>
            </a:pPr>
            <a:r>
              <a:rPr lang="en-AU" b="1" i="1" dirty="0" smtClean="0"/>
              <a:t>Proper recording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Input validity 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Input accuracy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-396552" y="476671"/>
            <a:ext cx="8254677" cy="880641"/>
          </a:xfrm>
        </p:spPr>
        <p:txBody>
          <a:bodyPr>
            <a:normAutofit fontScale="90000"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</a:rPr>
              <a:t>Aims of a Computerised AIS</a:t>
            </a:r>
            <a:r>
              <a:rPr lang="en-AU" sz="4000" b="1" dirty="0" smtClean="0">
                <a:solidFill>
                  <a:schemeClr val="bg1"/>
                </a:solidFill>
              </a:rPr>
              <a:t> </a:t>
            </a:r>
            <a:r>
              <a:rPr lang="en-AU" sz="2000" b="1" dirty="0" smtClean="0">
                <a:solidFill>
                  <a:schemeClr val="bg1"/>
                </a:solidFill>
              </a:rPr>
              <a:t>(Cont)</a:t>
            </a:r>
            <a:br>
              <a:rPr lang="en-AU" sz="2000" b="1" dirty="0" smtClean="0">
                <a:solidFill>
                  <a:schemeClr val="bg1"/>
                </a:solidFill>
              </a:rPr>
            </a:br>
            <a:endParaRPr lang="en-AU" sz="2000" dirty="0" smtClean="0">
              <a:solidFill>
                <a:schemeClr val="bg1"/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928688" y="1857374"/>
            <a:ext cx="7758112" cy="4739977"/>
          </a:xfrm>
        </p:spPr>
        <p:txBody>
          <a:bodyPr>
            <a:normAutofit/>
          </a:bodyPr>
          <a:lstStyle/>
          <a:p>
            <a:pPr marL="531813" indent="-531813">
              <a:buFont typeface="Wingdings" pitchFamily="2" charset="2"/>
              <a:buChar char="q"/>
            </a:pPr>
            <a:r>
              <a:rPr lang="en-AU" b="1" i="1" dirty="0" smtClean="0"/>
              <a:t>Completeness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Input completeness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Transactions handled by the system</a:t>
            </a:r>
          </a:p>
          <a:p>
            <a:pPr lvl="1">
              <a:buFont typeface="Courier New" pitchFamily="49" charset="0"/>
              <a:buNone/>
            </a:pPr>
            <a:endParaRPr lang="en-AU" dirty="0" smtClean="0"/>
          </a:p>
          <a:p>
            <a:pPr marL="531813" indent="-531813">
              <a:buFont typeface="Wingdings" pitchFamily="2" charset="2"/>
              <a:buChar char="q"/>
            </a:pPr>
            <a:r>
              <a:rPr lang="en-AU" b="1" i="1" dirty="0" smtClean="0"/>
              <a:t>Timeliness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Ensuring data are captured, processed, stored and made accessible in a timely manner, to enable the production of useful information for system users</a:t>
            </a:r>
          </a:p>
          <a:p>
            <a:endParaRPr lang="en-AU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142875" y="214313"/>
            <a:ext cx="7715250" cy="1143000"/>
          </a:xfrm>
        </p:spPr>
        <p:txBody>
          <a:bodyPr/>
          <a:lstStyle/>
          <a:p>
            <a:pPr algn="ctr"/>
            <a:r>
              <a:rPr lang="en-AU" b="1" dirty="0" smtClean="0">
                <a:solidFill>
                  <a:schemeClr val="bg1"/>
                </a:solidFill>
              </a:rPr>
              <a:t>General Controls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928688" y="1714500"/>
            <a:ext cx="7572375" cy="4954860"/>
          </a:xfrm>
        </p:spPr>
        <p:txBody>
          <a:bodyPr>
            <a:normAutofit lnSpcReduction="10000"/>
          </a:bodyPr>
          <a:lstStyle/>
          <a:p>
            <a:pPr marL="531813" indent="-531813">
              <a:buFont typeface="Wingdings" pitchFamily="2" charset="2"/>
              <a:buChar char="q"/>
            </a:pPr>
            <a:r>
              <a:rPr lang="en-AU" b="1" i="1" dirty="0" smtClean="0"/>
              <a:t>General controls </a:t>
            </a:r>
            <a:r>
              <a:rPr lang="en-AU" dirty="0" smtClean="0"/>
              <a:t>are those that relate across all the information systems in an organisation. </a:t>
            </a:r>
            <a:r>
              <a:rPr lang="en-AU" b="1" i="1" dirty="0" smtClean="0">
                <a:solidFill>
                  <a:schemeClr val="tx2"/>
                </a:solidFill>
              </a:rPr>
              <a:t>They include:</a:t>
            </a:r>
          </a:p>
          <a:p>
            <a:pPr marL="531813" indent="-531813">
              <a:buNone/>
            </a:pPr>
            <a:endParaRPr lang="en-AU" b="1" i="1" dirty="0" smtClean="0">
              <a:solidFill>
                <a:schemeClr val="tx2"/>
              </a:solidFill>
            </a:endParaRP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Physical controls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Segregation of duties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User access 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Systems development procedures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User awareness of risks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Data storage procedures</a:t>
            </a:r>
          </a:p>
          <a:p>
            <a:pPr lvl="1"/>
            <a:endParaRPr lang="en-AU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214313" y="214313"/>
            <a:ext cx="764381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</a:rPr>
              <a:t>Control Activities, Business Processes &amp; Accounting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785813" y="1785938"/>
            <a:ext cx="8043862" cy="4595390"/>
          </a:xfrm>
        </p:spPr>
        <p:txBody>
          <a:bodyPr>
            <a:normAutofit fontScale="92500" lnSpcReduction="10000"/>
          </a:bodyPr>
          <a:lstStyle/>
          <a:p>
            <a:pPr marL="531813" indent="-531813">
              <a:buFont typeface="Wingdings" pitchFamily="2" charset="2"/>
              <a:buChar char="q"/>
            </a:pPr>
            <a:r>
              <a:rPr lang="en-AU" dirty="0" smtClean="0"/>
              <a:t>Financial statements make a series of assertions about the events that have taken place and the balances that are presented</a:t>
            </a:r>
          </a:p>
          <a:p>
            <a:pPr>
              <a:buFont typeface="Wingdings" pitchFamily="2" charset="2"/>
              <a:buNone/>
            </a:pPr>
            <a:r>
              <a:rPr lang="en-AU" dirty="0" smtClean="0"/>
              <a:t> </a:t>
            </a:r>
          </a:p>
          <a:p>
            <a:pPr marL="531813" indent="-531813">
              <a:buFont typeface="Wingdings" pitchFamily="2" charset="2"/>
              <a:buChar char="q"/>
            </a:pPr>
            <a:r>
              <a:rPr lang="en-AU" dirty="0" smtClean="0"/>
              <a:t>Applying internal controls involves an evaluation of these assertions coupled with a risk assessment</a:t>
            </a:r>
          </a:p>
          <a:p>
            <a:endParaRPr lang="en-AU" dirty="0" smtClean="0"/>
          </a:p>
          <a:p>
            <a:pPr marL="531813" indent="-531813">
              <a:buFont typeface="Wingdings" pitchFamily="2" charset="2"/>
              <a:buChar char="q"/>
            </a:pPr>
            <a:r>
              <a:rPr lang="en-AU" dirty="0" smtClean="0"/>
              <a:t>Once risk has been identified it needs to be evaluated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42875" y="214313"/>
            <a:ext cx="7715250" cy="1143000"/>
          </a:xfrm>
        </p:spPr>
        <p:txBody>
          <a:bodyPr/>
          <a:lstStyle/>
          <a:p>
            <a:pPr algn="ctr"/>
            <a:r>
              <a:rPr lang="en-AU" b="1" dirty="0" smtClean="0">
                <a:solidFill>
                  <a:schemeClr val="bg1"/>
                </a:solidFill>
              </a:rPr>
              <a:t>Physical Controls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642938" y="2132856"/>
            <a:ext cx="8229600" cy="4536504"/>
          </a:xfrm>
        </p:spPr>
        <p:txBody>
          <a:bodyPr>
            <a:normAutofit lnSpcReduction="10000"/>
          </a:bodyPr>
          <a:lstStyle/>
          <a:p>
            <a:pPr marL="531813" indent="-531813">
              <a:buFont typeface="Wingdings" pitchFamily="2" charset="2"/>
              <a:buChar char="q"/>
            </a:pPr>
            <a:r>
              <a:rPr lang="en-AU" i="1" dirty="0" smtClean="0"/>
              <a:t>Physical controls are concerned with restricting access to physical resources</a:t>
            </a:r>
          </a:p>
          <a:p>
            <a:pPr>
              <a:buFont typeface="Wingdings" pitchFamily="2" charset="2"/>
              <a:buNone/>
            </a:pPr>
            <a:endParaRPr lang="en-AU" i="1" dirty="0" smtClean="0"/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Locked  premises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Discrete premises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Swipe card access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Biometric access controls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Onsite security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Security cameras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179512" y="214313"/>
            <a:ext cx="7678613" cy="1143000"/>
          </a:xfrm>
        </p:spPr>
        <p:txBody>
          <a:bodyPr>
            <a:norm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</a:rPr>
              <a:t>Segregation of Duties &amp; User Access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539552" y="2060848"/>
            <a:ext cx="8401050" cy="4608512"/>
          </a:xfrm>
        </p:spPr>
        <p:txBody>
          <a:bodyPr>
            <a:normAutofit lnSpcReduction="10000"/>
          </a:bodyPr>
          <a:lstStyle/>
          <a:p>
            <a:pPr marL="531813" indent="-531813">
              <a:buFont typeface="Wingdings" pitchFamily="2" charset="2"/>
              <a:buChar char="q"/>
            </a:pPr>
            <a:r>
              <a:rPr lang="en-AU" b="1" i="1" dirty="0" smtClean="0"/>
              <a:t>Segregation of duties: </a:t>
            </a:r>
            <a:r>
              <a:rPr lang="en-AU" dirty="0" smtClean="0"/>
              <a:t>involves the separating of employee duties and responsibilities  in a way that ensures that an individual employee cannot carry out a fraud without being detected</a:t>
            </a:r>
          </a:p>
          <a:p>
            <a:endParaRPr lang="en-AU" dirty="0" smtClean="0"/>
          </a:p>
          <a:p>
            <a:pPr marL="531813" indent="-531813">
              <a:buFont typeface="Wingdings" pitchFamily="2" charset="2"/>
              <a:buChar char="q"/>
            </a:pPr>
            <a:r>
              <a:rPr lang="en-AU" b="1" i="1" dirty="0" smtClean="0"/>
              <a:t>User access: </a:t>
            </a:r>
            <a:r>
              <a:rPr lang="en-AU" dirty="0" smtClean="0"/>
              <a:t>relates to the access of users to the systems within the organisation. </a:t>
            </a:r>
          </a:p>
          <a:p>
            <a:pPr lvl="1">
              <a:buFont typeface="Courier New" pitchFamily="49" charset="0"/>
              <a:buChar char="o"/>
            </a:pPr>
            <a:r>
              <a:rPr lang="en-AU" sz="2400" b="1" i="1" dirty="0" smtClean="0">
                <a:solidFill>
                  <a:schemeClr val="tx2"/>
                </a:solidFill>
              </a:rPr>
              <a:t>A key issue is having appropriate secure passwords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285750" y="214313"/>
            <a:ext cx="7572375" cy="1143000"/>
          </a:xfrm>
        </p:spPr>
        <p:txBody>
          <a:bodyPr/>
          <a:lstStyle/>
          <a:p>
            <a:pPr algn="ctr"/>
            <a:r>
              <a:rPr lang="en-AU" b="1" dirty="0" smtClean="0">
                <a:solidFill>
                  <a:schemeClr val="bg1"/>
                </a:solidFill>
              </a:rPr>
              <a:t>Risk Awareness &amp; Data Storage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714375" y="1988840"/>
            <a:ext cx="8229600" cy="4536504"/>
          </a:xfrm>
        </p:spPr>
        <p:txBody>
          <a:bodyPr>
            <a:normAutofit fontScale="92500"/>
          </a:bodyPr>
          <a:lstStyle/>
          <a:p>
            <a:pPr marL="531813" indent="-531813">
              <a:buFont typeface="Wingdings" pitchFamily="2" charset="2"/>
              <a:buChar char="q"/>
            </a:pPr>
            <a:r>
              <a:rPr lang="en-AU" dirty="0" smtClean="0"/>
              <a:t>Organisations need to ensure that the users of a system are aware of the security threats &amp; risks and that organisational policies are followed</a:t>
            </a:r>
          </a:p>
          <a:p>
            <a:endParaRPr lang="en-AU" dirty="0" smtClean="0"/>
          </a:p>
          <a:p>
            <a:pPr marL="531813" indent="-531813">
              <a:buFont typeface="Wingdings" pitchFamily="2" charset="2"/>
              <a:buChar char="q"/>
            </a:pPr>
            <a:r>
              <a:rPr lang="en-AU" dirty="0" smtClean="0"/>
              <a:t>Data is one of an organisations most valuable resources. Appropriate data storage policies need to be implemented: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Restrictions on access</a:t>
            </a:r>
          </a:p>
          <a:p>
            <a:pPr lvl="1">
              <a:buFont typeface="Courier New" pitchFamily="49" charset="0"/>
              <a:buChar char="o"/>
            </a:pPr>
            <a:r>
              <a:rPr lang="en-AU" b="1" i="1" dirty="0" smtClean="0">
                <a:solidFill>
                  <a:schemeClr val="tx2"/>
                </a:solidFill>
              </a:rPr>
              <a:t>Offsite backup is critical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142875" y="214313"/>
            <a:ext cx="771525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>
                <a:solidFill>
                  <a:schemeClr val="bg1"/>
                </a:solidFill>
              </a:rPr>
              <a:t>Application Controls – Input Controls</a:t>
            </a:r>
          </a:p>
        </p:txBody>
      </p:sp>
      <p:sp>
        <p:nvSpPr>
          <p:cNvPr id="20483" name="Content Placeholder 3"/>
          <p:cNvSpPr>
            <a:spLocks noGrp="1"/>
          </p:cNvSpPr>
          <p:nvPr>
            <p:ph sz="half" idx="1"/>
          </p:nvPr>
        </p:nvSpPr>
        <p:spPr>
          <a:xfrm>
            <a:off x="827584" y="2332037"/>
            <a:ext cx="3643313" cy="4525963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AU" dirty="0" smtClean="0"/>
              <a:t>Standardised forms</a:t>
            </a:r>
          </a:p>
          <a:p>
            <a:pPr>
              <a:buFont typeface="Courier New" pitchFamily="49" charset="0"/>
              <a:buChar char="o"/>
            </a:pPr>
            <a:r>
              <a:rPr lang="en-AU" dirty="0" err="1" smtClean="0"/>
              <a:t>Prenumbered</a:t>
            </a:r>
            <a:r>
              <a:rPr lang="en-AU" dirty="0" smtClean="0"/>
              <a:t> documents</a:t>
            </a:r>
          </a:p>
          <a:p>
            <a:pPr>
              <a:buFont typeface="Courier New" pitchFamily="49" charset="0"/>
              <a:buChar char="o"/>
            </a:pPr>
            <a:r>
              <a:rPr lang="en-AU" dirty="0" smtClean="0"/>
              <a:t>Sequence Checks</a:t>
            </a:r>
          </a:p>
          <a:p>
            <a:pPr>
              <a:buFont typeface="Courier New" pitchFamily="49" charset="0"/>
              <a:buChar char="o"/>
            </a:pPr>
            <a:r>
              <a:rPr lang="en-AU" dirty="0" smtClean="0"/>
              <a:t>Turnaround documents</a:t>
            </a:r>
          </a:p>
          <a:p>
            <a:pPr>
              <a:buFont typeface="Courier New" pitchFamily="49" charset="0"/>
              <a:buChar char="o"/>
            </a:pPr>
            <a:r>
              <a:rPr lang="en-AU" dirty="0" smtClean="0"/>
              <a:t>Data entry routines</a:t>
            </a:r>
          </a:p>
        </p:txBody>
      </p:sp>
      <p:sp>
        <p:nvSpPr>
          <p:cNvPr id="20484" name="Content Placeholder 4"/>
          <p:cNvSpPr>
            <a:spLocks noGrp="1"/>
          </p:cNvSpPr>
          <p:nvPr>
            <p:ph sz="half" idx="2"/>
          </p:nvPr>
        </p:nvSpPr>
        <p:spPr>
          <a:xfrm>
            <a:off x="4357688" y="2348880"/>
            <a:ext cx="4329112" cy="4248472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AU" dirty="0" smtClean="0"/>
              <a:t>Automated form completion</a:t>
            </a:r>
          </a:p>
          <a:p>
            <a:pPr>
              <a:buFont typeface="Courier New" pitchFamily="49" charset="0"/>
              <a:buChar char="o"/>
            </a:pPr>
            <a:r>
              <a:rPr lang="en-AU" dirty="0" smtClean="0"/>
              <a:t>Transaction authorisation procedures</a:t>
            </a:r>
          </a:p>
          <a:p>
            <a:pPr>
              <a:buFont typeface="Courier New" pitchFamily="49" charset="0"/>
              <a:buChar char="o"/>
            </a:pPr>
            <a:r>
              <a:rPr lang="en-AU" dirty="0" smtClean="0"/>
              <a:t>Batch totals</a:t>
            </a:r>
          </a:p>
          <a:p>
            <a:pPr>
              <a:buFont typeface="Courier New" pitchFamily="49" charset="0"/>
              <a:buChar char="o"/>
            </a:pPr>
            <a:r>
              <a:rPr lang="en-AU" dirty="0" smtClean="0"/>
              <a:t>Independent review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7632848" cy="1143000"/>
          </a:xfrm>
        </p:spPr>
        <p:txBody>
          <a:bodyPr>
            <a:normAutofit fontScale="90000"/>
          </a:bodyPr>
          <a:lstStyle/>
          <a:p>
            <a:r>
              <a:rPr lang="en-AU" sz="3600" b="1" dirty="0" smtClean="0">
                <a:solidFill>
                  <a:schemeClr val="bg1"/>
                </a:solidFill>
              </a:rPr>
              <a:t>Application Controls – Processing Controls </a:t>
            </a:r>
            <a:endParaRPr lang="en-AU" sz="3600" dirty="0" smtClean="0">
              <a:solidFill>
                <a:schemeClr val="bg1"/>
              </a:solidFill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899592" y="1844824"/>
            <a:ext cx="7787208" cy="4824536"/>
          </a:xfrm>
        </p:spPr>
        <p:txBody>
          <a:bodyPr>
            <a:normAutofit fontScale="92500" lnSpcReduction="20000"/>
          </a:bodyPr>
          <a:lstStyle/>
          <a:p>
            <a:pPr marL="531813" indent="-531813">
              <a:lnSpc>
                <a:spcPct val="90000"/>
              </a:lnSpc>
              <a:buFont typeface="Wingdings" pitchFamily="2" charset="2"/>
              <a:buChar char="q"/>
            </a:pPr>
            <a:r>
              <a:rPr lang="en-AU" sz="3000" i="1" dirty="0" smtClean="0"/>
              <a:t>Aim to ensure data is correctly and accurately processed</a:t>
            </a:r>
          </a:p>
          <a:p>
            <a:pPr marL="531813" indent="-531813">
              <a:lnSpc>
                <a:spcPct val="90000"/>
              </a:lnSpc>
              <a:buNone/>
            </a:pPr>
            <a:r>
              <a:rPr lang="en-AU" sz="3000" dirty="0" smtClean="0"/>
              <a:t>	</a:t>
            </a:r>
            <a:endParaRPr lang="en-AU" dirty="0" smtClean="0"/>
          </a:p>
          <a:p>
            <a:pPr marL="804863" indent="-273050">
              <a:lnSpc>
                <a:spcPct val="90000"/>
              </a:lnSpc>
              <a:buFont typeface="Courier New" pitchFamily="49" charset="0"/>
              <a:buChar char="o"/>
            </a:pPr>
            <a:r>
              <a:rPr lang="en-AU" sz="3000" dirty="0" smtClean="0"/>
              <a:t>Run-to-run totals</a:t>
            </a:r>
          </a:p>
          <a:p>
            <a:pPr marL="531813" indent="-531813">
              <a:lnSpc>
                <a:spcPct val="90000"/>
              </a:lnSpc>
              <a:buFont typeface="Arial" charset="0"/>
              <a:buNone/>
            </a:pPr>
            <a:endParaRPr lang="en-AU" sz="3000" dirty="0" smtClean="0"/>
          </a:p>
          <a:p>
            <a:pPr marL="804863" indent="-273050">
              <a:lnSpc>
                <a:spcPct val="90000"/>
              </a:lnSpc>
              <a:buFont typeface="Courier New" pitchFamily="49" charset="0"/>
              <a:buChar char="o"/>
            </a:pPr>
            <a:r>
              <a:rPr lang="en-AU" sz="3000" dirty="0" smtClean="0"/>
              <a:t>Reconciliations</a:t>
            </a:r>
          </a:p>
          <a:p>
            <a:pPr marL="531813" indent="-531813">
              <a:lnSpc>
                <a:spcPct val="90000"/>
              </a:lnSpc>
              <a:buFont typeface="Courier New" pitchFamily="49" charset="0"/>
              <a:buChar char="o"/>
            </a:pPr>
            <a:endParaRPr lang="en-AU" sz="3000" dirty="0" smtClean="0"/>
          </a:p>
          <a:p>
            <a:pPr marL="804863" indent="-273050">
              <a:lnSpc>
                <a:spcPct val="90000"/>
              </a:lnSpc>
              <a:buFont typeface="Courier New" pitchFamily="49" charset="0"/>
              <a:buChar char="o"/>
            </a:pPr>
            <a:r>
              <a:rPr lang="en-AU" sz="3000" dirty="0" smtClean="0"/>
              <a:t>Batch totals</a:t>
            </a:r>
          </a:p>
          <a:p>
            <a:pPr marL="531813" indent="-531813">
              <a:lnSpc>
                <a:spcPct val="90000"/>
              </a:lnSpc>
              <a:buFont typeface="Courier New" pitchFamily="49" charset="0"/>
              <a:buChar char="o"/>
            </a:pPr>
            <a:endParaRPr lang="en-AU" sz="3000" dirty="0" smtClean="0"/>
          </a:p>
          <a:p>
            <a:pPr marL="804863" indent="-273050">
              <a:lnSpc>
                <a:spcPct val="90000"/>
              </a:lnSpc>
              <a:buFont typeface="Courier New" pitchFamily="49" charset="0"/>
              <a:buChar char="o"/>
            </a:pPr>
            <a:r>
              <a:rPr lang="en-AU" sz="3000" dirty="0" smtClean="0"/>
              <a:t>Sequence checks</a:t>
            </a:r>
          </a:p>
          <a:p>
            <a:pPr marL="531813" indent="-531813">
              <a:lnSpc>
                <a:spcPct val="90000"/>
              </a:lnSpc>
              <a:buFont typeface="Courier New" pitchFamily="49" charset="0"/>
              <a:buChar char="o"/>
            </a:pPr>
            <a:endParaRPr lang="en-AU" sz="3000" dirty="0" smtClean="0"/>
          </a:p>
          <a:p>
            <a:pPr marL="804863" indent="-273050">
              <a:lnSpc>
                <a:spcPct val="90000"/>
              </a:lnSpc>
              <a:buFont typeface="Courier New" pitchFamily="49" charset="0"/>
              <a:buChar char="o"/>
            </a:pPr>
            <a:r>
              <a:rPr lang="en-AU" sz="3000" dirty="0" smtClean="0"/>
              <a:t>Hash totals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214313" y="214313"/>
            <a:ext cx="7643812" cy="1143000"/>
          </a:xfrm>
        </p:spPr>
        <p:txBody>
          <a:bodyPr/>
          <a:lstStyle/>
          <a:p>
            <a:pPr algn="ctr"/>
            <a:r>
              <a:rPr lang="en-AU" b="1" dirty="0" smtClean="0">
                <a:solidFill>
                  <a:schemeClr val="bg1"/>
                </a:solidFill>
              </a:rPr>
              <a:t>Disaster Recovery Plans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714375" y="1916832"/>
            <a:ext cx="8229600" cy="4941168"/>
          </a:xfrm>
        </p:spPr>
        <p:txBody>
          <a:bodyPr>
            <a:normAutofit lnSpcReduction="10000"/>
          </a:bodyPr>
          <a:lstStyle/>
          <a:p>
            <a:pPr marL="450850" indent="-450850">
              <a:buFont typeface="Wingdings" pitchFamily="2" charset="2"/>
              <a:buChar char="q"/>
            </a:pPr>
            <a:r>
              <a:rPr lang="en-AU" b="1" i="1" dirty="0" smtClean="0"/>
              <a:t>Disaster recovery plan: </a:t>
            </a:r>
            <a:r>
              <a:rPr lang="en-AU" dirty="0" smtClean="0"/>
              <a:t>the strategy that the organisation will put into action, in the event of a disaster that disrupts normal operations, to resume operations as soon as possible and recover data that relate to its processes</a:t>
            </a:r>
          </a:p>
          <a:p>
            <a:pPr>
              <a:buFont typeface="Wingdings" pitchFamily="2" charset="2"/>
              <a:buNone/>
            </a:pPr>
            <a:endParaRPr lang="en-AU" dirty="0" smtClean="0"/>
          </a:p>
          <a:p>
            <a:pPr marL="450850" indent="-450850">
              <a:buFont typeface="Wingdings" pitchFamily="2" charset="2"/>
              <a:buChar char="q"/>
            </a:pPr>
            <a:r>
              <a:rPr lang="en-AU" b="1" i="1" dirty="0" smtClean="0"/>
              <a:t>Key provisions include: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Provisions for temporary sites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Staffing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Restoring business relationships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142875" y="214313"/>
            <a:ext cx="7715250" cy="1143000"/>
          </a:xfrm>
        </p:spPr>
        <p:txBody>
          <a:bodyPr/>
          <a:lstStyle/>
          <a:p>
            <a:pPr algn="ctr"/>
            <a:r>
              <a:rPr lang="en-AU" b="1" dirty="0" smtClean="0">
                <a:solidFill>
                  <a:schemeClr val="bg1"/>
                </a:solidFill>
              </a:rPr>
              <a:t>Execution of Internal Control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401050" cy="4680520"/>
          </a:xfrm>
        </p:spPr>
        <p:txBody>
          <a:bodyPr>
            <a:normAutofit/>
          </a:bodyPr>
          <a:lstStyle/>
          <a:p>
            <a:pPr marL="531813" indent="-531813">
              <a:lnSpc>
                <a:spcPct val="90000"/>
              </a:lnSpc>
              <a:buFont typeface="Wingdings" pitchFamily="2" charset="2"/>
              <a:buChar char="q"/>
            </a:pPr>
            <a:r>
              <a:rPr lang="en-AU" sz="2600" dirty="0" smtClean="0"/>
              <a:t>The consideration of control execution - be it manual or computerised – is important, since there are different characteristics of manual and computerised controls that can impact on their effectiveness within the organisation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AU" sz="2600" dirty="0" smtClean="0"/>
          </a:p>
          <a:p>
            <a:pPr lvl="1">
              <a:lnSpc>
                <a:spcPct val="90000"/>
              </a:lnSpc>
              <a:buFont typeface="Courier New" pitchFamily="49" charset="0"/>
              <a:buChar char="o"/>
            </a:pPr>
            <a:r>
              <a:rPr lang="en-AU" sz="2600" i="1" dirty="0" smtClean="0"/>
              <a:t>Manual Controls: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§"/>
            </a:pPr>
            <a:r>
              <a:rPr lang="en-AU" sz="2200" dirty="0" smtClean="0"/>
              <a:t>Prone to human error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§"/>
            </a:pPr>
            <a:r>
              <a:rPr lang="en-AU" sz="2200" dirty="0" smtClean="0"/>
              <a:t>can handle irregularities</a:t>
            </a:r>
          </a:p>
          <a:p>
            <a:pPr lvl="2">
              <a:lnSpc>
                <a:spcPct val="90000"/>
              </a:lnSpc>
              <a:buFont typeface="Arial" charset="0"/>
              <a:buNone/>
            </a:pPr>
            <a:endParaRPr lang="en-AU" sz="2200" dirty="0" smtClean="0"/>
          </a:p>
          <a:p>
            <a:pPr lvl="1">
              <a:lnSpc>
                <a:spcPct val="90000"/>
              </a:lnSpc>
              <a:buFont typeface="Courier New" pitchFamily="49" charset="0"/>
              <a:buChar char="o"/>
            </a:pPr>
            <a:r>
              <a:rPr lang="en-AU" sz="2600" i="1" dirty="0" smtClean="0"/>
              <a:t>Computer controls: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§"/>
            </a:pPr>
            <a:r>
              <a:rPr lang="en-AU" sz="2200" dirty="0" smtClean="0"/>
              <a:t>Are consistent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§"/>
            </a:pPr>
            <a:r>
              <a:rPr lang="en-AU" sz="2200" dirty="0" smtClean="0"/>
              <a:t>Rely on a sound control environment &amp; general controls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214313" y="214313"/>
            <a:ext cx="7643812" cy="1143000"/>
          </a:xfrm>
        </p:spPr>
        <p:txBody>
          <a:bodyPr/>
          <a:lstStyle/>
          <a:p>
            <a:pPr algn="ctr"/>
            <a:r>
              <a:rPr lang="en-AU" b="1" dirty="0" smtClean="0">
                <a:solidFill>
                  <a:schemeClr val="bg1"/>
                </a:solidFill>
              </a:rPr>
              <a:t>Documenting</a:t>
            </a:r>
            <a:r>
              <a:rPr lang="en-AU" b="1" dirty="0" smtClean="0"/>
              <a:t> </a:t>
            </a:r>
            <a:r>
              <a:rPr lang="en-AU" b="1" dirty="0" smtClean="0">
                <a:solidFill>
                  <a:schemeClr val="bg1"/>
                </a:solidFill>
              </a:rPr>
              <a:t>Controls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539552" y="1916832"/>
            <a:ext cx="8404423" cy="4680520"/>
          </a:xfrm>
        </p:spPr>
        <p:txBody>
          <a:bodyPr>
            <a:normAutofit/>
          </a:bodyPr>
          <a:lstStyle/>
          <a:p>
            <a:pPr marL="450850" indent="-450850">
              <a:buFont typeface="Wingdings" pitchFamily="2" charset="2"/>
              <a:buChar char="q"/>
            </a:pPr>
            <a:r>
              <a:rPr lang="en-AU" sz="2800" dirty="0" smtClean="0"/>
              <a:t>Once controls are established it is essential to ensure that documentation outlines how these controls operate</a:t>
            </a:r>
          </a:p>
          <a:p>
            <a:pPr>
              <a:buFont typeface="Wingdings" pitchFamily="2" charset="2"/>
              <a:buNone/>
            </a:pPr>
            <a:endParaRPr lang="en-AU" dirty="0" smtClean="0"/>
          </a:p>
          <a:p>
            <a:pPr marL="450850" indent="-450850">
              <a:buFont typeface="Wingdings" pitchFamily="2" charset="2"/>
              <a:buChar char="q"/>
              <a:tabLst>
                <a:tab pos="450850" algn="l"/>
              </a:tabLst>
            </a:pPr>
            <a:r>
              <a:rPr lang="en-AU" sz="2800" b="1" i="1" dirty="0" smtClean="0"/>
              <a:t>Methods of documentation:</a:t>
            </a:r>
          </a:p>
          <a:p>
            <a:pPr lvl="1">
              <a:buFont typeface="Courier New" pitchFamily="49" charset="0"/>
              <a:buChar char="o"/>
            </a:pPr>
            <a:r>
              <a:rPr lang="en-AU" sz="2400" dirty="0" smtClean="0"/>
              <a:t>Narrative descriptions</a:t>
            </a:r>
          </a:p>
          <a:p>
            <a:pPr lvl="1">
              <a:buFont typeface="Courier New" pitchFamily="49" charset="0"/>
              <a:buChar char="o"/>
            </a:pPr>
            <a:r>
              <a:rPr lang="en-AU" sz="2400" dirty="0" smtClean="0"/>
              <a:t>Questionnaires and checklists</a:t>
            </a:r>
          </a:p>
          <a:p>
            <a:pPr lvl="1">
              <a:buFont typeface="Courier New" pitchFamily="49" charset="0"/>
              <a:buChar char="o"/>
            </a:pPr>
            <a:r>
              <a:rPr lang="en-AU" sz="2400" dirty="0" smtClean="0"/>
              <a:t>Flowcharts</a:t>
            </a:r>
          </a:p>
          <a:p>
            <a:pPr lvl="1">
              <a:buFont typeface="Courier New" pitchFamily="49" charset="0"/>
              <a:buChar char="o"/>
            </a:pPr>
            <a:r>
              <a:rPr lang="en-AU" sz="2400" dirty="0" smtClean="0"/>
              <a:t>Control matrix</a:t>
            </a:r>
          </a:p>
          <a:p>
            <a:endParaRPr lang="en-AU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857250" y="214313"/>
            <a:ext cx="7000875" cy="1143000"/>
          </a:xfrm>
        </p:spPr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</a:rPr>
              <a:t>The Limitations of Controls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251520" y="1988840"/>
            <a:ext cx="8712968" cy="4176464"/>
          </a:xfrm>
        </p:spPr>
        <p:txBody>
          <a:bodyPr>
            <a:normAutofit lnSpcReduction="10000"/>
          </a:bodyPr>
          <a:lstStyle/>
          <a:p>
            <a:pPr marL="450850" indent="-450850">
              <a:buFont typeface="Wingdings" pitchFamily="2" charset="2"/>
              <a:buChar char="q"/>
            </a:pPr>
            <a:r>
              <a:rPr lang="en-AU" sz="2800" b="1" i="1" dirty="0" smtClean="0"/>
              <a:t>CPA Australia identifies five reasons </a:t>
            </a:r>
            <a:r>
              <a:rPr lang="en-AU" sz="2800" dirty="0" smtClean="0"/>
              <a:t>an internal control system does not provide 100% assurance that an organisation’s objectives will be achieved:</a:t>
            </a:r>
          </a:p>
          <a:p>
            <a:pPr marL="450850" indent="-450850">
              <a:buNone/>
            </a:pPr>
            <a:endParaRPr lang="en-AU" sz="2800" dirty="0" smtClean="0"/>
          </a:p>
          <a:p>
            <a:pPr marL="971550" lvl="1" indent="-514350">
              <a:buSzPct val="75000"/>
              <a:buFont typeface="Calibri" pitchFamily="34" charset="0"/>
              <a:buAutoNum type="arabicPeriod"/>
            </a:pPr>
            <a:r>
              <a:rPr lang="en-AU" dirty="0" smtClean="0"/>
              <a:t>Judgement error</a:t>
            </a:r>
          </a:p>
          <a:p>
            <a:pPr marL="971550" lvl="1" indent="-514350">
              <a:buSzPct val="75000"/>
              <a:buFont typeface="Calibri" pitchFamily="34" charset="0"/>
              <a:buAutoNum type="arabicPeriod"/>
            </a:pPr>
            <a:r>
              <a:rPr lang="en-AU" dirty="0" smtClean="0"/>
              <a:t>Unexpected transactions</a:t>
            </a:r>
          </a:p>
          <a:p>
            <a:pPr marL="971550" lvl="1" indent="-514350">
              <a:buSzPct val="75000"/>
              <a:buFont typeface="Calibri" pitchFamily="34" charset="0"/>
              <a:buAutoNum type="arabicPeriod"/>
            </a:pPr>
            <a:r>
              <a:rPr lang="en-AU" dirty="0" smtClean="0"/>
              <a:t>Collusion</a:t>
            </a:r>
          </a:p>
          <a:p>
            <a:pPr marL="971550" lvl="1" indent="-514350">
              <a:buSzPct val="75000"/>
              <a:buFont typeface="Calibri" pitchFamily="34" charset="0"/>
              <a:buAutoNum type="arabicPeriod"/>
            </a:pPr>
            <a:r>
              <a:rPr lang="en-AU" dirty="0" smtClean="0"/>
              <a:t>Management override</a:t>
            </a:r>
          </a:p>
          <a:p>
            <a:pPr marL="971550" lvl="1" indent="-514350">
              <a:buSzPct val="75000"/>
              <a:buFont typeface="Calibri" pitchFamily="34" charset="0"/>
              <a:buAutoNum type="arabicPeriod"/>
            </a:pPr>
            <a:r>
              <a:rPr lang="en-AU" dirty="0" smtClean="0"/>
              <a:t>Weak internal controls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142875" y="214313"/>
            <a:ext cx="7715250" cy="1143000"/>
          </a:xfrm>
        </p:spPr>
        <p:txBody>
          <a:bodyPr/>
          <a:lstStyle/>
          <a:p>
            <a:pPr algn="ctr"/>
            <a:r>
              <a:rPr lang="en-AU" b="1" dirty="0" smtClean="0">
                <a:solidFill>
                  <a:schemeClr val="bg1"/>
                </a:solidFill>
              </a:rPr>
              <a:t>Threats To Internal Controls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36504"/>
          </a:xfrm>
        </p:spPr>
        <p:txBody>
          <a:bodyPr/>
          <a:lstStyle/>
          <a:p>
            <a:pPr marL="450850" indent="-450850">
              <a:buFont typeface="Wingdings" pitchFamily="2" charset="2"/>
              <a:buChar char="q"/>
            </a:pPr>
            <a:r>
              <a:rPr lang="en-AU" i="1" dirty="0" smtClean="0"/>
              <a:t>Additional factors to those identified by CPA Australia include:</a:t>
            </a:r>
          </a:p>
          <a:p>
            <a:pPr>
              <a:buFont typeface="Wingdings" pitchFamily="2" charset="2"/>
              <a:buNone/>
            </a:pPr>
            <a:endParaRPr lang="en-AU" dirty="0" smtClean="0"/>
          </a:p>
          <a:p>
            <a:pPr lvl="1">
              <a:buFont typeface="Courier New" pitchFamily="49" charset="0"/>
              <a:buChar char="o"/>
            </a:pPr>
            <a:r>
              <a:rPr lang="en-AU" sz="2400" dirty="0" smtClean="0"/>
              <a:t>Management incompetence</a:t>
            </a:r>
          </a:p>
          <a:p>
            <a:pPr lvl="1">
              <a:buFont typeface="Courier New" pitchFamily="49" charset="0"/>
              <a:buChar char="o"/>
            </a:pPr>
            <a:r>
              <a:rPr lang="en-AU" sz="2400" dirty="0" smtClean="0"/>
              <a:t>External factors</a:t>
            </a:r>
          </a:p>
          <a:p>
            <a:pPr lvl="1">
              <a:buFont typeface="Courier New" pitchFamily="49" charset="0"/>
              <a:buChar char="o"/>
            </a:pPr>
            <a:r>
              <a:rPr lang="en-AU" sz="2400" dirty="0" smtClean="0"/>
              <a:t>Fraud</a:t>
            </a:r>
          </a:p>
          <a:p>
            <a:pPr lvl="1">
              <a:buFont typeface="Courier New" pitchFamily="49" charset="0"/>
              <a:buChar char="o"/>
            </a:pPr>
            <a:r>
              <a:rPr lang="en-AU" sz="2400" dirty="0" smtClean="0"/>
              <a:t>Regulatory environment</a:t>
            </a:r>
          </a:p>
          <a:p>
            <a:pPr lvl="1">
              <a:buFont typeface="Courier New" pitchFamily="49" charset="0"/>
              <a:buChar char="o"/>
            </a:pPr>
            <a:r>
              <a:rPr lang="en-AU" sz="2400" dirty="0" smtClean="0"/>
              <a:t>Information technology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42875" y="214313"/>
            <a:ext cx="7715250" cy="1143000"/>
          </a:xfrm>
        </p:spPr>
        <p:txBody>
          <a:bodyPr/>
          <a:lstStyle/>
          <a:p>
            <a:pPr algn="ctr"/>
            <a:r>
              <a:rPr lang="en-AU" b="1" dirty="0" smtClean="0">
                <a:solidFill>
                  <a:schemeClr val="bg1"/>
                </a:solidFill>
              </a:rPr>
              <a:t>Types of Control Activities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714375" y="1928813"/>
            <a:ext cx="8229600" cy="4125912"/>
          </a:xfrm>
        </p:spPr>
        <p:txBody>
          <a:bodyPr>
            <a:normAutofit lnSpcReduction="10000"/>
          </a:bodyPr>
          <a:lstStyle/>
          <a:p>
            <a:pPr marL="531813" indent="-531813">
              <a:buFont typeface="Wingdings" pitchFamily="2" charset="2"/>
              <a:buChar char="q"/>
            </a:pPr>
            <a:r>
              <a:rPr lang="en-AU" b="1" i="1" dirty="0" smtClean="0"/>
              <a:t>Australian Auditing Standard ASA 315 classifies controls into five types:</a:t>
            </a:r>
          </a:p>
          <a:p>
            <a:pPr>
              <a:buFont typeface="Wingdings" pitchFamily="2" charset="2"/>
              <a:buNone/>
            </a:pPr>
            <a:endParaRPr lang="en-AU" b="1" i="1" dirty="0" smtClean="0"/>
          </a:p>
          <a:p>
            <a:pPr marL="971550" lvl="1" indent="-514350">
              <a:buFont typeface="Calibri" pitchFamily="34" charset="0"/>
              <a:buAutoNum type="arabicPeriod"/>
            </a:pPr>
            <a:r>
              <a:rPr lang="en-AU" dirty="0" smtClean="0"/>
              <a:t>Authorisation</a:t>
            </a:r>
          </a:p>
          <a:p>
            <a:pPr marL="971550" lvl="1" indent="-514350">
              <a:buFont typeface="Calibri" pitchFamily="34" charset="0"/>
              <a:buAutoNum type="arabicPeriod"/>
            </a:pPr>
            <a:r>
              <a:rPr lang="en-AU" dirty="0" smtClean="0"/>
              <a:t>Performance reviews</a:t>
            </a:r>
          </a:p>
          <a:p>
            <a:pPr marL="971550" lvl="1" indent="-514350">
              <a:buFont typeface="Calibri" pitchFamily="34" charset="0"/>
              <a:buAutoNum type="arabicPeriod"/>
            </a:pPr>
            <a:r>
              <a:rPr lang="en-AU" dirty="0" smtClean="0"/>
              <a:t>Information processing controls</a:t>
            </a:r>
          </a:p>
          <a:p>
            <a:pPr marL="971550" lvl="1" indent="-514350">
              <a:buFont typeface="Calibri" pitchFamily="34" charset="0"/>
              <a:buAutoNum type="arabicPeriod"/>
            </a:pPr>
            <a:r>
              <a:rPr lang="en-AU" dirty="0" smtClean="0"/>
              <a:t>Physical controls</a:t>
            </a:r>
          </a:p>
          <a:p>
            <a:pPr marL="971550" lvl="1" indent="-514350">
              <a:buFont typeface="Calibri" pitchFamily="34" charset="0"/>
              <a:buAutoNum type="arabicPeriod"/>
            </a:pPr>
            <a:r>
              <a:rPr lang="en-AU" dirty="0" smtClean="0"/>
              <a:t>Segregation of duties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142875" y="214313"/>
            <a:ext cx="7715250" cy="1143000"/>
          </a:xfrm>
        </p:spPr>
        <p:txBody>
          <a:bodyPr/>
          <a:lstStyle/>
          <a:p>
            <a:pPr algn="ctr"/>
            <a:r>
              <a:rPr lang="en-AU" b="1" dirty="0" smtClean="0">
                <a:solidFill>
                  <a:schemeClr val="bg1"/>
                </a:solidFill>
              </a:rPr>
              <a:t>Overview of Chapter 8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928688" y="1785938"/>
            <a:ext cx="7758112" cy="4883422"/>
          </a:xfrm>
        </p:spPr>
        <p:txBody>
          <a:bodyPr>
            <a:normAutofit fontScale="92500" lnSpcReduction="10000"/>
          </a:bodyPr>
          <a:lstStyle/>
          <a:p>
            <a:pPr marL="450850" indent="-450850">
              <a:lnSpc>
                <a:spcPct val="90000"/>
              </a:lnSpc>
              <a:buFont typeface="Wingdings" pitchFamily="2" charset="2"/>
              <a:buChar char="q"/>
            </a:pPr>
            <a:r>
              <a:rPr lang="en-AU" dirty="0" smtClean="0"/>
              <a:t>The relationship between accounting and control activities was established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endParaRPr lang="en-AU" dirty="0" smtClean="0"/>
          </a:p>
          <a:p>
            <a:pPr marL="450850" indent="-450850">
              <a:lnSpc>
                <a:spcPct val="90000"/>
              </a:lnSpc>
              <a:buFont typeface="Wingdings" pitchFamily="2" charset="2"/>
              <a:buChar char="q"/>
            </a:pPr>
            <a:r>
              <a:rPr lang="en-AU" dirty="0" smtClean="0"/>
              <a:t>Internal controls were identified and classified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endParaRPr lang="en-AU" dirty="0" smtClean="0"/>
          </a:p>
          <a:p>
            <a:pPr marL="450850" indent="-450850">
              <a:lnSpc>
                <a:spcPct val="90000"/>
              </a:lnSpc>
              <a:buFont typeface="Wingdings" pitchFamily="2" charset="2"/>
              <a:buChar char="q"/>
            </a:pPr>
            <a:r>
              <a:rPr lang="en-AU" dirty="0" smtClean="0"/>
              <a:t>The aims of a computerised accounting information system were outlined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endParaRPr lang="en-AU" dirty="0" smtClean="0"/>
          </a:p>
          <a:p>
            <a:pPr marL="450850" indent="-450850">
              <a:lnSpc>
                <a:spcPct val="90000"/>
              </a:lnSpc>
              <a:buFont typeface="Wingdings" pitchFamily="2" charset="2"/>
              <a:buChar char="q"/>
            </a:pPr>
            <a:r>
              <a:rPr lang="en-AU" dirty="0" smtClean="0"/>
              <a:t>The components and importance of a disaster recovery plan were discussed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AU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7858125" cy="936104"/>
          </a:xfrm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chemeClr val="bg1"/>
                </a:solidFill>
              </a:rPr>
              <a:t>Overview of Chapter 8 </a:t>
            </a:r>
            <a:r>
              <a:rPr lang="en-AU" sz="2000" b="1" dirty="0" smtClean="0">
                <a:solidFill>
                  <a:schemeClr val="bg1"/>
                </a:solidFill>
              </a:rPr>
              <a:t>(Cont)</a:t>
            </a:r>
            <a:endParaRPr lang="en-AU" dirty="0" smtClean="0">
              <a:solidFill>
                <a:schemeClr val="bg1"/>
              </a:solidFill>
            </a:endParaRP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785813" y="2132856"/>
            <a:ext cx="8229600" cy="4392488"/>
          </a:xfrm>
        </p:spPr>
        <p:txBody>
          <a:bodyPr>
            <a:normAutofit/>
          </a:bodyPr>
          <a:lstStyle/>
          <a:p>
            <a:pPr marL="450850" indent="-450850">
              <a:buFont typeface="Wingdings" pitchFamily="2" charset="2"/>
              <a:buChar char="q"/>
            </a:pPr>
            <a:r>
              <a:rPr lang="en-AU" dirty="0" smtClean="0"/>
              <a:t>Overviewed the manner with which control activities are executed</a:t>
            </a:r>
          </a:p>
          <a:p>
            <a:pPr marL="450850" indent="-450850">
              <a:buFont typeface="Wingdings" pitchFamily="2" charset="2"/>
              <a:buChar char="q"/>
            </a:pPr>
            <a:endParaRPr lang="en-AU" dirty="0" smtClean="0"/>
          </a:p>
          <a:p>
            <a:pPr marL="450850" indent="-450850">
              <a:buFont typeface="Wingdings" pitchFamily="2" charset="2"/>
              <a:buChar char="q"/>
            </a:pPr>
            <a:r>
              <a:rPr lang="en-AU" dirty="0" smtClean="0"/>
              <a:t>Considered methods of documenting controls</a:t>
            </a:r>
          </a:p>
          <a:p>
            <a:pPr marL="450850" indent="-450850">
              <a:buFont typeface="Wingdings" pitchFamily="2" charset="2"/>
              <a:buChar char="q"/>
            </a:pPr>
            <a:endParaRPr lang="en-AU" dirty="0" smtClean="0"/>
          </a:p>
          <a:p>
            <a:pPr marL="450850" indent="-450850">
              <a:buFont typeface="Wingdings" pitchFamily="2" charset="2"/>
              <a:buChar char="q"/>
            </a:pPr>
            <a:r>
              <a:rPr lang="en-AU" dirty="0" smtClean="0"/>
              <a:t>The effectiveness and limitations of a control system were evaluated</a:t>
            </a:r>
          </a:p>
          <a:p>
            <a:pPr>
              <a:buNone/>
            </a:pPr>
            <a:endParaRPr lang="en-AU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142875" y="214313"/>
            <a:ext cx="7715250" cy="1143000"/>
          </a:xfrm>
        </p:spPr>
        <p:txBody>
          <a:bodyPr/>
          <a:lstStyle/>
          <a:p>
            <a:pPr eaLnBrk="1" hangingPunct="1"/>
            <a:r>
              <a:rPr lang="en-AU" b="1" dirty="0" smtClean="0">
                <a:solidFill>
                  <a:schemeClr val="bg1"/>
                </a:solidFill>
              </a:rPr>
              <a:t>Key Terms </a:t>
            </a:r>
          </a:p>
        </p:txBody>
      </p:sp>
      <p:sp>
        <p:nvSpPr>
          <p:cNvPr id="29699" name="Content Placeholder 3"/>
          <p:cNvSpPr>
            <a:spLocks noGrp="1"/>
          </p:cNvSpPr>
          <p:nvPr>
            <p:ph sz="half" idx="1"/>
          </p:nvPr>
        </p:nvSpPr>
        <p:spPr>
          <a:xfrm>
            <a:off x="500063" y="1928813"/>
            <a:ext cx="4143375" cy="3768725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AU" sz="2400" smtClean="0">
                <a:solidFill>
                  <a:srgbClr val="000000"/>
                </a:solidFill>
              </a:rPr>
              <a:t>Application controls</a:t>
            </a:r>
          </a:p>
          <a:p>
            <a:pPr>
              <a:buFont typeface="Courier New" pitchFamily="49" charset="0"/>
              <a:buChar char="o"/>
            </a:pPr>
            <a:r>
              <a:rPr lang="en-AU" sz="2400" smtClean="0">
                <a:solidFill>
                  <a:srgbClr val="000000"/>
                </a:solidFill>
              </a:rPr>
              <a:t>Corrective controls</a:t>
            </a:r>
          </a:p>
          <a:p>
            <a:pPr>
              <a:buFont typeface="Courier New" pitchFamily="49" charset="0"/>
              <a:buChar char="o"/>
            </a:pPr>
            <a:r>
              <a:rPr lang="en-AU" sz="2400" smtClean="0">
                <a:solidFill>
                  <a:srgbClr val="000000"/>
                </a:solidFill>
              </a:rPr>
              <a:t>Detective controls</a:t>
            </a:r>
          </a:p>
          <a:p>
            <a:pPr>
              <a:buFont typeface="Courier New" pitchFamily="49" charset="0"/>
              <a:buChar char="o"/>
            </a:pPr>
            <a:r>
              <a:rPr lang="en-AU" sz="2400" smtClean="0">
                <a:solidFill>
                  <a:srgbClr val="000000"/>
                </a:solidFill>
              </a:rPr>
              <a:t>Disaster recovery plan</a:t>
            </a:r>
          </a:p>
          <a:p>
            <a:pPr>
              <a:buFont typeface="Courier New" pitchFamily="49" charset="0"/>
              <a:buChar char="o"/>
            </a:pPr>
            <a:r>
              <a:rPr lang="en-AU" sz="2400" smtClean="0">
                <a:solidFill>
                  <a:srgbClr val="000000"/>
                </a:solidFill>
              </a:rPr>
              <a:t>General controls</a:t>
            </a:r>
          </a:p>
          <a:p>
            <a:pPr>
              <a:buFont typeface="Courier New" pitchFamily="49" charset="0"/>
              <a:buChar char="o"/>
            </a:pPr>
            <a:r>
              <a:rPr lang="en-AU" sz="2400" smtClean="0">
                <a:solidFill>
                  <a:srgbClr val="000000"/>
                </a:solidFill>
              </a:rPr>
              <a:t>Information processing controls</a:t>
            </a:r>
          </a:p>
          <a:p>
            <a:pPr eaLnBrk="1" hangingPunct="1">
              <a:buFont typeface="Arial" charset="0"/>
              <a:buNone/>
            </a:pPr>
            <a:endParaRPr lang="en-AU" smtClean="0"/>
          </a:p>
        </p:txBody>
      </p:sp>
      <p:sp>
        <p:nvSpPr>
          <p:cNvPr id="29700" name="Content Placeholder 4"/>
          <p:cNvSpPr>
            <a:spLocks noGrp="1"/>
          </p:cNvSpPr>
          <p:nvPr>
            <p:ph sz="half" idx="2"/>
          </p:nvPr>
        </p:nvSpPr>
        <p:spPr>
          <a:xfrm>
            <a:off x="4786313" y="1928813"/>
            <a:ext cx="4114800" cy="4286250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AU" sz="2400" smtClean="0">
                <a:solidFill>
                  <a:srgbClr val="000000"/>
                </a:solidFill>
              </a:rPr>
              <a:t>Input controls</a:t>
            </a:r>
          </a:p>
          <a:p>
            <a:pPr>
              <a:buFont typeface="Courier New" pitchFamily="49" charset="0"/>
              <a:buChar char="o"/>
            </a:pPr>
            <a:r>
              <a:rPr lang="en-AU" sz="2400" smtClean="0">
                <a:solidFill>
                  <a:srgbClr val="000000"/>
                </a:solidFill>
              </a:rPr>
              <a:t>Output controls</a:t>
            </a:r>
          </a:p>
          <a:p>
            <a:pPr>
              <a:buFont typeface="Courier New" pitchFamily="49" charset="0"/>
              <a:buChar char="o"/>
            </a:pPr>
            <a:r>
              <a:rPr lang="en-AU" sz="2400" smtClean="0">
                <a:solidFill>
                  <a:srgbClr val="000000"/>
                </a:solidFill>
              </a:rPr>
              <a:t>Physical controls</a:t>
            </a:r>
          </a:p>
          <a:p>
            <a:pPr>
              <a:buFont typeface="Courier New" pitchFamily="49" charset="0"/>
              <a:buChar char="o"/>
            </a:pPr>
            <a:r>
              <a:rPr lang="en-AU" sz="2400" smtClean="0">
                <a:solidFill>
                  <a:srgbClr val="000000"/>
                </a:solidFill>
              </a:rPr>
              <a:t>Preventive controls</a:t>
            </a:r>
          </a:p>
          <a:p>
            <a:pPr>
              <a:buFont typeface="Courier New" pitchFamily="49" charset="0"/>
              <a:buChar char="o"/>
            </a:pPr>
            <a:r>
              <a:rPr lang="en-AU" sz="2400" smtClean="0">
                <a:solidFill>
                  <a:srgbClr val="000000"/>
                </a:solidFill>
              </a:rPr>
              <a:t>Segregation of duties</a:t>
            </a:r>
          </a:p>
          <a:p>
            <a:pPr eaLnBrk="1" hangingPunct="1">
              <a:buFont typeface="Courier New" pitchFamily="49" charset="0"/>
              <a:buChar char="o"/>
            </a:pPr>
            <a:endParaRPr lang="en-AU" sz="240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Audit Process Model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Lianny Leo - Oktober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45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Audit Risk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Is the risk that the auditor gives an inappropriate audit opinion when the FS are materially misstated.</a:t>
            </a:r>
          </a:p>
          <a:p>
            <a:r>
              <a:rPr lang="en-US" sz="2200" dirty="0" smtClean="0"/>
              <a:t>Is a measure of how reliable the information used by the accounting system is, i.e. how much reliance can be put on it.</a:t>
            </a:r>
          </a:p>
          <a:p>
            <a:r>
              <a:rPr lang="en-US" sz="2200" dirty="0" smtClean="0"/>
              <a:t>The higher the audit risk, the more evidence must be gathered in order for the auditor to obtain sufficient assurance as a basis for expressing an opinion on the FS.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Lianny Leo - Oktober 2013</a:t>
            </a:r>
            <a:endParaRPr lang="en-US"/>
          </a:p>
        </p:txBody>
      </p:sp>
      <p:graphicFrame>
        <p:nvGraphicFramePr>
          <p:cNvPr id="5" name="Diagram 4"/>
          <p:cNvGraphicFramePr/>
          <p:nvPr/>
        </p:nvGraphicFramePr>
        <p:xfrm>
          <a:off x="381000" y="4089400"/>
          <a:ext cx="8382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16794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Acceptable Level of Detection Risk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Vary based on assessments of inherent and control risks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Lianny Leo - Oktober 2013</a:t>
            </a:r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2794000"/>
          <a:ext cx="8305800" cy="31496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661160"/>
                <a:gridCol w="1661160"/>
                <a:gridCol w="1661160"/>
                <a:gridCol w="1661160"/>
                <a:gridCol w="1661160"/>
              </a:tblGrid>
              <a:tr h="629920">
                <a:tc gridSpan="2">
                  <a:txBody>
                    <a:bodyPr/>
                    <a:lstStyle/>
                    <a:p>
                      <a:endParaRPr lang="en-US" sz="2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Control</a:t>
                      </a:r>
                      <a:r>
                        <a:rPr lang="en-US" sz="2800" b="0" baseline="0" dirty="0" smtClean="0"/>
                        <a:t> risk</a:t>
                      </a:r>
                      <a:endParaRPr lang="en-US" sz="2800" b="0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9920">
                <a:tc gridSpan="2">
                  <a:txBody>
                    <a:bodyPr/>
                    <a:lstStyle/>
                    <a:p>
                      <a:pPr algn="ctr"/>
                      <a:endParaRPr lang="en-US" sz="2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High</a:t>
                      </a:r>
                      <a:endParaRPr lang="en-US" sz="2800" b="0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Medium</a:t>
                      </a:r>
                      <a:endParaRPr 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Low</a:t>
                      </a:r>
                      <a:endParaRPr lang="en-US" sz="2800" b="0" dirty="0"/>
                    </a:p>
                  </a:txBody>
                  <a:tcPr/>
                </a:tc>
              </a:tr>
              <a:tr h="629920">
                <a:tc rowSpan="3"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Inherent risk</a:t>
                      </a:r>
                      <a:endParaRPr lang="en-US" sz="2800" b="0" dirty="0"/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High</a:t>
                      </a:r>
                      <a:endParaRPr lang="en-US" sz="2800" b="0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Lowest</a:t>
                      </a:r>
                      <a:endParaRPr 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Lower</a:t>
                      </a:r>
                      <a:endParaRPr 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Medium</a:t>
                      </a:r>
                      <a:endParaRPr lang="en-US" sz="2800" b="0" dirty="0"/>
                    </a:p>
                  </a:txBody>
                  <a:tcPr/>
                </a:tc>
              </a:tr>
              <a:tr h="6299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Medium</a:t>
                      </a:r>
                      <a:endParaRPr 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Lower</a:t>
                      </a:r>
                      <a:endParaRPr 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Medium</a:t>
                      </a:r>
                      <a:endParaRPr 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Higher</a:t>
                      </a:r>
                      <a:endParaRPr lang="en-US" sz="2800" b="0" dirty="0"/>
                    </a:p>
                  </a:txBody>
                  <a:tcPr/>
                </a:tc>
              </a:tr>
              <a:tr h="6299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Low</a:t>
                      </a:r>
                      <a:endParaRPr 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Medium</a:t>
                      </a:r>
                      <a:endParaRPr 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Higher</a:t>
                      </a:r>
                      <a:endParaRPr 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smtClean="0"/>
                        <a:t>Highest</a:t>
                      </a:r>
                      <a:endParaRPr lang="en-US" sz="2800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6004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Control Procedures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Policies and procedures that management established to meet its objectives for financial reporting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Lianny Leo - Oktober 2013</a:t>
            </a:r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429000" y="2600960"/>
          <a:ext cx="5410200" cy="3505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410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Adequate segregation</a:t>
                      </a:r>
                      <a:r>
                        <a:rPr lang="en-US" sz="2000" b="0" baseline="0" dirty="0" smtClean="0"/>
                        <a:t> of duties – authorization/custody/recording</a:t>
                      </a:r>
                      <a:endParaRPr lang="en-US" sz="2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Proper authorization of transactions and activities –</a:t>
                      </a:r>
                      <a:r>
                        <a:rPr lang="en-US" sz="2000" b="0" baseline="0" dirty="0" smtClean="0"/>
                        <a:t> price lists (general) v transaction (specific)</a:t>
                      </a:r>
                      <a:endParaRPr lang="en-US" sz="2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Adequate documents</a:t>
                      </a:r>
                      <a:r>
                        <a:rPr lang="en-US" sz="2000" b="0" baseline="0" dirty="0" smtClean="0"/>
                        <a:t> and records – </a:t>
                      </a:r>
                      <a:r>
                        <a:rPr lang="en-US" sz="2000" b="0" baseline="0" dirty="0" err="1" smtClean="0"/>
                        <a:t>prenumbered</a:t>
                      </a:r>
                      <a:r>
                        <a:rPr lang="en-US" sz="2000" b="0" baseline="0" dirty="0" smtClean="0"/>
                        <a:t> documents, timely prepared, multiple use</a:t>
                      </a:r>
                      <a:endParaRPr lang="en-US" sz="2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Physical control over assets and records – physical precautions</a:t>
                      </a:r>
                      <a:endParaRPr lang="en-US" sz="2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Independent checks on performance – actual v budgets, surprise checks</a:t>
                      </a:r>
                      <a:endParaRPr lang="en-US" sz="2000" b="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2590800"/>
          <a:ext cx="2743200" cy="14020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Policies establishing what should be done</a:t>
                      </a:r>
                      <a:endParaRPr lang="en-US" sz="2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Procedures to effect that policy</a:t>
                      </a:r>
                      <a:endParaRPr lang="en-US" sz="2000" b="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04800" y="4267200"/>
          <a:ext cx="2743200" cy="23164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General controls – administration, system development, security</a:t>
                      </a:r>
                      <a:endParaRPr lang="en-US" sz="2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Application controls –</a:t>
                      </a:r>
                      <a:r>
                        <a:rPr lang="en-US" sz="2000" b="0" baseline="0" dirty="0" smtClean="0"/>
                        <a:t> controls over processing of transactions at the business process level</a:t>
                      </a:r>
                      <a:endParaRPr lang="en-US" sz="2000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5047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462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800">
                <a:solidFill>
                  <a:srgbClr val="FFFFFF"/>
                </a:solidFill>
              </a:rPr>
              <a:t>Process for Understanding Internal Control and Assessing Control Risk</a:t>
            </a:r>
          </a:p>
        </p:txBody>
      </p:sp>
      <p:sp>
        <p:nvSpPr>
          <p:cNvPr id="414725" name="Text Box 5"/>
          <p:cNvSpPr txBox="1">
            <a:spLocks noChangeArrowheads="1"/>
          </p:cNvSpPr>
          <p:nvPr/>
        </p:nvSpPr>
        <p:spPr bwMode="auto">
          <a:xfrm>
            <a:off x="3973513" y="1489075"/>
            <a:ext cx="3106737" cy="110966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85000"/>
              </a:lnSpc>
            </a:pPr>
            <a:r>
              <a:rPr lang="en-US" sz="2000" b="1">
                <a:solidFill>
                  <a:schemeClr val="tx2"/>
                </a:solidFill>
              </a:rPr>
              <a:t>Obtain an understanding of internal control: design and operation</a:t>
            </a:r>
          </a:p>
        </p:txBody>
      </p:sp>
      <p:sp>
        <p:nvSpPr>
          <p:cNvPr id="414728" name="Text Box 8"/>
          <p:cNvSpPr txBox="1">
            <a:spLocks noChangeArrowheads="1"/>
          </p:cNvSpPr>
          <p:nvPr/>
        </p:nvSpPr>
        <p:spPr bwMode="auto">
          <a:xfrm>
            <a:off x="3971925" y="2943225"/>
            <a:ext cx="3101975" cy="8715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5000"/>
              </a:lnSpc>
            </a:pPr>
            <a:r>
              <a:rPr lang="en-US" sz="2000" b="1">
                <a:solidFill>
                  <a:schemeClr val="tx2"/>
                </a:solidFill>
              </a:rPr>
              <a:t>Assess control risk</a:t>
            </a:r>
          </a:p>
        </p:txBody>
      </p:sp>
      <p:sp>
        <p:nvSpPr>
          <p:cNvPr id="414732" name="Text Box 12"/>
          <p:cNvSpPr txBox="1">
            <a:spLocks noChangeArrowheads="1"/>
          </p:cNvSpPr>
          <p:nvPr/>
        </p:nvSpPr>
        <p:spPr bwMode="auto">
          <a:xfrm>
            <a:off x="3968750" y="4114800"/>
            <a:ext cx="3094038" cy="85566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85000"/>
              </a:lnSpc>
            </a:pPr>
            <a:r>
              <a:rPr lang="en-US" sz="2000" b="1">
                <a:solidFill>
                  <a:schemeClr val="tx2"/>
                </a:solidFill>
              </a:rPr>
              <a:t>Design, perform, and evaluate tests of controls</a:t>
            </a:r>
          </a:p>
        </p:txBody>
      </p:sp>
      <p:sp>
        <p:nvSpPr>
          <p:cNvPr id="414736" name="Text Box 16"/>
          <p:cNvSpPr txBox="1">
            <a:spLocks noChangeArrowheads="1"/>
          </p:cNvSpPr>
          <p:nvPr/>
        </p:nvSpPr>
        <p:spPr bwMode="auto">
          <a:xfrm>
            <a:off x="3978275" y="5297488"/>
            <a:ext cx="3113088" cy="8366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85000"/>
              </a:lnSpc>
            </a:pPr>
            <a:r>
              <a:rPr lang="en-US" sz="2000" b="1">
                <a:solidFill>
                  <a:schemeClr val="tx2"/>
                </a:solidFill>
              </a:rPr>
              <a:t>Decide planned detection risk and substantive tests</a:t>
            </a:r>
          </a:p>
        </p:txBody>
      </p:sp>
      <p:sp>
        <p:nvSpPr>
          <p:cNvPr id="414724" name="Text Box 4"/>
          <p:cNvSpPr txBox="1">
            <a:spLocks noChangeArrowheads="1"/>
          </p:cNvSpPr>
          <p:nvPr/>
        </p:nvSpPr>
        <p:spPr bwMode="auto">
          <a:xfrm>
            <a:off x="1649413" y="1489075"/>
            <a:ext cx="2328862" cy="1109663"/>
          </a:xfrm>
          <a:prstGeom prst="rect">
            <a:avLst/>
          </a:prstGeom>
          <a:solidFill>
            <a:schemeClr val="folHlink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Phase 1</a:t>
            </a:r>
          </a:p>
        </p:txBody>
      </p:sp>
      <p:sp>
        <p:nvSpPr>
          <p:cNvPr id="414727" name="Text Box 7"/>
          <p:cNvSpPr txBox="1">
            <a:spLocks noChangeArrowheads="1"/>
          </p:cNvSpPr>
          <p:nvPr/>
        </p:nvSpPr>
        <p:spPr bwMode="auto">
          <a:xfrm>
            <a:off x="1654175" y="2943225"/>
            <a:ext cx="2319338" cy="871538"/>
          </a:xfrm>
          <a:prstGeom prst="rect">
            <a:avLst/>
          </a:prstGeom>
          <a:solidFill>
            <a:schemeClr val="folHlink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Phase 2</a:t>
            </a:r>
          </a:p>
        </p:txBody>
      </p:sp>
      <p:sp>
        <p:nvSpPr>
          <p:cNvPr id="414731" name="Text Box 11"/>
          <p:cNvSpPr txBox="1">
            <a:spLocks noChangeArrowheads="1"/>
          </p:cNvSpPr>
          <p:nvPr/>
        </p:nvSpPr>
        <p:spPr bwMode="auto">
          <a:xfrm>
            <a:off x="1657350" y="4114800"/>
            <a:ext cx="2316163" cy="855663"/>
          </a:xfrm>
          <a:prstGeom prst="rect">
            <a:avLst/>
          </a:prstGeom>
          <a:solidFill>
            <a:schemeClr val="folHlink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Phase 3</a:t>
            </a:r>
          </a:p>
        </p:txBody>
      </p:sp>
      <p:sp>
        <p:nvSpPr>
          <p:cNvPr id="414735" name="Text Box 15"/>
          <p:cNvSpPr txBox="1">
            <a:spLocks noChangeArrowheads="1"/>
          </p:cNvSpPr>
          <p:nvPr/>
        </p:nvSpPr>
        <p:spPr bwMode="auto">
          <a:xfrm>
            <a:off x="1666875" y="5297488"/>
            <a:ext cx="2306638" cy="836612"/>
          </a:xfrm>
          <a:prstGeom prst="rect">
            <a:avLst/>
          </a:prstGeom>
          <a:solidFill>
            <a:schemeClr val="folHlink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Phase</a:t>
            </a:r>
            <a:r>
              <a:rPr lang="en-US" sz="2400" b="1">
                <a:solidFill>
                  <a:schemeClr val="bg1"/>
                </a:solidFill>
              </a:rPr>
              <a:t> 4</a:t>
            </a:r>
          </a:p>
        </p:txBody>
      </p:sp>
      <p:sp>
        <p:nvSpPr>
          <p:cNvPr id="414742" name="Line 22"/>
          <p:cNvSpPr>
            <a:spLocks noChangeShapeType="1"/>
          </p:cNvSpPr>
          <p:nvPr/>
        </p:nvSpPr>
        <p:spPr bwMode="auto">
          <a:xfrm>
            <a:off x="4114800" y="2605088"/>
            <a:ext cx="0" cy="338137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14743" name="Line 23"/>
          <p:cNvSpPr>
            <a:spLocks noChangeShapeType="1"/>
          </p:cNvSpPr>
          <p:nvPr/>
        </p:nvSpPr>
        <p:spPr bwMode="auto">
          <a:xfrm>
            <a:off x="4124325" y="3805238"/>
            <a:ext cx="0" cy="309562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14744" name="Line 24"/>
          <p:cNvSpPr>
            <a:spLocks noChangeShapeType="1"/>
          </p:cNvSpPr>
          <p:nvPr/>
        </p:nvSpPr>
        <p:spPr bwMode="auto">
          <a:xfrm>
            <a:off x="4124325" y="4967288"/>
            <a:ext cx="0" cy="338137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63770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35" y="260648"/>
            <a:ext cx="7942441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Methods for Obtaining Controls Audit Evidence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Inquiring of entity personnel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Observing and re-performing the application of a specific control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Inspecting documents and reports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Tracing transactions through the information system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Lianny Leo - Oktober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14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arlon4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sidine_pp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Carlon4e</Template>
  <TotalTime>16</TotalTime>
  <Words>1337</Words>
  <Application>Microsoft Macintosh PowerPoint</Application>
  <PresentationFormat>On-screen Show (4:3)</PresentationFormat>
  <Paragraphs>250</Paragraphs>
  <Slides>33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Carlon4e</vt:lpstr>
      <vt:lpstr>considine_ppt</vt:lpstr>
      <vt:lpstr>Chapter 8: Internal Controls II</vt:lpstr>
      <vt:lpstr>Control Activities, Business Processes &amp; Accounting</vt:lpstr>
      <vt:lpstr>Types of Control Activities</vt:lpstr>
      <vt:lpstr>Audit Process Model</vt:lpstr>
      <vt:lpstr>Audit Risk</vt:lpstr>
      <vt:lpstr>Acceptable Level of Detection Risk</vt:lpstr>
      <vt:lpstr>Control Procedures</vt:lpstr>
      <vt:lpstr>Process for Understanding Internal Control and Assessing Control Risk</vt:lpstr>
      <vt:lpstr>Methods for Obtaining Controls Audit Evidence</vt:lpstr>
      <vt:lpstr>Preventive, Detective &amp; Corrective Controls</vt:lpstr>
      <vt:lpstr>Preventive &amp; Detective Controls</vt:lpstr>
      <vt:lpstr>Corrective Controls</vt:lpstr>
      <vt:lpstr>Input, Processing &amp; Output Controls</vt:lpstr>
      <vt:lpstr>COSO, COBIT &amp; Control Activities</vt:lpstr>
      <vt:lpstr>COSO, COBIT &amp; Control Activities (cont)</vt:lpstr>
      <vt:lpstr>COSO, COBIT &amp; Control Activities (cont)</vt:lpstr>
      <vt:lpstr>Aims of a Computerised AIS</vt:lpstr>
      <vt:lpstr>Aims of a Computerised AIS (Cont) </vt:lpstr>
      <vt:lpstr>General Controls</vt:lpstr>
      <vt:lpstr>Physical Controls</vt:lpstr>
      <vt:lpstr>Segregation of Duties &amp; User Access</vt:lpstr>
      <vt:lpstr>Risk Awareness &amp; Data Storage</vt:lpstr>
      <vt:lpstr>Application Controls – Input Controls</vt:lpstr>
      <vt:lpstr>Application Controls – Processing Controls </vt:lpstr>
      <vt:lpstr>Disaster Recovery Plans</vt:lpstr>
      <vt:lpstr>Execution of Internal Control</vt:lpstr>
      <vt:lpstr>Documenting Controls</vt:lpstr>
      <vt:lpstr>The Limitations of Controls</vt:lpstr>
      <vt:lpstr>Threats To Internal Controls</vt:lpstr>
      <vt:lpstr>Overview of Chapter 8</vt:lpstr>
      <vt:lpstr>Overview of Chapter 8 (Cont)</vt:lpstr>
      <vt:lpstr>Key Terms </vt:lpstr>
      <vt:lpstr>PowerPoint Presentation</vt:lpstr>
    </vt:vector>
  </TitlesOfParts>
  <Company>John Wiley and Sons,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1: Introduction</dc:title>
  <dc:creator>WileyService</dc:creator>
  <cp:lastModifiedBy>Daniel -</cp:lastModifiedBy>
  <cp:revision>46</cp:revision>
  <dcterms:created xsi:type="dcterms:W3CDTF">2012-01-09T22:51:39Z</dcterms:created>
  <dcterms:modified xsi:type="dcterms:W3CDTF">2013-10-14T07:52:31Z</dcterms:modified>
</cp:coreProperties>
</file>