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308" r:id="rId3"/>
    <p:sldId id="301" r:id="rId4"/>
    <p:sldId id="306" r:id="rId5"/>
    <p:sldId id="303" r:id="rId6"/>
    <p:sldId id="271" r:id="rId7"/>
    <p:sldId id="307" r:id="rId8"/>
    <p:sldId id="262" r:id="rId9"/>
    <p:sldId id="263" r:id="rId10"/>
    <p:sldId id="264" r:id="rId11"/>
    <p:sldId id="265" r:id="rId12"/>
    <p:sldId id="266" r:id="rId13"/>
    <p:sldId id="267" r:id="rId14"/>
    <p:sldId id="269" r:id="rId15"/>
    <p:sldId id="270" r:id="rId16"/>
    <p:sldId id="272" r:id="rId17"/>
    <p:sldId id="299" r:id="rId18"/>
    <p:sldId id="300" r:id="rId19"/>
    <p:sldId id="273" r:id="rId20"/>
    <p:sldId id="274" r:id="rId21"/>
    <p:sldId id="275" r:id="rId22"/>
    <p:sldId id="276" r:id="rId23"/>
    <p:sldId id="278" r:id="rId24"/>
    <p:sldId id="277" r:id="rId25"/>
    <p:sldId id="279" r:id="rId26"/>
    <p:sldId id="281" r:id="rId27"/>
    <p:sldId id="280" r:id="rId28"/>
    <p:sldId id="282" r:id="rId29"/>
    <p:sldId id="283" r:id="rId30"/>
    <p:sldId id="284" r:id="rId31"/>
    <p:sldId id="285" r:id="rId32"/>
    <p:sldId id="286" r:id="rId33"/>
    <p:sldId id="287" r:id="rId34"/>
    <p:sldId id="288" r:id="rId35"/>
    <p:sldId id="289" r:id="rId36"/>
    <p:sldId id="290" r:id="rId37"/>
    <p:sldId id="291" r:id="rId38"/>
    <p:sldId id="293" r:id="rId39"/>
    <p:sldId id="29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p:scale>
          <a:sx n="60" d="100"/>
          <a:sy n="60" d="100"/>
        </p:scale>
        <p:origin x="-714" y="-2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F5802F-398E-48C6-8177-64E8E59C0D45}" type="doc">
      <dgm:prSet loTypeId="urn:microsoft.com/office/officeart/2005/8/layout/hProcess9" loCatId="process" qsTypeId="urn:microsoft.com/office/officeart/2005/8/quickstyle/simple1" qsCatId="simple" csTypeId="urn:microsoft.com/office/officeart/2005/8/colors/colorful1#1" csCatId="colorful" phldr="1"/>
      <dgm:spPr/>
      <dgm:t>
        <a:bodyPr/>
        <a:lstStyle/>
        <a:p>
          <a:endParaRPr lang="en-US"/>
        </a:p>
      </dgm:t>
    </dgm:pt>
    <dgm:pt modelId="{90E4817D-7CAD-4131-8A19-5C0EDC9E658C}">
      <dgm:prSet custT="1"/>
      <dgm:spPr/>
      <dgm:t>
        <a:bodyPr/>
        <a:lstStyle/>
        <a:p>
          <a:pPr rtl="0"/>
          <a:r>
            <a:rPr lang="en-US" sz="3200" b="1" dirty="0" smtClean="0">
              <a:effectLst>
                <a:outerShdw blurRad="38100" dist="38100" dir="2700000" algn="tl">
                  <a:srgbClr val="000000">
                    <a:alpha val="43137"/>
                  </a:srgbClr>
                </a:outerShdw>
              </a:effectLst>
            </a:rPr>
            <a:t>Strategy formulation</a:t>
          </a:r>
          <a:endParaRPr lang="en-US" sz="3200" b="1" dirty="0">
            <a:effectLst>
              <a:outerShdw blurRad="38100" dist="38100" dir="2700000" algn="tl">
                <a:srgbClr val="000000">
                  <a:alpha val="43137"/>
                </a:srgbClr>
              </a:outerShdw>
            </a:effectLst>
          </a:endParaRPr>
        </a:p>
      </dgm:t>
    </dgm:pt>
    <dgm:pt modelId="{7457EC48-7776-462D-AF40-457DD6384EBB}" type="parTrans" cxnId="{2F5789E1-CF65-449E-90AC-106DAA91E0CC}">
      <dgm:prSet/>
      <dgm:spPr/>
      <dgm:t>
        <a:bodyPr/>
        <a:lstStyle/>
        <a:p>
          <a:endParaRPr lang="en-US"/>
        </a:p>
      </dgm:t>
    </dgm:pt>
    <dgm:pt modelId="{CC46881C-F995-4960-B454-BE56C2D777BA}" type="sibTrans" cxnId="{2F5789E1-CF65-449E-90AC-106DAA91E0CC}">
      <dgm:prSet/>
      <dgm:spPr/>
      <dgm:t>
        <a:bodyPr/>
        <a:lstStyle/>
        <a:p>
          <a:endParaRPr lang="en-US"/>
        </a:p>
      </dgm:t>
    </dgm:pt>
    <dgm:pt modelId="{938DF56E-CDB6-442E-8B75-D32C440F8497}">
      <dgm:prSet custT="1"/>
      <dgm:spPr/>
      <dgm:t>
        <a:bodyPr/>
        <a:lstStyle/>
        <a:p>
          <a:pPr rtl="0"/>
          <a:r>
            <a:rPr lang="en-US" sz="3200" b="1" dirty="0" smtClean="0">
              <a:effectLst>
                <a:outerShdw blurRad="38100" dist="38100" dir="2700000" algn="tl">
                  <a:srgbClr val="000000">
                    <a:alpha val="43137"/>
                  </a:srgbClr>
                </a:outerShdw>
              </a:effectLst>
            </a:rPr>
            <a:t>Strategy </a:t>
          </a:r>
          <a:r>
            <a:rPr lang="en-US" sz="2600" b="1" dirty="0" smtClean="0">
              <a:effectLst>
                <a:outerShdw blurRad="38100" dist="38100" dir="2700000" algn="tl">
                  <a:srgbClr val="000000">
                    <a:alpha val="43137"/>
                  </a:srgbClr>
                </a:outerShdw>
              </a:effectLst>
            </a:rPr>
            <a:t>implementation</a:t>
          </a:r>
          <a:endParaRPr lang="en-US" sz="2600" b="1" dirty="0">
            <a:effectLst>
              <a:outerShdw blurRad="38100" dist="38100" dir="2700000" algn="tl">
                <a:srgbClr val="000000">
                  <a:alpha val="43137"/>
                </a:srgbClr>
              </a:outerShdw>
            </a:effectLst>
          </a:endParaRPr>
        </a:p>
      </dgm:t>
    </dgm:pt>
    <dgm:pt modelId="{850E9EF2-4602-4A4B-9B99-F3337F0E99D7}" type="parTrans" cxnId="{0B01C996-0503-41C6-9D84-F1D86BAB9D28}">
      <dgm:prSet/>
      <dgm:spPr/>
      <dgm:t>
        <a:bodyPr/>
        <a:lstStyle/>
        <a:p>
          <a:endParaRPr lang="en-US"/>
        </a:p>
      </dgm:t>
    </dgm:pt>
    <dgm:pt modelId="{6E79A43D-7AC2-452A-BDDF-1CCE5D673C92}" type="sibTrans" cxnId="{0B01C996-0503-41C6-9D84-F1D86BAB9D28}">
      <dgm:prSet/>
      <dgm:spPr/>
      <dgm:t>
        <a:bodyPr/>
        <a:lstStyle/>
        <a:p>
          <a:endParaRPr lang="en-US"/>
        </a:p>
      </dgm:t>
    </dgm:pt>
    <dgm:pt modelId="{D5A03073-A960-4FF1-906A-ED931919CC1E}">
      <dgm:prSet custT="1"/>
      <dgm:spPr/>
      <dgm:t>
        <a:bodyPr/>
        <a:lstStyle/>
        <a:p>
          <a:pPr rtl="0"/>
          <a:r>
            <a:rPr lang="en-US" sz="3200" b="1" dirty="0" smtClean="0">
              <a:effectLst>
                <a:outerShdw blurRad="38100" dist="38100" dir="2700000" algn="tl">
                  <a:srgbClr val="000000">
                    <a:alpha val="43137"/>
                  </a:srgbClr>
                </a:outerShdw>
              </a:effectLst>
            </a:rPr>
            <a:t>Strategy evaluation </a:t>
          </a:r>
          <a:endParaRPr lang="en-US" sz="3200" b="1" dirty="0">
            <a:effectLst>
              <a:outerShdw blurRad="38100" dist="38100" dir="2700000" algn="tl">
                <a:srgbClr val="000000">
                  <a:alpha val="43137"/>
                </a:srgbClr>
              </a:outerShdw>
            </a:effectLst>
          </a:endParaRPr>
        </a:p>
      </dgm:t>
    </dgm:pt>
    <dgm:pt modelId="{756DE4C5-0B7C-43D6-AF7E-27FF9BC0B87C}" type="parTrans" cxnId="{9C26E3B9-281B-4382-AC24-6943580BF294}">
      <dgm:prSet/>
      <dgm:spPr/>
      <dgm:t>
        <a:bodyPr/>
        <a:lstStyle/>
        <a:p>
          <a:endParaRPr lang="en-US"/>
        </a:p>
      </dgm:t>
    </dgm:pt>
    <dgm:pt modelId="{1FAD7F06-1624-4329-99EF-17888FE2E285}" type="sibTrans" cxnId="{9C26E3B9-281B-4382-AC24-6943580BF294}">
      <dgm:prSet/>
      <dgm:spPr/>
      <dgm:t>
        <a:bodyPr/>
        <a:lstStyle/>
        <a:p>
          <a:endParaRPr lang="en-US"/>
        </a:p>
      </dgm:t>
    </dgm:pt>
    <dgm:pt modelId="{0BE6829C-CBA4-4CE4-B26C-E12941C86A86}" type="pres">
      <dgm:prSet presAssocID="{F8F5802F-398E-48C6-8177-64E8E59C0D45}" presName="CompostProcess" presStyleCnt="0">
        <dgm:presLayoutVars>
          <dgm:dir/>
          <dgm:resizeHandles val="exact"/>
        </dgm:presLayoutVars>
      </dgm:prSet>
      <dgm:spPr/>
      <dgm:t>
        <a:bodyPr/>
        <a:lstStyle/>
        <a:p>
          <a:endParaRPr lang="en-US"/>
        </a:p>
      </dgm:t>
    </dgm:pt>
    <dgm:pt modelId="{43C04F5D-B67D-4EFC-83AF-1D027C6CA366}" type="pres">
      <dgm:prSet presAssocID="{F8F5802F-398E-48C6-8177-64E8E59C0D45}" presName="arrow" presStyleLbl="bgShp" presStyleIdx="0" presStyleCnt="1"/>
      <dgm:spPr/>
    </dgm:pt>
    <dgm:pt modelId="{33676C42-FD9D-43A4-9FD4-A45F013EF224}" type="pres">
      <dgm:prSet presAssocID="{F8F5802F-398E-48C6-8177-64E8E59C0D45}" presName="linearProcess" presStyleCnt="0"/>
      <dgm:spPr/>
    </dgm:pt>
    <dgm:pt modelId="{6017ACAC-9C03-4AE0-935D-09EC38C578CF}" type="pres">
      <dgm:prSet presAssocID="{90E4817D-7CAD-4131-8A19-5C0EDC9E658C}" presName="textNode" presStyleLbl="node1" presStyleIdx="0" presStyleCnt="3" custScaleX="108448">
        <dgm:presLayoutVars>
          <dgm:bulletEnabled val="1"/>
        </dgm:presLayoutVars>
      </dgm:prSet>
      <dgm:spPr/>
      <dgm:t>
        <a:bodyPr/>
        <a:lstStyle/>
        <a:p>
          <a:endParaRPr lang="en-US"/>
        </a:p>
      </dgm:t>
    </dgm:pt>
    <dgm:pt modelId="{88B2D9C9-73E3-47EC-9B4D-EE9105709794}" type="pres">
      <dgm:prSet presAssocID="{CC46881C-F995-4960-B454-BE56C2D777BA}" presName="sibTrans" presStyleCnt="0"/>
      <dgm:spPr/>
    </dgm:pt>
    <dgm:pt modelId="{8393616B-AEC7-46D0-B842-ECF85CA82E85}" type="pres">
      <dgm:prSet presAssocID="{938DF56E-CDB6-442E-8B75-D32C440F8497}" presName="textNode" presStyleLbl="node1" presStyleIdx="1" presStyleCnt="3" custScaleX="116695">
        <dgm:presLayoutVars>
          <dgm:bulletEnabled val="1"/>
        </dgm:presLayoutVars>
      </dgm:prSet>
      <dgm:spPr/>
      <dgm:t>
        <a:bodyPr/>
        <a:lstStyle/>
        <a:p>
          <a:endParaRPr lang="en-US"/>
        </a:p>
      </dgm:t>
    </dgm:pt>
    <dgm:pt modelId="{7812EFE0-5F7E-4FF4-B77F-8CD956ED4C42}" type="pres">
      <dgm:prSet presAssocID="{6E79A43D-7AC2-452A-BDDF-1CCE5D673C92}" presName="sibTrans" presStyleCnt="0"/>
      <dgm:spPr/>
    </dgm:pt>
    <dgm:pt modelId="{572C9744-5DCA-4F5D-837C-A16FDD6B2E00}" type="pres">
      <dgm:prSet presAssocID="{D5A03073-A960-4FF1-906A-ED931919CC1E}" presName="textNode" presStyleLbl="node1" presStyleIdx="2" presStyleCnt="3">
        <dgm:presLayoutVars>
          <dgm:bulletEnabled val="1"/>
        </dgm:presLayoutVars>
      </dgm:prSet>
      <dgm:spPr/>
      <dgm:t>
        <a:bodyPr/>
        <a:lstStyle/>
        <a:p>
          <a:endParaRPr lang="en-US"/>
        </a:p>
      </dgm:t>
    </dgm:pt>
  </dgm:ptLst>
  <dgm:cxnLst>
    <dgm:cxn modelId="{0B01C996-0503-41C6-9D84-F1D86BAB9D28}" srcId="{F8F5802F-398E-48C6-8177-64E8E59C0D45}" destId="{938DF56E-CDB6-442E-8B75-D32C440F8497}" srcOrd="1" destOrd="0" parTransId="{850E9EF2-4602-4A4B-9B99-F3337F0E99D7}" sibTransId="{6E79A43D-7AC2-452A-BDDF-1CCE5D673C92}"/>
    <dgm:cxn modelId="{C51360CD-0383-4F9B-BC5D-E49229D4AB0B}" type="presOf" srcId="{D5A03073-A960-4FF1-906A-ED931919CC1E}" destId="{572C9744-5DCA-4F5D-837C-A16FDD6B2E00}" srcOrd="0" destOrd="0" presId="urn:microsoft.com/office/officeart/2005/8/layout/hProcess9"/>
    <dgm:cxn modelId="{2EFBAB2E-C75E-4297-B31A-D12DB3DF8B18}" type="presOf" srcId="{938DF56E-CDB6-442E-8B75-D32C440F8497}" destId="{8393616B-AEC7-46D0-B842-ECF85CA82E85}" srcOrd="0" destOrd="0" presId="urn:microsoft.com/office/officeart/2005/8/layout/hProcess9"/>
    <dgm:cxn modelId="{7F6C6F10-E6E9-4E63-806F-30FEB8057581}" type="presOf" srcId="{90E4817D-7CAD-4131-8A19-5C0EDC9E658C}" destId="{6017ACAC-9C03-4AE0-935D-09EC38C578CF}" srcOrd="0" destOrd="0" presId="urn:microsoft.com/office/officeart/2005/8/layout/hProcess9"/>
    <dgm:cxn modelId="{9C26E3B9-281B-4382-AC24-6943580BF294}" srcId="{F8F5802F-398E-48C6-8177-64E8E59C0D45}" destId="{D5A03073-A960-4FF1-906A-ED931919CC1E}" srcOrd="2" destOrd="0" parTransId="{756DE4C5-0B7C-43D6-AF7E-27FF9BC0B87C}" sibTransId="{1FAD7F06-1624-4329-99EF-17888FE2E285}"/>
    <dgm:cxn modelId="{2F5789E1-CF65-449E-90AC-106DAA91E0CC}" srcId="{F8F5802F-398E-48C6-8177-64E8E59C0D45}" destId="{90E4817D-7CAD-4131-8A19-5C0EDC9E658C}" srcOrd="0" destOrd="0" parTransId="{7457EC48-7776-462D-AF40-457DD6384EBB}" sibTransId="{CC46881C-F995-4960-B454-BE56C2D777BA}"/>
    <dgm:cxn modelId="{D0012595-09A3-4A01-976A-F21D7D1C106F}" type="presOf" srcId="{F8F5802F-398E-48C6-8177-64E8E59C0D45}" destId="{0BE6829C-CBA4-4CE4-B26C-E12941C86A86}" srcOrd="0" destOrd="0" presId="urn:microsoft.com/office/officeart/2005/8/layout/hProcess9"/>
    <dgm:cxn modelId="{37D82F7E-6C2B-49FF-AE15-9DA3FD93A722}" type="presParOf" srcId="{0BE6829C-CBA4-4CE4-B26C-E12941C86A86}" destId="{43C04F5D-B67D-4EFC-83AF-1D027C6CA366}" srcOrd="0" destOrd="0" presId="urn:microsoft.com/office/officeart/2005/8/layout/hProcess9"/>
    <dgm:cxn modelId="{69BED9FB-EC42-4AEC-8D57-253F19F682A7}" type="presParOf" srcId="{0BE6829C-CBA4-4CE4-B26C-E12941C86A86}" destId="{33676C42-FD9D-43A4-9FD4-A45F013EF224}" srcOrd="1" destOrd="0" presId="urn:microsoft.com/office/officeart/2005/8/layout/hProcess9"/>
    <dgm:cxn modelId="{2A88C6F5-4968-4DC7-BB5E-546B8DA0A885}" type="presParOf" srcId="{33676C42-FD9D-43A4-9FD4-A45F013EF224}" destId="{6017ACAC-9C03-4AE0-935D-09EC38C578CF}" srcOrd="0" destOrd="0" presId="urn:microsoft.com/office/officeart/2005/8/layout/hProcess9"/>
    <dgm:cxn modelId="{4548601F-50E1-4615-854A-7254B3A0A402}" type="presParOf" srcId="{33676C42-FD9D-43A4-9FD4-A45F013EF224}" destId="{88B2D9C9-73E3-47EC-9B4D-EE9105709794}" srcOrd="1" destOrd="0" presId="urn:microsoft.com/office/officeart/2005/8/layout/hProcess9"/>
    <dgm:cxn modelId="{4F9204EC-19F8-44F7-81EA-04B8FBFA736B}" type="presParOf" srcId="{33676C42-FD9D-43A4-9FD4-A45F013EF224}" destId="{8393616B-AEC7-46D0-B842-ECF85CA82E85}" srcOrd="2" destOrd="0" presId="urn:microsoft.com/office/officeart/2005/8/layout/hProcess9"/>
    <dgm:cxn modelId="{69B9CB34-0B80-427D-A919-26484884FA3B}" type="presParOf" srcId="{33676C42-FD9D-43A4-9FD4-A45F013EF224}" destId="{7812EFE0-5F7E-4FF4-B77F-8CD956ED4C42}" srcOrd="3" destOrd="0" presId="urn:microsoft.com/office/officeart/2005/8/layout/hProcess9"/>
    <dgm:cxn modelId="{B9B60656-E16D-4570-A3D7-DCD202F46F2A}" type="presParOf" srcId="{33676C42-FD9D-43A4-9FD4-A45F013EF224}" destId="{572C9744-5DCA-4F5D-837C-A16FDD6B2E00}"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C3A1F6-236C-4334-9F7F-6EC2317E898F}" type="doc">
      <dgm:prSet loTypeId="urn:microsoft.com/office/officeart/2005/8/layout/vList2" loCatId="list" qsTypeId="urn:microsoft.com/office/officeart/2005/8/quickstyle/3d2" qsCatId="3D" csTypeId="urn:microsoft.com/office/officeart/2005/8/colors/colorful2" csCatId="colorful"/>
      <dgm:spPr/>
      <dgm:t>
        <a:bodyPr/>
        <a:lstStyle/>
        <a:p>
          <a:endParaRPr lang="en-US"/>
        </a:p>
      </dgm:t>
    </dgm:pt>
    <dgm:pt modelId="{445DA9E6-CB26-4655-91A6-D27273A6A72D}">
      <dgm:prSet custT="1"/>
      <dgm:spPr/>
      <dgm:t>
        <a:bodyPr/>
        <a:lstStyle/>
        <a:p>
          <a:pPr rtl="0"/>
          <a:r>
            <a:rPr lang="en-US" sz="4000" b="1" dirty="0" smtClean="0">
              <a:effectLst>
                <a:outerShdw blurRad="38100" dist="38100" dir="2700000" algn="tl">
                  <a:srgbClr val="000000">
                    <a:alpha val="43137"/>
                  </a:srgbClr>
                </a:outerShdw>
              </a:effectLst>
            </a:rPr>
            <a:t>Where are we now?</a:t>
          </a:r>
          <a:endParaRPr lang="en-US" sz="4000" b="1" dirty="0">
            <a:effectLst>
              <a:outerShdw blurRad="38100" dist="38100" dir="2700000" algn="tl">
                <a:srgbClr val="000000">
                  <a:alpha val="43137"/>
                </a:srgbClr>
              </a:outerShdw>
            </a:effectLst>
          </a:endParaRPr>
        </a:p>
      </dgm:t>
    </dgm:pt>
    <dgm:pt modelId="{AE9D4556-0D4B-406B-BA00-3BF7BF6E86CC}" type="parTrans" cxnId="{5295E634-227E-49AE-A9A7-D1A3D8599EF2}">
      <dgm:prSet/>
      <dgm:spPr/>
      <dgm:t>
        <a:bodyPr/>
        <a:lstStyle/>
        <a:p>
          <a:endParaRPr lang="en-US"/>
        </a:p>
      </dgm:t>
    </dgm:pt>
    <dgm:pt modelId="{0EB12453-BA82-42ED-848A-7DB9357976D3}" type="sibTrans" cxnId="{5295E634-227E-49AE-A9A7-D1A3D8599EF2}">
      <dgm:prSet/>
      <dgm:spPr/>
      <dgm:t>
        <a:bodyPr/>
        <a:lstStyle/>
        <a:p>
          <a:endParaRPr lang="en-US"/>
        </a:p>
      </dgm:t>
    </dgm:pt>
    <dgm:pt modelId="{9C27F937-9B6A-4C13-B1AB-4D4A00FC0183}">
      <dgm:prSet custT="1"/>
      <dgm:spPr/>
      <dgm:t>
        <a:bodyPr/>
        <a:lstStyle/>
        <a:p>
          <a:pPr rtl="0"/>
          <a:r>
            <a:rPr lang="en-US" sz="4000" b="1" dirty="0" smtClean="0">
              <a:effectLst>
                <a:outerShdw blurRad="38100" dist="38100" dir="2700000" algn="tl">
                  <a:srgbClr val="000000">
                    <a:alpha val="43137"/>
                  </a:srgbClr>
                </a:outerShdw>
              </a:effectLst>
            </a:rPr>
            <a:t>Where do we want to go?</a:t>
          </a:r>
          <a:endParaRPr lang="en-US" sz="4000" b="1" dirty="0">
            <a:effectLst>
              <a:outerShdw blurRad="38100" dist="38100" dir="2700000" algn="tl">
                <a:srgbClr val="000000">
                  <a:alpha val="43137"/>
                </a:srgbClr>
              </a:outerShdw>
            </a:effectLst>
          </a:endParaRPr>
        </a:p>
      </dgm:t>
    </dgm:pt>
    <dgm:pt modelId="{48A36B58-A0F3-4A5A-8C14-FBA38B4B9AED}" type="parTrans" cxnId="{FE39FC31-81D3-4A33-8524-2E066C94A743}">
      <dgm:prSet/>
      <dgm:spPr/>
      <dgm:t>
        <a:bodyPr/>
        <a:lstStyle/>
        <a:p>
          <a:endParaRPr lang="en-US"/>
        </a:p>
      </dgm:t>
    </dgm:pt>
    <dgm:pt modelId="{48B74D8F-8C09-49D5-9CDC-E9E856A7DC4E}" type="sibTrans" cxnId="{FE39FC31-81D3-4A33-8524-2E066C94A743}">
      <dgm:prSet/>
      <dgm:spPr/>
      <dgm:t>
        <a:bodyPr/>
        <a:lstStyle/>
        <a:p>
          <a:endParaRPr lang="en-US"/>
        </a:p>
      </dgm:t>
    </dgm:pt>
    <dgm:pt modelId="{1AB5FE0D-BC56-4946-813C-04940C06B7B3}">
      <dgm:prSet custT="1"/>
      <dgm:spPr/>
      <dgm:t>
        <a:bodyPr/>
        <a:lstStyle/>
        <a:p>
          <a:pPr rtl="0"/>
          <a:r>
            <a:rPr lang="en-US" sz="4000" b="1" dirty="0" smtClean="0">
              <a:effectLst>
                <a:outerShdw blurRad="38100" dist="38100" dir="2700000" algn="tl">
                  <a:srgbClr val="000000">
                    <a:alpha val="43137"/>
                  </a:srgbClr>
                </a:outerShdw>
              </a:effectLst>
            </a:rPr>
            <a:t>How are we going to get there?</a:t>
          </a:r>
          <a:endParaRPr lang="en-US" sz="4000" b="1" dirty="0">
            <a:effectLst>
              <a:outerShdw blurRad="38100" dist="38100" dir="2700000" algn="tl">
                <a:srgbClr val="000000">
                  <a:alpha val="43137"/>
                </a:srgbClr>
              </a:outerShdw>
            </a:effectLst>
          </a:endParaRPr>
        </a:p>
      </dgm:t>
    </dgm:pt>
    <dgm:pt modelId="{823D4844-0259-4DC6-8F9E-97526000C9D5}" type="parTrans" cxnId="{1A51CF1B-F11E-4D4A-B877-9A6A6ECD91ED}">
      <dgm:prSet/>
      <dgm:spPr/>
      <dgm:t>
        <a:bodyPr/>
        <a:lstStyle/>
        <a:p>
          <a:endParaRPr lang="en-US"/>
        </a:p>
      </dgm:t>
    </dgm:pt>
    <dgm:pt modelId="{E0F53A95-7C20-4CD7-9024-DE533966DBAB}" type="sibTrans" cxnId="{1A51CF1B-F11E-4D4A-B877-9A6A6ECD91ED}">
      <dgm:prSet/>
      <dgm:spPr/>
      <dgm:t>
        <a:bodyPr/>
        <a:lstStyle/>
        <a:p>
          <a:endParaRPr lang="en-US"/>
        </a:p>
      </dgm:t>
    </dgm:pt>
    <dgm:pt modelId="{CA919E63-A10B-402E-A820-D17378C8B6AE}" type="pres">
      <dgm:prSet presAssocID="{9CC3A1F6-236C-4334-9F7F-6EC2317E898F}" presName="linear" presStyleCnt="0">
        <dgm:presLayoutVars>
          <dgm:animLvl val="lvl"/>
          <dgm:resizeHandles val="exact"/>
        </dgm:presLayoutVars>
      </dgm:prSet>
      <dgm:spPr/>
      <dgm:t>
        <a:bodyPr/>
        <a:lstStyle/>
        <a:p>
          <a:endParaRPr lang="en-US"/>
        </a:p>
      </dgm:t>
    </dgm:pt>
    <dgm:pt modelId="{F2EF1BB4-43AE-45FA-84D5-DF9D52AC56F0}" type="pres">
      <dgm:prSet presAssocID="{445DA9E6-CB26-4655-91A6-D27273A6A72D}" presName="parentText" presStyleLbl="node1" presStyleIdx="0" presStyleCnt="3">
        <dgm:presLayoutVars>
          <dgm:chMax val="0"/>
          <dgm:bulletEnabled val="1"/>
        </dgm:presLayoutVars>
      </dgm:prSet>
      <dgm:spPr/>
      <dgm:t>
        <a:bodyPr/>
        <a:lstStyle/>
        <a:p>
          <a:endParaRPr lang="en-US"/>
        </a:p>
      </dgm:t>
    </dgm:pt>
    <dgm:pt modelId="{7F0E73C4-D848-4A21-9513-9B8054E2D3A7}" type="pres">
      <dgm:prSet presAssocID="{0EB12453-BA82-42ED-848A-7DB9357976D3}" presName="spacer" presStyleCnt="0"/>
      <dgm:spPr/>
    </dgm:pt>
    <dgm:pt modelId="{F008B158-7209-4BC2-8532-FE7902B46218}" type="pres">
      <dgm:prSet presAssocID="{9C27F937-9B6A-4C13-B1AB-4D4A00FC0183}" presName="parentText" presStyleLbl="node1" presStyleIdx="1" presStyleCnt="3">
        <dgm:presLayoutVars>
          <dgm:chMax val="0"/>
          <dgm:bulletEnabled val="1"/>
        </dgm:presLayoutVars>
      </dgm:prSet>
      <dgm:spPr/>
      <dgm:t>
        <a:bodyPr/>
        <a:lstStyle/>
        <a:p>
          <a:endParaRPr lang="en-US"/>
        </a:p>
      </dgm:t>
    </dgm:pt>
    <dgm:pt modelId="{9A71D0E9-9A58-47C6-AD2E-9557C99FF87C}" type="pres">
      <dgm:prSet presAssocID="{48B74D8F-8C09-49D5-9CDC-E9E856A7DC4E}" presName="spacer" presStyleCnt="0"/>
      <dgm:spPr/>
    </dgm:pt>
    <dgm:pt modelId="{9F0D56B0-CFBF-43DA-A39F-277035474683}" type="pres">
      <dgm:prSet presAssocID="{1AB5FE0D-BC56-4946-813C-04940C06B7B3}" presName="parentText" presStyleLbl="node1" presStyleIdx="2" presStyleCnt="3">
        <dgm:presLayoutVars>
          <dgm:chMax val="0"/>
          <dgm:bulletEnabled val="1"/>
        </dgm:presLayoutVars>
      </dgm:prSet>
      <dgm:spPr/>
      <dgm:t>
        <a:bodyPr/>
        <a:lstStyle/>
        <a:p>
          <a:endParaRPr lang="en-US"/>
        </a:p>
      </dgm:t>
    </dgm:pt>
  </dgm:ptLst>
  <dgm:cxnLst>
    <dgm:cxn modelId="{02BBCDC9-88D0-47AC-AC3F-D29C91F218D8}" type="presOf" srcId="{9C27F937-9B6A-4C13-B1AB-4D4A00FC0183}" destId="{F008B158-7209-4BC2-8532-FE7902B46218}" srcOrd="0" destOrd="0" presId="urn:microsoft.com/office/officeart/2005/8/layout/vList2"/>
    <dgm:cxn modelId="{F3E06EE8-5803-4D53-BB36-B4FFD0DA5515}" type="presOf" srcId="{1AB5FE0D-BC56-4946-813C-04940C06B7B3}" destId="{9F0D56B0-CFBF-43DA-A39F-277035474683}" srcOrd="0" destOrd="0" presId="urn:microsoft.com/office/officeart/2005/8/layout/vList2"/>
    <dgm:cxn modelId="{1A51CF1B-F11E-4D4A-B877-9A6A6ECD91ED}" srcId="{9CC3A1F6-236C-4334-9F7F-6EC2317E898F}" destId="{1AB5FE0D-BC56-4946-813C-04940C06B7B3}" srcOrd="2" destOrd="0" parTransId="{823D4844-0259-4DC6-8F9E-97526000C9D5}" sibTransId="{E0F53A95-7C20-4CD7-9024-DE533966DBAB}"/>
    <dgm:cxn modelId="{B76892CC-8D92-4D59-BB74-F37CF1A3156C}" type="presOf" srcId="{9CC3A1F6-236C-4334-9F7F-6EC2317E898F}" destId="{CA919E63-A10B-402E-A820-D17378C8B6AE}" srcOrd="0" destOrd="0" presId="urn:microsoft.com/office/officeart/2005/8/layout/vList2"/>
    <dgm:cxn modelId="{FE39FC31-81D3-4A33-8524-2E066C94A743}" srcId="{9CC3A1F6-236C-4334-9F7F-6EC2317E898F}" destId="{9C27F937-9B6A-4C13-B1AB-4D4A00FC0183}" srcOrd="1" destOrd="0" parTransId="{48A36B58-A0F3-4A5A-8C14-FBA38B4B9AED}" sibTransId="{48B74D8F-8C09-49D5-9CDC-E9E856A7DC4E}"/>
    <dgm:cxn modelId="{85BD0A4A-A61B-48EC-91AA-58181AC2913E}" type="presOf" srcId="{445DA9E6-CB26-4655-91A6-D27273A6A72D}" destId="{F2EF1BB4-43AE-45FA-84D5-DF9D52AC56F0}" srcOrd="0" destOrd="0" presId="urn:microsoft.com/office/officeart/2005/8/layout/vList2"/>
    <dgm:cxn modelId="{5295E634-227E-49AE-A9A7-D1A3D8599EF2}" srcId="{9CC3A1F6-236C-4334-9F7F-6EC2317E898F}" destId="{445DA9E6-CB26-4655-91A6-D27273A6A72D}" srcOrd="0" destOrd="0" parTransId="{AE9D4556-0D4B-406B-BA00-3BF7BF6E86CC}" sibTransId="{0EB12453-BA82-42ED-848A-7DB9357976D3}"/>
    <dgm:cxn modelId="{195EE965-F9E4-4865-95A8-94C64E385C0F}" type="presParOf" srcId="{CA919E63-A10B-402E-A820-D17378C8B6AE}" destId="{F2EF1BB4-43AE-45FA-84D5-DF9D52AC56F0}" srcOrd="0" destOrd="0" presId="urn:microsoft.com/office/officeart/2005/8/layout/vList2"/>
    <dgm:cxn modelId="{DC71E6C1-B8DB-4BDC-84EE-36E80FD5A2B1}" type="presParOf" srcId="{CA919E63-A10B-402E-A820-D17378C8B6AE}" destId="{7F0E73C4-D848-4A21-9513-9B8054E2D3A7}" srcOrd="1" destOrd="0" presId="urn:microsoft.com/office/officeart/2005/8/layout/vList2"/>
    <dgm:cxn modelId="{F45B4B0C-08DA-40F1-A887-CA93362EE7DE}" type="presParOf" srcId="{CA919E63-A10B-402E-A820-D17378C8B6AE}" destId="{F008B158-7209-4BC2-8532-FE7902B46218}" srcOrd="2" destOrd="0" presId="urn:microsoft.com/office/officeart/2005/8/layout/vList2"/>
    <dgm:cxn modelId="{264F88ED-7CF2-49AF-ABD9-1F294F6E314C}" type="presParOf" srcId="{CA919E63-A10B-402E-A820-D17378C8B6AE}" destId="{9A71D0E9-9A58-47C6-AD2E-9557C99FF87C}" srcOrd="3" destOrd="0" presId="urn:microsoft.com/office/officeart/2005/8/layout/vList2"/>
    <dgm:cxn modelId="{ED9AD758-00A5-4521-A56B-A9AB31624778}" type="presParOf" srcId="{CA919E63-A10B-402E-A820-D17378C8B6AE}" destId="{9F0D56B0-CFBF-43DA-A39F-277035474683}"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C04F5D-B67D-4EFC-83AF-1D027C6CA366}">
      <dsp:nvSpPr>
        <dsp:cNvPr id="0" name=""/>
        <dsp:cNvSpPr/>
      </dsp:nvSpPr>
      <dsp:spPr>
        <a:xfrm>
          <a:off x="617219" y="0"/>
          <a:ext cx="6995160" cy="45259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17ACAC-9C03-4AE0-935D-09EC38C578CF}">
      <dsp:nvSpPr>
        <dsp:cNvPr id="0" name=""/>
        <dsp:cNvSpPr/>
      </dsp:nvSpPr>
      <dsp:spPr>
        <a:xfrm>
          <a:off x="511" y="1357788"/>
          <a:ext cx="2505180" cy="181038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Strategy formulation</a:t>
          </a:r>
          <a:endParaRPr lang="en-US" sz="3200" b="1" kern="1200" dirty="0">
            <a:effectLst>
              <a:outerShdw blurRad="38100" dist="38100" dir="2700000" algn="tl">
                <a:srgbClr val="000000">
                  <a:alpha val="43137"/>
                </a:srgbClr>
              </a:outerShdw>
            </a:effectLst>
          </a:endParaRPr>
        </a:p>
      </dsp:txBody>
      <dsp:txXfrm>
        <a:off x="511" y="1357788"/>
        <a:ext cx="2505180" cy="1810385"/>
      </dsp:txXfrm>
    </dsp:sp>
    <dsp:sp modelId="{8393616B-AEC7-46D0-B842-ECF85CA82E85}">
      <dsp:nvSpPr>
        <dsp:cNvPr id="0" name=""/>
        <dsp:cNvSpPr/>
      </dsp:nvSpPr>
      <dsp:spPr>
        <a:xfrm>
          <a:off x="2864531" y="1357788"/>
          <a:ext cx="2695688"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Strategy </a:t>
          </a:r>
          <a:r>
            <a:rPr lang="en-US" sz="2600" b="1" kern="1200" dirty="0" smtClean="0">
              <a:effectLst>
                <a:outerShdw blurRad="38100" dist="38100" dir="2700000" algn="tl">
                  <a:srgbClr val="000000">
                    <a:alpha val="43137"/>
                  </a:srgbClr>
                </a:outerShdw>
              </a:effectLst>
            </a:rPr>
            <a:t>implementation</a:t>
          </a:r>
          <a:endParaRPr lang="en-US" sz="2600" b="1" kern="1200" dirty="0">
            <a:effectLst>
              <a:outerShdw blurRad="38100" dist="38100" dir="2700000" algn="tl">
                <a:srgbClr val="000000">
                  <a:alpha val="43137"/>
                </a:srgbClr>
              </a:outerShdw>
            </a:effectLst>
          </a:endParaRPr>
        </a:p>
      </dsp:txBody>
      <dsp:txXfrm>
        <a:off x="2864531" y="1357788"/>
        <a:ext cx="2695688" cy="1810385"/>
      </dsp:txXfrm>
    </dsp:sp>
    <dsp:sp modelId="{572C9744-5DCA-4F5D-837C-A16FDD6B2E00}">
      <dsp:nvSpPr>
        <dsp:cNvPr id="0" name=""/>
        <dsp:cNvSpPr/>
      </dsp:nvSpPr>
      <dsp:spPr>
        <a:xfrm>
          <a:off x="5919059" y="1357788"/>
          <a:ext cx="2310029" cy="181038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Strategy evaluation </a:t>
          </a:r>
          <a:endParaRPr lang="en-US" sz="3200" b="1" kern="1200" dirty="0">
            <a:effectLst>
              <a:outerShdw blurRad="38100" dist="38100" dir="2700000" algn="tl">
                <a:srgbClr val="000000">
                  <a:alpha val="43137"/>
                </a:srgbClr>
              </a:outerShdw>
            </a:effectLst>
          </a:endParaRPr>
        </a:p>
      </dsp:txBody>
      <dsp:txXfrm>
        <a:off x="5919059" y="1357788"/>
        <a:ext cx="2310029" cy="18103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929532-4295-48BB-8684-ACC696E3BF8F}" type="datetimeFigureOut">
              <a:rPr lang="en-US" smtClean="0"/>
              <a:pPr/>
              <a:t>3/11/2014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D70586-6560-4DD5-9643-F534301D91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The Vision statement </a:t>
            </a:r>
            <a:r>
              <a:rPr lang="en-US" smtClean="0">
                <a:latin typeface="Arial" charset="0"/>
                <a:cs typeface="Arial" charset="0"/>
              </a:rPr>
              <a:t>answers the question “What do we want to become?” and is often considered the first step in strategic planning</a:t>
            </a:r>
          </a:p>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a:lstStyle/>
          <a:p>
            <a:fld id="{39B75176-447F-4DE1-AFB3-8EFED26A40EA}" type="slidenum">
              <a:rPr lang="en-US"/>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Mission statements are </a:t>
            </a:r>
            <a:r>
              <a:rPr lang="en-US" smtClean="0">
                <a:latin typeface="Arial" charset="0"/>
                <a:cs typeface="Arial" charset="0"/>
              </a:rPr>
              <a:t>enduring statements of purpose that distinguish one business from other similar firms. </a:t>
            </a:r>
          </a:p>
          <a:p>
            <a:pPr lvl="1" eaLnBrk="1" hangingPunct="1"/>
            <a:r>
              <a:rPr lang="en-US" smtClean="0">
                <a:latin typeface="Arial" charset="0"/>
                <a:cs typeface="Arial" charset="0"/>
              </a:rPr>
              <a:t>It identifies the scope of a firm’s operations in product and market terms and addresses the basic question that faces all strategists: “What is our business?”</a:t>
            </a: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a:lstStyle/>
          <a:p>
            <a:fld id="{CDA133B6-BF78-4A0C-B3EC-45A93652FE26}" type="slidenum">
              <a:rPr lang="en-US"/>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External opportunities and external threats </a:t>
            </a:r>
            <a:r>
              <a:rPr lang="en-US" smtClean="0">
                <a:latin typeface="Arial" charset="0"/>
                <a:cs typeface="Arial" charset="0"/>
              </a:rPr>
              <a:t>refer to economic, social, cultural, demographic, environmental, political, legal, governmental, technological, and competitive trends and events that could significantly benefit or harm an organization in the future</a:t>
            </a:r>
          </a:p>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a:lstStyle/>
          <a:p>
            <a:fld id="{32114E0C-A6EC-4EDC-9BFE-33B287E5FC77}" type="slidenum">
              <a:rPr lang="en-US"/>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D551B60-C9C9-4B88-A056-7C55C2C7D6CB}" type="slidenum">
              <a:rPr lang="en-US" smtClean="0"/>
              <a:pPr/>
              <a:t>17</a:t>
            </a:fld>
            <a:endParaRPr lang="en-US" smtClean="0"/>
          </a:p>
        </p:txBody>
      </p:sp>
      <p:sp>
        <p:nvSpPr>
          <p:cNvPr id="36867" name="Rectangle 2"/>
          <p:cNvSpPr>
            <a:spLocks noGrp="1" noRot="1" noChangeAspect="1" noChangeArrowheads="1" noTextEdit="1"/>
          </p:cNvSpPr>
          <p:nvPr>
            <p:ph type="sldImg"/>
          </p:nvPr>
        </p:nvSpPr>
        <p:spPr>
          <a:xfrm>
            <a:off x="1193800" y="706438"/>
            <a:ext cx="4516438" cy="3389312"/>
          </a:xfr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Availability of capital can no longer be taken for granted.</a:t>
            </a:r>
          </a:p>
          <a:p>
            <a:pPr eaLnBrk="1" hangingPunct="1">
              <a:spcBef>
                <a:spcPct val="0"/>
              </a:spcBef>
            </a:pPr>
            <a:r>
              <a:rPr lang="en-US" smtClean="0"/>
              <a:t>• Consumers expect green operations and products.</a:t>
            </a:r>
          </a:p>
          <a:p>
            <a:pPr eaLnBrk="1" hangingPunct="1">
              <a:spcBef>
                <a:spcPct val="0"/>
              </a:spcBef>
            </a:pPr>
            <a:r>
              <a:rPr lang="en-US" smtClean="0"/>
              <a:t>• Marketing moving rapidly to the Internet.</a:t>
            </a:r>
          </a:p>
          <a:p>
            <a:pPr eaLnBrk="1" hangingPunct="1">
              <a:spcBef>
                <a:spcPct val="0"/>
              </a:spcBef>
            </a:pPr>
            <a:r>
              <a:rPr lang="en-US" smtClean="0"/>
              <a:t>• Commodity food prices are increasing.</a:t>
            </a:r>
          </a:p>
          <a:p>
            <a:pPr eaLnBrk="1" hangingPunct="1">
              <a:spcBef>
                <a:spcPct val="0"/>
              </a:spcBef>
            </a:pPr>
            <a:r>
              <a:rPr lang="en-US" smtClean="0"/>
              <a:t>• Political unrest in the Middle East is raising oil prices.</a:t>
            </a:r>
          </a:p>
          <a:p>
            <a:pPr eaLnBrk="1" hangingPunct="1">
              <a:spcBef>
                <a:spcPct val="0"/>
              </a:spcBef>
            </a:pPr>
            <a:r>
              <a:rPr lang="en-US" smtClean="0"/>
              <a:t>• Computer hacker problems are increasing.</a:t>
            </a:r>
          </a:p>
          <a:p>
            <a:pPr eaLnBrk="1" hangingPunct="1">
              <a:spcBef>
                <a:spcPct val="0"/>
              </a:spcBef>
            </a:pPr>
            <a:r>
              <a:rPr lang="en-US" smtClean="0"/>
              <a:t>• Intense price competition is plaguing most firms.</a:t>
            </a:r>
          </a:p>
          <a:p>
            <a:pPr eaLnBrk="1" hangingPunct="1">
              <a:spcBef>
                <a:spcPct val="0"/>
              </a:spcBef>
            </a:pPr>
            <a:r>
              <a:rPr lang="en-US" smtClean="0"/>
              <a:t>• Unemployment and underemployment rates remain high.</a:t>
            </a:r>
          </a:p>
          <a:p>
            <a:pPr eaLnBrk="1" hangingPunct="1">
              <a:spcBef>
                <a:spcPct val="0"/>
              </a:spcBef>
            </a:pPr>
            <a:r>
              <a:rPr lang="en-US" smtClean="0"/>
              <a:t>• Interest rates are rising.</a:t>
            </a:r>
          </a:p>
          <a:p>
            <a:pPr eaLnBrk="1" hangingPunct="1">
              <a:spcBef>
                <a:spcPct val="0"/>
              </a:spcBef>
            </a:pPr>
            <a:r>
              <a:rPr lang="en-US" smtClean="0"/>
              <a:t>• Product life cycles are becoming shorter.</a:t>
            </a:r>
          </a:p>
          <a:p>
            <a:pPr eaLnBrk="1" hangingPunct="1">
              <a:spcBef>
                <a:spcPct val="0"/>
              </a:spcBef>
            </a:pPr>
            <a:r>
              <a:rPr lang="en-US" smtClean="0"/>
              <a:t>• State and local governments are financially weak.</a:t>
            </a:r>
          </a:p>
          <a:p>
            <a:pPr eaLnBrk="1" hangingPunct="1">
              <a:spcBef>
                <a:spcPct val="0"/>
              </a:spcBef>
            </a:pPr>
            <a:r>
              <a:rPr lang="en-US" smtClean="0"/>
              <a:t>• Turmoil and violence in Mexico is increasing.</a:t>
            </a:r>
          </a:p>
          <a:p>
            <a:pPr eaLnBrk="1" hangingPunct="1">
              <a:spcBef>
                <a:spcPct val="0"/>
              </a:spcBef>
            </a:pPr>
            <a:r>
              <a:rPr lang="en-US" smtClean="0"/>
              <a:t>• Winters are colder and summers hotter than usual.</a:t>
            </a:r>
          </a:p>
          <a:p>
            <a:pPr eaLnBrk="1" hangingPunct="1">
              <a:spcBef>
                <a:spcPct val="0"/>
              </a:spcBef>
            </a:pPr>
            <a:r>
              <a:rPr lang="en-US" smtClean="0"/>
              <a:t>• Home prices remain exceptionally low.</a:t>
            </a:r>
          </a:p>
          <a:p>
            <a:pPr eaLnBrk="1" hangingPunct="1">
              <a:spcBef>
                <a:spcPct val="0"/>
              </a:spcBef>
            </a:pPr>
            <a:r>
              <a:rPr lang="en-US" smtClean="0"/>
              <a:t>• Global markets offer the highest growth in revenues.</a:t>
            </a:r>
          </a:p>
        </p:txBody>
      </p:sp>
      <p:sp>
        <p:nvSpPr>
          <p:cNvPr id="50180" name="Slide Number Placeholder 3"/>
          <p:cNvSpPr>
            <a:spLocks noGrp="1"/>
          </p:cNvSpPr>
          <p:nvPr>
            <p:ph type="sldNum" sz="quarter" idx="5"/>
          </p:nvPr>
        </p:nvSpPr>
        <p:spPr bwMode="auto">
          <a:noFill/>
          <a:ln>
            <a:miter lim="800000"/>
            <a:headEnd/>
            <a:tailEnd/>
          </a:ln>
        </p:spPr>
        <p:txBody>
          <a:bodyPr/>
          <a:lstStyle/>
          <a:p>
            <a:fld id="{A7406B25-3BEC-4AEA-9551-7AA008DDAEE0}" type="slidenum">
              <a:rPr lang="en-US"/>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Internal strengths and internal weaknesses are </a:t>
            </a:r>
            <a:r>
              <a:rPr lang="en-US" smtClean="0">
                <a:latin typeface="Arial" charset="0"/>
                <a:cs typeface="Arial" charset="0"/>
              </a:rPr>
              <a:t>an organization’s controllable activities that are performed especially well or poorly</a:t>
            </a:r>
          </a:p>
          <a:p>
            <a:pPr lvl="1" eaLnBrk="1" hangingPunct="1"/>
            <a:r>
              <a:rPr lang="en-US" smtClean="0">
                <a:latin typeface="Arial" charset="0"/>
                <a:cs typeface="Arial" charset="0"/>
              </a:rPr>
              <a:t>and are determined relative to competitors</a:t>
            </a:r>
          </a:p>
        </p:txBody>
      </p:sp>
      <p:sp>
        <p:nvSpPr>
          <p:cNvPr id="52228" name="Slide Number Placeholder 3"/>
          <p:cNvSpPr>
            <a:spLocks noGrp="1"/>
          </p:cNvSpPr>
          <p:nvPr>
            <p:ph type="sldNum" sz="quarter" idx="5"/>
          </p:nvPr>
        </p:nvSpPr>
        <p:spPr bwMode="auto">
          <a:noFill/>
          <a:ln>
            <a:miter lim="800000"/>
            <a:headEnd/>
            <a:tailEnd/>
          </a:ln>
        </p:spPr>
        <p:txBody>
          <a:bodyPr/>
          <a:lstStyle/>
          <a:p>
            <a:fld id="{3353708F-2A15-4B6C-844F-C13C1C2BC9C7}" type="slidenum">
              <a:rPr lang="en-US"/>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Objectives</a:t>
            </a:r>
            <a:r>
              <a:rPr lang="en-US" smtClean="0">
                <a:latin typeface="Arial" charset="0"/>
                <a:cs typeface="Arial" charset="0"/>
              </a:rPr>
              <a:t> are specific results that an organization seeks to achieve in pursuing its basic mission. </a:t>
            </a:r>
          </a:p>
          <a:p>
            <a:pPr lvl="1" eaLnBrk="1" hangingPunct="1"/>
            <a:r>
              <a:rPr lang="en-US" smtClean="0">
                <a:latin typeface="Arial" charset="0"/>
                <a:cs typeface="Arial" charset="0"/>
              </a:rPr>
              <a:t>Long-term means more than one year</a:t>
            </a:r>
          </a:p>
          <a:p>
            <a:pPr lvl="1" eaLnBrk="1" hangingPunct="1"/>
            <a:r>
              <a:rPr lang="en-US" smtClean="0">
                <a:latin typeface="Arial" charset="0"/>
                <a:cs typeface="Arial" charset="0"/>
              </a:rPr>
              <a:t>They should be challenging, measurable, consistent, reasonable, and clear</a:t>
            </a:r>
          </a:p>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76CFC52B-3A3E-4615-BE38-C1C1FEC84263}" type="slidenum">
              <a:rPr lang="en-US"/>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Strategies</a:t>
            </a:r>
            <a:r>
              <a:rPr lang="en-US" smtClean="0">
                <a:latin typeface="Arial" charset="0"/>
                <a:cs typeface="Arial" charset="0"/>
              </a:rPr>
              <a:t> are the means by which long-term objectives will be achieved. </a:t>
            </a:r>
          </a:p>
          <a:p>
            <a:pPr lvl="1" eaLnBrk="1" hangingPunct="1"/>
            <a:r>
              <a:rPr lang="en-US" smtClean="0">
                <a:latin typeface="Arial" charset="0"/>
                <a:cs typeface="Arial" charset="0"/>
              </a:rPr>
              <a:t>They may include geographic expansion, diversification, acquisition, product development, market </a:t>
            </a:r>
            <a:r>
              <a:rPr lang="fr-FR" smtClean="0">
                <a:latin typeface="Arial" charset="0"/>
                <a:cs typeface="Arial" charset="0"/>
              </a:rPr>
              <a:t>penetration, retrenchment, divestiture, liquidation, and joint ventures.</a:t>
            </a:r>
            <a:endParaRPr lang="en-US" smtClean="0">
              <a:latin typeface="Arial" charset="0"/>
              <a:cs typeface="Arial" charset="0"/>
            </a:endParaRPr>
          </a:p>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3D6574D0-99A2-47D1-8135-A54B43A66A83}" type="slidenum">
              <a:rPr lang="en-US"/>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Strategies currently being pursued by some companies are described in Table 1-1.</a:t>
            </a:r>
          </a:p>
        </p:txBody>
      </p:sp>
      <p:sp>
        <p:nvSpPr>
          <p:cNvPr id="60420" name="Slide Number Placeholder 3"/>
          <p:cNvSpPr>
            <a:spLocks noGrp="1"/>
          </p:cNvSpPr>
          <p:nvPr>
            <p:ph type="sldNum" sz="quarter" idx="5"/>
          </p:nvPr>
        </p:nvSpPr>
        <p:spPr bwMode="auto">
          <a:noFill/>
          <a:ln>
            <a:miter lim="800000"/>
            <a:headEnd/>
            <a:tailEnd/>
          </a:ln>
        </p:spPr>
        <p:txBody>
          <a:bodyPr/>
          <a:lstStyle/>
          <a:p>
            <a:fld id="{F0ED37C9-ADEC-44B2-945A-BBE695543217}" type="slidenum">
              <a:rPr lang="en-US"/>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Annual objectives are </a:t>
            </a:r>
            <a:r>
              <a:rPr lang="en-US" smtClean="0">
                <a:latin typeface="Arial" charset="0"/>
                <a:cs typeface="Arial" charset="0"/>
              </a:rPr>
              <a:t>short-term milestones that organizations must achieve to reach long-term objectives. </a:t>
            </a:r>
          </a:p>
          <a:p>
            <a:pPr lvl="1" eaLnBrk="1" hangingPunct="1"/>
            <a:r>
              <a:rPr lang="en-US" smtClean="0">
                <a:latin typeface="Arial" charset="0"/>
                <a:cs typeface="Arial" charset="0"/>
              </a:rPr>
              <a:t>They should be measurable, quantitative, challenging, realistic, consistent, and prioritized</a:t>
            </a:r>
          </a:p>
          <a:p>
            <a:pPr lvl="1" eaLnBrk="1" hangingPunct="1"/>
            <a:r>
              <a:rPr lang="en-US" smtClean="0">
                <a:latin typeface="Arial" charset="0"/>
                <a:cs typeface="Arial" charset="0"/>
              </a:rPr>
              <a:t>They should be established at the corporate, divisional, and functional levels in a large organization.</a:t>
            </a:r>
          </a:p>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6B845743-3F26-4215-B235-CD090FEFD2BD}" type="slidenum">
              <a:rPr lang="en-US"/>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i="1" smtClean="0">
                <a:latin typeface="Arial" charset="0"/>
                <a:cs typeface="Arial" charset="0"/>
              </a:rPr>
              <a:t>Strategic management </a:t>
            </a:r>
            <a:r>
              <a:rPr lang="en-US" smtClean="0">
                <a:latin typeface="Arial" charset="0"/>
                <a:cs typeface="Arial" charset="0"/>
              </a:rPr>
              <a:t>in this text is used synonymously with the term strategic planning</a:t>
            </a:r>
          </a:p>
          <a:p>
            <a:pPr eaLnBrk="1" hangingPunct="1"/>
            <a:r>
              <a:rPr lang="en-US" smtClean="0">
                <a:latin typeface="Arial" charset="0"/>
                <a:cs typeface="Arial" charset="0"/>
              </a:rPr>
              <a:t>Sometimes the term strategic management is used to refer to strategy formulation, implementation, and evaluation, with strategic planning referring only to strategy formulation.</a:t>
            </a:r>
          </a:p>
          <a:p>
            <a:endParaRPr lang="en-US" smtClean="0"/>
          </a:p>
        </p:txBody>
      </p:sp>
      <p:sp>
        <p:nvSpPr>
          <p:cNvPr id="22532" name="Slide Number Placeholder 3"/>
          <p:cNvSpPr>
            <a:spLocks noGrp="1"/>
          </p:cNvSpPr>
          <p:nvPr>
            <p:ph type="sldNum" sz="quarter" idx="5"/>
          </p:nvPr>
        </p:nvSpPr>
        <p:spPr bwMode="auto">
          <a:noFill/>
          <a:ln>
            <a:miter lim="800000"/>
            <a:headEnd/>
            <a:tailEnd/>
          </a:ln>
        </p:spPr>
        <p:txBody>
          <a:bodyPr/>
          <a:lstStyle/>
          <a:p>
            <a:fld id="{45C08B13-38B4-454E-A4A8-62F514829FED}" type="slidenum">
              <a:rPr lang="en-US"/>
              <a:pPr/>
              <a:t>6</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Policies are </a:t>
            </a:r>
            <a:r>
              <a:rPr lang="en-US" smtClean="0">
                <a:latin typeface="Arial" charset="0"/>
                <a:cs typeface="Arial" charset="0"/>
              </a:rPr>
              <a:t>the means by which annual objectives will be achieved. </a:t>
            </a:r>
          </a:p>
          <a:p>
            <a:pPr lvl="1" eaLnBrk="1" hangingPunct="1"/>
            <a:r>
              <a:rPr lang="en-US" smtClean="0">
                <a:latin typeface="Arial" charset="0"/>
                <a:cs typeface="Arial" charset="0"/>
              </a:rPr>
              <a:t>They include guidelines, rules, and procedures established to support efforts to achieve stated objectives</a:t>
            </a:r>
          </a:p>
          <a:p>
            <a:pPr lvl="1" eaLnBrk="1" hangingPunct="1"/>
            <a:r>
              <a:rPr lang="en-US" smtClean="0">
                <a:latin typeface="Arial" charset="0"/>
                <a:cs typeface="Arial" charset="0"/>
              </a:rPr>
              <a:t>Policies are guides to decision making and address repetitive or recurring situations</a:t>
            </a:r>
          </a:p>
          <a:p>
            <a:endParaRPr lang="en-US" smtClean="0"/>
          </a:p>
        </p:txBody>
      </p:sp>
      <p:sp>
        <p:nvSpPr>
          <p:cNvPr id="62468" name="Slide Number Placeholder 3"/>
          <p:cNvSpPr>
            <a:spLocks noGrp="1"/>
          </p:cNvSpPr>
          <p:nvPr>
            <p:ph type="sldNum" sz="quarter" idx="5"/>
          </p:nvPr>
        </p:nvSpPr>
        <p:spPr bwMode="auto">
          <a:noFill/>
          <a:ln>
            <a:miter lim="800000"/>
            <a:headEnd/>
            <a:tailEnd/>
          </a:ln>
        </p:spPr>
        <p:txBody>
          <a:bodyPr/>
          <a:lstStyle/>
          <a:p>
            <a:fld id="{12EDCABF-D59C-4B5E-95CA-C26033593940}" type="slidenum">
              <a:rPr lang="en-US"/>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 strategic plan results from tough managerial choices among numerous good alternatives, and it signals commitment to specific markets, policies, procedures, and operations in lieu of other, “less desirable” courses of action.</a:t>
            </a:r>
          </a:p>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ACF66225-9EDE-4685-BF69-05F7FBBAF4B8}" type="slidenum">
              <a:rPr lang="en-US"/>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These are three important questions to answer in developing a strategic plan:</a:t>
            </a:r>
          </a:p>
          <a:p>
            <a:r>
              <a:rPr lang="en-US" smtClean="0"/>
              <a:t>Where are we now?</a:t>
            </a:r>
          </a:p>
          <a:p>
            <a:r>
              <a:rPr lang="en-US" smtClean="0"/>
              <a:t>Where do we want to go?</a:t>
            </a:r>
          </a:p>
          <a:p>
            <a:r>
              <a:rPr lang="en-US" smtClean="0"/>
              <a:t>How are we going to get there?</a:t>
            </a:r>
          </a:p>
        </p:txBody>
      </p:sp>
      <p:sp>
        <p:nvSpPr>
          <p:cNvPr id="64516" name="Slide Number Placeholder 3"/>
          <p:cNvSpPr>
            <a:spLocks noGrp="1"/>
          </p:cNvSpPr>
          <p:nvPr>
            <p:ph type="sldNum" sz="quarter" idx="5"/>
          </p:nvPr>
        </p:nvSpPr>
        <p:spPr bwMode="auto">
          <a:noFill/>
          <a:ln>
            <a:miter lim="800000"/>
            <a:headEnd/>
            <a:tailEnd/>
          </a:ln>
        </p:spPr>
        <p:txBody>
          <a:bodyPr/>
          <a:lstStyle/>
          <a:p>
            <a:fld id="{B62D33F2-6CA4-49BA-A7A8-BA53863C4968}" type="slidenum">
              <a:rPr lang="en-US"/>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Historically, the principal benefit of strategic management has been to help organizations formulate better strategies through the use of a more systematic, logical, and rational approach to strategic choice</a:t>
            </a:r>
          </a:p>
          <a:p>
            <a:pPr eaLnBrk="1" hangingPunct="1"/>
            <a:endParaRPr lang="en-US" smtClean="0"/>
          </a:p>
        </p:txBody>
      </p:sp>
      <p:sp>
        <p:nvSpPr>
          <p:cNvPr id="68612" name="Slide Number Placeholder 3"/>
          <p:cNvSpPr>
            <a:spLocks noGrp="1"/>
          </p:cNvSpPr>
          <p:nvPr>
            <p:ph type="sldNum" sz="quarter" idx="5"/>
          </p:nvPr>
        </p:nvSpPr>
        <p:spPr bwMode="auto">
          <a:noFill/>
          <a:ln>
            <a:miter lim="800000"/>
            <a:headEnd/>
            <a:tailEnd/>
          </a:ln>
        </p:spPr>
        <p:txBody>
          <a:bodyPr/>
          <a:lstStyle/>
          <a:p>
            <a:fld id="{5F2CD57A-5F99-425E-96F5-C207721BF517}" type="slidenum">
              <a:rPr lang="en-US"/>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1-2 illustrates this</a:t>
            </a:r>
          </a:p>
          <a:p>
            <a:pPr eaLnBrk="1" hangingPunct="1"/>
            <a:r>
              <a:rPr lang="en-US" smtClean="0"/>
              <a:t>intrinsic benefit of a firm engaging in strategic planning. Note that all firms need all employees on a</a:t>
            </a:r>
          </a:p>
          <a:p>
            <a:pPr eaLnBrk="1" hangingPunct="1"/>
            <a:r>
              <a:rPr lang="en-US" smtClean="0"/>
              <a:t>mission to help the firm succeed.</a:t>
            </a:r>
          </a:p>
        </p:txBody>
      </p:sp>
      <p:sp>
        <p:nvSpPr>
          <p:cNvPr id="71684" name="Slide Number Placeholder 3"/>
          <p:cNvSpPr>
            <a:spLocks noGrp="1"/>
          </p:cNvSpPr>
          <p:nvPr>
            <p:ph type="sldNum" sz="quarter" idx="5"/>
          </p:nvPr>
        </p:nvSpPr>
        <p:spPr bwMode="auto">
          <a:noFill/>
          <a:ln>
            <a:miter lim="800000"/>
            <a:headEnd/>
            <a:tailEnd/>
          </a:ln>
        </p:spPr>
        <p:txBody>
          <a:bodyPr/>
          <a:lstStyle/>
          <a:p>
            <a:fld id="{8143AE57-19FF-4CBE-92DB-720F97DF5C37}" type="slidenum">
              <a:rPr lang="en-US"/>
              <a:pPr/>
              <a:t>30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 </a:t>
            </a:r>
            <a:r>
              <a:rPr lang="en-US" b="1" i="1" smtClean="0"/>
              <a:t>Lack of knowledge or experience in strategic planning</a:t>
            </a:r>
            <a:r>
              <a:rPr lang="en-US" smtClean="0"/>
              <a:t>—No training in strategic planning.</a:t>
            </a:r>
          </a:p>
          <a:p>
            <a:pPr eaLnBrk="1" hangingPunct="1"/>
            <a:r>
              <a:rPr lang="en-US" smtClean="0"/>
              <a:t>• </a:t>
            </a:r>
            <a:r>
              <a:rPr lang="en-US" b="1" i="1" smtClean="0"/>
              <a:t>Poor reward structures</a:t>
            </a:r>
            <a:r>
              <a:rPr lang="en-US" smtClean="0"/>
              <a:t>—When an organization assumes success, it often fails to reward</a:t>
            </a:r>
          </a:p>
          <a:p>
            <a:pPr eaLnBrk="1" hangingPunct="1"/>
            <a:r>
              <a:rPr lang="en-US" smtClean="0"/>
              <a:t>success. When failure occurs, then the firm may punish.</a:t>
            </a:r>
          </a:p>
          <a:p>
            <a:pPr eaLnBrk="1" hangingPunct="1"/>
            <a:r>
              <a:rPr lang="en-US" smtClean="0"/>
              <a:t>• </a:t>
            </a:r>
            <a:r>
              <a:rPr lang="en-US" b="1" i="1" smtClean="0"/>
              <a:t>Firefighting</a:t>
            </a:r>
            <a:r>
              <a:rPr lang="en-US" smtClean="0"/>
              <a:t>—An organization can be so deeply embroiled in resolving crises and firefighting</a:t>
            </a:r>
          </a:p>
          <a:p>
            <a:pPr eaLnBrk="1" hangingPunct="1"/>
            <a:r>
              <a:rPr lang="en-US" smtClean="0"/>
              <a:t>that it reserves no time for planning.</a:t>
            </a:r>
          </a:p>
          <a:p>
            <a:pPr eaLnBrk="1" hangingPunct="1"/>
            <a:r>
              <a:rPr lang="en-US" smtClean="0"/>
              <a:t>• </a:t>
            </a:r>
            <a:r>
              <a:rPr lang="en-US" b="1" i="1" smtClean="0"/>
              <a:t>Waste of time</a:t>
            </a:r>
            <a:r>
              <a:rPr lang="en-US" smtClean="0"/>
              <a:t>—Some firms see planning as a waste of time because no marketable product</a:t>
            </a:r>
          </a:p>
          <a:p>
            <a:pPr eaLnBrk="1" hangingPunct="1"/>
            <a:r>
              <a:rPr lang="en-US" smtClean="0"/>
              <a:t>is produced. Time spent on planning is an investment.</a:t>
            </a:r>
          </a:p>
          <a:p>
            <a:pPr eaLnBrk="1" hangingPunct="1"/>
            <a:r>
              <a:rPr lang="en-US" smtClean="0"/>
              <a:t>• </a:t>
            </a:r>
            <a:r>
              <a:rPr lang="en-US" b="1" i="1" smtClean="0"/>
              <a:t>Too expensive</a:t>
            </a:r>
            <a:r>
              <a:rPr lang="en-US" smtClean="0"/>
              <a:t>—Some organizations see planning as too expensive in time and money.</a:t>
            </a:r>
          </a:p>
          <a:p>
            <a:pPr eaLnBrk="1" hangingPunct="1"/>
            <a:r>
              <a:rPr lang="en-US" smtClean="0"/>
              <a:t>• </a:t>
            </a:r>
            <a:r>
              <a:rPr lang="en-US" b="1" i="1" smtClean="0"/>
              <a:t>Laziness</a:t>
            </a:r>
            <a:r>
              <a:rPr lang="en-US" smtClean="0"/>
              <a:t>—People may not want to put forth the effort needed to formulate a plan.</a:t>
            </a:r>
          </a:p>
          <a:p>
            <a:pPr eaLnBrk="1" hangingPunct="1"/>
            <a:r>
              <a:rPr lang="en-US" smtClean="0"/>
              <a:t>• </a:t>
            </a:r>
            <a:r>
              <a:rPr lang="en-US" b="1" i="1" smtClean="0"/>
              <a:t>Content with success</a:t>
            </a:r>
            <a:r>
              <a:rPr lang="en-US" smtClean="0"/>
              <a:t>—Particularly if a firm is successful, individuals may feel there is no</a:t>
            </a:r>
          </a:p>
          <a:p>
            <a:pPr eaLnBrk="1" hangingPunct="1"/>
            <a:r>
              <a:rPr lang="en-US" smtClean="0"/>
              <a:t>need to plan because things are fine as they stand. But success today does not guarantee</a:t>
            </a:r>
          </a:p>
          <a:p>
            <a:pPr eaLnBrk="1" hangingPunct="1"/>
            <a:r>
              <a:rPr lang="en-US" smtClean="0"/>
              <a:t>success tomorrow.</a:t>
            </a:r>
          </a:p>
        </p:txBody>
      </p:sp>
      <p:sp>
        <p:nvSpPr>
          <p:cNvPr id="79876" name="Slide Number Placeholder 3"/>
          <p:cNvSpPr>
            <a:spLocks noGrp="1"/>
          </p:cNvSpPr>
          <p:nvPr>
            <p:ph type="sldNum" sz="quarter" idx="5"/>
          </p:nvPr>
        </p:nvSpPr>
        <p:spPr bwMode="auto">
          <a:noFill/>
          <a:ln>
            <a:miter lim="800000"/>
            <a:headEnd/>
            <a:tailEnd/>
          </a:ln>
        </p:spPr>
        <p:txBody>
          <a:bodyPr/>
          <a:lstStyle/>
          <a:p>
            <a:fld id="{34F219F6-8E66-4411-9885-CA5246DB77E5}" type="slidenum">
              <a:rPr lang="en-US"/>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 </a:t>
            </a:r>
            <a:r>
              <a:rPr lang="en-US" b="1" i="1" smtClean="0"/>
              <a:t>Fear of failure</a:t>
            </a:r>
            <a:r>
              <a:rPr lang="en-US" smtClean="0"/>
              <a:t>—By not taking action, there is little risk of failure unless a problem is</a:t>
            </a:r>
          </a:p>
          <a:p>
            <a:pPr eaLnBrk="1" hangingPunct="1"/>
            <a:r>
              <a:rPr lang="en-US" smtClean="0"/>
              <a:t>urgent and pressing. Whenever something worthwhile is attempted, there is some risk of</a:t>
            </a:r>
          </a:p>
          <a:p>
            <a:pPr eaLnBrk="1" hangingPunct="1"/>
            <a:r>
              <a:rPr lang="en-US" smtClean="0"/>
              <a:t>failure.</a:t>
            </a:r>
          </a:p>
          <a:p>
            <a:pPr eaLnBrk="1" hangingPunct="1"/>
            <a:r>
              <a:rPr lang="en-US" smtClean="0"/>
              <a:t>• </a:t>
            </a:r>
            <a:r>
              <a:rPr lang="en-US" b="1" i="1" smtClean="0"/>
              <a:t>Overconfidence</a:t>
            </a:r>
            <a:r>
              <a:rPr lang="en-US" smtClean="0"/>
              <a:t>—As managers amass experience, they may rely less on formalized</a:t>
            </a:r>
          </a:p>
          <a:p>
            <a:pPr eaLnBrk="1" hangingPunct="1"/>
            <a:r>
              <a:rPr lang="en-US" smtClean="0"/>
              <a:t>planning. Rarely, however, is this appropriate. Being overconfident or overestimating</a:t>
            </a:r>
          </a:p>
          <a:p>
            <a:pPr eaLnBrk="1" hangingPunct="1"/>
            <a:r>
              <a:rPr lang="en-US" smtClean="0"/>
              <a:t>experience can bring demise. Forethought is rarely wasted and is often the mark of</a:t>
            </a:r>
          </a:p>
          <a:p>
            <a:pPr eaLnBrk="1" hangingPunct="1"/>
            <a:r>
              <a:rPr lang="en-US" smtClean="0"/>
              <a:t>professionalism.</a:t>
            </a:r>
          </a:p>
          <a:p>
            <a:pPr eaLnBrk="1" hangingPunct="1"/>
            <a:r>
              <a:rPr lang="en-US" smtClean="0"/>
              <a:t>• </a:t>
            </a:r>
            <a:r>
              <a:rPr lang="en-US" b="1" i="1" smtClean="0"/>
              <a:t>Prior bad experience</a:t>
            </a:r>
            <a:r>
              <a:rPr lang="en-US" smtClean="0"/>
              <a:t>—People may have had a previous bad experience with planning, that</a:t>
            </a:r>
          </a:p>
          <a:p>
            <a:pPr eaLnBrk="1" hangingPunct="1"/>
            <a:r>
              <a:rPr lang="en-US" smtClean="0"/>
              <a:t>is, cases in which plans have been long, cumbersome, impractical, or inflexible. Planning,</a:t>
            </a:r>
          </a:p>
          <a:p>
            <a:pPr eaLnBrk="1" hangingPunct="1"/>
            <a:r>
              <a:rPr lang="en-US" smtClean="0"/>
              <a:t>like anything else, can be done badly.</a:t>
            </a:r>
          </a:p>
          <a:p>
            <a:pPr eaLnBrk="1" hangingPunct="1"/>
            <a:r>
              <a:rPr lang="en-US" smtClean="0"/>
              <a:t>• </a:t>
            </a:r>
            <a:r>
              <a:rPr lang="en-US" b="1" i="1" smtClean="0"/>
              <a:t>Self-interest</a:t>
            </a:r>
            <a:r>
              <a:rPr lang="en-US" smtClean="0"/>
              <a:t>—When someone has achieved status, privilege, or self-esteem through effectively</a:t>
            </a:r>
          </a:p>
          <a:p>
            <a:pPr eaLnBrk="1" hangingPunct="1"/>
            <a:r>
              <a:rPr lang="en-US" smtClean="0"/>
              <a:t>using an old system, he or she often sees a new plan as a threat.</a:t>
            </a:r>
          </a:p>
          <a:p>
            <a:pPr eaLnBrk="1" hangingPunct="1"/>
            <a:r>
              <a:rPr lang="en-US" smtClean="0"/>
              <a:t>• </a:t>
            </a:r>
            <a:r>
              <a:rPr lang="en-US" b="1" i="1" smtClean="0"/>
              <a:t>Fear of the unknown</a:t>
            </a:r>
            <a:r>
              <a:rPr lang="en-US" smtClean="0"/>
              <a:t>—People may be uncertain of their abilities to learn new skills, of</a:t>
            </a:r>
          </a:p>
          <a:p>
            <a:pPr eaLnBrk="1" hangingPunct="1"/>
            <a:r>
              <a:rPr lang="en-US" smtClean="0"/>
              <a:t>their aptitude with new systems, or of their ability to take on new roles.</a:t>
            </a:r>
          </a:p>
          <a:p>
            <a:pPr eaLnBrk="1" hangingPunct="1"/>
            <a:r>
              <a:rPr lang="en-US" smtClean="0"/>
              <a:t>• </a:t>
            </a:r>
            <a:r>
              <a:rPr lang="en-US" b="1" i="1" smtClean="0"/>
              <a:t>Honest difference of opinion</a:t>
            </a:r>
            <a:r>
              <a:rPr lang="en-US" smtClean="0"/>
              <a:t>—People may sincerely believe the plan is wrong. They may</a:t>
            </a:r>
          </a:p>
          <a:p>
            <a:pPr eaLnBrk="1" hangingPunct="1"/>
            <a:r>
              <a:rPr lang="en-US" smtClean="0"/>
              <a:t>view the situation from a different viewpoint, or they may have aspirations for themselves</a:t>
            </a:r>
          </a:p>
          <a:p>
            <a:pPr eaLnBrk="1" hangingPunct="1"/>
            <a:r>
              <a:rPr lang="en-US" smtClean="0"/>
              <a:t>or the organization that are different from the plan. Different people in different jobs have</a:t>
            </a:r>
          </a:p>
          <a:p>
            <a:pPr eaLnBrk="1" hangingPunct="1"/>
            <a:r>
              <a:rPr lang="en-US" smtClean="0"/>
              <a:t>different perceptions of a situation.</a:t>
            </a:r>
          </a:p>
          <a:p>
            <a:pPr eaLnBrk="1" hangingPunct="1"/>
            <a:r>
              <a:rPr lang="en-US" smtClean="0"/>
              <a:t>• </a:t>
            </a:r>
            <a:r>
              <a:rPr lang="en-US" b="1" i="1" smtClean="0"/>
              <a:t>Suspicion</a:t>
            </a:r>
            <a:r>
              <a:rPr lang="en-US" smtClean="0"/>
              <a:t>—Employees may not trust management</a:t>
            </a:r>
          </a:p>
        </p:txBody>
      </p:sp>
      <p:sp>
        <p:nvSpPr>
          <p:cNvPr id="81924" name="Slide Number Placeholder 3"/>
          <p:cNvSpPr>
            <a:spLocks noGrp="1"/>
          </p:cNvSpPr>
          <p:nvPr>
            <p:ph type="sldNum" sz="quarter" idx="5"/>
          </p:nvPr>
        </p:nvSpPr>
        <p:spPr bwMode="auto">
          <a:noFill/>
          <a:ln>
            <a:miter lim="800000"/>
            <a:headEnd/>
            <a:tailEnd/>
          </a:ln>
        </p:spPr>
        <p:txBody>
          <a:bodyPr/>
          <a:lstStyle/>
          <a:p>
            <a:fld id="{35C42DF4-5A0E-4957-A456-F2964739CFB2}" type="slidenum">
              <a:rPr lang="en-US"/>
              <a:pPr/>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Using strategic planning to gain control over decisions and resources</a:t>
            </a:r>
          </a:p>
          <a:p>
            <a:pPr eaLnBrk="1" hangingPunct="1"/>
            <a:r>
              <a:rPr lang="en-US" smtClean="0"/>
              <a:t>Doing strategic planning only to satisfy accreditation or regulatory requirements</a:t>
            </a:r>
          </a:p>
          <a:p>
            <a:pPr eaLnBrk="1" hangingPunct="1"/>
            <a:r>
              <a:rPr lang="en-US" smtClean="0"/>
              <a:t>Too hastily moving from mission development to strategy formulation</a:t>
            </a:r>
          </a:p>
          <a:p>
            <a:pPr eaLnBrk="1" hangingPunct="1"/>
            <a:r>
              <a:rPr lang="en-US" smtClean="0"/>
              <a:t>Failing to communicate the plan to employees, who continue working in the dark</a:t>
            </a:r>
          </a:p>
          <a:p>
            <a:pPr eaLnBrk="1" hangingPunct="1"/>
            <a:r>
              <a:rPr lang="en-US" smtClean="0"/>
              <a:t>Top managers making many intuitive decisions that conflict with the formal plan</a:t>
            </a:r>
          </a:p>
          <a:p>
            <a:pPr eaLnBrk="1" hangingPunct="1"/>
            <a:endParaRPr lang="en-US" smtClean="0"/>
          </a:p>
        </p:txBody>
      </p:sp>
      <p:sp>
        <p:nvSpPr>
          <p:cNvPr id="83972" name="Slide Number Placeholder 3"/>
          <p:cNvSpPr>
            <a:spLocks noGrp="1"/>
          </p:cNvSpPr>
          <p:nvPr>
            <p:ph type="sldNum" sz="quarter" idx="5"/>
          </p:nvPr>
        </p:nvSpPr>
        <p:spPr bwMode="auto">
          <a:noFill/>
          <a:ln>
            <a:miter lim="800000"/>
            <a:headEnd/>
            <a:tailEnd/>
          </a:ln>
        </p:spPr>
        <p:txBody>
          <a:bodyPr/>
          <a:lstStyle/>
          <a:p>
            <a:fld id="{F6741F52-D893-4586-8A51-36CB87524C66}" type="slidenum">
              <a:rPr lang="en-US"/>
              <a:pPr/>
              <a:t>33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Top managers not actively supporting the strategic-planning process</a:t>
            </a:r>
          </a:p>
          <a:p>
            <a:pPr eaLnBrk="1" hangingPunct="1"/>
            <a:r>
              <a:rPr lang="en-US" smtClean="0"/>
              <a:t>Failing to use plans as a standard for measuring performance</a:t>
            </a:r>
          </a:p>
          <a:p>
            <a:pPr eaLnBrk="1" hangingPunct="1"/>
            <a:r>
              <a:rPr lang="en-US" smtClean="0"/>
              <a:t>Delegating planning to a “planner” rather than involving all managers</a:t>
            </a:r>
          </a:p>
          <a:p>
            <a:pPr eaLnBrk="1" hangingPunct="1"/>
            <a:r>
              <a:rPr lang="en-US" smtClean="0"/>
              <a:t>Failing to involve key employees in all phases of planning</a:t>
            </a:r>
          </a:p>
          <a:p>
            <a:pPr eaLnBrk="1" hangingPunct="1"/>
            <a:r>
              <a:rPr lang="en-US" smtClean="0"/>
              <a:t>Failing to create a collaborative climate supportive of change</a:t>
            </a:r>
          </a:p>
          <a:p>
            <a:pPr eaLnBrk="1" hangingPunct="1"/>
            <a:endParaRPr lang="en-US" smtClean="0"/>
          </a:p>
        </p:txBody>
      </p:sp>
      <p:sp>
        <p:nvSpPr>
          <p:cNvPr id="86020" name="Slide Number Placeholder 3"/>
          <p:cNvSpPr>
            <a:spLocks noGrp="1"/>
          </p:cNvSpPr>
          <p:nvPr>
            <p:ph type="sldNum" sz="quarter" idx="5"/>
          </p:nvPr>
        </p:nvSpPr>
        <p:spPr bwMode="auto">
          <a:noFill/>
          <a:ln>
            <a:miter lim="800000"/>
            <a:headEnd/>
            <a:tailEnd/>
          </a:ln>
        </p:spPr>
        <p:txBody>
          <a:bodyPr/>
          <a:lstStyle/>
          <a:p>
            <a:fld id="{E3BBF9BC-3368-46F8-8288-7827EB728818}" type="slidenum">
              <a:rPr lang="en-US"/>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Table 1-3</a:t>
            </a:r>
          </a:p>
          <a:p>
            <a:r>
              <a:rPr lang="en-US" smtClean="0"/>
              <a:t>summarizes important guidelines for the strategic-planning process to be effective.</a:t>
            </a:r>
          </a:p>
        </p:txBody>
      </p:sp>
      <p:sp>
        <p:nvSpPr>
          <p:cNvPr id="88068" name="Slide Number Placeholder 3"/>
          <p:cNvSpPr>
            <a:spLocks noGrp="1"/>
          </p:cNvSpPr>
          <p:nvPr>
            <p:ph type="sldNum" sz="quarter" idx="5"/>
          </p:nvPr>
        </p:nvSpPr>
        <p:spPr bwMode="auto">
          <a:noFill/>
          <a:ln>
            <a:miter lim="800000"/>
            <a:headEnd/>
            <a:tailEnd/>
          </a:ln>
        </p:spPr>
        <p:txBody>
          <a:bodyPr/>
          <a:lstStyle/>
          <a:p>
            <a:fld id="{95FF7C4E-DA56-4B85-B98D-A236802A729C}" type="slidenum">
              <a:rPr lang="en-US"/>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Strategic management is defined as </a:t>
            </a:r>
            <a:r>
              <a:rPr lang="en-US" smtClean="0">
                <a:latin typeface="Arial" charset="0"/>
                <a:cs typeface="Arial" charset="0"/>
              </a:rPr>
              <a:t>the art and science of formulating, implementing, and evaluating cross-functional decisions that enable an organization to achieve its objectives</a:t>
            </a:r>
          </a:p>
          <a:p>
            <a:endParaRPr lang="en-US" smtClean="0"/>
          </a:p>
        </p:txBody>
      </p:sp>
      <p:sp>
        <p:nvSpPr>
          <p:cNvPr id="20484" name="Slide Number Placeholder 3"/>
          <p:cNvSpPr>
            <a:spLocks noGrp="1"/>
          </p:cNvSpPr>
          <p:nvPr>
            <p:ph type="sldNum" sz="quarter" idx="5"/>
          </p:nvPr>
        </p:nvSpPr>
        <p:spPr bwMode="auto">
          <a:noFill/>
          <a:ln>
            <a:miter lim="800000"/>
            <a:headEnd/>
            <a:tailEnd/>
          </a:ln>
        </p:spPr>
        <p:txBody>
          <a:bodyPr/>
          <a:lstStyle/>
          <a:p>
            <a:fld id="{2DC822C7-D4AC-4DF3-869E-D986CDEF94EB}" type="slidenum">
              <a:rPr lang="en-US"/>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Arial" charset="0"/>
                <a:cs typeface="Arial" charset="0"/>
              </a:rPr>
              <a:t>A fundamental difference between military and business strategy is that business strategy is formulated, implemented, and evaluated with an assumption of </a:t>
            </a:r>
            <a:r>
              <a:rPr lang="en-US" i="1" smtClean="0">
                <a:latin typeface="Arial" charset="0"/>
                <a:cs typeface="Arial" charset="0"/>
              </a:rPr>
              <a:t>competition, </a:t>
            </a:r>
            <a:r>
              <a:rPr lang="en-US" smtClean="0">
                <a:latin typeface="Arial" charset="0"/>
                <a:cs typeface="Arial" charset="0"/>
              </a:rPr>
              <a:t>whereas military strategy is based on an assumption of </a:t>
            </a:r>
            <a:r>
              <a:rPr lang="en-US" i="1" smtClean="0">
                <a:latin typeface="Arial" charset="0"/>
                <a:cs typeface="Arial" charset="0"/>
              </a:rPr>
              <a:t>conflict</a:t>
            </a:r>
          </a:p>
          <a:p>
            <a:pPr eaLnBrk="1" hangingPunct="1"/>
            <a:endParaRPr lang="en-US" smtClean="0">
              <a:latin typeface="Arial" charset="0"/>
              <a:cs typeface="Arial" charset="0"/>
            </a:endParaRPr>
          </a:p>
          <a:p>
            <a:pPr eaLnBrk="1" hangingPunct="1"/>
            <a:r>
              <a:rPr lang="en-US" sz="1100" smtClean="0">
                <a:latin typeface="Arial" charset="0"/>
                <a:cs typeface="Arial" charset="0"/>
              </a:rPr>
              <a:t>Both business and military organizations must adapt to change and constantly improve to be successful</a:t>
            </a:r>
          </a:p>
          <a:p>
            <a:endParaRPr lang="en-US" smtClean="0"/>
          </a:p>
        </p:txBody>
      </p:sp>
      <p:sp>
        <p:nvSpPr>
          <p:cNvPr id="90116" name="Slide Number Placeholder 3"/>
          <p:cNvSpPr>
            <a:spLocks noGrp="1"/>
          </p:cNvSpPr>
          <p:nvPr>
            <p:ph type="sldNum" sz="quarter" idx="5"/>
          </p:nvPr>
        </p:nvSpPr>
        <p:spPr bwMode="auto">
          <a:noFill/>
          <a:ln>
            <a:miter lim="800000"/>
            <a:headEnd/>
            <a:tailEnd/>
          </a:ln>
        </p:spPr>
        <p:txBody>
          <a:bodyPr/>
          <a:lstStyle/>
          <a:p>
            <a:fld id="{CEEC24E5-3125-4C55-A0B7-D701F933E812}" type="slidenum">
              <a:rPr lang="en-US"/>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War is a matter of vital importance to the state: a matter of life or death, the road either to survival or ruin. Hence, it is imperative that it be studied thoroughly</a:t>
            </a:r>
          </a:p>
          <a:p>
            <a:pPr eaLnBrk="1" hangingPunct="1"/>
            <a:r>
              <a:rPr lang="en-US" smtClean="0"/>
              <a:t>Know your enemy and know yourself, and in a hundred battles you will never be defeated.</a:t>
            </a:r>
          </a:p>
          <a:p>
            <a:pPr eaLnBrk="1" hangingPunct="1"/>
            <a:r>
              <a:rPr lang="en-US" smtClean="0"/>
              <a:t>Skillful leaders do not let a strategy inhibit creative counter-movement</a:t>
            </a:r>
          </a:p>
          <a:p>
            <a:pPr eaLnBrk="1" hangingPunct="1"/>
            <a:endParaRPr lang="en-US" smtClean="0"/>
          </a:p>
        </p:txBody>
      </p:sp>
      <p:sp>
        <p:nvSpPr>
          <p:cNvPr id="92164" name="Slide Number Placeholder 3"/>
          <p:cNvSpPr>
            <a:spLocks noGrp="1"/>
          </p:cNvSpPr>
          <p:nvPr>
            <p:ph type="sldNum" sz="quarter" idx="5"/>
          </p:nvPr>
        </p:nvSpPr>
        <p:spPr bwMode="auto">
          <a:noFill/>
          <a:ln>
            <a:miter lim="800000"/>
            <a:headEnd/>
            <a:tailEnd/>
          </a:ln>
        </p:spPr>
        <p:txBody>
          <a:bodyPr/>
          <a:lstStyle/>
          <a:p>
            <a:fld id="{162BCD0C-4CD3-488C-89BE-514F2C9881F3}" type="slidenum">
              <a:rPr lang="en-US"/>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strategic-management process consists of three stages: strategy formulation, strategy implementation,</a:t>
            </a:r>
          </a:p>
          <a:p>
            <a:r>
              <a:rPr lang="en-US" smtClean="0"/>
              <a:t>and strategy evaluation.</a:t>
            </a:r>
          </a:p>
        </p:txBody>
      </p:sp>
      <p:sp>
        <p:nvSpPr>
          <p:cNvPr id="26628" name="Slide Number Placeholder 3"/>
          <p:cNvSpPr>
            <a:spLocks noGrp="1"/>
          </p:cNvSpPr>
          <p:nvPr>
            <p:ph type="sldNum" sz="quarter" idx="5"/>
          </p:nvPr>
        </p:nvSpPr>
        <p:spPr bwMode="auto">
          <a:noFill/>
          <a:ln>
            <a:miter lim="800000"/>
            <a:headEnd/>
            <a:tailEnd/>
          </a:ln>
        </p:spPr>
        <p:txBody>
          <a:bodyPr/>
          <a:lstStyle/>
          <a:p>
            <a:fld id="{C6D1E2B9-5A1A-435A-A922-88C3F42F9A7A}" type="slidenum">
              <a:rPr lang="en-US"/>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Strategy formulation </a:t>
            </a:r>
            <a:r>
              <a:rPr lang="en-US" smtClean="0">
                <a:latin typeface="Arial" charset="0"/>
                <a:cs typeface="Arial" charset="0"/>
              </a:rPr>
              <a:t>includes developing a vision and mission, identifying an organization’s external opportunities and threats, determining internal strengths and weaknesses, establishing long-term objectives, generating alternative strategies, and choosing particular strategies to pursue</a:t>
            </a:r>
          </a:p>
          <a:p>
            <a:endParaRPr lang="en-US" smtClean="0"/>
          </a:p>
        </p:txBody>
      </p:sp>
      <p:sp>
        <p:nvSpPr>
          <p:cNvPr id="28676" name="Slide Number Placeholder 3"/>
          <p:cNvSpPr>
            <a:spLocks noGrp="1"/>
          </p:cNvSpPr>
          <p:nvPr>
            <p:ph type="sldNum" sz="quarter" idx="5"/>
          </p:nvPr>
        </p:nvSpPr>
        <p:spPr bwMode="auto">
          <a:noFill/>
          <a:ln>
            <a:miter lim="800000"/>
            <a:headEnd/>
            <a:tailEnd/>
          </a:ln>
        </p:spPr>
        <p:txBody>
          <a:bodyPr/>
          <a:lstStyle/>
          <a:p>
            <a:fld id="{73234D0E-BDC2-402C-BFA4-552AC80D1D02}" type="slidenum">
              <a:rPr lang="en-US"/>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Deciding what new businesses to enter, </a:t>
            </a:r>
          </a:p>
          <a:p>
            <a:pPr eaLnBrk="1" hangingPunct="1"/>
            <a:r>
              <a:rPr lang="en-US" smtClean="0"/>
              <a:t>What businesses to abandon, </a:t>
            </a:r>
          </a:p>
          <a:p>
            <a:pPr eaLnBrk="1" hangingPunct="1"/>
            <a:r>
              <a:rPr lang="en-US" smtClean="0"/>
              <a:t>How to allocate resources, </a:t>
            </a:r>
          </a:p>
          <a:p>
            <a:pPr eaLnBrk="1" hangingPunct="1"/>
            <a:r>
              <a:rPr lang="en-US" smtClean="0"/>
              <a:t>Whether to expand operations or diversify, </a:t>
            </a:r>
          </a:p>
          <a:p>
            <a:pPr eaLnBrk="1" hangingPunct="1"/>
            <a:r>
              <a:rPr lang="en-US" smtClean="0"/>
              <a:t>Whether to enter international markets, </a:t>
            </a:r>
          </a:p>
          <a:p>
            <a:pPr eaLnBrk="1" hangingPunct="1"/>
            <a:r>
              <a:rPr lang="en-US" smtClean="0"/>
              <a:t>Whether to merge or form a joint venture</a:t>
            </a:r>
          </a:p>
          <a:p>
            <a:pPr eaLnBrk="1" hangingPunct="1"/>
            <a:r>
              <a:rPr lang="en-US" smtClean="0"/>
              <a:t>How to avoid a hostile takeover.</a:t>
            </a:r>
          </a:p>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8A22823E-F0E5-4BCC-A267-1704648576AF}" type="slidenum">
              <a:rPr lang="en-US"/>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Strategy implementation </a:t>
            </a:r>
            <a:r>
              <a:rPr lang="en-US" smtClean="0">
                <a:latin typeface="Arial" charset="0"/>
                <a:cs typeface="Arial" charset="0"/>
              </a:rPr>
              <a:t>requires a firm to establish annual objectives, devise policies, motivate employees, and allocate resources so that formulated strategies can be executed and is often called the action stage</a:t>
            </a:r>
          </a:p>
          <a:p>
            <a:endParaRPr lang="en-US" smtClean="0"/>
          </a:p>
        </p:txBody>
      </p:sp>
      <p:sp>
        <p:nvSpPr>
          <p:cNvPr id="32772" name="Slide Number Placeholder 3"/>
          <p:cNvSpPr>
            <a:spLocks noGrp="1"/>
          </p:cNvSpPr>
          <p:nvPr>
            <p:ph type="sldNum" sz="quarter" idx="5"/>
          </p:nvPr>
        </p:nvSpPr>
        <p:spPr bwMode="auto">
          <a:noFill/>
          <a:ln>
            <a:miter lim="800000"/>
            <a:headEnd/>
            <a:tailEnd/>
          </a:ln>
        </p:spPr>
        <p:txBody>
          <a:bodyPr/>
          <a:lstStyle/>
          <a:p>
            <a:fld id="{6F91571B-0C9C-43FE-B363-1ECC1BC788FF}" type="slidenum">
              <a:rPr lang="en-US"/>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latin typeface="Arial" charset="0"/>
                <a:cs typeface="Arial" charset="0"/>
              </a:rPr>
              <a:t>Strategy evaluation is defined as </a:t>
            </a:r>
            <a:r>
              <a:rPr lang="en-US" smtClean="0">
                <a:latin typeface="Arial" charset="0"/>
                <a:cs typeface="Arial" charset="0"/>
              </a:rPr>
              <a:t>reviewing external and internal factors that are the bases for current strategies, measuring performance, and taking corrective actions</a:t>
            </a:r>
          </a:p>
          <a:p>
            <a:endParaRPr lang="en-US" smtClean="0"/>
          </a:p>
        </p:txBody>
      </p:sp>
      <p:sp>
        <p:nvSpPr>
          <p:cNvPr id="34820" name="Slide Number Placeholder 3"/>
          <p:cNvSpPr>
            <a:spLocks noGrp="1"/>
          </p:cNvSpPr>
          <p:nvPr>
            <p:ph type="sldNum" sz="quarter" idx="5"/>
          </p:nvPr>
        </p:nvSpPr>
        <p:spPr bwMode="auto">
          <a:noFill/>
          <a:ln>
            <a:miter lim="800000"/>
            <a:headEnd/>
            <a:tailEnd/>
          </a:ln>
        </p:spPr>
        <p:txBody>
          <a:bodyPr/>
          <a:lstStyle/>
          <a:p>
            <a:fld id="{2CCCF348-A01F-4161-B20C-5918F36FA17B}" type="slidenum">
              <a:rPr lang="en-US"/>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The framework illustrated in Figure 1-1 is a widely accepted, comprehensive</a:t>
            </a:r>
          </a:p>
          <a:p>
            <a:pPr eaLnBrk="1" hangingPunct="1"/>
            <a:r>
              <a:rPr lang="en-US" dirty="0" smtClean="0"/>
              <a:t>model of the strategic-management process.12 This model does not guarantee success, but</a:t>
            </a:r>
          </a:p>
          <a:p>
            <a:pPr eaLnBrk="1" hangingPunct="1"/>
            <a:r>
              <a:rPr lang="en-US" dirty="0" smtClean="0"/>
              <a:t>it does represent a clear and practical approach for formulating, implementing, and evaluating strategies.</a:t>
            </a:r>
          </a:p>
          <a:p>
            <a:pPr eaLnBrk="1" hangingPunct="1"/>
            <a:r>
              <a:rPr lang="en-US" dirty="0" smtClean="0"/>
              <a:t>Relationships among major components of the strategic-management process are shown in the</a:t>
            </a:r>
          </a:p>
          <a:p>
            <a:pPr eaLnBrk="1" hangingPunct="1"/>
            <a:r>
              <a:rPr lang="en-US" dirty="0" smtClean="0"/>
              <a:t>model, which appears in all subsequent chapters with appropriate areas shaped to show the particular</a:t>
            </a:r>
          </a:p>
          <a:p>
            <a:pPr eaLnBrk="1" hangingPunct="1"/>
            <a:r>
              <a:rPr lang="en-US" dirty="0" smtClean="0"/>
              <a:t>focus of each chapter.</a:t>
            </a:r>
          </a:p>
        </p:txBody>
      </p:sp>
      <p:sp>
        <p:nvSpPr>
          <p:cNvPr id="66564" name="Slide Number Placeholder 3"/>
          <p:cNvSpPr>
            <a:spLocks noGrp="1"/>
          </p:cNvSpPr>
          <p:nvPr>
            <p:ph type="sldNum" sz="quarter" idx="5"/>
          </p:nvPr>
        </p:nvSpPr>
        <p:spPr bwMode="auto">
          <a:noFill/>
          <a:ln>
            <a:miter lim="800000"/>
            <a:headEnd/>
            <a:tailEnd/>
          </a:ln>
        </p:spPr>
        <p:txBody>
          <a:bodyPr/>
          <a:lstStyle/>
          <a:p>
            <a:fld id="{210EF36E-1A12-455F-848E-75366A3509DF}" type="slidenum">
              <a:rPr lang="en-US"/>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6873F9-6F83-4825-9F63-149FA9AE7094}"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873F9-6F83-4825-9F63-149FA9AE7094}"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873F9-6F83-4825-9F63-149FA9AE7094}"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873F9-6F83-4825-9F63-149FA9AE7094}"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6873F9-6F83-4825-9F63-149FA9AE7094}"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6873F9-6F83-4825-9F63-149FA9AE7094}"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6873F9-6F83-4825-9F63-149FA9AE7094}" type="datetimeFigureOut">
              <a:rPr lang="en-US" smtClean="0"/>
              <a:pPr/>
              <a:t>3/11/2014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6873F9-6F83-4825-9F63-149FA9AE7094}" type="datetimeFigureOut">
              <a:rPr lang="en-US" smtClean="0"/>
              <a:pPr/>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6873F9-6F83-4825-9F63-149FA9AE7094}" type="datetimeFigureOut">
              <a:rPr lang="en-US" smtClean="0"/>
              <a:pPr/>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6873F9-6F83-4825-9F63-149FA9AE7094}"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6873F9-6F83-4825-9F63-149FA9AE7094}"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572FF-DC91-441B-8895-0856BA1B025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6873F9-6F83-4825-9F63-149FA9AE7094}" type="datetimeFigureOut">
              <a:rPr lang="en-US" smtClean="0"/>
              <a:pPr/>
              <a:t>3/11/2014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572FF-DC91-441B-8895-0856BA1B02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mmyk@pmbs.ac.id"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457200" y="533400"/>
            <a:ext cx="8305800" cy="5903154"/>
          </a:xfrm>
          <a:prstGeom prst="rect">
            <a:avLst/>
          </a:prstGeom>
          <a:noFill/>
          <a:ln w="9525">
            <a:noFill/>
            <a:miter lim="800000"/>
            <a:headEnd/>
            <a:tailEnd/>
          </a:ln>
        </p:spPr>
        <p:txBody>
          <a:bodyPr wrap="square">
            <a:spAutoFit/>
          </a:bodyPr>
          <a:lstStyle/>
          <a:p>
            <a:pPr marL="342900" indent="-342900" algn="ctr" eaLnBrk="1" hangingPunct="1">
              <a:lnSpc>
                <a:spcPct val="140000"/>
              </a:lnSpc>
            </a:pPr>
            <a:endParaRPr lang="en-US" sz="2600" b="1" dirty="0" smtClean="0">
              <a:latin typeface="Arial" charset="0"/>
            </a:endParaRPr>
          </a:p>
          <a:p>
            <a:pPr marL="342900" indent="-342900" algn="ctr"/>
            <a:r>
              <a:rPr lang="en-US" sz="4000" b="1" dirty="0" smtClean="0">
                <a:latin typeface="Arial" charset="0"/>
              </a:rPr>
              <a:t>STA 5301</a:t>
            </a:r>
          </a:p>
          <a:p>
            <a:pPr marL="342900" indent="-342900" algn="ctr"/>
            <a:r>
              <a:rPr lang="en-US" sz="4000" b="1" dirty="0" smtClean="0">
                <a:latin typeface="Arial" charset="0"/>
              </a:rPr>
              <a:t>STRATEGIC MANAGEMENT</a:t>
            </a:r>
          </a:p>
          <a:p>
            <a:pPr marL="342900" indent="-342900" algn="ctr"/>
            <a:r>
              <a:rPr lang="en-US" sz="3200" b="1" dirty="0" smtClean="0">
                <a:latin typeface="Arial" charset="0"/>
              </a:rPr>
              <a:t>Course Introduction </a:t>
            </a:r>
          </a:p>
          <a:p>
            <a:pPr marL="342900" indent="-342900" algn="ctr" eaLnBrk="1" hangingPunct="1">
              <a:lnSpc>
                <a:spcPct val="140000"/>
              </a:lnSpc>
            </a:pPr>
            <a:endParaRPr lang="en-US" sz="2000" b="1" dirty="0" smtClean="0">
              <a:solidFill>
                <a:schemeClr val="tx2"/>
              </a:solidFill>
              <a:latin typeface="Arial" charset="0"/>
            </a:endParaRPr>
          </a:p>
          <a:p>
            <a:pPr marL="342900" indent="-342900" algn="ctr" eaLnBrk="1" hangingPunct="1">
              <a:lnSpc>
                <a:spcPct val="140000"/>
              </a:lnSpc>
            </a:pPr>
            <a:r>
              <a:rPr lang="en-US" sz="1600" b="1" dirty="0" smtClean="0">
                <a:solidFill>
                  <a:schemeClr val="tx2"/>
                </a:solidFill>
                <a:latin typeface="Arial" charset="0"/>
              </a:rPr>
              <a:t>Faculty:</a:t>
            </a:r>
          </a:p>
          <a:p>
            <a:pPr marL="342900" indent="-342900" algn="ctr" eaLnBrk="1" hangingPunct="1">
              <a:lnSpc>
                <a:spcPct val="140000"/>
              </a:lnSpc>
            </a:pPr>
            <a:endParaRPr lang="en-US" sz="1600" b="1" dirty="0" smtClean="0">
              <a:solidFill>
                <a:schemeClr val="tx2"/>
              </a:solidFill>
              <a:latin typeface="Arial" charset="0"/>
            </a:endParaRPr>
          </a:p>
          <a:p>
            <a:pPr marL="342900" indent="-342900" algn="ctr" eaLnBrk="1" hangingPunct="1"/>
            <a:r>
              <a:rPr lang="en-US" sz="2300" b="1" dirty="0" smtClean="0">
                <a:solidFill>
                  <a:schemeClr val="tx2"/>
                </a:solidFill>
                <a:latin typeface="Arial" charset="0"/>
              </a:rPr>
              <a:t>Prof. Sammy Kristamuljana, PhD</a:t>
            </a:r>
          </a:p>
          <a:p>
            <a:pPr marL="342900" indent="-342900" algn="ctr"/>
            <a:r>
              <a:rPr lang="en-US" sz="1600" b="1" dirty="0" smtClean="0">
                <a:solidFill>
                  <a:schemeClr val="tx2"/>
                </a:solidFill>
                <a:latin typeface="Arial" charset="0"/>
              </a:rPr>
              <a:t>(</a:t>
            </a:r>
            <a:r>
              <a:rPr lang="en-US" sz="1600" b="1" dirty="0" smtClean="0">
                <a:solidFill>
                  <a:schemeClr val="tx2"/>
                </a:solidFill>
                <a:latin typeface="Arial" charset="0"/>
                <a:hlinkClick r:id="rId3"/>
              </a:rPr>
              <a:t>sammyk@pmbs.ac.id</a:t>
            </a:r>
            <a:r>
              <a:rPr lang="en-US" sz="1600" b="1" dirty="0" smtClean="0">
                <a:solidFill>
                  <a:schemeClr val="tx2"/>
                </a:solidFill>
                <a:latin typeface="Arial" charset="0"/>
              </a:rPr>
              <a:t>)</a:t>
            </a:r>
          </a:p>
          <a:p>
            <a:pPr marL="342900" indent="-342900" algn="ctr"/>
            <a:endParaRPr lang="en-US" sz="2300" b="1" dirty="0" smtClean="0">
              <a:solidFill>
                <a:schemeClr val="tx2"/>
              </a:solidFill>
              <a:latin typeface="Arial" charset="0"/>
            </a:endParaRPr>
          </a:p>
          <a:p>
            <a:pPr marL="342900" indent="-342900" algn="ctr" eaLnBrk="1" hangingPunct="1"/>
            <a:endParaRPr lang="en-US" sz="1600" b="1" dirty="0" smtClean="0">
              <a:solidFill>
                <a:schemeClr val="tx2"/>
              </a:solidFill>
              <a:latin typeface="Arial" charset="0"/>
            </a:endParaRPr>
          </a:p>
          <a:p>
            <a:pPr marL="342900" indent="-342900" algn="ctr" eaLnBrk="1" hangingPunct="1">
              <a:lnSpc>
                <a:spcPct val="140000"/>
              </a:lnSpc>
            </a:pPr>
            <a:r>
              <a:rPr lang="en-US" sz="1400" b="1" dirty="0" smtClean="0">
                <a:solidFill>
                  <a:schemeClr val="tx2"/>
                </a:solidFill>
                <a:latin typeface="Arial" charset="0"/>
              </a:rPr>
              <a:t>__________________________________________________________________________________This material is developed solely for class lecture at the Undergraduate Program of Accountancy at </a:t>
            </a:r>
            <a:r>
              <a:rPr lang="en-US" sz="1400" b="1" dirty="0" err="1" smtClean="0">
                <a:solidFill>
                  <a:schemeClr val="tx2"/>
                </a:solidFill>
                <a:latin typeface="Arial" charset="0"/>
              </a:rPr>
              <a:t>Prasetiya</a:t>
            </a:r>
            <a:r>
              <a:rPr lang="en-US" sz="1400" b="1" dirty="0" smtClean="0">
                <a:solidFill>
                  <a:schemeClr val="tx2"/>
                </a:solidFill>
                <a:latin typeface="Arial" charset="0"/>
              </a:rPr>
              <a:t> </a:t>
            </a:r>
            <a:r>
              <a:rPr lang="en-US" sz="1400" b="1" dirty="0" err="1" smtClean="0">
                <a:solidFill>
                  <a:schemeClr val="tx2"/>
                </a:solidFill>
                <a:latin typeface="Arial" charset="0"/>
              </a:rPr>
              <a:t>Mulya</a:t>
            </a:r>
            <a:r>
              <a:rPr lang="en-US" sz="1400" b="1" dirty="0" smtClean="0">
                <a:solidFill>
                  <a:schemeClr val="tx2"/>
                </a:solidFill>
                <a:latin typeface="Arial" charset="0"/>
              </a:rPr>
              <a:t> Business School.</a:t>
            </a:r>
          </a:p>
          <a:p>
            <a:pPr marL="342900" indent="-342900" algn="ctr" eaLnBrk="1" hangingPunct="1">
              <a:lnSpc>
                <a:spcPct val="140000"/>
              </a:lnSpc>
            </a:pPr>
            <a:r>
              <a:rPr lang="en-US" sz="1400" b="1" dirty="0" smtClean="0">
                <a:solidFill>
                  <a:schemeClr val="tx2"/>
                </a:solidFill>
                <a:latin typeface="Arial" charset="0"/>
              </a:rPr>
              <a:t>March 10–June 25, 2014</a:t>
            </a:r>
            <a:endParaRPr lang="en-US" sz="1400" b="1" dirty="0">
              <a:solidFill>
                <a:schemeClr val="tx2"/>
              </a:solidFill>
              <a:latin typeface="Arial" charset="0"/>
            </a:endParaRPr>
          </a:p>
        </p:txBody>
      </p:sp>
      <p:sp>
        <p:nvSpPr>
          <p:cNvPr id="3" name="Slide Number Placeholder 2"/>
          <p:cNvSpPr>
            <a:spLocks noGrp="1"/>
          </p:cNvSpPr>
          <p:nvPr>
            <p:ph type="sldNum" sz="quarter" idx="12"/>
          </p:nvPr>
        </p:nvSpPr>
        <p:spPr/>
        <p:txBody>
          <a:bodyPr/>
          <a:lstStyle/>
          <a:p>
            <a:fld id="{7F9E5869-5D2B-4A0E-9B04-7D4F44444E94}"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mtClean="0">
                <a:latin typeface="Arial" charset="0"/>
                <a:cs typeface="Arial" charset="0"/>
              </a:rPr>
              <a:t>Strategy Formulation</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Wingdings" pitchFamily="2" charset="2"/>
              <a:buChar char="v"/>
              <a:defRPr/>
            </a:pPr>
            <a:r>
              <a:rPr lang="en-US" dirty="0" smtClean="0">
                <a:ea typeface="+mn-ea"/>
              </a:rPr>
              <a:t>Deciding what new businesses to enter, </a:t>
            </a:r>
          </a:p>
          <a:p>
            <a:pPr eaLnBrk="1" fontAlgn="auto" hangingPunct="1">
              <a:spcAft>
                <a:spcPts val="0"/>
              </a:spcAft>
              <a:buFont typeface="Wingdings" pitchFamily="2" charset="2"/>
              <a:buChar char="v"/>
              <a:defRPr/>
            </a:pPr>
            <a:r>
              <a:rPr lang="en-US" dirty="0" smtClean="0">
                <a:ea typeface="+mn-ea"/>
              </a:rPr>
              <a:t>What businesses to abandon, </a:t>
            </a:r>
          </a:p>
          <a:p>
            <a:pPr eaLnBrk="1" fontAlgn="auto" hangingPunct="1">
              <a:spcAft>
                <a:spcPts val="0"/>
              </a:spcAft>
              <a:buFont typeface="Wingdings" pitchFamily="2" charset="2"/>
              <a:buChar char="v"/>
              <a:defRPr/>
            </a:pPr>
            <a:r>
              <a:rPr lang="en-US" dirty="0" smtClean="0">
                <a:ea typeface="+mn-ea"/>
              </a:rPr>
              <a:t>How to allocate resources, </a:t>
            </a:r>
          </a:p>
          <a:p>
            <a:pPr eaLnBrk="1" fontAlgn="auto" hangingPunct="1">
              <a:spcAft>
                <a:spcPts val="0"/>
              </a:spcAft>
              <a:buFont typeface="Wingdings" pitchFamily="2" charset="2"/>
              <a:buChar char="v"/>
              <a:defRPr/>
            </a:pPr>
            <a:r>
              <a:rPr lang="en-US" dirty="0" smtClean="0">
                <a:ea typeface="+mn-ea"/>
              </a:rPr>
              <a:t>Whether to expand operations or diversify, </a:t>
            </a:r>
          </a:p>
          <a:p>
            <a:pPr eaLnBrk="1" fontAlgn="auto" hangingPunct="1">
              <a:spcAft>
                <a:spcPts val="0"/>
              </a:spcAft>
              <a:buFont typeface="Wingdings" pitchFamily="2" charset="2"/>
              <a:buChar char="v"/>
              <a:defRPr/>
            </a:pPr>
            <a:r>
              <a:rPr lang="en-US" dirty="0" smtClean="0">
                <a:ea typeface="+mn-ea"/>
              </a:rPr>
              <a:t>Whether to enter international markets, </a:t>
            </a:r>
          </a:p>
          <a:p>
            <a:pPr eaLnBrk="1" fontAlgn="auto" hangingPunct="1">
              <a:spcAft>
                <a:spcPts val="0"/>
              </a:spcAft>
              <a:buFont typeface="Wingdings" pitchFamily="2" charset="2"/>
              <a:buChar char="v"/>
              <a:defRPr/>
            </a:pPr>
            <a:r>
              <a:rPr lang="en-US" dirty="0" smtClean="0">
                <a:ea typeface="+mn-ea"/>
              </a:rPr>
              <a:t>Whether to merge or form a joint venture,</a:t>
            </a:r>
          </a:p>
          <a:p>
            <a:pPr eaLnBrk="1" fontAlgn="auto" hangingPunct="1">
              <a:spcAft>
                <a:spcPts val="0"/>
              </a:spcAft>
              <a:buFont typeface="Wingdings" pitchFamily="2" charset="2"/>
              <a:buChar char="v"/>
              <a:defRPr/>
            </a:pPr>
            <a:r>
              <a:rPr lang="en-US" dirty="0" smtClean="0">
                <a:ea typeface="+mn-ea"/>
              </a:rPr>
              <a:t>How to avoid a hostile takeover.</a:t>
            </a:r>
          </a:p>
        </p:txBody>
      </p:sp>
      <p:sp>
        <p:nvSpPr>
          <p:cNvPr id="29700" name="Slide Number Placeholder 3"/>
          <p:cNvSpPr>
            <a:spLocks noGrp="1"/>
          </p:cNvSpPr>
          <p:nvPr>
            <p:ph type="sldNum" sz="quarter" idx="12"/>
          </p:nvPr>
        </p:nvSpPr>
        <p:spPr bwMode="auto">
          <a:noFill/>
          <a:ln>
            <a:miter lim="800000"/>
            <a:headEnd/>
            <a:tailEnd/>
          </a:ln>
        </p:spPr>
        <p:txBody>
          <a:bodyPr/>
          <a:lstStyle/>
          <a:p>
            <a:r>
              <a:rPr lang="en-US"/>
              <a:t>1-</a:t>
            </a:r>
            <a:fld id="{0A097A87-5D51-4DF9-96E5-C466ADA288E5}" type="slidenum">
              <a:rPr lang="en-US"/>
              <a:pPr/>
              <a:t>10</a:t>
            </a:fld>
            <a:endParaRPr lang="en-US"/>
          </a:p>
        </p:txBody>
      </p:sp>
      <p:sp>
        <p:nvSpPr>
          <p:cNvPr id="29701"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pPr eaLnBrk="1" hangingPunct="1"/>
            <a:r>
              <a:rPr lang="en-US" smtClean="0">
                <a:latin typeface="Arial" charset="0"/>
                <a:cs typeface="Arial" charset="0"/>
              </a:rPr>
              <a:t>Stages of Strategic Management</a:t>
            </a:r>
          </a:p>
        </p:txBody>
      </p:sp>
      <p:sp>
        <p:nvSpPr>
          <p:cNvPr id="31747" name="Content Placeholder 2"/>
          <p:cNvSpPr>
            <a:spLocks noGrp="1"/>
          </p:cNvSpPr>
          <p:nvPr>
            <p:ph idx="1"/>
          </p:nvPr>
        </p:nvSpPr>
        <p:spPr/>
        <p:txBody>
          <a:bodyPr/>
          <a:lstStyle/>
          <a:p>
            <a:pPr eaLnBrk="1" hangingPunct="1"/>
            <a:r>
              <a:rPr lang="en-US" b="1" smtClean="0">
                <a:latin typeface="Arial" charset="0"/>
                <a:cs typeface="Arial" charset="0"/>
              </a:rPr>
              <a:t>Strategy implementation </a:t>
            </a:r>
          </a:p>
          <a:p>
            <a:pPr lvl="1" eaLnBrk="1" hangingPunct="1"/>
            <a:r>
              <a:rPr lang="en-US" smtClean="0">
                <a:latin typeface="Arial" charset="0"/>
                <a:cs typeface="Arial" charset="0"/>
              </a:rPr>
              <a:t>requires a firm to establish annual objectives, devise policies, motivate employees, and allocate resources so that formulated strategies can be executed</a:t>
            </a:r>
          </a:p>
          <a:p>
            <a:pPr lvl="1" eaLnBrk="1" hangingPunct="1"/>
            <a:r>
              <a:rPr lang="en-US" smtClean="0">
                <a:latin typeface="Arial" charset="0"/>
                <a:cs typeface="Arial" charset="0"/>
              </a:rPr>
              <a:t>often called the action stage</a:t>
            </a:r>
          </a:p>
        </p:txBody>
      </p:sp>
      <p:sp>
        <p:nvSpPr>
          <p:cNvPr id="31748" name="Slide Number Placeholder 3"/>
          <p:cNvSpPr>
            <a:spLocks noGrp="1"/>
          </p:cNvSpPr>
          <p:nvPr>
            <p:ph type="sldNum" sz="quarter" idx="12"/>
          </p:nvPr>
        </p:nvSpPr>
        <p:spPr bwMode="auto">
          <a:noFill/>
          <a:ln>
            <a:miter lim="800000"/>
            <a:headEnd/>
            <a:tailEnd/>
          </a:ln>
        </p:spPr>
        <p:txBody>
          <a:bodyPr/>
          <a:lstStyle/>
          <a:p>
            <a:r>
              <a:rPr lang="en-US"/>
              <a:t>1-</a:t>
            </a:r>
            <a:fld id="{E9E9A7CC-B32B-409C-B570-A0ABCD1860B1}" type="slidenum">
              <a:rPr lang="en-US"/>
              <a:pPr/>
              <a:t>11</a:t>
            </a:fld>
            <a:endParaRPr lang="en-US"/>
          </a:p>
        </p:txBody>
      </p:sp>
      <p:sp>
        <p:nvSpPr>
          <p:cNvPr id="31749"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pPr eaLnBrk="1" hangingPunct="1"/>
            <a:r>
              <a:rPr lang="en-US" smtClean="0">
                <a:latin typeface="Arial" charset="0"/>
                <a:cs typeface="Arial" charset="0"/>
              </a:rPr>
              <a:t>Stages of Strategic Management</a:t>
            </a:r>
          </a:p>
        </p:txBody>
      </p:sp>
      <p:sp>
        <p:nvSpPr>
          <p:cNvPr id="33795" name="Content Placeholder 2"/>
          <p:cNvSpPr>
            <a:spLocks noGrp="1"/>
          </p:cNvSpPr>
          <p:nvPr>
            <p:ph idx="1"/>
          </p:nvPr>
        </p:nvSpPr>
        <p:spPr/>
        <p:txBody>
          <a:bodyPr/>
          <a:lstStyle/>
          <a:p>
            <a:pPr eaLnBrk="1" hangingPunct="1"/>
            <a:r>
              <a:rPr lang="en-US" b="1" smtClean="0">
                <a:latin typeface="Arial" charset="0"/>
                <a:cs typeface="Arial" charset="0"/>
              </a:rPr>
              <a:t>Strategy evaluation</a:t>
            </a:r>
          </a:p>
          <a:p>
            <a:pPr lvl="1" eaLnBrk="1" hangingPunct="1"/>
            <a:r>
              <a:rPr lang="en-US" smtClean="0">
                <a:latin typeface="Arial" charset="0"/>
                <a:cs typeface="Arial" charset="0"/>
              </a:rPr>
              <a:t>reviewing external and internal factors that are the bases for current strategies, measuring performance, and taking corrective actions</a:t>
            </a:r>
          </a:p>
        </p:txBody>
      </p:sp>
      <p:sp>
        <p:nvSpPr>
          <p:cNvPr id="33796" name="Slide Number Placeholder 3"/>
          <p:cNvSpPr>
            <a:spLocks noGrp="1"/>
          </p:cNvSpPr>
          <p:nvPr>
            <p:ph type="sldNum" sz="quarter" idx="12"/>
          </p:nvPr>
        </p:nvSpPr>
        <p:spPr bwMode="auto">
          <a:noFill/>
          <a:ln>
            <a:miter lim="800000"/>
            <a:headEnd/>
            <a:tailEnd/>
          </a:ln>
        </p:spPr>
        <p:txBody>
          <a:bodyPr/>
          <a:lstStyle/>
          <a:p>
            <a:r>
              <a:rPr lang="en-US"/>
              <a:t>1-</a:t>
            </a:r>
            <a:fld id="{EE296952-49B1-4622-9440-80C6462CE3FC}" type="slidenum">
              <a:rPr lang="en-US"/>
              <a:pPr/>
              <a:t>12</a:t>
            </a:fld>
            <a:endParaRPr lang="en-US"/>
          </a:p>
        </p:txBody>
      </p:sp>
      <p:sp>
        <p:nvSpPr>
          <p:cNvPr id="33797"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normAutofit fontScale="90000"/>
          </a:bodyPr>
          <a:lstStyle/>
          <a:p>
            <a:pPr eaLnBrk="1" hangingPunct="1"/>
            <a:r>
              <a:rPr lang="en-US" smtClean="0">
                <a:latin typeface="Arial" charset="0"/>
                <a:cs typeface="Arial" charset="0"/>
              </a:rPr>
              <a:t>A Comprehensive Strategic-Management Model</a:t>
            </a:r>
          </a:p>
        </p:txBody>
      </p:sp>
      <p:sp>
        <p:nvSpPr>
          <p:cNvPr id="65539" name="Slide Number Placeholder 2"/>
          <p:cNvSpPr>
            <a:spLocks noGrp="1"/>
          </p:cNvSpPr>
          <p:nvPr>
            <p:ph type="sldNum" sz="quarter" idx="11"/>
          </p:nvPr>
        </p:nvSpPr>
        <p:spPr bwMode="auto">
          <a:noFill/>
          <a:ln>
            <a:miter lim="800000"/>
            <a:headEnd/>
            <a:tailEnd/>
          </a:ln>
        </p:spPr>
        <p:txBody>
          <a:bodyPr/>
          <a:lstStyle/>
          <a:p>
            <a:r>
              <a:rPr lang="en-US"/>
              <a:t>1-</a:t>
            </a:r>
            <a:fld id="{EEBF051A-D0F3-4D90-B564-10CD069A72C8}" type="slidenum">
              <a:rPr lang="en-US"/>
              <a:pPr/>
              <a:t>13</a:t>
            </a:fld>
            <a:endParaRPr lang="en-US"/>
          </a:p>
        </p:txBody>
      </p:sp>
      <p:pic>
        <p:nvPicPr>
          <p:cNvPr id="65540" name="Picture 2"/>
          <p:cNvPicPr>
            <a:picLocks noChangeAspect="1" noChangeArrowheads="1"/>
          </p:cNvPicPr>
          <p:nvPr/>
        </p:nvPicPr>
        <p:blipFill>
          <a:blip r:embed="rId3" cstate="print"/>
          <a:srcRect/>
          <a:stretch>
            <a:fillRect/>
          </a:stretch>
        </p:blipFill>
        <p:spPr bwMode="auto">
          <a:xfrm>
            <a:off x="1752600" y="1600200"/>
            <a:ext cx="5715000" cy="5084763"/>
          </a:xfrm>
          <a:prstGeom prst="rect">
            <a:avLst/>
          </a:prstGeom>
          <a:noFill/>
          <a:ln w="9525">
            <a:noFill/>
            <a:miter lim="800000"/>
            <a:headEnd/>
            <a:tailEnd/>
          </a:ln>
        </p:spPr>
      </p:pic>
      <p:sp>
        <p:nvSpPr>
          <p:cNvPr id="65541" name="Footer Placeholder 1"/>
          <p:cNvSpPr>
            <a:spLocks noGrp="1"/>
          </p:cNvSpPr>
          <p:nvPr>
            <p:ph type="ftr" sz="quarter" idx="10"/>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43011" name="Content Placeholder 2"/>
          <p:cNvSpPr>
            <a:spLocks noGrp="1"/>
          </p:cNvSpPr>
          <p:nvPr>
            <p:ph idx="1"/>
          </p:nvPr>
        </p:nvSpPr>
        <p:spPr/>
        <p:txBody>
          <a:bodyPr/>
          <a:lstStyle/>
          <a:p>
            <a:pPr eaLnBrk="1" hangingPunct="1"/>
            <a:r>
              <a:rPr lang="en-US" b="1" smtClean="0">
                <a:latin typeface="Arial" charset="0"/>
                <a:cs typeface="Arial" charset="0"/>
              </a:rPr>
              <a:t>Vision statement </a:t>
            </a:r>
          </a:p>
          <a:p>
            <a:pPr lvl="1" eaLnBrk="1" hangingPunct="1"/>
            <a:r>
              <a:rPr lang="en-US" smtClean="0">
                <a:latin typeface="Arial" charset="0"/>
                <a:cs typeface="Arial" charset="0"/>
              </a:rPr>
              <a:t>answers the question “What do we want to become?”</a:t>
            </a:r>
          </a:p>
          <a:p>
            <a:pPr lvl="1" eaLnBrk="1" hangingPunct="1"/>
            <a:r>
              <a:rPr lang="en-US" smtClean="0">
                <a:latin typeface="Arial" charset="0"/>
                <a:cs typeface="Arial" charset="0"/>
              </a:rPr>
              <a:t>often considered the first step in strategic planning</a:t>
            </a:r>
          </a:p>
        </p:txBody>
      </p:sp>
      <p:sp>
        <p:nvSpPr>
          <p:cNvPr id="43012" name="Slide Number Placeholder 4"/>
          <p:cNvSpPr>
            <a:spLocks noGrp="1"/>
          </p:cNvSpPr>
          <p:nvPr>
            <p:ph type="sldNum" sz="quarter" idx="12"/>
          </p:nvPr>
        </p:nvSpPr>
        <p:spPr bwMode="auto">
          <a:noFill/>
          <a:ln>
            <a:miter lim="800000"/>
            <a:headEnd/>
            <a:tailEnd/>
          </a:ln>
        </p:spPr>
        <p:txBody>
          <a:bodyPr/>
          <a:lstStyle/>
          <a:p>
            <a:r>
              <a:rPr lang="en-US"/>
              <a:t>1-</a:t>
            </a:r>
            <a:fld id="{E405CCC1-303D-4DA2-8734-9499AF780D10}" type="slidenum">
              <a:rPr lang="en-US"/>
              <a:pPr/>
              <a:t>14</a:t>
            </a:fld>
            <a:endParaRPr lang="en-US"/>
          </a:p>
        </p:txBody>
      </p:sp>
      <p:sp>
        <p:nvSpPr>
          <p:cNvPr id="43013"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45059" name="Content Placeholder 2"/>
          <p:cNvSpPr>
            <a:spLocks noGrp="1"/>
          </p:cNvSpPr>
          <p:nvPr>
            <p:ph idx="1"/>
          </p:nvPr>
        </p:nvSpPr>
        <p:spPr/>
        <p:txBody>
          <a:bodyPr/>
          <a:lstStyle/>
          <a:p>
            <a:pPr eaLnBrk="1" hangingPunct="1"/>
            <a:r>
              <a:rPr lang="en-US" b="1" smtClean="0">
                <a:latin typeface="Arial" charset="0"/>
                <a:cs typeface="Arial" charset="0"/>
              </a:rPr>
              <a:t>Mission statements </a:t>
            </a:r>
          </a:p>
          <a:p>
            <a:pPr lvl="1" eaLnBrk="1" hangingPunct="1"/>
            <a:r>
              <a:rPr lang="en-US" smtClean="0">
                <a:latin typeface="Arial" charset="0"/>
                <a:cs typeface="Arial" charset="0"/>
              </a:rPr>
              <a:t>enduring statements of purpose that distinguish one business from other similar firms</a:t>
            </a:r>
          </a:p>
          <a:p>
            <a:pPr lvl="1" eaLnBrk="1" hangingPunct="1"/>
            <a:r>
              <a:rPr lang="en-US" smtClean="0">
                <a:latin typeface="Arial" charset="0"/>
                <a:cs typeface="Arial" charset="0"/>
              </a:rPr>
              <a:t>identifies the scope of a firm’s operations in product and market terms </a:t>
            </a:r>
          </a:p>
          <a:p>
            <a:pPr lvl="1" eaLnBrk="1" hangingPunct="1"/>
            <a:r>
              <a:rPr lang="en-US" smtClean="0">
                <a:latin typeface="Arial" charset="0"/>
                <a:cs typeface="Arial" charset="0"/>
              </a:rPr>
              <a:t>addresses the basic question that faces all strategists: “What is our business?”</a:t>
            </a:r>
          </a:p>
        </p:txBody>
      </p:sp>
      <p:sp>
        <p:nvSpPr>
          <p:cNvPr id="45060" name="Slide Number Placeholder 3"/>
          <p:cNvSpPr>
            <a:spLocks noGrp="1"/>
          </p:cNvSpPr>
          <p:nvPr>
            <p:ph type="sldNum" sz="quarter" idx="12"/>
          </p:nvPr>
        </p:nvSpPr>
        <p:spPr bwMode="auto">
          <a:noFill/>
          <a:ln>
            <a:miter lim="800000"/>
            <a:headEnd/>
            <a:tailEnd/>
          </a:ln>
        </p:spPr>
        <p:txBody>
          <a:bodyPr/>
          <a:lstStyle/>
          <a:p>
            <a:r>
              <a:rPr lang="en-US"/>
              <a:t>1-</a:t>
            </a:r>
            <a:fld id="{9AFBD7B4-13BF-4328-B748-5FF1553527C8}" type="slidenum">
              <a:rPr lang="en-US"/>
              <a:pPr/>
              <a:t>15</a:t>
            </a:fld>
            <a:endParaRPr lang="en-US"/>
          </a:p>
        </p:txBody>
      </p:sp>
      <p:sp>
        <p:nvSpPr>
          <p:cNvPr id="45061"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47107" name="Content Placeholder 2"/>
          <p:cNvSpPr>
            <a:spLocks noGrp="1"/>
          </p:cNvSpPr>
          <p:nvPr>
            <p:ph idx="1"/>
          </p:nvPr>
        </p:nvSpPr>
        <p:spPr/>
        <p:txBody>
          <a:bodyPr/>
          <a:lstStyle/>
          <a:p>
            <a:pPr eaLnBrk="1" hangingPunct="1"/>
            <a:r>
              <a:rPr lang="en-US" b="1" smtClean="0">
                <a:latin typeface="Arial" charset="0"/>
                <a:cs typeface="Arial" charset="0"/>
              </a:rPr>
              <a:t>External opportunities and external threats </a:t>
            </a:r>
          </a:p>
          <a:p>
            <a:pPr lvl="1" eaLnBrk="1" hangingPunct="1"/>
            <a:r>
              <a:rPr lang="en-US" smtClean="0">
                <a:latin typeface="Arial" charset="0"/>
                <a:cs typeface="Arial" charset="0"/>
              </a:rPr>
              <a:t>refer to economic, social, cultural, demographic, environmental, political, legal, governmental, technological, and competitive trends and events that could significantly benefit or harm an organization in the future</a:t>
            </a:r>
          </a:p>
        </p:txBody>
      </p:sp>
      <p:sp>
        <p:nvSpPr>
          <p:cNvPr id="47108" name="Slide Number Placeholder 3"/>
          <p:cNvSpPr>
            <a:spLocks noGrp="1"/>
          </p:cNvSpPr>
          <p:nvPr>
            <p:ph type="sldNum" sz="quarter" idx="12"/>
          </p:nvPr>
        </p:nvSpPr>
        <p:spPr bwMode="auto">
          <a:noFill/>
          <a:ln>
            <a:miter lim="800000"/>
            <a:headEnd/>
            <a:tailEnd/>
          </a:ln>
        </p:spPr>
        <p:txBody>
          <a:bodyPr/>
          <a:lstStyle/>
          <a:p>
            <a:r>
              <a:rPr lang="en-US"/>
              <a:t>1-</a:t>
            </a:r>
            <a:fld id="{624932F7-3064-4D51-AAB0-650906899F91}" type="slidenum">
              <a:rPr lang="en-US"/>
              <a:pPr/>
              <a:t>16</a:t>
            </a:fld>
            <a:endParaRPr lang="en-US"/>
          </a:p>
        </p:txBody>
      </p:sp>
      <p:sp>
        <p:nvSpPr>
          <p:cNvPr id="47109"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1633399" y="685800"/>
            <a:ext cx="6485558" cy="363176"/>
          </a:xfrm>
          <a:prstGeom prst="rect">
            <a:avLst/>
          </a:prstGeom>
          <a:noFill/>
          <a:ln w="9525">
            <a:noFill/>
            <a:miter lim="800000"/>
            <a:headEnd/>
            <a:tailEnd/>
          </a:ln>
        </p:spPr>
        <p:txBody>
          <a:bodyPr wrap="none">
            <a:spAutoFit/>
          </a:bodyPr>
          <a:lstStyle/>
          <a:p>
            <a:pPr algn="ctr">
              <a:lnSpc>
                <a:spcPct val="80000"/>
              </a:lnSpc>
            </a:pPr>
            <a:r>
              <a:rPr lang="en-US" sz="2200" dirty="0">
                <a:latin typeface="Arial" charset="0"/>
              </a:rPr>
              <a:t>MODEL EMPAT DIMENSI LINGKUNGAN BISNIS</a:t>
            </a:r>
          </a:p>
        </p:txBody>
      </p:sp>
      <p:sp>
        <p:nvSpPr>
          <p:cNvPr id="7171" name="Oval 4"/>
          <p:cNvSpPr>
            <a:spLocks noChangeArrowheads="1"/>
          </p:cNvSpPr>
          <p:nvPr/>
        </p:nvSpPr>
        <p:spPr bwMode="auto">
          <a:xfrm>
            <a:off x="3430466" y="1387476"/>
            <a:ext cx="5027734" cy="4899025"/>
          </a:xfrm>
          <a:prstGeom prst="ellipse">
            <a:avLst/>
          </a:prstGeom>
          <a:solidFill>
            <a:schemeClr val="accent1"/>
          </a:solidFill>
          <a:ln w="28575">
            <a:solidFill>
              <a:schemeClr val="tx1"/>
            </a:solidFill>
            <a:round/>
            <a:headEnd/>
            <a:tailEnd/>
          </a:ln>
        </p:spPr>
        <p:txBody>
          <a:bodyPr wrap="none" anchor="ctr"/>
          <a:lstStyle/>
          <a:p>
            <a:pPr eaLnBrk="1" hangingPunct="1"/>
            <a:endParaRPr lang="en-US">
              <a:latin typeface="Arial" charset="0"/>
            </a:endParaRPr>
          </a:p>
        </p:txBody>
      </p:sp>
      <p:sp>
        <p:nvSpPr>
          <p:cNvPr id="7172" name="Oval 5"/>
          <p:cNvSpPr>
            <a:spLocks noChangeArrowheads="1"/>
          </p:cNvSpPr>
          <p:nvPr/>
        </p:nvSpPr>
        <p:spPr bwMode="auto">
          <a:xfrm>
            <a:off x="4149970" y="2133600"/>
            <a:ext cx="3654669" cy="3265488"/>
          </a:xfrm>
          <a:prstGeom prst="ellipse">
            <a:avLst/>
          </a:prstGeom>
          <a:solidFill>
            <a:schemeClr val="bg2">
              <a:lumMod val="20000"/>
              <a:lumOff val="80000"/>
            </a:schemeClr>
          </a:solidFill>
          <a:ln w="28575">
            <a:solidFill>
              <a:schemeClr val="tx1"/>
            </a:solidFill>
            <a:round/>
            <a:headEnd/>
            <a:tailEnd/>
          </a:ln>
        </p:spPr>
        <p:txBody>
          <a:bodyPr wrap="none" anchor="ctr"/>
          <a:lstStyle/>
          <a:p>
            <a:pPr eaLnBrk="1" hangingPunct="1">
              <a:defRPr/>
            </a:pPr>
            <a:endParaRPr lang="en-US">
              <a:latin typeface="Arial" charset="0"/>
            </a:endParaRPr>
          </a:p>
        </p:txBody>
      </p:sp>
      <p:sp>
        <p:nvSpPr>
          <p:cNvPr id="7173" name="Text Box 6"/>
          <p:cNvSpPr txBox="1">
            <a:spLocks noChangeArrowheads="1"/>
          </p:cNvSpPr>
          <p:nvPr/>
        </p:nvSpPr>
        <p:spPr bwMode="auto">
          <a:xfrm>
            <a:off x="640373" y="4244975"/>
            <a:ext cx="2351926" cy="276999"/>
          </a:xfrm>
          <a:prstGeom prst="rect">
            <a:avLst/>
          </a:prstGeom>
          <a:noFill/>
          <a:ln w="9525">
            <a:noFill/>
            <a:miter lim="800000"/>
            <a:headEnd/>
            <a:tailEnd/>
          </a:ln>
        </p:spPr>
        <p:txBody>
          <a:bodyPr wrap="none">
            <a:spAutoFit/>
          </a:bodyPr>
          <a:lstStyle/>
          <a:p>
            <a:r>
              <a:rPr lang="en-US" sz="1200" b="1" dirty="0">
                <a:latin typeface="Arial" charset="0"/>
              </a:rPr>
              <a:t>LINGKUNGAN PERUSAHAAN</a:t>
            </a:r>
          </a:p>
        </p:txBody>
      </p:sp>
      <p:sp>
        <p:nvSpPr>
          <p:cNvPr id="7174" name="Text Box 7"/>
          <p:cNvSpPr txBox="1">
            <a:spLocks noChangeArrowheads="1"/>
          </p:cNvSpPr>
          <p:nvPr/>
        </p:nvSpPr>
        <p:spPr bwMode="auto">
          <a:xfrm>
            <a:off x="613997" y="3384550"/>
            <a:ext cx="1996059" cy="276999"/>
          </a:xfrm>
          <a:prstGeom prst="rect">
            <a:avLst/>
          </a:prstGeom>
          <a:noFill/>
          <a:ln w="9525">
            <a:noFill/>
            <a:miter lim="800000"/>
            <a:headEnd/>
            <a:tailEnd/>
          </a:ln>
        </p:spPr>
        <p:txBody>
          <a:bodyPr wrap="none">
            <a:spAutoFit/>
          </a:bodyPr>
          <a:lstStyle/>
          <a:p>
            <a:r>
              <a:rPr lang="en-US" sz="1200" b="1" dirty="0">
                <a:latin typeface="Arial" charset="0"/>
              </a:rPr>
              <a:t>LINGKUNGAN INDUSTRI</a:t>
            </a:r>
            <a:endParaRPr lang="en-US" sz="1100" b="1" dirty="0">
              <a:latin typeface="Arial" charset="0"/>
            </a:endParaRPr>
          </a:p>
        </p:txBody>
      </p:sp>
      <p:sp>
        <p:nvSpPr>
          <p:cNvPr id="7175" name="Text Box 8"/>
          <p:cNvSpPr txBox="1">
            <a:spLocks noChangeArrowheads="1"/>
          </p:cNvSpPr>
          <p:nvPr/>
        </p:nvSpPr>
        <p:spPr bwMode="auto">
          <a:xfrm>
            <a:off x="609600" y="2582863"/>
            <a:ext cx="1838773" cy="461665"/>
          </a:xfrm>
          <a:prstGeom prst="rect">
            <a:avLst/>
          </a:prstGeom>
          <a:noFill/>
          <a:ln w="9525">
            <a:noFill/>
            <a:miter lim="800000"/>
            <a:headEnd/>
            <a:tailEnd/>
          </a:ln>
        </p:spPr>
        <p:txBody>
          <a:bodyPr wrap="none">
            <a:spAutoFit/>
          </a:bodyPr>
          <a:lstStyle/>
          <a:p>
            <a:r>
              <a:rPr lang="en-US" sz="1200" b="1" dirty="0">
                <a:latin typeface="Arial" charset="0"/>
              </a:rPr>
              <a:t>LINGKUNGAN PASAR/</a:t>
            </a:r>
          </a:p>
          <a:p>
            <a:r>
              <a:rPr lang="en-US" sz="1200" b="1" dirty="0">
                <a:latin typeface="Arial" charset="0"/>
              </a:rPr>
              <a:t>BERSAING</a:t>
            </a:r>
            <a:endParaRPr lang="en-US" sz="1100" b="1" dirty="0">
              <a:latin typeface="Arial" charset="0"/>
            </a:endParaRPr>
          </a:p>
        </p:txBody>
      </p:sp>
      <p:sp>
        <p:nvSpPr>
          <p:cNvPr id="7176" name="Text Box 9"/>
          <p:cNvSpPr txBox="1">
            <a:spLocks noChangeArrowheads="1"/>
          </p:cNvSpPr>
          <p:nvPr/>
        </p:nvSpPr>
        <p:spPr bwMode="auto">
          <a:xfrm>
            <a:off x="5421923" y="1676401"/>
            <a:ext cx="1115158" cy="239713"/>
          </a:xfrm>
          <a:prstGeom prst="rect">
            <a:avLst/>
          </a:prstGeom>
          <a:noFill/>
          <a:ln w="9525">
            <a:noFill/>
            <a:miter lim="800000"/>
            <a:headEnd/>
            <a:tailEnd/>
          </a:ln>
        </p:spPr>
        <p:txBody>
          <a:bodyPr>
            <a:spAutoFit/>
          </a:bodyPr>
          <a:lstStyle/>
          <a:p>
            <a:pPr algn="ctr">
              <a:lnSpc>
                <a:spcPct val="80000"/>
              </a:lnSpc>
            </a:pPr>
            <a:r>
              <a:rPr lang="en-US" sz="1200" b="1" dirty="0">
                <a:solidFill>
                  <a:schemeClr val="bg1"/>
                </a:solidFill>
                <a:latin typeface="Arial" charset="0"/>
              </a:rPr>
              <a:t>DEMOGRAFI</a:t>
            </a:r>
          </a:p>
        </p:txBody>
      </p:sp>
      <p:sp>
        <p:nvSpPr>
          <p:cNvPr id="7177" name="Text Box 10"/>
          <p:cNvSpPr txBox="1">
            <a:spLocks noChangeArrowheads="1"/>
          </p:cNvSpPr>
          <p:nvPr/>
        </p:nvSpPr>
        <p:spPr bwMode="auto">
          <a:xfrm>
            <a:off x="5464420" y="4730751"/>
            <a:ext cx="1099981" cy="387798"/>
          </a:xfrm>
          <a:prstGeom prst="rect">
            <a:avLst/>
          </a:prstGeom>
          <a:noFill/>
          <a:ln w="9525">
            <a:noFill/>
            <a:miter lim="800000"/>
            <a:headEnd/>
            <a:tailEnd/>
          </a:ln>
        </p:spPr>
        <p:txBody>
          <a:bodyPr wrap="none">
            <a:spAutoFit/>
          </a:bodyPr>
          <a:lstStyle/>
          <a:p>
            <a:pPr algn="ctr">
              <a:lnSpc>
                <a:spcPct val="80000"/>
              </a:lnSpc>
            </a:pPr>
            <a:r>
              <a:rPr lang="en-US" sz="1200" b="1">
                <a:solidFill>
                  <a:srgbClr val="FF0000"/>
                </a:solidFill>
                <a:latin typeface="Arial" charset="0"/>
              </a:rPr>
              <a:t>PRODUK</a:t>
            </a:r>
          </a:p>
          <a:p>
            <a:pPr algn="ctr">
              <a:lnSpc>
                <a:spcPct val="80000"/>
              </a:lnSpc>
            </a:pPr>
            <a:r>
              <a:rPr lang="en-US" sz="1200" b="1">
                <a:solidFill>
                  <a:srgbClr val="FF0000"/>
                </a:solidFill>
                <a:latin typeface="Arial" charset="0"/>
              </a:rPr>
              <a:t>SUBSTITUSI</a:t>
            </a:r>
          </a:p>
        </p:txBody>
      </p:sp>
      <p:sp>
        <p:nvSpPr>
          <p:cNvPr id="7178" name="Text Box 11"/>
          <p:cNvSpPr txBox="1">
            <a:spLocks noChangeArrowheads="1"/>
          </p:cNvSpPr>
          <p:nvPr/>
        </p:nvSpPr>
        <p:spPr bwMode="auto">
          <a:xfrm>
            <a:off x="4149969" y="3733800"/>
            <a:ext cx="955431" cy="240066"/>
          </a:xfrm>
          <a:prstGeom prst="rect">
            <a:avLst/>
          </a:prstGeom>
          <a:noFill/>
          <a:ln w="9525">
            <a:noFill/>
            <a:miter lim="800000"/>
            <a:headEnd/>
            <a:tailEnd/>
          </a:ln>
        </p:spPr>
        <p:txBody>
          <a:bodyPr wrap="square">
            <a:spAutoFit/>
          </a:bodyPr>
          <a:lstStyle/>
          <a:p>
            <a:pPr algn="ctr">
              <a:lnSpc>
                <a:spcPct val="80000"/>
              </a:lnSpc>
            </a:pPr>
            <a:r>
              <a:rPr lang="en-US" sz="1200" b="1" dirty="0">
                <a:solidFill>
                  <a:srgbClr val="FF0000"/>
                </a:solidFill>
                <a:latin typeface="Arial" charset="0"/>
              </a:rPr>
              <a:t>PEMASOK</a:t>
            </a:r>
          </a:p>
        </p:txBody>
      </p:sp>
      <p:sp>
        <p:nvSpPr>
          <p:cNvPr id="7179" name="Rectangle 12"/>
          <p:cNvSpPr>
            <a:spLocks noChangeArrowheads="1"/>
          </p:cNvSpPr>
          <p:nvPr/>
        </p:nvSpPr>
        <p:spPr bwMode="auto">
          <a:xfrm>
            <a:off x="5379428" y="3357563"/>
            <a:ext cx="1252903" cy="1065212"/>
          </a:xfrm>
          <a:prstGeom prst="rect">
            <a:avLst/>
          </a:prstGeom>
          <a:solidFill>
            <a:srgbClr val="66FFFF"/>
          </a:solidFill>
          <a:ln w="28575">
            <a:solidFill>
              <a:schemeClr val="tx1"/>
            </a:solidFill>
            <a:miter lim="800000"/>
            <a:headEnd/>
            <a:tailEnd/>
          </a:ln>
        </p:spPr>
        <p:txBody>
          <a:bodyPr wrap="none" anchor="ctr"/>
          <a:lstStyle/>
          <a:p>
            <a:pPr eaLnBrk="1" hangingPunct="1"/>
            <a:endParaRPr lang="en-US">
              <a:latin typeface="Arial" charset="0"/>
            </a:endParaRPr>
          </a:p>
        </p:txBody>
      </p:sp>
      <p:sp>
        <p:nvSpPr>
          <p:cNvPr id="7180" name="Text Box 13"/>
          <p:cNvSpPr txBox="1">
            <a:spLocks noChangeArrowheads="1"/>
          </p:cNvSpPr>
          <p:nvPr/>
        </p:nvSpPr>
        <p:spPr bwMode="auto">
          <a:xfrm>
            <a:off x="6947389" y="3748089"/>
            <a:ext cx="869149" cy="240066"/>
          </a:xfrm>
          <a:prstGeom prst="rect">
            <a:avLst/>
          </a:prstGeom>
          <a:noFill/>
          <a:ln w="9525">
            <a:noFill/>
            <a:miter lim="800000"/>
            <a:headEnd/>
            <a:tailEnd/>
          </a:ln>
        </p:spPr>
        <p:txBody>
          <a:bodyPr wrap="none">
            <a:spAutoFit/>
          </a:bodyPr>
          <a:lstStyle/>
          <a:p>
            <a:pPr algn="ctr">
              <a:lnSpc>
                <a:spcPct val="80000"/>
              </a:lnSpc>
            </a:pPr>
            <a:r>
              <a:rPr lang="en-US" sz="1200" b="1" dirty="0">
                <a:solidFill>
                  <a:srgbClr val="FF0000"/>
                </a:solidFill>
                <a:latin typeface="Arial" charset="0"/>
              </a:rPr>
              <a:t>PEMBELI</a:t>
            </a:r>
          </a:p>
        </p:txBody>
      </p:sp>
      <p:sp>
        <p:nvSpPr>
          <p:cNvPr id="7181" name="Freeform 14"/>
          <p:cNvSpPr>
            <a:spLocks/>
          </p:cNvSpPr>
          <p:nvPr/>
        </p:nvSpPr>
        <p:spPr bwMode="auto">
          <a:xfrm>
            <a:off x="2727081" y="2773364"/>
            <a:ext cx="2198077" cy="346075"/>
          </a:xfrm>
          <a:custGeom>
            <a:avLst/>
            <a:gdLst>
              <a:gd name="T0" fmla="*/ 2147483647 w 1133"/>
              <a:gd name="T1" fmla="*/ 2147483647 h 212"/>
              <a:gd name="T2" fmla="*/ 0 w 1133"/>
              <a:gd name="T3" fmla="*/ 0 h 212"/>
              <a:gd name="T4" fmla="*/ 0 60000 65536"/>
              <a:gd name="T5" fmla="*/ 0 60000 65536"/>
              <a:gd name="T6" fmla="*/ 0 w 1133"/>
              <a:gd name="T7" fmla="*/ 0 h 212"/>
              <a:gd name="T8" fmla="*/ 1133 w 1133"/>
              <a:gd name="T9" fmla="*/ 212 h 212"/>
            </a:gdLst>
            <a:ahLst/>
            <a:cxnLst>
              <a:cxn ang="T4">
                <a:pos x="T0" y="T1"/>
              </a:cxn>
              <a:cxn ang="T5">
                <a:pos x="T2" y="T3"/>
              </a:cxn>
            </a:cxnLst>
            <a:rect l="T6" t="T7" r="T8" b="T9"/>
            <a:pathLst>
              <a:path w="1133" h="212">
                <a:moveTo>
                  <a:pt x="1133" y="212"/>
                </a:moveTo>
                <a:lnTo>
                  <a:pt x="0" y="0"/>
                </a:lnTo>
              </a:path>
            </a:pathLst>
          </a:custGeom>
          <a:noFill/>
          <a:ln w="19050">
            <a:solidFill>
              <a:srgbClr val="FF0000"/>
            </a:solidFill>
            <a:round/>
            <a:headEnd/>
            <a:tailEnd type="triangle" w="med" len="med"/>
          </a:ln>
        </p:spPr>
        <p:txBody>
          <a:bodyPr wrap="none" anchor="ctr"/>
          <a:lstStyle/>
          <a:p>
            <a:pPr eaLnBrk="1" hangingPunct="1"/>
            <a:endParaRPr lang="en-US">
              <a:latin typeface="Arial" charset="0"/>
            </a:endParaRPr>
          </a:p>
        </p:txBody>
      </p:sp>
      <p:sp>
        <p:nvSpPr>
          <p:cNvPr id="7182" name="Text Box 15"/>
          <p:cNvSpPr txBox="1">
            <a:spLocks noChangeArrowheads="1"/>
          </p:cNvSpPr>
          <p:nvPr/>
        </p:nvSpPr>
        <p:spPr bwMode="auto">
          <a:xfrm>
            <a:off x="5423389" y="2667000"/>
            <a:ext cx="1129811" cy="387798"/>
          </a:xfrm>
          <a:prstGeom prst="rect">
            <a:avLst/>
          </a:prstGeom>
          <a:noFill/>
          <a:ln w="9525">
            <a:noFill/>
            <a:miter lim="800000"/>
            <a:headEnd/>
            <a:tailEnd/>
          </a:ln>
        </p:spPr>
        <p:txBody>
          <a:bodyPr wrap="square">
            <a:spAutoFit/>
          </a:bodyPr>
          <a:lstStyle/>
          <a:p>
            <a:pPr algn="ctr">
              <a:lnSpc>
                <a:spcPct val="80000"/>
              </a:lnSpc>
            </a:pPr>
            <a:r>
              <a:rPr lang="en-US" sz="1200" b="1" dirty="0">
                <a:solidFill>
                  <a:srgbClr val="FF0000"/>
                </a:solidFill>
                <a:latin typeface="Arial" charset="0"/>
              </a:rPr>
              <a:t>PENDATANG</a:t>
            </a:r>
          </a:p>
          <a:p>
            <a:pPr algn="ctr">
              <a:lnSpc>
                <a:spcPct val="80000"/>
              </a:lnSpc>
            </a:pPr>
            <a:r>
              <a:rPr lang="en-US" sz="1200" b="1" dirty="0">
                <a:solidFill>
                  <a:srgbClr val="FF0000"/>
                </a:solidFill>
                <a:latin typeface="Arial" charset="0"/>
              </a:rPr>
              <a:t>BARU</a:t>
            </a:r>
          </a:p>
        </p:txBody>
      </p:sp>
      <p:sp>
        <p:nvSpPr>
          <p:cNvPr id="7183" name="Text Box 16"/>
          <p:cNvSpPr txBox="1">
            <a:spLocks noChangeArrowheads="1"/>
          </p:cNvSpPr>
          <p:nvPr/>
        </p:nvSpPr>
        <p:spPr bwMode="auto">
          <a:xfrm>
            <a:off x="7282962" y="2503489"/>
            <a:ext cx="946638" cy="384175"/>
          </a:xfrm>
          <a:prstGeom prst="rect">
            <a:avLst/>
          </a:prstGeom>
          <a:noFill/>
          <a:ln w="9525">
            <a:noFill/>
            <a:miter lim="800000"/>
            <a:headEnd/>
            <a:tailEnd/>
          </a:ln>
        </p:spPr>
        <p:txBody>
          <a:bodyPr>
            <a:spAutoFit/>
          </a:bodyPr>
          <a:lstStyle/>
          <a:p>
            <a:pPr algn="ctr">
              <a:lnSpc>
                <a:spcPct val="80000"/>
              </a:lnSpc>
            </a:pPr>
            <a:r>
              <a:rPr lang="en-US" sz="1200" b="1" dirty="0">
                <a:solidFill>
                  <a:schemeClr val="bg1"/>
                </a:solidFill>
                <a:latin typeface="Arial" charset="0"/>
              </a:rPr>
              <a:t>POLITIK</a:t>
            </a:r>
          </a:p>
          <a:p>
            <a:pPr algn="ctr">
              <a:lnSpc>
                <a:spcPct val="80000"/>
              </a:lnSpc>
            </a:pPr>
            <a:r>
              <a:rPr lang="en-US" sz="1200" b="1" dirty="0" smtClean="0">
                <a:solidFill>
                  <a:schemeClr val="bg1"/>
                </a:solidFill>
                <a:latin typeface="Arial" charset="0"/>
              </a:rPr>
              <a:t>/HUKUM</a:t>
            </a:r>
            <a:endParaRPr lang="en-US" sz="1200" b="1" dirty="0">
              <a:solidFill>
                <a:schemeClr val="bg1"/>
              </a:solidFill>
              <a:latin typeface="Arial" charset="0"/>
            </a:endParaRPr>
          </a:p>
        </p:txBody>
      </p:sp>
      <p:sp>
        <p:nvSpPr>
          <p:cNvPr id="7184" name="Text Box 17"/>
          <p:cNvSpPr txBox="1">
            <a:spLocks noChangeArrowheads="1"/>
          </p:cNvSpPr>
          <p:nvPr/>
        </p:nvSpPr>
        <p:spPr bwMode="auto">
          <a:xfrm>
            <a:off x="7067551" y="5097464"/>
            <a:ext cx="933450" cy="384175"/>
          </a:xfrm>
          <a:prstGeom prst="rect">
            <a:avLst/>
          </a:prstGeom>
          <a:noFill/>
          <a:ln w="9525">
            <a:noFill/>
            <a:miter lim="800000"/>
            <a:headEnd/>
            <a:tailEnd/>
          </a:ln>
        </p:spPr>
        <p:txBody>
          <a:bodyPr>
            <a:spAutoFit/>
          </a:bodyPr>
          <a:lstStyle/>
          <a:p>
            <a:pPr algn="ctr">
              <a:lnSpc>
                <a:spcPct val="80000"/>
              </a:lnSpc>
            </a:pPr>
            <a:r>
              <a:rPr lang="en-US" sz="1200" b="1" dirty="0">
                <a:solidFill>
                  <a:schemeClr val="bg1"/>
                </a:solidFill>
                <a:latin typeface="Arial" charset="0"/>
              </a:rPr>
              <a:t>TEKNO-</a:t>
            </a:r>
          </a:p>
          <a:p>
            <a:pPr algn="ctr">
              <a:lnSpc>
                <a:spcPct val="80000"/>
              </a:lnSpc>
            </a:pPr>
            <a:r>
              <a:rPr lang="en-US" sz="1200" b="1" dirty="0">
                <a:solidFill>
                  <a:schemeClr val="bg1"/>
                </a:solidFill>
                <a:latin typeface="Arial" charset="0"/>
              </a:rPr>
              <a:t>LOGI</a:t>
            </a:r>
          </a:p>
        </p:txBody>
      </p:sp>
      <p:sp>
        <p:nvSpPr>
          <p:cNvPr id="7185" name="Text Box 18"/>
          <p:cNvSpPr txBox="1">
            <a:spLocks noChangeArrowheads="1"/>
          </p:cNvSpPr>
          <p:nvPr/>
        </p:nvSpPr>
        <p:spPr bwMode="auto">
          <a:xfrm>
            <a:off x="4009292" y="5029200"/>
            <a:ext cx="1125415" cy="384175"/>
          </a:xfrm>
          <a:prstGeom prst="rect">
            <a:avLst/>
          </a:prstGeom>
          <a:noFill/>
          <a:ln w="9525">
            <a:noFill/>
            <a:miter lim="800000"/>
            <a:headEnd/>
            <a:tailEnd/>
          </a:ln>
        </p:spPr>
        <p:txBody>
          <a:bodyPr>
            <a:spAutoFit/>
          </a:bodyPr>
          <a:lstStyle/>
          <a:p>
            <a:pPr algn="ctr">
              <a:lnSpc>
                <a:spcPct val="80000"/>
              </a:lnSpc>
            </a:pPr>
            <a:r>
              <a:rPr lang="en-US" sz="1200" b="1" dirty="0">
                <a:solidFill>
                  <a:schemeClr val="bg1"/>
                </a:solidFill>
                <a:latin typeface="Arial" charset="0"/>
              </a:rPr>
              <a:t>MAKRO-</a:t>
            </a:r>
          </a:p>
          <a:p>
            <a:pPr algn="ctr">
              <a:lnSpc>
                <a:spcPct val="80000"/>
              </a:lnSpc>
            </a:pPr>
            <a:r>
              <a:rPr lang="en-US" sz="1200" b="1" dirty="0">
                <a:solidFill>
                  <a:schemeClr val="bg1"/>
                </a:solidFill>
                <a:latin typeface="Arial" charset="0"/>
              </a:rPr>
              <a:t>EKONOMI</a:t>
            </a:r>
          </a:p>
        </p:txBody>
      </p:sp>
      <p:sp>
        <p:nvSpPr>
          <p:cNvPr id="7186" name="Text Box 19"/>
          <p:cNvSpPr txBox="1">
            <a:spLocks noChangeArrowheads="1"/>
          </p:cNvSpPr>
          <p:nvPr/>
        </p:nvSpPr>
        <p:spPr bwMode="auto">
          <a:xfrm>
            <a:off x="5555274" y="5791201"/>
            <a:ext cx="827942" cy="239713"/>
          </a:xfrm>
          <a:prstGeom prst="rect">
            <a:avLst/>
          </a:prstGeom>
          <a:noFill/>
          <a:ln w="9525">
            <a:noFill/>
            <a:miter lim="800000"/>
            <a:headEnd/>
            <a:tailEnd/>
          </a:ln>
        </p:spPr>
        <p:txBody>
          <a:bodyPr>
            <a:spAutoFit/>
          </a:bodyPr>
          <a:lstStyle/>
          <a:p>
            <a:pPr algn="ctr">
              <a:lnSpc>
                <a:spcPct val="80000"/>
              </a:lnSpc>
            </a:pPr>
            <a:r>
              <a:rPr lang="en-US" sz="1200" b="1" dirty="0">
                <a:solidFill>
                  <a:schemeClr val="bg1"/>
                </a:solidFill>
                <a:latin typeface="Arial" charset="0"/>
              </a:rPr>
              <a:t>GLOBAL</a:t>
            </a:r>
          </a:p>
        </p:txBody>
      </p:sp>
      <p:sp>
        <p:nvSpPr>
          <p:cNvPr id="7187" name="Text Box 20"/>
          <p:cNvSpPr txBox="1">
            <a:spLocks noChangeArrowheads="1"/>
          </p:cNvSpPr>
          <p:nvPr/>
        </p:nvSpPr>
        <p:spPr bwMode="auto">
          <a:xfrm>
            <a:off x="3581400" y="2528889"/>
            <a:ext cx="1115158" cy="384175"/>
          </a:xfrm>
          <a:prstGeom prst="rect">
            <a:avLst/>
          </a:prstGeom>
          <a:noFill/>
          <a:ln w="9525">
            <a:noFill/>
            <a:miter lim="800000"/>
            <a:headEnd/>
            <a:tailEnd/>
          </a:ln>
        </p:spPr>
        <p:txBody>
          <a:bodyPr>
            <a:spAutoFit/>
          </a:bodyPr>
          <a:lstStyle/>
          <a:p>
            <a:pPr algn="ctr">
              <a:lnSpc>
                <a:spcPct val="80000"/>
              </a:lnSpc>
            </a:pPr>
            <a:r>
              <a:rPr lang="en-US" sz="1200" b="1" dirty="0">
                <a:solidFill>
                  <a:schemeClr val="bg1"/>
                </a:solidFill>
                <a:latin typeface="Arial" charset="0"/>
              </a:rPr>
              <a:t>SOSIAL</a:t>
            </a:r>
          </a:p>
          <a:p>
            <a:pPr algn="ctr">
              <a:lnSpc>
                <a:spcPct val="80000"/>
              </a:lnSpc>
            </a:pPr>
            <a:r>
              <a:rPr lang="en-US" sz="1200" b="1" dirty="0">
                <a:solidFill>
                  <a:schemeClr val="bg1"/>
                </a:solidFill>
                <a:latin typeface="Arial" charset="0"/>
              </a:rPr>
              <a:t>BUDAYA</a:t>
            </a:r>
          </a:p>
        </p:txBody>
      </p:sp>
      <p:sp>
        <p:nvSpPr>
          <p:cNvPr id="7188" name="Freeform 21"/>
          <p:cNvSpPr>
            <a:spLocks/>
          </p:cNvSpPr>
          <p:nvPr/>
        </p:nvSpPr>
        <p:spPr bwMode="auto">
          <a:xfrm>
            <a:off x="3203331" y="3917950"/>
            <a:ext cx="2645020" cy="457200"/>
          </a:xfrm>
          <a:custGeom>
            <a:avLst/>
            <a:gdLst>
              <a:gd name="T0" fmla="*/ 2147483647 w 1365"/>
              <a:gd name="T1" fmla="*/ 0 h 280"/>
              <a:gd name="T2" fmla="*/ 0 w 1365"/>
              <a:gd name="T3" fmla="*/ 2147483647 h 280"/>
              <a:gd name="T4" fmla="*/ 0 60000 65536"/>
              <a:gd name="T5" fmla="*/ 0 60000 65536"/>
              <a:gd name="T6" fmla="*/ 0 w 1365"/>
              <a:gd name="T7" fmla="*/ 0 h 280"/>
              <a:gd name="T8" fmla="*/ 1365 w 1365"/>
              <a:gd name="T9" fmla="*/ 280 h 280"/>
            </a:gdLst>
            <a:ahLst/>
            <a:cxnLst>
              <a:cxn ang="T4">
                <a:pos x="T0" y="T1"/>
              </a:cxn>
              <a:cxn ang="T5">
                <a:pos x="T2" y="T3"/>
              </a:cxn>
            </a:cxnLst>
            <a:rect l="T6" t="T7" r="T8" b="T9"/>
            <a:pathLst>
              <a:path w="1365" h="280">
                <a:moveTo>
                  <a:pt x="1365" y="0"/>
                </a:moveTo>
                <a:lnTo>
                  <a:pt x="0" y="280"/>
                </a:lnTo>
              </a:path>
            </a:pathLst>
          </a:custGeom>
          <a:noFill/>
          <a:ln w="19050">
            <a:solidFill>
              <a:srgbClr val="FF0000"/>
            </a:solidFill>
            <a:round/>
            <a:headEnd/>
            <a:tailEnd type="triangle" w="med" len="med"/>
          </a:ln>
        </p:spPr>
        <p:txBody>
          <a:bodyPr wrap="none" anchor="ctr"/>
          <a:lstStyle/>
          <a:p>
            <a:pPr eaLnBrk="1" hangingPunct="1"/>
            <a:endParaRPr lang="en-US">
              <a:latin typeface="Arial" charset="0"/>
            </a:endParaRPr>
          </a:p>
        </p:txBody>
      </p:sp>
      <p:sp>
        <p:nvSpPr>
          <p:cNvPr id="7189" name="Freeform 22"/>
          <p:cNvSpPr>
            <a:spLocks/>
          </p:cNvSpPr>
          <p:nvPr/>
        </p:nvSpPr>
        <p:spPr bwMode="auto">
          <a:xfrm>
            <a:off x="2798885" y="2047876"/>
            <a:ext cx="1796562" cy="371475"/>
          </a:xfrm>
          <a:custGeom>
            <a:avLst/>
            <a:gdLst>
              <a:gd name="T0" fmla="*/ 2147483647 w 927"/>
              <a:gd name="T1" fmla="*/ 2147483647 h 227"/>
              <a:gd name="T2" fmla="*/ 0 w 927"/>
              <a:gd name="T3" fmla="*/ 0 h 227"/>
              <a:gd name="T4" fmla="*/ 0 60000 65536"/>
              <a:gd name="T5" fmla="*/ 0 60000 65536"/>
              <a:gd name="T6" fmla="*/ 0 w 927"/>
              <a:gd name="T7" fmla="*/ 0 h 227"/>
              <a:gd name="T8" fmla="*/ 927 w 927"/>
              <a:gd name="T9" fmla="*/ 227 h 227"/>
            </a:gdLst>
            <a:ahLst/>
            <a:cxnLst>
              <a:cxn ang="T4">
                <a:pos x="T0" y="T1"/>
              </a:cxn>
              <a:cxn ang="T5">
                <a:pos x="T2" y="T3"/>
              </a:cxn>
            </a:cxnLst>
            <a:rect l="T6" t="T7" r="T8" b="T9"/>
            <a:pathLst>
              <a:path w="927" h="227">
                <a:moveTo>
                  <a:pt x="927" y="227"/>
                </a:moveTo>
                <a:lnTo>
                  <a:pt x="0" y="0"/>
                </a:lnTo>
              </a:path>
            </a:pathLst>
          </a:custGeom>
          <a:noFill/>
          <a:ln w="19050">
            <a:solidFill>
              <a:srgbClr val="FF0000"/>
            </a:solidFill>
            <a:round/>
            <a:headEnd/>
            <a:tailEnd type="triangle" w="med" len="med"/>
          </a:ln>
        </p:spPr>
        <p:txBody>
          <a:bodyPr wrap="none" anchor="ctr"/>
          <a:lstStyle/>
          <a:p>
            <a:pPr eaLnBrk="1" hangingPunct="1"/>
            <a:endParaRPr lang="en-US">
              <a:latin typeface="Arial" charset="0"/>
            </a:endParaRPr>
          </a:p>
        </p:txBody>
      </p:sp>
      <p:sp>
        <p:nvSpPr>
          <p:cNvPr id="7190" name="Text Box 23"/>
          <p:cNvSpPr txBox="1">
            <a:spLocks noChangeArrowheads="1"/>
          </p:cNvSpPr>
          <p:nvPr/>
        </p:nvSpPr>
        <p:spPr bwMode="auto">
          <a:xfrm>
            <a:off x="615462" y="1846264"/>
            <a:ext cx="1747594" cy="276999"/>
          </a:xfrm>
          <a:prstGeom prst="rect">
            <a:avLst/>
          </a:prstGeom>
          <a:noFill/>
          <a:ln w="9525">
            <a:noFill/>
            <a:miter lim="800000"/>
            <a:headEnd/>
            <a:tailEnd/>
          </a:ln>
        </p:spPr>
        <p:txBody>
          <a:bodyPr wrap="none">
            <a:spAutoFit/>
          </a:bodyPr>
          <a:lstStyle/>
          <a:p>
            <a:r>
              <a:rPr lang="en-US" sz="1200" b="1" dirty="0">
                <a:latin typeface="Arial" charset="0"/>
              </a:rPr>
              <a:t>LINGKUNGAN UMUM</a:t>
            </a:r>
            <a:endParaRPr lang="en-US" sz="1100" b="1" dirty="0">
              <a:latin typeface="Arial" charset="0"/>
            </a:endParaRPr>
          </a:p>
        </p:txBody>
      </p:sp>
      <p:sp>
        <p:nvSpPr>
          <p:cNvPr id="7191" name="Text Box 24"/>
          <p:cNvSpPr txBox="1">
            <a:spLocks noChangeArrowheads="1"/>
          </p:cNvSpPr>
          <p:nvPr/>
        </p:nvSpPr>
        <p:spPr bwMode="auto">
          <a:xfrm>
            <a:off x="1371600" y="5181600"/>
            <a:ext cx="1600200" cy="227755"/>
          </a:xfrm>
          <a:prstGeom prst="rect">
            <a:avLst/>
          </a:prstGeom>
          <a:noFill/>
          <a:ln w="9525">
            <a:noFill/>
            <a:miter lim="800000"/>
            <a:headEnd/>
            <a:tailEnd/>
          </a:ln>
        </p:spPr>
        <p:txBody>
          <a:bodyPr wrap="square">
            <a:spAutoFit/>
          </a:bodyPr>
          <a:lstStyle/>
          <a:p>
            <a:pPr algn="ctr">
              <a:lnSpc>
                <a:spcPct val="80000"/>
              </a:lnSpc>
            </a:pPr>
            <a:r>
              <a:rPr lang="en-US" sz="1100" b="1" dirty="0">
                <a:solidFill>
                  <a:schemeClr val="tx2">
                    <a:lumMod val="60000"/>
                    <a:lumOff val="40000"/>
                  </a:schemeClr>
                </a:solidFill>
                <a:latin typeface="Arial" charset="0"/>
              </a:rPr>
              <a:t>A,B,C : </a:t>
            </a:r>
            <a:r>
              <a:rPr lang="en-US" sz="1100" b="1" dirty="0" smtClean="0">
                <a:solidFill>
                  <a:schemeClr val="tx2">
                    <a:lumMod val="60000"/>
                    <a:lumOff val="40000"/>
                  </a:schemeClr>
                </a:solidFill>
                <a:latin typeface="Arial" charset="0"/>
              </a:rPr>
              <a:t>Perusahaan</a:t>
            </a:r>
            <a:endParaRPr lang="en-US" sz="1100" b="1" dirty="0">
              <a:solidFill>
                <a:schemeClr val="tx2">
                  <a:lumMod val="60000"/>
                  <a:lumOff val="40000"/>
                </a:schemeClr>
              </a:solidFill>
              <a:latin typeface="Arial" charset="0"/>
            </a:endParaRPr>
          </a:p>
        </p:txBody>
      </p:sp>
      <p:grpSp>
        <p:nvGrpSpPr>
          <p:cNvPr id="2" name="Group 25"/>
          <p:cNvGrpSpPr>
            <a:grpSpLocks/>
          </p:cNvGrpSpPr>
          <p:nvPr/>
        </p:nvGrpSpPr>
        <p:grpSpPr bwMode="auto">
          <a:xfrm>
            <a:off x="5763358" y="3357563"/>
            <a:ext cx="487973" cy="323850"/>
            <a:chOff x="720" y="643"/>
            <a:chExt cx="5033" cy="3006"/>
          </a:xfrm>
        </p:grpSpPr>
        <p:sp>
          <p:nvSpPr>
            <p:cNvPr id="7231" name="Freeform 26"/>
            <p:cNvSpPr>
              <a:spLocks/>
            </p:cNvSpPr>
            <p:nvPr/>
          </p:nvSpPr>
          <p:spPr bwMode="auto">
            <a:xfrm>
              <a:off x="720" y="1116"/>
              <a:ext cx="5033" cy="2533"/>
            </a:xfrm>
            <a:custGeom>
              <a:avLst/>
              <a:gdLst>
                <a:gd name="T0" fmla="*/ 0 w 5033"/>
                <a:gd name="T1" fmla="*/ 0 h 2533"/>
                <a:gd name="T2" fmla="*/ 3504 w 5033"/>
                <a:gd name="T3" fmla="*/ 0 h 2533"/>
                <a:gd name="T4" fmla="*/ 5032 w 5033"/>
                <a:gd name="T5" fmla="*/ 1278 h 2533"/>
                <a:gd name="T6" fmla="*/ 3528 w 5033"/>
                <a:gd name="T7" fmla="*/ 2529 h 2533"/>
                <a:gd name="T8" fmla="*/ 0 w 5033"/>
                <a:gd name="T9" fmla="*/ 2532 h 2533"/>
                <a:gd name="T10" fmla="*/ 0 w 5033"/>
                <a:gd name="T11" fmla="*/ 0 h 2533"/>
                <a:gd name="T12" fmla="*/ 0 60000 65536"/>
                <a:gd name="T13" fmla="*/ 0 60000 65536"/>
                <a:gd name="T14" fmla="*/ 0 60000 65536"/>
                <a:gd name="T15" fmla="*/ 0 60000 65536"/>
                <a:gd name="T16" fmla="*/ 0 60000 65536"/>
                <a:gd name="T17" fmla="*/ 0 60000 65536"/>
                <a:gd name="T18" fmla="*/ 0 w 5033"/>
                <a:gd name="T19" fmla="*/ 0 h 2533"/>
                <a:gd name="T20" fmla="*/ 5033 w 5033"/>
                <a:gd name="T21" fmla="*/ 2533 h 2533"/>
              </a:gdLst>
              <a:ahLst/>
              <a:cxnLst>
                <a:cxn ang="T12">
                  <a:pos x="T0" y="T1"/>
                </a:cxn>
                <a:cxn ang="T13">
                  <a:pos x="T2" y="T3"/>
                </a:cxn>
                <a:cxn ang="T14">
                  <a:pos x="T4" y="T5"/>
                </a:cxn>
                <a:cxn ang="T15">
                  <a:pos x="T6" y="T7"/>
                </a:cxn>
                <a:cxn ang="T16">
                  <a:pos x="T8" y="T9"/>
                </a:cxn>
                <a:cxn ang="T17">
                  <a:pos x="T10" y="T11"/>
                </a:cxn>
              </a:cxnLst>
              <a:rect l="T18" t="T19" r="T20" b="T21"/>
              <a:pathLst>
                <a:path w="5033" h="2533">
                  <a:moveTo>
                    <a:pt x="0" y="0"/>
                  </a:moveTo>
                  <a:lnTo>
                    <a:pt x="3504" y="0"/>
                  </a:lnTo>
                  <a:lnTo>
                    <a:pt x="5032" y="1278"/>
                  </a:lnTo>
                  <a:lnTo>
                    <a:pt x="3528" y="2529"/>
                  </a:lnTo>
                  <a:lnTo>
                    <a:pt x="0" y="2532"/>
                  </a:lnTo>
                  <a:lnTo>
                    <a:pt x="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2" name="Freeform 27"/>
            <p:cNvSpPr>
              <a:spLocks/>
            </p:cNvSpPr>
            <p:nvPr/>
          </p:nvSpPr>
          <p:spPr bwMode="auto">
            <a:xfrm>
              <a:off x="3852" y="1116"/>
              <a:ext cx="1900" cy="2533"/>
            </a:xfrm>
            <a:custGeom>
              <a:avLst/>
              <a:gdLst>
                <a:gd name="T0" fmla="*/ 0 w 1900"/>
                <a:gd name="T1" fmla="*/ 0 h 2533"/>
                <a:gd name="T2" fmla="*/ 369 w 1900"/>
                <a:gd name="T3" fmla="*/ 0 h 2533"/>
                <a:gd name="T4" fmla="*/ 1899 w 1900"/>
                <a:gd name="T5" fmla="*/ 1278 h 2533"/>
                <a:gd name="T6" fmla="*/ 396 w 1900"/>
                <a:gd name="T7" fmla="*/ 2532 h 2533"/>
                <a:gd name="T8" fmla="*/ 0 w 1900"/>
                <a:gd name="T9" fmla="*/ 2532 h 2533"/>
                <a:gd name="T10" fmla="*/ 1500 w 1900"/>
                <a:gd name="T11" fmla="*/ 1272 h 2533"/>
                <a:gd name="T12" fmla="*/ 0 w 1900"/>
                <a:gd name="T13" fmla="*/ 0 h 2533"/>
                <a:gd name="T14" fmla="*/ 0 60000 65536"/>
                <a:gd name="T15" fmla="*/ 0 60000 65536"/>
                <a:gd name="T16" fmla="*/ 0 60000 65536"/>
                <a:gd name="T17" fmla="*/ 0 60000 65536"/>
                <a:gd name="T18" fmla="*/ 0 60000 65536"/>
                <a:gd name="T19" fmla="*/ 0 60000 65536"/>
                <a:gd name="T20" fmla="*/ 0 60000 65536"/>
                <a:gd name="T21" fmla="*/ 0 w 1900"/>
                <a:gd name="T22" fmla="*/ 0 h 2533"/>
                <a:gd name="T23" fmla="*/ 1900 w 1900"/>
                <a:gd name="T24" fmla="*/ 2533 h 25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3" name="Freeform 28"/>
            <p:cNvSpPr>
              <a:spLocks/>
            </p:cNvSpPr>
            <p:nvPr/>
          </p:nvSpPr>
          <p:spPr bwMode="auto">
            <a:xfrm>
              <a:off x="720" y="2388"/>
              <a:ext cx="4609" cy="1"/>
            </a:xfrm>
            <a:custGeom>
              <a:avLst/>
              <a:gdLst>
                <a:gd name="T0" fmla="*/ 0 w 4609"/>
                <a:gd name="T1" fmla="*/ 0 h 1"/>
                <a:gd name="T2" fmla="*/ 4608 w 4609"/>
                <a:gd name="T3" fmla="*/ 0 h 1"/>
                <a:gd name="T4" fmla="*/ 0 60000 65536"/>
                <a:gd name="T5" fmla="*/ 0 60000 65536"/>
                <a:gd name="T6" fmla="*/ 0 w 4609"/>
                <a:gd name="T7" fmla="*/ 0 h 1"/>
                <a:gd name="T8" fmla="*/ 4609 w 4609"/>
                <a:gd name="T9" fmla="*/ 1 h 1"/>
              </a:gdLst>
              <a:ahLst/>
              <a:cxnLst>
                <a:cxn ang="T4">
                  <a:pos x="T0" y="T1"/>
                </a:cxn>
                <a:cxn ang="T5">
                  <a:pos x="T2" y="T3"/>
                </a:cxn>
              </a:cxnLst>
              <a:rect l="T6" t="T7" r="T8" b="T9"/>
              <a:pathLst>
                <a:path w="4609" h="1">
                  <a:moveTo>
                    <a:pt x="0" y="0"/>
                  </a:moveTo>
                  <a:lnTo>
                    <a:pt x="4608"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4" name="Freeform 29"/>
            <p:cNvSpPr>
              <a:spLocks/>
            </p:cNvSpPr>
            <p:nvPr/>
          </p:nvSpPr>
          <p:spPr bwMode="auto">
            <a:xfrm>
              <a:off x="720" y="2136"/>
              <a:ext cx="4330" cy="1"/>
            </a:xfrm>
            <a:custGeom>
              <a:avLst/>
              <a:gdLst>
                <a:gd name="T0" fmla="*/ 0 w 4330"/>
                <a:gd name="T1" fmla="*/ 0 h 1"/>
                <a:gd name="T2" fmla="*/ 4329 w 4330"/>
                <a:gd name="T3" fmla="*/ 0 h 1"/>
                <a:gd name="T4" fmla="*/ 0 60000 65536"/>
                <a:gd name="T5" fmla="*/ 0 60000 65536"/>
                <a:gd name="T6" fmla="*/ 0 w 4330"/>
                <a:gd name="T7" fmla="*/ 0 h 1"/>
                <a:gd name="T8" fmla="*/ 4330 w 4330"/>
                <a:gd name="T9" fmla="*/ 1 h 1"/>
              </a:gdLst>
              <a:ahLst/>
              <a:cxnLst>
                <a:cxn ang="T4">
                  <a:pos x="T0" y="T1"/>
                </a:cxn>
                <a:cxn ang="T5">
                  <a:pos x="T2" y="T3"/>
                </a:cxn>
              </a:cxnLst>
              <a:rect l="T6" t="T7" r="T8" b="T9"/>
              <a:pathLst>
                <a:path w="4330" h="1">
                  <a:moveTo>
                    <a:pt x="0" y="0"/>
                  </a:moveTo>
                  <a:lnTo>
                    <a:pt x="4329"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5" name="Freeform 30"/>
            <p:cNvSpPr>
              <a:spLocks/>
            </p:cNvSpPr>
            <p:nvPr/>
          </p:nvSpPr>
          <p:spPr bwMode="auto">
            <a:xfrm>
              <a:off x="720" y="1764"/>
              <a:ext cx="3901" cy="1"/>
            </a:xfrm>
            <a:custGeom>
              <a:avLst/>
              <a:gdLst>
                <a:gd name="T0" fmla="*/ 0 w 3901"/>
                <a:gd name="T1" fmla="*/ 0 h 1"/>
                <a:gd name="T2" fmla="*/ 3900 w 3901"/>
                <a:gd name="T3" fmla="*/ 0 h 1"/>
                <a:gd name="T4" fmla="*/ 0 60000 65536"/>
                <a:gd name="T5" fmla="*/ 0 60000 65536"/>
                <a:gd name="T6" fmla="*/ 0 w 3901"/>
                <a:gd name="T7" fmla="*/ 0 h 1"/>
                <a:gd name="T8" fmla="*/ 3901 w 3901"/>
                <a:gd name="T9" fmla="*/ 1 h 1"/>
              </a:gdLst>
              <a:ahLst/>
              <a:cxnLst>
                <a:cxn ang="T4">
                  <a:pos x="T0" y="T1"/>
                </a:cxn>
                <a:cxn ang="T5">
                  <a:pos x="T2" y="T3"/>
                </a:cxn>
              </a:cxnLst>
              <a:rect l="T6" t="T7" r="T8" b="T9"/>
              <a:pathLst>
                <a:path w="3901" h="1">
                  <a:moveTo>
                    <a:pt x="0" y="0"/>
                  </a:moveTo>
                  <a:lnTo>
                    <a:pt x="390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6" name="Freeform 31"/>
            <p:cNvSpPr>
              <a:spLocks/>
            </p:cNvSpPr>
            <p:nvPr/>
          </p:nvSpPr>
          <p:spPr bwMode="auto">
            <a:xfrm>
              <a:off x="720" y="1422"/>
              <a:ext cx="3493" cy="1"/>
            </a:xfrm>
            <a:custGeom>
              <a:avLst/>
              <a:gdLst>
                <a:gd name="T0" fmla="*/ 0 w 3493"/>
                <a:gd name="T1" fmla="*/ 0 h 1"/>
                <a:gd name="T2" fmla="*/ 3492 w 3493"/>
                <a:gd name="T3" fmla="*/ 0 h 1"/>
                <a:gd name="T4" fmla="*/ 0 60000 65536"/>
                <a:gd name="T5" fmla="*/ 0 60000 65536"/>
                <a:gd name="T6" fmla="*/ 0 w 3493"/>
                <a:gd name="T7" fmla="*/ 0 h 1"/>
                <a:gd name="T8" fmla="*/ 3493 w 3493"/>
                <a:gd name="T9" fmla="*/ 1 h 1"/>
              </a:gdLst>
              <a:ahLst/>
              <a:cxnLst>
                <a:cxn ang="T4">
                  <a:pos x="T0" y="T1"/>
                </a:cxn>
                <a:cxn ang="T5">
                  <a:pos x="T2" y="T3"/>
                </a:cxn>
              </a:cxnLst>
              <a:rect l="T6" t="T7" r="T8" b="T9"/>
              <a:pathLst>
                <a:path w="3493" h="1">
                  <a:moveTo>
                    <a:pt x="0" y="0"/>
                  </a:moveTo>
                  <a:lnTo>
                    <a:pt x="3492"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7" name="Freeform 32"/>
            <p:cNvSpPr>
              <a:spLocks/>
            </p:cNvSpPr>
            <p:nvPr/>
          </p:nvSpPr>
          <p:spPr bwMode="auto">
            <a:xfrm>
              <a:off x="3852"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8" name="Freeform 33"/>
            <p:cNvSpPr>
              <a:spLocks/>
            </p:cNvSpPr>
            <p:nvPr/>
          </p:nvSpPr>
          <p:spPr bwMode="auto">
            <a:xfrm>
              <a:off x="3060"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9" name="Freeform 34"/>
            <p:cNvSpPr>
              <a:spLocks/>
            </p:cNvSpPr>
            <p:nvPr/>
          </p:nvSpPr>
          <p:spPr bwMode="auto">
            <a:xfrm>
              <a:off x="2268"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40" name="Freeform 35"/>
            <p:cNvSpPr>
              <a:spLocks/>
            </p:cNvSpPr>
            <p:nvPr/>
          </p:nvSpPr>
          <p:spPr bwMode="auto">
            <a:xfrm>
              <a:off x="1476"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41" name="Rectangle 36"/>
            <p:cNvSpPr>
              <a:spLocks noChangeArrowheads="1"/>
            </p:cNvSpPr>
            <p:nvPr/>
          </p:nvSpPr>
          <p:spPr bwMode="auto">
            <a:xfrm>
              <a:off x="1094" y="643"/>
              <a:ext cx="116" cy="58"/>
            </a:xfrm>
            <a:prstGeom prst="rect">
              <a:avLst/>
            </a:prstGeom>
            <a:solidFill>
              <a:schemeClr val="bg1"/>
            </a:solidFill>
            <a:ln w="12700">
              <a:noFill/>
              <a:miter lim="800000"/>
              <a:headEnd/>
              <a:tailEnd/>
            </a:ln>
          </p:spPr>
          <p:txBody>
            <a:bodyPr wrap="none" anchor="ctr"/>
            <a:lstStyle/>
            <a:p>
              <a:pPr eaLnBrk="1" hangingPunct="1"/>
              <a:endParaRPr lang="en-US">
                <a:latin typeface="Arial" charset="0"/>
              </a:endParaRPr>
            </a:p>
          </p:txBody>
        </p:sp>
      </p:grpSp>
      <p:grpSp>
        <p:nvGrpSpPr>
          <p:cNvPr id="3" name="Group 37"/>
          <p:cNvGrpSpPr>
            <a:grpSpLocks/>
          </p:cNvGrpSpPr>
          <p:nvPr/>
        </p:nvGrpSpPr>
        <p:grpSpPr bwMode="auto">
          <a:xfrm>
            <a:off x="5763358" y="3697288"/>
            <a:ext cx="487973" cy="323850"/>
            <a:chOff x="720" y="643"/>
            <a:chExt cx="5033" cy="3006"/>
          </a:xfrm>
        </p:grpSpPr>
        <p:sp>
          <p:nvSpPr>
            <p:cNvPr id="7220" name="Freeform 38"/>
            <p:cNvSpPr>
              <a:spLocks/>
            </p:cNvSpPr>
            <p:nvPr/>
          </p:nvSpPr>
          <p:spPr bwMode="auto">
            <a:xfrm>
              <a:off x="720" y="1116"/>
              <a:ext cx="5033" cy="2533"/>
            </a:xfrm>
            <a:custGeom>
              <a:avLst/>
              <a:gdLst>
                <a:gd name="T0" fmla="*/ 0 w 5033"/>
                <a:gd name="T1" fmla="*/ 0 h 2533"/>
                <a:gd name="T2" fmla="*/ 3504 w 5033"/>
                <a:gd name="T3" fmla="*/ 0 h 2533"/>
                <a:gd name="T4" fmla="*/ 5032 w 5033"/>
                <a:gd name="T5" fmla="*/ 1278 h 2533"/>
                <a:gd name="T6" fmla="*/ 3528 w 5033"/>
                <a:gd name="T7" fmla="*/ 2529 h 2533"/>
                <a:gd name="T8" fmla="*/ 0 w 5033"/>
                <a:gd name="T9" fmla="*/ 2532 h 2533"/>
                <a:gd name="T10" fmla="*/ 0 w 5033"/>
                <a:gd name="T11" fmla="*/ 0 h 2533"/>
                <a:gd name="T12" fmla="*/ 0 60000 65536"/>
                <a:gd name="T13" fmla="*/ 0 60000 65536"/>
                <a:gd name="T14" fmla="*/ 0 60000 65536"/>
                <a:gd name="T15" fmla="*/ 0 60000 65536"/>
                <a:gd name="T16" fmla="*/ 0 60000 65536"/>
                <a:gd name="T17" fmla="*/ 0 60000 65536"/>
                <a:gd name="T18" fmla="*/ 0 w 5033"/>
                <a:gd name="T19" fmla="*/ 0 h 2533"/>
                <a:gd name="T20" fmla="*/ 5033 w 5033"/>
                <a:gd name="T21" fmla="*/ 2533 h 2533"/>
              </a:gdLst>
              <a:ahLst/>
              <a:cxnLst>
                <a:cxn ang="T12">
                  <a:pos x="T0" y="T1"/>
                </a:cxn>
                <a:cxn ang="T13">
                  <a:pos x="T2" y="T3"/>
                </a:cxn>
                <a:cxn ang="T14">
                  <a:pos x="T4" y="T5"/>
                </a:cxn>
                <a:cxn ang="T15">
                  <a:pos x="T6" y="T7"/>
                </a:cxn>
                <a:cxn ang="T16">
                  <a:pos x="T8" y="T9"/>
                </a:cxn>
                <a:cxn ang="T17">
                  <a:pos x="T10" y="T11"/>
                </a:cxn>
              </a:cxnLst>
              <a:rect l="T18" t="T19" r="T20" b="T21"/>
              <a:pathLst>
                <a:path w="5033" h="2533">
                  <a:moveTo>
                    <a:pt x="0" y="0"/>
                  </a:moveTo>
                  <a:lnTo>
                    <a:pt x="3504" y="0"/>
                  </a:lnTo>
                  <a:lnTo>
                    <a:pt x="5032" y="1278"/>
                  </a:lnTo>
                  <a:lnTo>
                    <a:pt x="3528" y="2529"/>
                  </a:lnTo>
                  <a:lnTo>
                    <a:pt x="0" y="2532"/>
                  </a:lnTo>
                  <a:lnTo>
                    <a:pt x="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1" name="Freeform 39"/>
            <p:cNvSpPr>
              <a:spLocks/>
            </p:cNvSpPr>
            <p:nvPr/>
          </p:nvSpPr>
          <p:spPr bwMode="auto">
            <a:xfrm>
              <a:off x="3852" y="1116"/>
              <a:ext cx="1900" cy="2533"/>
            </a:xfrm>
            <a:custGeom>
              <a:avLst/>
              <a:gdLst>
                <a:gd name="T0" fmla="*/ 0 w 1900"/>
                <a:gd name="T1" fmla="*/ 0 h 2533"/>
                <a:gd name="T2" fmla="*/ 369 w 1900"/>
                <a:gd name="T3" fmla="*/ 0 h 2533"/>
                <a:gd name="T4" fmla="*/ 1899 w 1900"/>
                <a:gd name="T5" fmla="*/ 1278 h 2533"/>
                <a:gd name="T6" fmla="*/ 396 w 1900"/>
                <a:gd name="T7" fmla="*/ 2532 h 2533"/>
                <a:gd name="T8" fmla="*/ 0 w 1900"/>
                <a:gd name="T9" fmla="*/ 2532 h 2533"/>
                <a:gd name="T10" fmla="*/ 1500 w 1900"/>
                <a:gd name="T11" fmla="*/ 1272 h 2533"/>
                <a:gd name="T12" fmla="*/ 0 w 1900"/>
                <a:gd name="T13" fmla="*/ 0 h 2533"/>
                <a:gd name="T14" fmla="*/ 0 60000 65536"/>
                <a:gd name="T15" fmla="*/ 0 60000 65536"/>
                <a:gd name="T16" fmla="*/ 0 60000 65536"/>
                <a:gd name="T17" fmla="*/ 0 60000 65536"/>
                <a:gd name="T18" fmla="*/ 0 60000 65536"/>
                <a:gd name="T19" fmla="*/ 0 60000 65536"/>
                <a:gd name="T20" fmla="*/ 0 60000 65536"/>
                <a:gd name="T21" fmla="*/ 0 w 1900"/>
                <a:gd name="T22" fmla="*/ 0 h 2533"/>
                <a:gd name="T23" fmla="*/ 1900 w 1900"/>
                <a:gd name="T24" fmla="*/ 2533 h 25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2" name="Freeform 40"/>
            <p:cNvSpPr>
              <a:spLocks/>
            </p:cNvSpPr>
            <p:nvPr/>
          </p:nvSpPr>
          <p:spPr bwMode="auto">
            <a:xfrm>
              <a:off x="720" y="2388"/>
              <a:ext cx="4609" cy="1"/>
            </a:xfrm>
            <a:custGeom>
              <a:avLst/>
              <a:gdLst>
                <a:gd name="T0" fmla="*/ 0 w 4609"/>
                <a:gd name="T1" fmla="*/ 0 h 1"/>
                <a:gd name="T2" fmla="*/ 4608 w 4609"/>
                <a:gd name="T3" fmla="*/ 0 h 1"/>
                <a:gd name="T4" fmla="*/ 0 60000 65536"/>
                <a:gd name="T5" fmla="*/ 0 60000 65536"/>
                <a:gd name="T6" fmla="*/ 0 w 4609"/>
                <a:gd name="T7" fmla="*/ 0 h 1"/>
                <a:gd name="T8" fmla="*/ 4609 w 4609"/>
                <a:gd name="T9" fmla="*/ 1 h 1"/>
              </a:gdLst>
              <a:ahLst/>
              <a:cxnLst>
                <a:cxn ang="T4">
                  <a:pos x="T0" y="T1"/>
                </a:cxn>
                <a:cxn ang="T5">
                  <a:pos x="T2" y="T3"/>
                </a:cxn>
              </a:cxnLst>
              <a:rect l="T6" t="T7" r="T8" b="T9"/>
              <a:pathLst>
                <a:path w="4609" h="1">
                  <a:moveTo>
                    <a:pt x="0" y="0"/>
                  </a:moveTo>
                  <a:lnTo>
                    <a:pt x="4608"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3" name="Freeform 41"/>
            <p:cNvSpPr>
              <a:spLocks/>
            </p:cNvSpPr>
            <p:nvPr/>
          </p:nvSpPr>
          <p:spPr bwMode="auto">
            <a:xfrm>
              <a:off x="720" y="2136"/>
              <a:ext cx="4330" cy="1"/>
            </a:xfrm>
            <a:custGeom>
              <a:avLst/>
              <a:gdLst>
                <a:gd name="T0" fmla="*/ 0 w 4330"/>
                <a:gd name="T1" fmla="*/ 0 h 1"/>
                <a:gd name="T2" fmla="*/ 4329 w 4330"/>
                <a:gd name="T3" fmla="*/ 0 h 1"/>
                <a:gd name="T4" fmla="*/ 0 60000 65536"/>
                <a:gd name="T5" fmla="*/ 0 60000 65536"/>
                <a:gd name="T6" fmla="*/ 0 w 4330"/>
                <a:gd name="T7" fmla="*/ 0 h 1"/>
                <a:gd name="T8" fmla="*/ 4330 w 4330"/>
                <a:gd name="T9" fmla="*/ 1 h 1"/>
              </a:gdLst>
              <a:ahLst/>
              <a:cxnLst>
                <a:cxn ang="T4">
                  <a:pos x="T0" y="T1"/>
                </a:cxn>
                <a:cxn ang="T5">
                  <a:pos x="T2" y="T3"/>
                </a:cxn>
              </a:cxnLst>
              <a:rect l="T6" t="T7" r="T8" b="T9"/>
              <a:pathLst>
                <a:path w="4330" h="1">
                  <a:moveTo>
                    <a:pt x="0" y="0"/>
                  </a:moveTo>
                  <a:lnTo>
                    <a:pt x="4329"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4" name="Freeform 42"/>
            <p:cNvSpPr>
              <a:spLocks/>
            </p:cNvSpPr>
            <p:nvPr/>
          </p:nvSpPr>
          <p:spPr bwMode="auto">
            <a:xfrm>
              <a:off x="720" y="1764"/>
              <a:ext cx="3901" cy="1"/>
            </a:xfrm>
            <a:custGeom>
              <a:avLst/>
              <a:gdLst>
                <a:gd name="T0" fmla="*/ 0 w 3901"/>
                <a:gd name="T1" fmla="*/ 0 h 1"/>
                <a:gd name="T2" fmla="*/ 3900 w 3901"/>
                <a:gd name="T3" fmla="*/ 0 h 1"/>
                <a:gd name="T4" fmla="*/ 0 60000 65536"/>
                <a:gd name="T5" fmla="*/ 0 60000 65536"/>
                <a:gd name="T6" fmla="*/ 0 w 3901"/>
                <a:gd name="T7" fmla="*/ 0 h 1"/>
                <a:gd name="T8" fmla="*/ 3901 w 3901"/>
                <a:gd name="T9" fmla="*/ 1 h 1"/>
              </a:gdLst>
              <a:ahLst/>
              <a:cxnLst>
                <a:cxn ang="T4">
                  <a:pos x="T0" y="T1"/>
                </a:cxn>
                <a:cxn ang="T5">
                  <a:pos x="T2" y="T3"/>
                </a:cxn>
              </a:cxnLst>
              <a:rect l="T6" t="T7" r="T8" b="T9"/>
              <a:pathLst>
                <a:path w="3901" h="1">
                  <a:moveTo>
                    <a:pt x="0" y="0"/>
                  </a:moveTo>
                  <a:lnTo>
                    <a:pt x="390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5" name="Freeform 43"/>
            <p:cNvSpPr>
              <a:spLocks/>
            </p:cNvSpPr>
            <p:nvPr/>
          </p:nvSpPr>
          <p:spPr bwMode="auto">
            <a:xfrm>
              <a:off x="720" y="1422"/>
              <a:ext cx="3493" cy="1"/>
            </a:xfrm>
            <a:custGeom>
              <a:avLst/>
              <a:gdLst>
                <a:gd name="T0" fmla="*/ 0 w 3493"/>
                <a:gd name="T1" fmla="*/ 0 h 1"/>
                <a:gd name="T2" fmla="*/ 3492 w 3493"/>
                <a:gd name="T3" fmla="*/ 0 h 1"/>
                <a:gd name="T4" fmla="*/ 0 60000 65536"/>
                <a:gd name="T5" fmla="*/ 0 60000 65536"/>
                <a:gd name="T6" fmla="*/ 0 w 3493"/>
                <a:gd name="T7" fmla="*/ 0 h 1"/>
                <a:gd name="T8" fmla="*/ 3493 w 3493"/>
                <a:gd name="T9" fmla="*/ 1 h 1"/>
              </a:gdLst>
              <a:ahLst/>
              <a:cxnLst>
                <a:cxn ang="T4">
                  <a:pos x="T0" y="T1"/>
                </a:cxn>
                <a:cxn ang="T5">
                  <a:pos x="T2" y="T3"/>
                </a:cxn>
              </a:cxnLst>
              <a:rect l="T6" t="T7" r="T8" b="T9"/>
              <a:pathLst>
                <a:path w="3493" h="1">
                  <a:moveTo>
                    <a:pt x="0" y="0"/>
                  </a:moveTo>
                  <a:lnTo>
                    <a:pt x="3492"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6" name="Freeform 44"/>
            <p:cNvSpPr>
              <a:spLocks/>
            </p:cNvSpPr>
            <p:nvPr/>
          </p:nvSpPr>
          <p:spPr bwMode="auto">
            <a:xfrm>
              <a:off x="3852"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7" name="Freeform 45"/>
            <p:cNvSpPr>
              <a:spLocks/>
            </p:cNvSpPr>
            <p:nvPr/>
          </p:nvSpPr>
          <p:spPr bwMode="auto">
            <a:xfrm>
              <a:off x="3060"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8" name="Freeform 46"/>
            <p:cNvSpPr>
              <a:spLocks/>
            </p:cNvSpPr>
            <p:nvPr/>
          </p:nvSpPr>
          <p:spPr bwMode="auto">
            <a:xfrm>
              <a:off x="2268"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29" name="Freeform 47"/>
            <p:cNvSpPr>
              <a:spLocks/>
            </p:cNvSpPr>
            <p:nvPr/>
          </p:nvSpPr>
          <p:spPr bwMode="auto">
            <a:xfrm>
              <a:off x="1476"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30" name="Rectangle 48"/>
            <p:cNvSpPr>
              <a:spLocks noChangeArrowheads="1"/>
            </p:cNvSpPr>
            <p:nvPr/>
          </p:nvSpPr>
          <p:spPr bwMode="auto">
            <a:xfrm>
              <a:off x="1094" y="643"/>
              <a:ext cx="116" cy="58"/>
            </a:xfrm>
            <a:prstGeom prst="rect">
              <a:avLst/>
            </a:prstGeom>
            <a:solidFill>
              <a:schemeClr val="bg1"/>
            </a:solidFill>
            <a:ln w="12700">
              <a:noFill/>
              <a:miter lim="800000"/>
              <a:headEnd/>
              <a:tailEnd/>
            </a:ln>
          </p:spPr>
          <p:txBody>
            <a:bodyPr wrap="none" anchor="ctr"/>
            <a:lstStyle/>
            <a:p>
              <a:pPr eaLnBrk="1" hangingPunct="1"/>
              <a:endParaRPr lang="en-US">
                <a:latin typeface="Arial" charset="0"/>
              </a:endParaRPr>
            </a:p>
          </p:txBody>
        </p:sp>
      </p:grpSp>
      <p:grpSp>
        <p:nvGrpSpPr>
          <p:cNvPr id="4" name="Group 49"/>
          <p:cNvGrpSpPr>
            <a:grpSpLocks/>
          </p:cNvGrpSpPr>
          <p:nvPr/>
        </p:nvGrpSpPr>
        <p:grpSpPr bwMode="auto">
          <a:xfrm>
            <a:off x="5763358" y="4022725"/>
            <a:ext cx="487973" cy="323850"/>
            <a:chOff x="720" y="643"/>
            <a:chExt cx="5033" cy="3006"/>
          </a:xfrm>
        </p:grpSpPr>
        <p:sp>
          <p:nvSpPr>
            <p:cNvPr id="7209" name="Freeform 50"/>
            <p:cNvSpPr>
              <a:spLocks/>
            </p:cNvSpPr>
            <p:nvPr/>
          </p:nvSpPr>
          <p:spPr bwMode="auto">
            <a:xfrm>
              <a:off x="720" y="1116"/>
              <a:ext cx="5033" cy="2533"/>
            </a:xfrm>
            <a:custGeom>
              <a:avLst/>
              <a:gdLst>
                <a:gd name="T0" fmla="*/ 0 w 5033"/>
                <a:gd name="T1" fmla="*/ 0 h 2533"/>
                <a:gd name="T2" fmla="*/ 3504 w 5033"/>
                <a:gd name="T3" fmla="*/ 0 h 2533"/>
                <a:gd name="T4" fmla="*/ 5032 w 5033"/>
                <a:gd name="T5" fmla="*/ 1278 h 2533"/>
                <a:gd name="T6" fmla="*/ 3528 w 5033"/>
                <a:gd name="T7" fmla="*/ 2529 h 2533"/>
                <a:gd name="T8" fmla="*/ 0 w 5033"/>
                <a:gd name="T9" fmla="*/ 2532 h 2533"/>
                <a:gd name="T10" fmla="*/ 0 w 5033"/>
                <a:gd name="T11" fmla="*/ 0 h 2533"/>
                <a:gd name="T12" fmla="*/ 0 60000 65536"/>
                <a:gd name="T13" fmla="*/ 0 60000 65536"/>
                <a:gd name="T14" fmla="*/ 0 60000 65536"/>
                <a:gd name="T15" fmla="*/ 0 60000 65536"/>
                <a:gd name="T16" fmla="*/ 0 60000 65536"/>
                <a:gd name="T17" fmla="*/ 0 60000 65536"/>
                <a:gd name="T18" fmla="*/ 0 w 5033"/>
                <a:gd name="T19" fmla="*/ 0 h 2533"/>
                <a:gd name="T20" fmla="*/ 5033 w 5033"/>
                <a:gd name="T21" fmla="*/ 2533 h 2533"/>
              </a:gdLst>
              <a:ahLst/>
              <a:cxnLst>
                <a:cxn ang="T12">
                  <a:pos x="T0" y="T1"/>
                </a:cxn>
                <a:cxn ang="T13">
                  <a:pos x="T2" y="T3"/>
                </a:cxn>
                <a:cxn ang="T14">
                  <a:pos x="T4" y="T5"/>
                </a:cxn>
                <a:cxn ang="T15">
                  <a:pos x="T6" y="T7"/>
                </a:cxn>
                <a:cxn ang="T16">
                  <a:pos x="T8" y="T9"/>
                </a:cxn>
                <a:cxn ang="T17">
                  <a:pos x="T10" y="T11"/>
                </a:cxn>
              </a:cxnLst>
              <a:rect l="T18" t="T19" r="T20" b="T21"/>
              <a:pathLst>
                <a:path w="5033" h="2533">
                  <a:moveTo>
                    <a:pt x="0" y="0"/>
                  </a:moveTo>
                  <a:lnTo>
                    <a:pt x="3504" y="0"/>
                  </a:lnTo>
                  <a:lnTo>
                    <a:pt x="5032" y="1278"/>
                  </a:lnTo>
                  <a:lnTo>
                    <a:pt x="3528" y="2529"/>
                  </a:lnTo>
                  <a:lnTo>
                    <a:pt x="0" y="2532"/>
                  </a:lnTo>
                  <a:lnTo>
                    <a:pt x="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0" name="Freeform 51"/>
            <p:cNvSpPr>
              <a:spLocks/>
            </p:cNvSpPr>
            <p:nvPr/>
          </p:nvSpPr>
          <p:spPr bwMode="auto">
            <a:xfrm>
              <a:off x="3852" y="1116"/>
              <a:ext cx="1900" cy="2533"/>
            </a:xfrm>
            <a:custGeom>
              <a:avLst/>
              <a:gdLst>
                <a:gd name="T0" fmla="*/ 0 w 1900"/>
                <a:gd name="T1" fmla="*/ 0 h 2533"/>
                <a:gd name="T2" fmla="*/ 369 w 1900"/>
                <a:gd name="T3" fmla="*/ 0 h 2533"/>
                <a:gd name="T4" fmla="*/ 1899 w 1900"/>
                <a:gd name="T5" fmla="*/ 1278 h 2533"/>
                <a:gd name="T6" fmla="*/ 396 w 1900"/>
                <a:gd name="T7" fmla="*/ 2532 h 2533"/>
                <a:gd name="T8" fmla="*/ 0 w 1900"/>
                <a:gd name="T9" fmla="*/ 2532 h 2533"/>
                <a:gd name="T10" fmla="*/ 1500 w 1900"/>
                <a:gd name="T11" fmla="*/ 1272 h 2533"/>
                <a:gd name="T12" fmla="*/ 0 w 1900"/>
                <a:gd name="T13" fmla="*/ 0 h 2533"/>
                <a:gd name="T14" fmla="*/ 0 60000 65536"/>
                <a:gd name="T15" fmla="*/ 0 60000 65536"/>
                <a:gd name="T16" fmla="*/ 0 60000 65536"/>
                <a:gd name="T17" fmla="*/ 0 60000 65536"/>
                <a:gd name="T18" fmla="*/ 0 60000 65536"/>
                <a:gd name="T19" fmla="*/ 0 60000 65536"/>
                <a:gd name="T20" fmla="*/ 0 60000 65536"/>
                <a:gd name="T21" fmla="*/ 0 w 1900"/>
                <a:gd name="T22" fmla="*/ 0 h 2533"/>
                <a:gd name="T23" fmla="*/ 1900 w 1900"/>
                <a:gd name="T24" fmla="*/ 2533 h 25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1" name="Freeform 52"/>
            <p:cNvSpPr>
              <a:spLocks/>
            </p:cNvSpPr>
            <p:nvPr/>
          </p:nvSpPr>
          <p:spPr bwMode="auto">
            <a:xfrm>
              <a:off x="720" y="2388"/>
              <a:ext cx="4609" cy="1"/>
            </a:xfrm>
            <a:custGeom>
              <a:avLst/>
              <a:gdLst>
                <a:gd name="T0" fmla="*/ 0 w 4609"/>
                <a:gd name="T1" fmla="*/ 0 h 1"/>
                <a:gd name="T2" fmla="*/ 4608 w 4609"/>
                <a:gd name="T3" fmla="*/ 0 h 1"/>
                <a:gd name="T4" fmla="*/ 0 60000 65536"/>
                <a:gd name="T5" fmla="*/ 0 60000 65536"/>
                <a:gd name="T6" fmla="*/ 0 w 4609"/>
                <a:gd name="T7" fmla="*/ 0 h 1"/>
                <a:gd name="T8" fmla="*/ 4609 w 4609"/>
                <a:gd name="T9" fmla="*/ 1 h 1"/>
              </a:gdLst>
              <a:ahLst/>
              <a:cxnLst>
                <a:cxn ang="T4">
                  <a:pos x="T0" y="T1"/>
                </a:cxn>
                <a:cxn ang="T5">
                  <a:pos x="T2" y="T3"/>
                </a:cxn>
              </a:cxnLst>
              <a:rect l="T6" t="T7" r="T8" b="T9"/>
              <a:pathLst>
                <a:path w="4609" h="1">
                  <a:moveTo>
                    <a:pt x="0" y="0"/>
                  </a:moveTo>
                  <a:lnTo>
                    <a:pt x="4608"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2" name="Freeform 53"/>
            <p:cNvSpPr>
              <a:spLocks/>
            </p:cNvSpPr>
            <p:nvPr/>
          </p:nvSpPr>
          <p:spPr bwMode="auto">
            <a:xfrm>
              <a:off x="720" y="2136"/>
              <a:ext cx="4330" cy="1"/>
            </a:xfrm>
            <a:custGeom>
              <a:avLst/>
              <a:gdLst>
                <a:gd name="T0" fmla="*/ 0 w 4330"/>
                <a:gd name="T1" fmla="*/ 0 h 1"/>
                <a:gd name="T2" fmla="*/ 4329 w 4330"/>
                <a:gd name="T3" fmla="*/ 0 h 1"/>
                <a:gd name="T4" fmla="*/ 0 60000 65536"/>
                <a:gd name="T5" fmla="*/ 0 60000 65536"/>
                <a:gd name="T6" fmla="*/ 0 w 4330"/>
                <a:gd name="T7" fmla="*/ 0 h 1"/>
                <a:gd name="T8" fmla="*/ 4330 w 4330"/>
                <a:gd name="T9" fmla="*/ 1 h 1"/>
              </a:gdLst>
              <a:ahLst/>
              <a:cxnLst>
                <a:cxn ang="T4">
                  <a:pos x="T0" y="T1"/>
                </a:cxn>
                <a:cxn ang="T5">
                  <a:pos x="T2" y="T3"/>
                </a:cxn>
              </a:cxnLst>
              <a:rect l="T6" t="T7" r="T8" b="T9"/>
              <a:pathLst>
                <a:path w="4330" h="1">
                  <a:moveTo>
                    <a:pt x="0" y="0"/>
                  </a:moveTo>
                  <a:lnTo>
                    <a:pt x="4329"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3" name="Freeform 54"/>
            <p:cNvSpPr>
              <a:spLocks/>
            </p:cNvSpPr>
            <p:nvPr/>
          </p:nvSpPr>
          <p:spPr bwMode="auto">
            <a:xfrm>
              <a:off x="720" y="1764"/>
              <a:ext cx="3901" cy="1"/>
            </a:xfrm>
            <a:custGeom>
              <a:avLst/>
              <a:gdLst>
                <a:gd name="T0" fmla="*/ 0 w 3901"/>
                <a:gd name="T1" fmla="*/ 0 h 1"/>
                <a:gd name="T2" fmla="*/ 3900 w 3901"/>
                <a:gd name="T3" fmla="*/ 0 h 1"/>
                <a:gd name="T4" fmla="*/ 0 60000 65536"/>
                <a:gd name="T5" fmla="*/ 0 60000 65536"/>
                <a:gd name="T6" fmla="*/ 0 w 3901"/>
                <a:gd name="T7" fmla="*/ 0 h 1"/>
                <a:gd name="T8" fmla="*/ 3901 w 3901"/>
                <a:gd name="T9" fmla="*/ 1 h 1"/>
              </a:gdLst>
              <a:ahLst/>
              <a:cxnLst>
                <a:cxn ang="T4">
                  <a:pos x="T0" y="T1"/>
                </a:cxn>
                <a:cxn ang="T5">
                  <a:pos x="T2" y="T3"/>
                </a:cxn>
              </a:cxnLst>
              <a:rect l="T6" t="T7" r="T8" b="T9"/>
              <a:pathLst>
                <a:path w="3901" h="1">
                  <a:moveTo>
                    <a:pt x="0" y="0"/>
                  </a:moveTo>
                  <a:lnTo>
                    <a:pt x="3900"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4" name="Freeform 55"/>
            <p:cNvSpPr>
              <a:spLocks/>
            </p:cNvSpPr>
            <p:nvPr/>
          </p:nvSpPr>
          <p:spPr bwMode="auto">
            <a:xfrm>
              <a:off x="720" y="1422"/>
              <a:ext cx="3493" cy="1"/>
            </a:xfrm>
            <a:custGeom>
              <a:avLst/>
              <a:gdLst>
                <a:gd name="T0" fmla="*/ 0 w 3493"/>
                <a:gd name="T1" fmla="*/ 0 h 1"/>
                <a:gd name="T2" fmla="*/ 3492 w 3493"/>
                <a:gd name="T3" fmla="*/ 0 h 1"/>
                <a:gd name="T4" fmla="*/ 0 60000 65536"/>
                <a:gd name="T5" fmla="*/ 0 60000 65536"/>
                <a:gd name="T6" fmla="*/ 0 w 3493"/>
                <a:gd name="T7" fmla="*/ 0 h 1"/>
                <a:gd name="T8" fmla="*/ 3493 w 3493"/>
                <a:gd name="T9" fmla="*/ 1 h 1"/>
              </a:gdLst>
              <a:ahLst/>
              <a:cxnLst>
                <a:cxn ang="T4">
                  <a:pos x="T0" y="T1"/>
                </a:cxn>
                <a:cxn ang="T5">
                  <a:pos x="T2" y="T3"/>
                </a:cxn>
              </a:cxnLst>
              <a:rect l="T6" t="T7" r="T8" b="T9"/>
              <a:pathLst>
                <a:path w="3493" h="1">
                  <a:moveTo>
                    <a:pt x="0" y="0"/>
                  </a:moveTo>
                  <a:lnTo>
                    <a:pt x="3492" y="0"/>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5" name="Freeform 56"/>
            <p:cNvSpPr>
              <a:spLocks/>
            </p:cNvSpPr>
            <p:nvPr/>
          </p:nvSpPr>
          <p:spPr bwMode="auto">
            <a:xfrm>
              <a:off x="3852"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6" name="Freeform 57"/>
            <p:cNvSpPr>
              <a:spLocks/>
            </p:cNvSpPr>
            <p:nvPr/>
          </p:nvSpPr>
          <p:spPr bwMode="auto">
            <a:xfrm>
              <a:off x="3060"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7" name="Freeform 58"/>
            <p:cNvSpPr>
              <a:spLocks/>
            </p:cNvSpPr>
            <p:nvPr/>
          </p:nvSpPr>
          <p:spPr bwMode="auto">
            <a:xfrm>
              <a:off x="2268"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8" name="Freeform 59"/>
            <p:cNvSpPr>
              <a:spLocks/>
            </p:cNvSpPr>
            <p:nvPr/>
          </p:nvSpPr>
          <p:spPr bwMode="auto">
            <a:xfrm>
              <a:off x="1476" y="2400"/>
              <a:ext cx="1" cy="1249"/>
            </a:xfrm>
            <a:custGeom>
              <a:avLst/>
              <a:gdLst>
                <a:gd name="T0" fmla="*/ 0 w 1"/>
                <a:gd name="T1" fmla="*/ 0 h 1249"/>
                <a:gd name="T2" fmla="*/ 0 w 1"/>
                <a:gd name="T3" fmla="*/ 1248 h 1249"/>
                <a:gd name="T4" fmla="*/ 0 60000 65536"/>
                <a:gd name="T5" fmla="*/ 0 60000 65536"/>
                <a:gd name="T6" fmla="*/ 0 w 1"/>
                <a:gd name="T7" fmla="*/ 0 h 1249"/>
                <a:gd name="T8" fmla="*/ 1 w 1"/>
                <a:gd name="T9" fmla="*/ 1249 h 1249"/>
              </a:gdLst>
              <a:ahLst/>
              <a:cxnLst>
                <a:cxn ang="T4">
                  <a:pos x="T0" y="T1"/>
                </a:cxn>
                <a:cxn ang="T5">
                  <a:pos x="T2" y="T3"/>
                </a:cxn>
              </a:cxnLst>
              <a:rect l="T6" t="T7" r="T8" b="T9"/>
              <a:pathLst>
                <a:path w="1" h="1249">
                  <a:moveTo>
                    <a:pt x="0" y="0"/>
                  </a:moveTo>
                  <a:lnTo>
                    <a:pt x="0" y="1248"/>
                  </a:lnTo>
                </a:path>
              </a:pathLst>
            </a:custGeom>
            <a:solidFill>
              <a:schemeClr val="bg1"/>
            </a:solidFill>
            <a:ln w="12700" cap="rnd">
              <a:solidFill>
                <a:schemeClr val="tx1"/>
              </a:solidFill>
              <a:round/>
              <a:headEnd/>
              <a:tailEnd/>
            </a:ln>
          </p:spPr>
          <p:txBody>
            <a:bodyPr/>
            <a:lstStyle/>
            <a:p>
              <a:pPr eaLnBrk="1" hangingPunct="1"/>
              <a:endParaRPr lang="en-US">
                <a:latin typeface="Arial" charset="0"/>
              </a:endParaRPr>
            </a:p>
          </p:txBody>
        </p:sp>
        <p:sp>
          <p:nvSpPr>
            <p:cNvPr id="7219" name="Rectangle 60"/>
            <p:cNvSpPr>
              <a:spLocks noChangeArrowheads="1"/>
            </p:cNvSpPr>
            <p:nvPr/>
          </p:nvSpPr>
          <p:spPr bwMode="auto">
            <a:xfrm>
              <a:off x="1094" y="643"/>
              <a:ext cx="116" cy="58"/>
            </a:xfrm>
            <a:prstGeom prst="rect">
              <a:avLst/>
            </a:prstGeom>
            <a:solidFill>
              <a:schemeClr val="bg1"/>
            </a:solidFill>
            <a:ln w="12700">
              <a:noFill/>
              <a:miter lim="800000"/>
              <a:headEnd/>
              <a:tailEnd/>
            </a:ln>
          </p:spPr>
          <p:txBody>
            <a:bodyPr wrap="none" anchor="ctr"/>
            <a:lstStyle/>
            <a:p>
              <a:pPr eaLnBrk="1" hangingPunct="1"/>
              <a:endParaRPr lang="en-US">
                <a:latin typeface="Arial" charset="0"/>
              </a:endParaRPr>
            </a:p>
          </p:txBody>
        </p:sp>
      </p:grpSp>
      <p:sp>
        <p:nvSpPr>
          <p:cNvPr id="7195" name="Freeform 61"/>
          <p:cNvSpPr>
            <a:spLocks/>
          </p:cNvSpPr>
          <p:nvPr/>
        </p:nvSpPr>
        <p:spPr bwMode="auto">
          <a:xfrm>
            <a:off x="3046535" y="3530600"/>
            <a:ext cx="2520462" cy="192088"/>
          </a:xfrm>
          <a:custGeom>
            <a:avLst/>
            <a:gdLst>
              <a:gd name="T0" fmla="*/ 2147483647 w 1300"/>
              <a:gd name="T1" fmla="*/ 2147483647 h 118"/>
              <a:gd name="T2" fmla="*/ 0 w 1300"/>
              <a:gd name="T3" fmla="*/ 0 h 118"/>
              <a:gd name="T4" fmla="*/ 0 60000 65536"/>
              <a:gd name="T5" fmla="*/ 0 60000 65536"/>
              <a:gd name="T6" fmla="*/ 0 w 1300"/>
              <a:gd name="T7" fmla="*/ 0 h 118"/>
              <a:gd name="T8" fmla="*/ 1300 w 1300"/>
              <a:gd name="T9" fmla="*/ 118 h 118"/>
            </a:gdLst>
            <a:ahLst/>
            <a:cxnLst>
              <a:cxn ang="T4">
                <a:pos x="T0" y="T1"/>
              </a:cxn>
              <a:cxn ang="T5">
                <a:pos x="T2" y="T3"/>
              </a:cxn>
            </a:cxnLst>
            <a:rect l="T6" t="T7" r="T8" b="T9"/>
            <a:pathLst>
              <a:path w="1300" h="118">
                <a:moveTo>
                  <a:pt x="1300" y="118"/>
                </a:moveTo>
                <a:lnTo>
                  <a:pt x="0" y="0"/>
                </a:lnTo>
              </a:path>
            </a:pathLst>
          </a:custGeom>
          <a:noFill/>
          <a:ln w="19050">
            <a:solidFill>
              <a:srgbClr val="FF0000"/>
            </a:solidFill>
            <a:round/>
            <a:headEnd/>
            <a:tailEnd type="triangle" w="med" len="med"/>
          </a:ln>
        </p:spPr>
        <p:txBody>
          <a:bodyPr wrap="none" anchor="ctr"/>
          <a:lstStyle/>
          <a:p>
            <a:pPr eaLnBrk="1" hangingPunct="1"/>
            <a:endParaRPr lang="en-US">
              <a:latin typeface="Arial" charset="0"/>
            </a:endParaRPr>
          </a:p>
        </p:txBody>
      </p:sp>
      <p:sp>
        <p:nvSpPr>
          <p:cNvPr id="7196" name="Freeform 62"/>
          <p:cNvSpPr>
            <a:spLocks/>
          </p:cNvSpPr>
          <p:nvPr/>
        </p:nvSpPr>
        <p:spPr bwMode="auto">
          <a:xfrm>
            <a:off x="5029200" y="3810000"/>
            <a:ext cx="320920" cy="1588"/>
          </a:xfrm>
          <a:custGeom>
            <a:avLst/>
            <a:gdLst>
              <a:gd name="T0" fmla="*/ 0 w 165"/>
              <a:gd name="T1" fmla="*/ 2147483647 h 2"/>
              <a:gd name="T2" fmla="*/ 2147483647 w 165"/>
              <a:gd name="T3" fmla="*/ 0 h 2"/>
              <a:gd name="T4" fmla="*/ 0 60000 65536"/>
              <a:gd name="T5" fmla="*/ 0 60000 65536"/>
              <a:gd name="T6" fmla="*/ 0 w 165"/>
              <a:gd name="T7" fmla="*/ 0 h 2"/>
              <a:gd name="T8" fmla="*/ 165 w 165"/>
              <a:gd name="T9" fmla="*/ 2 h 2"/>
            </a:gdLst>
            <a:ahLst/>
            <a:cxnLst>
              <a:cxn ang="T4">
                <a:pos x="T0" y="T1"/>
              </a:cxn>
              <a:cxn ang="T5">
                <a:pos x="T2" y="T3"/>
              </a:cxn>
            </a:cxnLst>
            <a:rect l="T6" t="T7" r="T8" b="T9"/>
            <a:pathLst>
              <a:path w="165" h="2">
                <a:moveTo>
                  <a:pt x="0" y="2"/>
                </a:moveTo>
                <a:lnTo>
                  <a:pt x="165" y="0"/>
                </a:lnTo>
              </a:path>
            </a:pathLst>
          </a:custGeom>
          <a:noFill/>
          <a:ln w="38100">
            <a:solidFill>
              <a:schemeClr val="tx1"/>
            </a:solidFill>
            <a:round/>
            <a:headEnd/>
            <a:tailEnd type="triangle" w="med" len="med"/>
          </a:ln>
        </p:spPr>
        <p:txBody>
          <a:bodyPr wrap="none" anchor="ctr"/>
          <a:lstStyle/>
          <a:p>
            <a:pPr eaLnBrk="1" hangingPunct="1"/>
            <a:endParaRPr lang="en-US">
              <a:latin typeface="Arial" charset="0"/>
            </a:endParaRPr>
          </a:p>
        </p:txBody>
      </p:sp>
      <p:sp>
        <p:nvSpPr>
          <p:cNvPr id="7197" name="Freeform 63"/>
          <p:cNvSpPr>
            <a:spLocks/>
          </p:cNvSpPr>
          <p:nvPr/>
        </p:nvSpPr>
        <p:spPr bwMode="auto">
          <a:xfrm>
            <a:off x="6644054" y="3838575"/>
            <a:ext cx="296008" cy="1588"/>
          </a:xfrm>
          <a:custGeom>
            <a:avLst/>
            <a:gdLst>
              <a:gd name="T0" fmla="*/ 2147483647 w 154"/>
              <a:gd name="T1" fmla="*/ 2147483647 h 2"/>
              <a:gd name="T2" fmla="*/ 0 w 154"/>
              <a:gd name="T3" fmla="*/ 0 h 2"/>
              <a:gd name="T4" fmla="*/ 0 60000 65536"/>
              <a:gd name="T5" fmla="*/ 0 60000 65536"/>
              <a:gd name="T6" fmla="*/ 0 w 154"/>
              <a:gd name="T7" fmla="*/ 0 h 2"/>
              <a:gd name="T8" fmla="*/ 154 w 154"/>
              <a:gd name="T9" fmla="*/ 2 h 2"/>
            </a:gdLst>
            <a:ahLst/>
            <a:cxnLst>
              <a:cxn ang="T4">
                <a:pos x="T0" y="T1"/>
              </a:cxn>
              <a:cxn ang="T5">
                <a:pos x="T2" y="T3"/>
              </a:cxn>
            </a:cxnLst>
            <a:rect l="T6" t="T7" r="T8" b="T9"/>
            <a:pathLst>
              <a:path w="154" h="2">
                <a:moveTo>
                  <a:pt x="154" y="2"/>
                </a:moveTo>
                <a:lnTo>
                  <a:pt x="0" y="0"/>
                </a:lnTo>
              </a:path>
            </a:pathLst>
          </a:custGeom>
          <a:noFill/>
          <a:ln w="38100">
            <a:solidFill>
              <a:schemeClr val="tx1"/>
            </a:solidFill>
            <a:round/>
            <a:headEnd/>
            <a:tailEnd type="triangle" w="med" len="med"/>
          </a:ln>
        </p:spPr>
        <p:txBody>
          <a:bodyPr wrap="none" anchor="ctr"/>
          <a:lstStyle/>
          <a:p>
            <a:pPr eaLnBrk="1" hangingPunct="1"/>
            <a:endParaRPr lang="en-US">
              <a:latin typeface="Arial" charset="0"/>
            </a:endParaRPr>
          </a:p>
        </p:txBody>
      </p:sp>
      <p:sp>
        <p:nvSpPr>
          <p:cNvPr id="7198" name="Line 64"/>
          <p:cNvSpPr>
            <a:spLocks noChangeShapeType="1"/>
          </p:cNvSpPr>
          <p:nvPr/>
        </p:nvSpPr>
        <p:spPr bwMode="auto">
          <a:xfrm>
            <a:off x="5949462" y="3079750"/>
            <a:ext cx="0" cy="234950"/>
          </a:xfrm>
          <a:prstGeom prst="line">
            <a:avLst/>
          </a:prstGeom>
          <a:noFill/>
          <a:ln w="38100">
            <a:solidFill>
              <a:schemeClr val="tx1"/>
            </a:solidFill>
            <a:round/>
            <a:headEnd/>
            <a:tailEnd type="triangle" w="med" len="med"/>
          </a:ln>
        </p:spPr>
        <p:txBody>
          <a:bodyPr wrap="none" anchor="ctr"/>
          <a:lstStyle/>
          <a:p>
            <a:pPr>
              <a:defRPr/>
            </a:pPr>
            <a:endParaRPr lang="en-US"/>
          </a:p>
        </p:txBody>
      </p:sp>
      <p:sp>
        <p:nvSpPr>
          <p:cNvPr id="7199" name="Freeform 65"/>
          <p:cNvSpPr>
            <a:spLocks/>
          </p:cNvSpPr>
          <p:nvPr/>
        </p:nvSpPr>
        <p:spPr bwMode="auto">
          <a:xfrm>
            <a:off x="5984631" y="4481514"/>
            <a:ext cx="8792" cy="263525"/>
          </a:xfrm>
          <a:custGeom>
            <a:avLst/>
            <a:gdLst>
              <a:gd name="T0" fmla="*/ 0 w 4"/>
              <a:gd name="T1" fmla="*/ 2147483647 h 161"/>
              <a:gd name="T2" fmla="*/ 2147483647 w 4"/>
              <a:gd name="T3" fmla="*/ 0 h 161"/>
              <a:gd name="T4" fmla="*/ 0 60000 65536"/>
              <a:gd name="T5" fmla="*/ 0 60000 65536"/>
              <a:gd name="T6" fmla="*/ 0 w 4"/>
              <a:gd name="T7" fmla="*/ 0 h 161"/>
              <a:gd name="T8" fmla="*/ 4 w 4"/>
              <a:gd name="T9" fmla="*/ 161 h 161"/>
            </a:gdLst>
            <a:ahLst/>
            <a:cxnLst>
              <a:cxn ang="T4">
                <a:pos x="T0" y="T1"/>
              </a:cxn>
              <a:cxn ang="T5">
                <a:pos x="T2" y="T3"/>
              </a:cxn>
            </a:cxnLst>
            <a:rect l="T6" t="T7" r="T8" b="T9"/>
            <a:pathLst>
              <a:path w="4" h="161">
                <a:moveTo>
                  <a:pt x="0" y="161"/>
                </a:moveTo>
                <a:lnTo>
                  <a:pt x="4" y="0"/>
                </a:lnTo>
              </a:path>
            </a:pathLst>
          </a:custGeom>
          <a:noFill/>
          <a:ln w="38100">
            <a:solidFill>
              <a:schemeClr val="tx1"/>
            </a:solidFill>
            <a:round/>
            <a:headEnd/>
            <a:tailEnd type="triangle" w="med" len="med"/>
          </a:ln>
        </p:spPr>
        <p:txBody>
          <a:bodyPr wrap="none" anchor="ctr"/>
          <a:lstStyle/>
          <a:p>
            <a:pPr eaLnBrk="1" hangingPunct="1"/>
            <a:endParaRPr lang="en-US">
              <a:latin typeface="Arial" charset="0"/>
            </a:endParaRPr>
          </a:p>
        </p:txBody>
      </p:sp>
      <p:grpSp>
        <p:nvGrpSpPr>
          <p:cNvPr id="5" name="Group 66"/>
          <p:cNvGrpSpPr>
            <a:grpSpLocks/>
          </p:cNvGrpSpPr>
          <p:nvPr/>
        </p:nvGrpSpPr>
        <p:grpSpPr bwMode="auto">
          <a:xfrm>
            <a:off x="5804389" y="3427413"/>
            <a:ext cx="296008" cy="246062"/>
            <a:chOff x="1431" y="3600"/>
            <a:chExt cx="153" cy="151"/>
          </a:xfrm>
        </p:grpSpPr>
        <p:sp>
          <p:nvSpPr>
            <p:cNvPr id="7207" name="Oval 67"/>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p:spPr>
          <p:txBody>
            <a:bodyPr wrap="none" anchor="ctr"/>
            <a:lstStyle/>
            <a:p>
              <a:pPr eaLnBrk="1" hangingPunct="1"/>
              <a:endParaRPr lang="en-US">
                <a:latin typeface="Arial" charset="0"/>
              </a:endParaRPr>
            </a:p>
          </p:txBody>
        </p:sp>
        <p:sp>
          <p:nvSpPr>
            <p:cNvPr id="7208" name="Text Box 68"/>
            <p:cNvSpPr txBox="1">
              <a:spLocks noChangeArrowheads="1"/>
            </p:cNvSpPr>
            <p:nvPr/>
          </p:nvSpPr>
          <p:spPr bwMode="auto">
            <a:xfrm>
              <a:off x="1431" y="3600"/>
              <a:ext cx="144" cy="151"/>
            </a:xfrm>
            <a:prstGeom prst="rect">
              <a:avLst/>
            </a:prstGeom>
            <a:noFill/>
            <a:ln w="9525">
              <a:noFill/>
              <a:miter lim="800000"/>
              <a:headEnd/>
              <a:tailEnd/>
            </a:ln>
          </p:spPr>
          <p:txBody>
            <a:bodyPr wrap="none">
              <a:spAutoFit/>
            </a:bodyPr>
            <a:lstStyle/>
            <a:p>
              <a:r>
                <a:rPr lang="en-US" sz="1000" b="1" dirty="0">
                  <a:solidFill>
                    <a:schemeClr val="tx2">
                      <a:lumMod val="60000"/>
                      <a:lumOff val="40000"/>
                    </a:schemeClr>
                  </a:solidFill>
                  <a:latin typeface="Arial" charset="0"/>
                </a:rPr>
                <a:t>A</a:t>
              </a:r>
            </a:p>
          </p:txBody>
        </p:sp>
      </p:grpSp>
      <p:grpSp>
        <p:nvGrpSpPr>
          <p:cNvPr id="6" name="Group 69"/>
          <p:cNvGrpSpPr>
            <a:grpSpLocks/>
          </p:cNvGrpSpPr>
          <p:nvPr/>
        </p:nvGrpSpPr>
        <p:grpSpPr bwMode="auto">
          <a:xfrm>
            <a:off x="5798527" y="3762375"/>
            <a:ext cx="297473" cy="247650"/>
            <a:chOff x="1431" y="3600"/>
            <a:chExt cx="153" cy="151"/>
          </a:xfrm>
        </p:grpSpPr>
        <p:sp>
          <p:nvSpPr>
            <p:cNvPr id="7205" name="Oval 70"/>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p:spPr>
          <p:txBody>
            <a:bodyPr wrap="none" anchor="ctr"/>
            <a:lstStyle/>
            <a:p>
              <a:endParaRPr lang="en-US" b="1" dirty="0" smtClean="0">
                <a:solidFill>
                  <a:schemeClr val="bg1"/>
                </a:solidFill>
                <a:latin typeface="Arial" charset="0"/>
              </a:endParaRPr>
            </a:p>
            <a:p>
              <a:pPr eaLnBrk="1" hangingPunct="1"/>
              <a:endParaRPr lang="en-US" dirty="0">
                <a:latin typeface="Arial" charset="0"/>
              </a:endParaRPr>
            </a:p>
          </p:txBody>
        </p:sp>
        <p:sp>
          <p:nvSpPr>
            <p:cNvPr id="7206" name="Text Box 71"/>
            <p:cNvSpPr txBox="1">
              <a:spLocks noChangeArrowheads="1"/>
            </p:cNvSpPr>
            <p:nvPr/>
          </p:nvSpPr>
          <p:spPr bwMode="auto">
            <a:xfrm>
              <a:off x="1431" y="3601"/>
              <a:ext cx="143" cy="150"/>
            </a:xfrm>
            <a:prstGeom prst="rect">
              <a:avLst/>
            </a:prstGeom>
            <a:noFill/>
            <a:ln w="9525">
              <a:noFill/>
              <a:miter lim="800000"/>
              <a:headEnd/>
              <a:tailEnd/>
            </a:ln>
          </p:spPr>
          <p:txBody>
            <a:bodyPr wrap="none">
              <a:spAutoFit/>
            </a:bodyPr>
            <a:lstStyle/>
            <a:p>
              <a:r>
                <a:rPr lang="en-US" sz="1000" b="1" dirty="0">
                  <a:solidFill>
                    <a:schemeClr val="tx2">
                      <a:lumMod val="60000"/>
                      <a:lumOff val="40000"/>
                    </a:schemeClr>
                  </a:solidFill>
                  <a:latin typeface="Arial" charset="0"/>
                </a:rPr>
                <a:t>B</a:t>
              </a:r>
            </a:p>
          </p:txBody>
        </p:sp>
      </p:grpSp>
      <p:grpSp>
        <p:nvGrpSpPr>
          <p:cNvPr id="7" name="Group 72"/>
          <p:cNvGrpSpPr>
            <a:grpSpLocks/>
          </p:cNvGrpSpPr>
          <p:nvPr/>
        </p:nvGrpSpPr>
        <p:grpSpPr bwMode="auto">
          <a:xfrm>
            <a:off x="5805854" y="4097338"/>
            <a:ext cx="296008" cy="246062"/>
            <a:chOff x="1431" y="3600"/>
            <a:chExt cx="153" cy="151"/>
          </a:xfrm>
        </p:grpSpPr>
        <p:sp>
          <p:nvSpPr>
            <p:cNvPr id="7203" name="Oval 73"/>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p:spPr>
          <p:txBody>
            <a:bodyPr wrap="none" anchor="ctr"/>
            <a:lstStyle/>
            <a:p>
              <a:pPr eaLnBrk="1" hangingPunct="1"/>
              <a:endParaRPr lang="en-US">
                <a:latin typeface="Arial" charset="0"/>
              </a:endParaRPr>
            </a:p>
          </p:txBody>
        </p:sp>
        <p:sp>
          <p:nvSpPr>
            <p:cNvPr id="7204" name="Text Box 74"/>
            <p:cNvSpPr txBox="1">
              <a:spLocks noChangeArrowheads="1"/>
            </p:cNvSpPr>
            <p:nvPr/>
          </p:nvSpPr>
          <p:spPr bwMode="auto">
            <a:xfrm>
              <a:off x="1431" y="3600"/>
              <a:ext cx="144" cy="151"/>
            </a:xfrm>
            <a:prstGeom prst="rect">
              <a:avLst/>
            </a:prstGeom>
            <a:noFill/>
            <a:ln w="9525">
              <a:noFill/>
              <a:miter lim="800000"/>
              <a:headEnd/>
              <a:tailEnd/>
            </a:ln>
          </p:spPr>
          <p:txBody>
            <a:bodyPr wrap="none">
              <a:spAutoFit/>
            </a:bodyPr>
            <a:lstStyle/>
            <a:p>
              <a:r>
                <a:rPr lang="en-US" sz="1000" b="1" dirty="0">
                  <a:solidFill>
                    <a:schemeClr val="tx2">
                      <a:lumMod val="60000"/>
                      <a:lumOff val="40000"/>
                    </a:schemeClr>
                  </a:solidFill>
                  <a:latin typeface="Arial" charset="0"/>
                </a:rPr>
                <a:t>C</a:t>
              </a:r>
            </a:p>
          </p:txBody>
        </p:sp>
      </p:grpSp>
      <p:sp>
        <p:nvSpPr>
          <p:cNvPr id="74" name="TextBox 73"/>
          <p:cNvSpPr txBox="1"/>
          <p:nvPr/>
        </p:nvSpPr>
        <p:spPr>
          <a:xfrm>
            <a:off x="152400" y="6248400"/>
            <a:ext cx="2209800" cy="246221"/>
          </a:xfrm>
          <a:prstGeom prst="rect">
            <a:avLst/>
          </a:prstGeom>
          <a:noFill/>
        </p:spPr>
        <p:txBody>
          <a:bodyPr wrap="square" rtlCol="0">
            <a:spAutoFit/>
          </a:bodyPr>
          <a:lstStyle/>
          <a:p>
            <a:r>
              <a:rPr lang="en-US" sz="1000" dirty="0" smtClean="0"/>
              <a:t>(Sumber: Kristamuljana, 2001)</a:t>
            </a:r>
            <a:endParaRPr lang="en-US" sz="1000"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091851" y="457200"/>
            <a:ext cx="6960303" cy="584775"/>
          </a:xfrm>
          <a:prstGeom prst="rect">
            <a:avLst/>
          </a:prstGeom>
          <a:noFill/>
          <a:ln w="9525">
            <a:noFill/>
            <a:miter lim="800000"/>
            <a:headEnd/>
            <a:tailEnd/>
          </a:ln>
          <a:effectLst/>
        </p:spPr>
        <p:txBody>
          <a:bodyPr wrap="none">
            <a:spAutoFit/>
          </a:bodyPr>
          <a:lstStyle/>
          <a:p>
            <a:pPr algn="ctr">
              <a:lnSpc>
                <a:spcPct val="80000"/>
              </a:lnSpc>
            </a:pPr>
            <a:r>
              <a:rPr lang="en-US" sz="2200" b="1" dirty="0">
                <a:solidFill>
                  <a:schemeClr val="tx2">
                    <a:lumMod val="50000"/>
                  </a:schemeClr>
                </a:solidFill>
                <a:latin typeface="Arial" charset="0"/>
              </a:rPr>
              <a:t>EMPAT DIMENSI LINGKUNGAN </a:t>
            </a:r>
            <a:r>
              <a:rPr lang="en-US" sz="2200" b="1" dirty="0" smtClean="0">
                <a:solidFill>
                  <a:schemeClr val="tx2">
                    <a:lumMod val="50000"/>
                  </a:schemeClr>
                </a:solidFill>
                <a:latin typeface="Arial" charset="0"/>
              </a:rPr>
              <a:t>BISNIS</a:t>
            </a:r>
          </a:p>
          <a:p>
            <a:pPr algn="ctr">
              <a:lnSpc>
                <a:spcPct val="80000"/>
              </a:lnSpc>
            </a:pPr>
            <a:r>
              <a:rPr lang="en-US" b="1" dirty="0" smtClean="0">
                <a:solidFill>
                  <a:schemeClr val="tx2">
                    <a:lumMod val="50000"/>
                  </a:schemeClr>
                </a:solidFill>
                <a:latin typeface="Arial" charset="0"/>
              </a:rPr>
              <a:t>UNTUK PERUSAHAAN YANG BEROPERASI DI DUA  NEGARA</a:t>
            </a:r>
            <a:endParaRPr lang="en-US" b="1" dirty="0">
              <a:solidFill>
                <a:schemeClr val="tx2">
                  <a:lumMod val="50000"/>
                </a:schemeClr>
              </a:solidFill>
              <a:latin typeface="Arial" charset="0"/>
            </a:endParaRPr>
          </a:p>
        </p:txBody>
      </p:sp>
      <p:sp>
        <p:nvSpPr>
          <p:cNvPr id="35864" name="Text Box 24"/>
          <p:cNvSpPr txBox="1">
            <a:spLocks noChangeArrowheads="1"/>
          </p:cNvSpPr>
          <p:nvPr/>
        </p:nvSpPr>
        <p:spPr bwMode="auto">
          <a:xfrm>
            <a:off x="7292960" y="6324600"/>
            <a:ext cx="1447832" cy="203133"/>
          </a:xfrm>
          <a:prstGeom prst="rect">
            <a:avLst/>
          </a:prstGeom>
          <a:noFill/>
          <a:ln w="9525">
            <a:noFill/>
            <a:miter lim="800000"/>
            <a:headEnd/>
            <a:tailEnd/>
          </a:ln>
          <a:effectLst/>
        </p:spPr>
        <p:txBody>
          <a:bodyPr wrap="square">
            <a:spAutoFit/>
          </a:bodyPr>
          <a:lstStyle/>
          <a:p>
            <a:pPr algn="ctr">
              <a:lnSpc>
                <a:spcPct val="80000"/>
              </a:lnSpc>
            </a:pPr>
            <a:r>
              <a:rPr lang="en-US" sz="900" b="1" dirty="0" smtClean="0">
                <a:latin typeface="Arial" charset="0"/>
              </a:rPr>
              <a:t>A,B,C,D, E </a:t>
            </a:r>
            <a:r>
              <a:rPr lang="en-US" sz="900" b="1" dirty="0">
                <a:latin typeface="Arial" charset="0"/>
              </a:rPr>
              <a:t>: COMPANY</a:t>
            </a:r>
          </a:p>
        </p:txBody>
      </p:sp>
      <p:sp>
        <p:nvSpPr>
          <p:cNvPr id="35844" name="Oval 4"/>
          <p:cNvSpPr>
            <a:spLocks noChangeArrowheads="1"/>
          </p:cNvSpPr>
          <p:nvPr/>
        </p:nvSpPr>
        <p:spPr bwMode="auto">
          <a:xfrm>
            <a:off x="457200" y="1583531"/>
            <a:ext cx="3810000" cy="3690938"/>
          </a:xfrm>
          <a:prstGeom prst="ellipse">
            <a:avLst/>
          </a:prstGeom>
          <a:solidFill>
            <a:schemeClr val="hlink"/>
          </a:solidFill>
          <a:ln w="9525">
            <a:solidFill>
              <a:schemeClr val="tx1"/>
            </a:solidFill>
            <a:round/>
            <a:headEnd/>
            <a:tailEnd/>
          </a:ln>
          <a:effectLst/>
        </p:spPr>
        <p:txBody>
          <a:bodyPr wrap="none" anchor="ctr"/>
          <a:lstStyle/>
          <a:p>
            <a:endParaRPr lang="en-US" sz="1000"/>
          </a:p>
        </p:txBody>
      </p:sp>
      <p:sp>
        <p:nvSpPr>
          <p:cNvPr id="35845" name="Oval 5"/>
          <p:cNvSpPr>
            <a:spLocks noChangeArrowheads="1"/>
          </p:cNvSpPr>
          <p:nvPr/>
        </p:nvSpPr>
        <p:spPr bwMode="auto">
          <a:xfrm>
            <a:off x="986534" y="2099215"/>
            <a:ext cx="2769378" cy="2692290"/>
          </a:xfrm>
          <a:prstGeom prst="ellipse">
            <a:avLst/>
          </a:prstGeom>
          <a:solidFill>
            <a:schemeClr val="bg1">
              <a:lumMod val="85000"/>
            </a:schemeClr>
          </a:solidFill>
          <a:ln w="9525">
            <a:solidFill>
              <a:schemeClr val="tx1"/>
            </a:solidFill>
            <a:round/>
            <a:headEnd/>
            <a:tailEnd/>
          </a:ln>
          <a:effectLst/>
        </p:spPr>
        <p:txBody>
          <a:bodyPr wrap="none" anchor="ctr"/>
          <a:lstStyle/>
          <a:p>
            <a:pPr algn="ctr"/>
            <a:endParaRPr lang="en-US" sz="1000"/>
          </a:p>
        </p:txBody>
      </p:sp>
      <p:sp>
        <p:nvSpPr>
          <p:cNvPr id="35849" name="Text Box 9"/>
          <p:cNvSpPr txBox="1">
            <a:spLocks noChangeArrowheads="1"/>
          </p:cNvSpPr>
          <p:nvPr/>
        </p:nvSpPr>
        <p:spPr bwMode="auto">
          <a:xfrm>
            <a:off x="1808821" y="1791637"/>
            <a:ext cx="1160895" cy="215444"/>
          </a:xfrm>
          <a:prstGeom prst="rect">
            <a:avLst/>
          </a:prstGeom>
          <a:noFill/>
          <a:ln w="9525">
            <a:noFill/>
            <a:miter lim="800000"/>
            <a:headEnd/>
            <a:tailEnd/>
          </a:ln>
          <a:effectLst/>
        </p:spPr>
        <p:txBody>
          <a:bodyPr wrap="none">
            <a:spAutoFit/>
          </a:bodyPr>
          <a:lstStyle/>
          <a:p>
            <a:pPr algn="ctr">
              <a:lnSpc>
                <a:spcPct val="80000"/>
              </a:lnSpc>
            </a:pPr>
            <a:r>
              <a:rPr lang="en-US" sz="1000" b="1" dirty="0">
                <a:solidFill>
                  <a:schemeClr val="bg1"/>
                </a:solidFill>
                <a:latin typeface="Arial" charset="0"/>
              </a:rPr>
              <a:t>DEMOGRAPHIC</a:t>
            </a:r>
          </a:p>
        </p:txBody>
      </p:sp>
      <p:sp>
        <p:nvSpPr>
          <p:cNvPr id="35850" name="Text Box 10"/>
          <p:cNvSpPr txBox="1">
            <a:spLocks noChangeArrowheads="1"/>
          </p:cNvSpPr>
          <p:nvPr/>
        </p:nvSpPr>
        <p:spPr bwMode="auto">
          <a:xfrm>
            <a:off x="1903590" y="4165878"/>
            <a:ext cx="946093" cy="338554"/>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PRODUK</a:t>
            </a:r>
          </a:p>
          <a:p>
            <a:pPr algn="ctr">
              <a:lnSpc>
                <a:spcPct val="80000"/>
              </a:lnSpc>
            </a:pPr>
            <a:r>
              <a:rPr lang="en-US" sz="1000" b="1">
                <a:solidFill>
                  <a:srgbClr val="FF0000"/>
                </a:solidFill>
                <a:latin typeface="Arial" charset="0"/>
              </a:rPr>
              <a:t>SUBSTITUSI</a:t>
            </a:r>
          </a:p>
        </p:txBody>
      </p:sp>
      <p:sp>
        <p:nvSpPr>
          <p:cNvPr id="35851" name="Text Box 11"/>
          <p:cNvSpPr txBox="1">
            <a:spLocks noChangeArrowheads="1"/>
          </p:cNvSpPr>
          <p:nvPr/>
        </p:nvSpPr>
        <p:spPr bwMode="auto">
          <a:xfrm>
            <a:off x="975214" y="3349160"/>
            <a:ext cx="832279" cy="215444"/>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PEMASOK</a:t>
            </a:r>
          </a:p>
        </p:txBody>
      </p:sp>
      <p:sp>
        <p:nvSpPr>
          <p:cNvPr id="35852" name="Rectangle 12"/>
          <p:cNvSpPr>
            <a:spLocks noChangeArrowheads="1"/>
          </p:cNvSpPr>
          <p:nvPr/>
        </p:nvSpPr>
        <p:spPr bwMode="auto">
          <a:xfrm>
            <a:off x="1934523" y="3033729"/>
            <a:ext cx="949191" cy="878233"/>
          </a:xfrm>
          <a:prstGeom prst="rect">
            <a:avLst/>
          </a:prstGeom>
          <a:solidFill>
            <a:srgbClr val="66FFFF"/>
          </a:solidFill>
          <a:ln w="9525">
            <a:solidFill>
              <a:schemeClr val="tx1"/>
            </a:solidFill>
            <a:miter lim="800000"/>
            <a:headEnd/>
            <a:tailEnd/>
          </a:ln>
          <a:effectLst/>
        </p:spPr>
        <p:txBody>
          <a:bodyPr wrap="none" anchor="ctr"/>
          <a:lstStyle/>
          <a:p>
            <a:endParaRPr lang="en-US" sz="1000"/>
          </a:p>
        </p:txBody>
      </p:sp>
      <p:sp>
        <p:nvSpPr>
          <p:cNvPr id="35853" name="Text Box 13"/>
          <p:cNvSpPr txBox="1">
            <a:spLocks noChangeArrowheads="1"/>
          </p:cNvSpPr>
          <p:nvPr/>
        </p:nvSpPr>
        <p:spPr bwMode="auto">
          <a:xfrm>
            <a:off x="3045204" y="3355705"/>
            <a:ext cx="753732" cy="215444"/>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PEMBELI</a:t>
            </a:r>
          </a:p>
        </p:txBody>
      </p:sp>
      <p:sp>
        <p:nvSpPr>
          <p:cNvPr id="35855" name="Text Box 15"/>
          <p:cNvSpPr txBox="1">
            <a:spLocks noChangeArrowheads="1"/>
          </p:cNvSpPr>
          <p:nvPr/>
        </p:nvSpPr>
        <p:spPr bwMode="auto">
          <a:xfrm>
            <a:off x="1874333" y="2510192"/>
            <a:ext cx="997388" cy="338554"/>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PENDATANG</a:t>
            </a:r>
          </a:p>
          <a:p>
            <a:pPr algn="ctr">
              <a:lnSpc>
                <a:spcPct val="80000"/>
              </a:lnSpc>
            </a:pPr>
            <a:r>
              <a:rPr lang="en-US" sz="1000" b="1">
                <a:solidFill>
                  <a:srgbClr val="FF0000"/>
                </a:solidFill>
                <a:latin typeface="Arial" charset="0"/>
              </a:rPr>
              <a:t>BARU</a:t>
            </a:r>
          </a:p>
        </p:txBody>
      </p:sp>
      <p:sp>
        <p:nvSpPr>
          <p:cNvPr id="35856" name="Text Box 16"/>
          <p:cNvSpPr txBox="1">
            <a:spLocks noChangeArrowheads="1"/>
          </p:cNvSpPr>
          <p:nvPr/>
        </p:nvSpPr>
        <p:spPr bwMode="auto">
          <a:xfrm>
            <a:off x="3330503" y="2329572"/>
            <a:ext cx="689612" cy="338554"/>
          </a:xfrm>
          <a:prstGeom prst="rect">
            <a:avLst/>
          </a:prstGeom>
          <a:noFill/>
          <a:ln w="9525">
            <a:noFill/>
            <a:miter lim="800000"/>
            <a:headEnd/>
            <a:tailEnd/>
          </a:ln>
          <a:effectLst/>
        </p:spPr>
        <p:txBody>
          <a:bodyPr wrap="none">
            <a:spAutoFit/>
          </a:bodyPr>
          <a:lstStyle/>
          <a:p>
            <a:pPr algn="ctr">
              <a:lnSpc>
                <a:spcPct val="80000"/>
              </a:lnSpc>
            </a:pPr>
            <a:r>
              <a:rPr lang="en-US" sz="1000" b="1" dirty="0">
                <a:solidFill>
                  <a:schemeClr val="bg1"/>
                </a:solidFill>
                <a:latin typeface="Arial" charset="0"/>
              </a:rPr>
              <a:t>POLITIK</a:t>
            </a:r>
          </a:p>
          <a:p>
            <a:pPr algn="ctr">
              <a:lnSpc>
                <a:spcPct val="80000"/>
              </a:lnSpc>
            </a:pPr>
            <a:r>
              <a:rPr lang="en-US" sz="1000" b="1" dirty="0">
                <a:solidFill>
                  <a:schemeClr val="bg1"/>
                </a:solidFill>
                <a:latin typeface="Arial" charset="0"/>
              </a:rPr>
              <a:t>HUKUM</a:t>
            </a:r>
          </a:p>
        </p:txBody>
      </p:sp>
      <p:sp>
        <p:nvSpPr>
          <p:cNvPr id="35857" name="Text Box 17"/>
          <p:cNvSpPr txBox="1">
            <a:spLocks noChangeArrowheads="1"/>
          </p:cNvSpPr>
          <p:nvPr/>
        </p:nvSpPr>
        <p:spPr bwMode="auto">
          <a:xfrm>
            <a:off x="3166085" y="4468222"/>
            <a:ext cx="676787" cy="338554"/>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TEKNO-</a:t>
            </a:r>
          </a:p>
          <a:p>
            <a:pPr algn="ctr">
              <a:lnSpc>
                <a:spcPct val="80000"/>
              </a:lnSpc>
            </a:pPr>
            <a:r>
              <a:rPr lang="en-US" sz="1000" b="1">
                <a:solidFill>
                  <a:schemeClr val="bg1"/>
                </a:solidFill>
                <a:latin typeface="Arial" charset="0"/>
              </a:rPr>
              <a:t>LOGI</a:t>
            </a:r>
          </a:p>
        </p:txBody>
      </p:sp>
      <p:sp>
        <p:nvSpPr>
          <p:cNvPr id="35858" name="Text Box 18"/>
          <p:cNvSpPr txBox="1">
            <a:spLocks noChangeArrowheads="1"/>
          </p:cNvSpPr>
          <p:nvPr/>
        </p:nvSpPr>
        <p:spPr bwMode="auto">
          <a:xfrm>
            <a:off x="911041" y="4460368"/>
            <a:ext cx="797013" cy="338554"/>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MAKRO-</a:t>
            </a:r>
          </a:p>
          <a:p>
            <a:pPr algn="ctr">
              <a:lnSpc>
                <a:spcPct val="80000"/>
              </a:lnSpc>
            </a:pPr>
            <a:r>
              <a:rPr lang="en-US" sz="1000" b="1">
                <a:solidFill>
                  <a:schemeClr val="bg1"/>
                </a:solidFill>
                <a:latin typeface="Arial" charset="0"/>
              </a:rPr>
              <a:t>EKONOMI</a:t>
            </a:r>
          </a:p>
        </p:txBody>
      </p:sp>
      <p:sp>
        <p:nvSpPr>
          <p:cNvPr id="35859" name="Text Box 19"/>
          <p:cNvSpPr txBox="1">
            <a:spLocks noChangeArrowheads="1"/>
          </p:cNvSpPr>
          <p:nvPr/>
        </p:nvSpPr>
        <p:spPr bwMode="auto">
          <a:xfrm>
            <a:off x="2017607" y="4935478"/>
            <a:ext cx="726481" cy="215444"/>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GLOBAL</a:t>
            </a:r>
          </a:p>
        </p:txBody>
      </p:sp>
      <p:sp>
        <p:nvSpPr>
          <p:cNvPr id="35860" name="Text Box 20"/>
          <p:cNvSpPr txBox="1">
            <a:spLocks noChangeArrowheads="1"/>
          </p:cNvSpPr>
          <p:nvPr/>
        </p:nvSpPr>
        <p:spPr bwMode="auto">
          <a:xfrm>
            <a:off x="662634" y="2362236"/>
            <a:ext cx="734496" cy="338554"/>
          </a:xfrm>
          <a:prstGeom prst="rect">
            <a:avLst/>
          </a:prstGeom>
          <a:noFill/>
          <a:ln w="9525">
            <a:noFill/>
            <a:miter lim="800000"/>
            <a:headEnd/>
            <a:tailEnd/>
          </a:ln>
          <a:effectLst/>
        </p:spPr>
        <p:txBody>
          <a:bodyPr wrap="none">
            <a:spAutoFit/>
          </a:bodyPr>
          <a:lstStyle/>
          <a:p>
            <a:pPr algn="ctr">
              <a:lnSpc>
                <a:spcPct val="80000"/>
              </a:lnSpc>
            </a:pPr>
            <a:r>
              <a:rPr lang="en-US" sz="1000" b="1" dirty="0">
                <a:solidFill>
                  <a:schemeClr val="bg1"/>
                </a:solidFill>
                <a:latin typeface="Arial" charset="0"/>
              </a:rPr>
              <a:t>SOSIAL</a:t>
            </a:r>
          </a:p>
          <a:p>
            <a:pPr algn="ctr">
              <a:lnSpc>
                <a:spcPct val="80000"/>
              </a:lnSpc>
            </a:pPr>
            <a:r>
              <a:rPr lang="en-US" sz="1000" b="1" dirty="0">
                <a:solidFill>
                  <a:schemeClr val="bg1"/>
                </a:solidFill>
                <a:latin typeface="Arial" charset="0"/>
              </a:rPr>
              <a:t>BUDAYA</a:t>
            </a:r>
          </a:p>
        </p:txBody>
      </p:sp>
      <p:grpSp>
        <p:nvGrpSpPr>
          <p:cNvPr id="2" name="Group 25"/>
          <p:cNvGrpSpPr>
            <a:grpSpLocks/>
          </p:cNvGrpSpPr>
          <p:nvPr/>
        </p:nvGrpSpPr>
        <p:grpSpPr bwMode="auto">
          <a:xfrm>
            <a:off x="2224453" y="3033729"/>
            <a:ext cx="370534" cy="267004"/>
            <a:chOff x="720" y="643"/>
            <a:chExt cx="5033" cy="3006"/>
          </a:xfrm>
        </p:grpSpPr>
        <p:sp>
          <p:nvSpPr>
            <p:cNvPr id="35866" name="Freeform 26"/>
            <p:cNvSpPr>
              <a:spLocks/>
            </p:cNvSpPr>
            <p:nvPr/>
          </p:nvSpPr>
          <p:spPr bwMode="auto">
            <a:xfrm>
              <a:off x="720" y="1116"/>
              <a:ext cx="5033" cy="2533"/>
            </a:xfrm>
            <a:custGeom>
              <a:avLst/>
              <a:gdLst/>
              <a:ahLst/>
              <a:cxnLst>
                <a:cxn ang="0">
                  <a:pos x="0" y="0"/>
                </a:cxn>
                <a:cxn ang="0">
                  <a:pos x="3504" y="0"/>
                </a:cxn>
                <a:cxn ang="0">
                  <a:pos x="5032" y="1278"/>
                </a:cxn>
                <a:cxn ang="0">
                  <a:pos x="3528" y="2529"/>
                </a:cxn>
                <a:cxn ang="0">
                  <a:pos x="0" y="2532"/>
                </a:cxn>
                <a:cxn ang="0">
                  <a:pos x="0" y="0"/>
                </a:cxn>
              </a:cxnLst>
              <a:rect l="0" t="0" r="r" b="b"/>
              <a:pathLst>
                <a:path w="5033" h="2533">
                  <a:moveTo>
                    <a:pt x="0" y="0"/>
                  </a:moveTo>
                  <a:lnTo>
                    <a:pt x="3504" y="0"/>
                  </a:lnTo>
                  <a:lnTo>
                    <a:pt x="5032" y="1278"/>
                  </a:lnTo>
                  <a:lnTo>
                    <a:pt x="3528" y="2529"/>
                  </a:lnTo>
                  <a:lnTo>
                    <a:pt x="0" y="253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67" name="Freeform 27"/>
            <p:cNvSpPr>
              <a:spLocks/>
            </p:cNvSpPr>
            <p:nvPr/>
          </p:nvSpPr>
          <p:spPr bwMode="auto">
            <a:xfrm>
              <a:off x="3852" y="1116"/>
              <a:ext cx="1900" cy="2533"/>
            </a:xfrm>
            <a:custGeom>
              <a:avLst/>
              <a:gdLst/>
              <a:ahLst/>
              <a:cxnLst>
                <a:cxn ang="0">
                  <a:pos x="0" y="0"/>
                </a:cxn>
                <a:cxn ang="0">
                  <a:pos x="369" y="0"/>
                </a:cxn>
                <a:cxn ang="0">
                  <a:pos x="1899" y="1278"/>
                </a:cxn>
                <a:cxn ang="0">
                  <a:pos x="396" y="2532"/>
                </a:cxn>
                <a:cxn ang="0">
                  <a:pos x="0" y="2532"/>
                </a:cxn>
                <a:cxn ang="0">
                  <a:pos x="1500" y="1272"/>
                </a:cxn>
                <a:cxn ang="0">
                  <a:pos x="0" y="0"/>
                </a:cxn>
              </a:cxnLst>
              <a:rect l="0" t="0" r="r" b="b"/>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68" name="Freeform 28"/>
            <p:cNvSpPr>
              <a:spLocks/>
            </p:cNvSpPr>
            <p:nvPr/>
          </p:nvSpPr>
          <p:spPr bwMode="auto">
            <a:xfrm>
              <a:off x="720" y="2388"/>
              <a:ext cx="4609" cy="1"/>
            </a:xfrm>
            <a:custGeom>
              <a:avLst/>
              <a:gdLst/>
              <a:ahLst/>
              <a:cxnLst>
                <a:cxn ang="0">
                  <a:pos x="0" y="0"/>
                </a:cxn>
                <a:cxn ang="0">
                  <a:pos x="4608" y="0"/>
                </a:cxn>
              </a:cxnLst>
              <a:rect l="0" t="0" r="r" b="b"/>
              <a:pathLst>
                <a:path w="4609" h="1">
                  <a:moveTo>
                    <a:pt x="0" y="0"/>
                  </a:moveTo>
                  <a:lnTo>
                    <a:pt x="4608"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69" name="Freeform 29"/>
            <p:cNvSpPr>
              <a:spLocks/>
            </p:cNvSpPr>
            <p:nvPr/>
          </p:nvSpPr>
          <p:spPr bwMode="auto">
            <a:xfrm>
              <a:off x="720" y="2136"/>
              <a:ext cx="4330" cy="1"/>
            </a:xfrm>
            <a:custGeom>
              <a:avLst/>
              <a:gdLst/>
              <a:ahLst/>
              <a:cxnLst>
                <a:cxn ang="0">
                  <a:pos x="0" y="0"/>
                </a:cxn>
                <a:cxn ang="0">
                  <a:pos x="4329" y="0"/>
                </a:cxn>
              </a:cxnLst>
              <a:rect l="0" t="0" r="r" b="b"/>
              <a:pathLst>
                <a:path w="4330" h="1">
                  <a:moveTo>
                    <a:pt x="0" y="0"/>
                  </a:moveTo>
                  <a:lnTo>
                    <a:pt x="4329"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0" name="Freeform 30"/>
            <p:cNvSpPr>
              <a:spLocks/>
            </p:cNvSpPr>
            <p:nvPr/>
          </p:nvSpPr>
          <p:spPr bwMode="auto">
            <a:xfrm>
              <a:off x="720" y="1764"/>
              <a:ext cx="3901" cy="1"/>
            </a:xfrm>
            <a:custGeom>
              <a:avLst/>
              <a:gdLst/>
              <a:ahLst/>
              <a:cxnLst>
                <a:cxn ang="0">
                  <a:pos x="0" y="0"/>
                </a:cxn>
                <a:cxn ang="0">
                  <a:pos x="3900" y="0"/>
                </a:cxn>
              </a:cxnLst>
              <a:rect l="0" t="0" r="r" b="b"/>
              <a:pathLst>
                <a:path w="3901" h="1">
                  <a:moveTo>
                    <a:pt x="0" y="0"/>
                  </a:moveTo>
                  <a:lnTo>
                    <a:pt x="390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1" name="Freeform 31"/>
            <p:cNvSpPr>
              <a:spLocks/>
            </p:cNvSpPr>
            <p:nvPr/>
          </p:nvSpPr>
          <p:spPr bwMode="auto">
            <a:xfrm>
              <a:off x="720" y="1422"/>
              <a:ext cx="3493" cy="1"/>
            </a:xfrm>
            <a:custGeom>
              <a:avLst/>
              <a:gdLst/>
              <a:ahLst/>
              <a:cxnLst>
                <a:cxn ang="0">
                  <a:pos x="0" y="0"/>
                </a:cxn>
                <a:cxn ang="0">
                  <a:pos x="3492" y="0"/>
                </a:cxn>
              </a:cxnLst>
              <a:rect l="0" t="0" r="r" b="b"/>
              <a:pathLst>
                <a:path w="3493" h="1">
                  <a:moveTo>
                    <a:pt x="0" y="0"/>
                  </a:moveTo>
                  <a:lnTo>
                    <a:pt x="3492"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2" name="Freeform 32"/>
            <p:cNvSpPr>
              <a:spLocks/>
            </p:cNvSpPr>
            <p:nvPr/>
          </p:nvSpPr>
          <p:spPr bwMode="auto">
            <a:xfrm>
              <a:off x="3852"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3" name="Freeform 33"/>
            <p:cNvSpPr>
              <a:spLocks/>
            </p:cNvSpPr>
            <p:nvPr/>
          </p:nvSpPr>
          <p:spPr bwMode="auto">
            <a:xfrm>
              <a:off x="3060"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4" name="Freeform 34"/>
            <p:cNvSpPr>
              <a:spLocks/>
            </p:cNvSpPr>
            <p:nvPr/>
          </p:nvSpPr>
          <p:spPr bwMode="auto">
            <a:xfrm>
              <a:off x="2268"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5" name="Freeform 35"/>
            <p:cNvSpPr>
              <a:spLocks/>
            </p:cNvSpPr>
            <p:nvPr/>
          </p:nvSpPr>
          <p:spPr bwMode="auto">
            <a:xfrm>
              <a:off x="1476"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6" name="Rectangle 36"/>
            <p:cNvSpPr>
              <a:spLocks noChangeArrowheads="1"/>
            </p:cNvSpPr>
            <p:nvPr/>
          </p:nvSpPr>
          <p:spPr bwMode="auto">
            <a:xfrm>
              <a:off x="1094" y="643"/>
              <a:ext cx="116" cy="58"/>
            </a:xfrm>
            <a:prstGeom prst="rect">
              <a:avLst/>
            </a:prstGeom>
            <a:solidFill>
              <a:schemeClr val="bg1"/>
            </a:solidFill>
            <a:ln w="12700">
              <a:noFill/>
              <a:miter lim="800000"/>
              <a:headEnd/>
              <a:tailEnd/>
            </a:ln>
            <a:effectLst/>
          </p:spPr>
          <p:txBody>
            <a:bodyPr wrap="none" anchor="ctr"/>
            <a:lstStyle/>
            <a:p>
              <a:endParaRPr lang="en-US" sz="1000"/>
            </a:p>
          </p:txBody>
        </p:sp>
      </p:grpSp>
      <p:grpSp>
        <p:nvGrpSpPr>
          <p:cNvPr id="3" name="Group 37"/>
          <p:cNvGrpSpPr>
            <a:grpSpLocks/>
          </p:cNvGrpSpPr>
          <p:nvPr/>
        </p:nvGrpSpPr>
        <p:grpSpPr bwMode="auto">
          <a:xfrm>
            <a:off x="2224453" y="3313822"/>
            <a:ext cx="370534" cy="267004"/>
            <a:chOff x="720" y="643"/>
            <a:chExt cx="5033" cy="3006"/>
          </a:xfrm>
        </p:grpSpPr>
        <p:sp>
          <p:nvSpPr>
            <p:cNvPr id="35878" name="Freeform 38"/>
            <p:cNvSpPr>
              <a:spLocks/>
            </p:cNvSpPr>
            <p:nvPr/>
          </p:nvSpPr>
          <p:spPr bwMode="auto">
            <a:xfrm>
              <a:off x="720" y="1116"/>
              <a:ext cx="5033" cy="2533"/>
            </a:xfrm>
            <a:custGeom>
              <a:avLst/>
              <a:gdLst/>
              <a:ahLst/>
              <a:cxnLst>
                <a:cxn ang="0">
                  <a:pos x="0" y="0"/>
                </a:cxn>
                <a:cxn ang="0">
                  <a:pos x="3504" y="0"/>
                </a:cxn>
                <a:cxn ang="0">
                  <a:pos x="5032" y="1278"/>
                </a:cxn>
                <a:cxn ang="0">
                  <a:pos x="3528" y="2529"/>
                </a:cxn>
                <a:cxn ang="0">
                  <a:pos x="0" y="2532"/>
                </a:cxn>
                <a:cxn ang="0">
                  <a:pos x="0" y="0"/>
                </a:cxn>
              </a:cxnLst>
              <a:rect l="0" t="0" r="r" b="b"/>
              <a:pathLst>
                <a:path w="5033" h="2533">
                  <a:moveTo>
                    <a:pt x="0" y="0"/>
                  </a:moveTo>
                  <a:lnTo>
                    <a:pt x="3504" y="0"/>
                  </a:lnTo>
                  <a:lnTo>
                    <a:pt x="5032" y="1278"/>
                  </a:lnTo>
                  <a:lnTo>
                    <a:pt x="3528" y="2529"/>
                  </a:lnTo>
                  <a:lnTo>
                    <a:pt x="0" y="253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79" name="Freeform 39"/>
            <p:cNvSpPr>
              <a:spLocks/>
            </p:cNvSpPr>
            <p:nvPr/>
          </p:nvSpPr>
          <p:spPr bwMode="auto">
            <a:xfrm>
              <a:off x="3852" y="1116"/>
              <a:ext cx="1900" cy="2533"/>
            </a:xfrm>
            <a:custGeom>
              <a:avLst/>
              <a:gdLst/>
              <a:ahLst/>
              <a:cxnLst>
                <a:cxn ang="0">
                  <a:pos x="0" y="0"/>
                </a:cxn>
                <a:cxn ang="0">
                  <a:pos x="369" y="0"/>
                </a:cxn>
                <a:cxn ang="0">
                  <a:pos x="1899" y="1278"/>
                </a:cxn>
                <a:cxn ang="0">
                  <a:pos x="396" y="2532"/>
                </a:cxn>
                <a:cxn ang="0">
                  <a:pos x="0" y="2532"/>
                </a:cxn>
                <a:cxn ang="0">
                  <a:pos x="1500" y="1272"/>
                </a:cxn>
                <a:cxn ang="0">
                  <a:pos x="0" y="0"/>
                </a:cxn>
              </a:cxnLst>
              <a:rect l="0" t="0" r="r" b="b"/>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0" name="Freeform 40"/>
            <p:cNvSpPr>
              <a:spLocks/>
            </p:cNvSpPr>
            <p:nvPr/>
          </p:nvSpPr>
          <p:spPr bwMode="auto">
            <a:xfrm>
              <a:off x="720" y="2388"/>
              <a:ext cx="4609" cy="1"/>
            </a:xfrm>
            <a:custGeom>
              <a:avLst/>
              <a:gdLst/>
              <a:ahLst/>
              <a:cxnLst>
                <a:cxn ang="0">
                  <a:pos x="0" y="0"/>
                </a:cxn>
                <a:cxn ang="0">
                  <a:pos x="4608" y="0"/>
                </a:cxn>
              </a:cxnLst>
              <a:rect l="0" t="0" r="r" b="b"/>
              <a:pathLst>
                <a:path w="4609" h="1">
                  <a:moveTo>
                    <a:pt x="0" y="0"/>
                  </a:moveTo>
                  <a:lnTo>
                    <a:pt x="4608"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1" name="Freeform 41"/>
            <p:cNvSpPr>
              <a:spLocks/>
            </p:cNvSpPr>
            <p:nvPr/>
          </p:nvSpPr>
          <p:spPr bwMode="auto">
            <a:xfrm>
              <a:off x="720" y="2136"/>
              <a:ext cx="4330" cy="1"/>
            </a:xfrm>
            <a:custGeom>
              <a:avLst/>
              <a:gdLst/>
              <a:ahLst/>
              <a:cxnLst>
                <a:cxn ang="0">
                  <a:pos x="0" y="0"/>
                </a:cxn>
                <a:cxn ang="0">
                  <a:pos x="4329" y="0"/>
                </a:cxn>
              </a:cxnLst>
              <a:rect l="0" t="0" r="r" b="b"/>
              <a:pathLst>
                <a:path w="4330" h="1">
                  <a:moveTo>
                    <a:pt x="0" y="0"/>
                  </a:moveTo>
                  <a:lnTo>
                    <a:pt x="4329"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2" name="Freeform 42"/>
            <p:cNvSpPr>
              <a:spLocks/>
            </p:cNvSpPr>
            <p:nvPr/>
          </p:nvSpPr>
          <p:spPr bwMode="auto">
            <a:xfrm>
              <a:off x="720" y="1764"/>
              <a:ext cx="3901" cy="1"/>
            </a:xfrm>
            <a:custGeom>
              <a:avLst/>
              <a:gdLst/>
              <a:ahLst/>
              <a:cxnLst>
                <a:cxn ang="0">
                  <a:pos x="0" y="0"/>
                </a:cxn>
                <a:cxn ang="0">
                  <a:pos x="3900" y="0"/>
                </a:cxn>
              </a:cxnLst>
              <a:rect l="0" t="0" r="r" b="b"/>
              <a:pathLst>
                <a:path w="3901" h="1">
                  <a:moveTo>
                    <a:pt x="0" y="0"/>
                  </a:moveTo>
                  <a:lnTo>
                    <a:pt x="390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3" name="Freeform 43"/>
            <p:cNvSpPr>
              <a:spLocks/>
            </p:cNvSpPr>
            <p:nvPr/>
          </p:nvSpPr>
          <p:spPr bwMode="auto">
            <a:xfrm>
              <a:off x="720" y="1422"/>
              <a:ext cx="3493" cy="1"/>
            </a:xfrm>
            <a:custGeom>
              <a:avLst/>
              <a:gdLst/>
              <a:ahLst/>
              <a:cxnLst>
                <a:cxn ang="0">
                  <a:pos x="0" y="0"/>
                </a:cxn>
                <a:cxn ang="0">
                  <a:pos x="3492" y="0"/>
                </a:cxn>
              </a:cxnLst>
              <a:rect l="0" t="0" r="r" b="b"/>
              <a:pathLst>
                <a:path w="3493" h="1">
                  <a:moveTo>
                    <a:pt x="0" y="0"/>
                  </a:moveTo>
                  <a:lnTo>
                    <a:pt x="3492"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4" name="Freeform 44"/>
            <p:cNvSpPr>
              <a:spLocks/>
            </p:cNvSpPr>
            <p:nvPr/>
          </p:nvSpPr>
          <p:spPr bwMode="auto">
            <a:xfrm>
              <a:off x="3852"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5" name="Freeform 45"/>
            <p:cNvSpPr>
              <a:spLocks/>
            </p:cNvSpPr>
            <p:nvPr/>
          </p:nvSpPr>
          <p:spPr bwMode="auto">
            <a:xfrm>
              <a:off x="3060"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6" name="Freeform 46"/>
            <p:cNvSpPr>
              <a:spLocks/>
            </p:cNvSpPr>
            <p:nvPr/>
          </p:nvSpPr>
          <p:spPr bwMode="auto">
            <a:xfrm>
              <a:off x="2268"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7" name="Freeform 47"/>
            <p:cNvSpPr>
              <a:spLocks/>
            </p:cNvSpPr>
            <p:nvPr/>
          </p:nvSpPr>
          <p:spPr bwMode="auto">
            <a:xfrm>
              <a:off x="1476"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88" name="Rectangle 48"/>
            <p:cNvSpPr>
              <a:spLocks noChangeArrowheads="1"/>
            </p:cNvSpPr>
            <p:nvPr/>
          </p:nvSpPr>
          <p:spPr bwMode="auto">
            <a:xfrm>
              <a:off x="1094" y="643"/>
              <a:ext cx="116" cy="58"/>
            </a:xfrm>
            <a:prstGeom prst="rect">
              <a:avLst/>
            </a:prstGeom>
            <a:solidFill>
              <a:schemeClr val="bg1"/>
            </a:solidFill>
            <a:ln w="12700">
              <a:noFill/>
              <a:miter lim="800000"/>
              <a:headEnd/>
              <a:tailEnd/>
            </a:ln>
            <a:effectLst/>
          </p:spPr>
          <p:txBody>
            <a:bodyPr wrap="none" anchor="ctr"/>
            <a:lstStyle/>
            <a:p>
              <a:endParaRPr lang="en-US" sz="1000"/>
            </a:p>
          </p:txBody>
        </p:sp>
      </p:grpSp>
      <p:grpSp>
        <p:nvGrpSpPr>
          <p:cNvPr id="4" name="Group 49"/>
          <p:cNvGrpSpPr>
            <a:grpSpLocks/>
          </p:cNvGrpSpPr>
          <p:nvPr/>
        </p:nvGrpSpPr>
        <p:grpSpPr bwMode="auto">
          <a:xfrm>
            <a:off x="2224453" y="3582134"/>
            <a:ext cx="370534" cy="267004"/>
            <a:chOff x="720" y="643"/>
            <a:chExt cx="5033" cy="3006"/>
          </a:xfrm>
        </p:grpSpPr>
        <p:sp>
          <p:nvSpPr>
            <p:cNvPr id="35890" name="Freeform 50"/>
            <p:cNvSpPr>
              <a:spLocks/>
            </p:cNvSpPr>
            <p:nvPr/>
          </p:nvSpPr>
          <p:spPr bwMode="auto">
            <a:xfrm>
              <a:off x="720" y="1116"/>
              <a:ext cx="5033" cy="2533"/>
            </a:xfrm>
            <a:custGeom>
              <a:avLst/>
              <a:gdLst/>
              <a:ahLst/>
              <a:cxnLst>
                <a:cxn ang="0">
                  <a:pos x="0" y="0"/>
                </a:cxn>
                <a:cxn ang="0">
                  <a:pos x="3504" y="0"/>
                </a:cxn>
                <a:cxn ang="0">
                  <a:pos x="5032" y="1278"/>
                </a:cxn>
                <a:cxn ang="0">
                  <a:pos x="3528" y="2529"/>
                </a:cxn>
                <a:cxn ang="0">
                  <a:pos x="0" y="2532"/>
                </a:cxn>
                <a:cxn ang="0">
                  <a:pos x="0" y="0"/>
                </a:cxn>
              </a:cxnLst>
              <a:rect l="0" t="0" r="r" b="b"/>
              <a:pathLst>
                <a:path w="5033" h="2533">
                  <a:moveTo>
                    <a:pt x="0" y="0"/>
                  </a:moveTo>
                  <a:lnTo>
                    <a:pt x="3504" y="0"/>
                  </a:lnTo>
                  <a:lnTo>
                    <a:pt x="5032" y="1278"/>
                  </a:lnTo>
                  <a:lnTo>
                    <a:pt x="3528" y="2529"/>
                  </a:lnTo>
                  <a:lnTo>
                    <a:pt x="0" y="253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1" name="Freeform 51"/>
            <p:cNvSpPr>
              <a:spLocks/>
            </p:cNvSpPr>
            <p:nvPr/>
          </p:nvSpPr>
          <p:spPr bwMode="auto">
            <a:xfrm>
              <a:off x="3852" y="1116"/>
              <a:ext cx="1900" cy="2533"/>
            </a:xfrm>
            <a:custGeom>
              <a:avLst/>
              <a:gdLst/>
              <a:ahLst/>
              <a:cxnLst>
                <a:cxn ang="0">
                  <a:pos x="0" y="0"/>
                </a:cxn>
                <a:cxn ang="0">
                  <a:pos x="369" y="0"/>
                </a:cxn>
                <a:cxn ang="0">
                  <a:pos x="1899" y="1278"/>
                </a:cxn>
                <a:cxn ang="0">
                  <a:pos x="396" y="2532"/>
                </a:cxn>
                <a:cxn ang="0">
                  <a:pos x="0" y="2532"/>
                </a:cxn>
                <a:cxn ang="0">
                  <a:pos x="1500" y="1272"/>
                </a:cxn>
                <a:cxn ang="0">
                  <a:pos x="0" y="0"/>
                </a:cxn>
              </a:cxnLst>
              <a:rect l="0" t="0" r="r" b="b"/>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2" name="Freeform 52"/>
            <p:cNvSpPr>
              <a:spLocks/>
            </p:cNvSpPr>
            <p:nvPr/>
          </p:nvSpPr>
          <p:spPr bwMode="auto">
            <a:xfrm>
              <a:off x="720" y="2388"/>
              <a:ext cx="4609" cy="1"/>
            </a:xfrm>
            <a:custGeom>
              <a:avLst/>
              <a:gdLst/>
              <a:ahLst/>
              <a:cxnLst>
                <a:cxn ang="0">
                  <a:pos x="0" y="0"/>
                </a:cxn>
                <a:cxn ang="0">
                  <a:pos x="4608" y="0"/>
                </a:cxn>
              </a:cxnLst>
              <a:rect l="0" t="0" r="r" b="b"/>
              <a:pathLst>
                <a:path w="4609" h="1">
                  <a:moveTo>
                    <a:pt x="0" y="0"/>
                  </a:moveTo>
                  <a:lnTo>
                    <a:pt x="4608"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3" name="Freeform 53"/>
            <p:cNvSpPr>
              <a:spLocks/>
            </p:cNvSpPr>
            <p:nvPr/>
          </p:nvSpPr>
          <p:spPr bwMode="auto">
            <a:xfrm>
              <a:off x="720" y="2136"/>
              <a:ext cx="4330" cy="1"/>
            </a:xfrm>
            <a:custGeom>
              <a:avLst/>
              <a:gdLst/>
              <a:ahLst/>
              <a:cxnLst>
                <a:cxn ang="0">
                  <a:pos x="0" y="0"/>
                </a:cxn>
                <a:cxn ang="0">
                  <a:pos x="4329" y="0"/>
                </a:cxn>
              </a:cxnLst>
              <a:rect l="0" t="0" r="r" b="b"/>
              <a:pathLst>
                <a:path w="4330" h="1">
                  <a:moveTo>
                    <a:pt x="0" y="0"/>
                  </a:moveTo>
                  <a:lnTo>
                    <a:pt x="4329"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4" name="Freeform 54"/>
            <p:cNvSpPr>
              <a:spLocks/>
            </p:cNvSpPr>
            <p:nvPr/>
          </p:nvSpPr>
          <p:spPr bwMode="auto">
            <a:xfrm>
              <a:off x="720" y="1764"/>
              <a:ext cx="3901" cy="1"/>
            </a:xfrm>
            <a:custGeom>
              <a:avLst/>
              <a:gdLst/>
              <a:ahLst/>
              <a:cxnLst>
                <a:cxn ang="0">
                  <a:pos x="0" y="0"/>
                </a:cxn>
                <a:cxn ang="0">
                  <a:pos x="3900" y="0"/>
                </a:cxn>
              </a:cxnLst>
              <a:rect l="0" t="0" r="r" b="b"/>
              <a:pathLst>
                <a:path w="3901" h="1">
                  <a:moveTo>
                    <a:pt x="0" y="0"/>
                  </a:moveTo>
                  <a:lnTo>
                    <a:pt x="390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5" name="Freeform 55"/>
            <p:cNvSpPr>
              <a:spLocks/>
            </p:cNvSpPr>
            <p:nvPr/>
          </p:nvSpPr>
          <p:spPr bwMode="auto">
            <a:xfrm>
              <a:off x="720" y="1422"/>
              <a:ext cx="3493" cy="1"/>
            </a:xfrm>
            <a:custGeom>
              <a:avLst/>
              <a:gdLst/>
              <a:ahLst/>
              <a:cxnLst>
                <a:cxn ang="0">
                  <a:pos x="0" y="0"/>
                </a:cxn>
                <a:cxn ang="0">
                  <a:pos x="3492" y="0"/>
                </a:cxn>
              </a:cxnLst>
              <a:rect l="0" t="0" r="r" b="b"/>
              <a:pathLst>
                <a:path w="3493" h="1">
                  <a:moveTo>
                    <a:pt x="0" y="0"/>
                  </a:moveTo>
                  <a:lnTo>
                    <a:pt x="3492"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6" name="Freeform 56"/>
            <p:cNvSpPr>
              <a:spLocks/>
            </p:cNvSpPr>
            <p:nvPr/>
          </p:nvSpPr>
          <p:spPr bwMode="auto">
            <a:xfrm>
              <a:off x="3852"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7" name="Freeform 57"/>
            <p:cNvSpPr>
              <a:spLocks/>
            </p:cNvSpPr>
            <p:nvPr/>
          </p:nvSpPr>
          <p:spPr bwMode="auto">
            <a:xfrm>
              <a:off x="3060"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8" name="Freeform 58"/>
            <p:cNvSpPr>
              <a:spLocks/>
            </p:cNvSpPr>
            <p:nvPr/>
          </p:nvSpPr>
          <p:spPr bwMode="auto">
            <a:xfrm>
              <a:off x="2268"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899" name="Freeform 59"/>
            <p:cNvSpPr>
              <a:spLocks/>
            </p:cNvSpPr>
            <p:nvPr/>
          </p:nvSpPr>
          <p:spPr bwMode="auto">
            <a:xfrm>
              <a:off x="1476"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35900" name="Rectangle 60"/>
            <p:cNvSpPr>
              <a:spLocks noChangeArrowheads="1"/>
            </p:cNvSpPr>
            <p:nvPr/>
          </p:nvSpPr>
          <p:spPr bwMode="auto">
            <a:xfrm>
              <a:off x="1094" y="643"/>
              <a:ext cx="116" cy="58"/>
            </a:xfrm>
            <a:prstGeom prst="rect">
              <a:avLst/>
            </a:prstGeom>
            <a:solidFill>
              <a:schemeClr val="bg1"/>
            </a:solidFill>
            <a:ln w="12700">
              <a:noFill/>
              <a:miter lim="800000"/>
              <a:headEnd/>
              <a:tailEnd/>
            </a:ln>
            <a:effectLst/>
          </p:spPr>
          <p:txBody>
            <a:bodyPr wrap="none" anchor="ctr"/>
            <a:lstStyle/>
            <a:p>
              <a:endParaRPr lang="en-US" sz="1000"/>
            </a:p>
          </p:txBody>
        </p:sp>
      </p:grpSp>
      <p:sp>
        <p:nvSpPr>
          <p:cNvPr id="35902" name="Freeform 62"/>
          <p:cNvSpPr>
            <a:spLocks/>
          </p:cNvSpPr>
          <p:nvPr/>
        </p:nvSpPr>
        <p:spPr bwMode="auto">
          <a:xfrm>
            <a:off x="1701134" y="3430308"/>
            <a:ext cx="243012" cy="1309"/>
          </a:xfrm>
          <a:custGeom>
            <a:avLst/>
            <a:gdLst/>
            <a:ahLst/>
            <a:cxnLst>
              <a:cxn ang="0">
                <a:pos x="0" y="2"/>
              </a:cxn>
              <a:cxn ang="0">
                <a:pos x="165" y="0"/>
              </a:cxn>
            </a:cxnLst>
            <a:rect l="0" t="0" r="r" b="b"/>
            <a:pathLst>
              <a:path w="165" h="2">
                <a:moveTo>
                  <a:pt x="0" y="2"/>
                </a:moveTo>
                <a:lnTo>
                  <a:pt x="165" y="0"/>
                </a:lnTo>
              </a:path>
            </a:pathLst>
          </a:custGeom>
          <a:noFill/>
          <a:ln w="9525">
            <a:solidFill>
              <a:srgbClr val="FF0000"/>
            </a:solidFill>
            <a:round/>
            <a:headEnd type="none" w="med" len="med"/>
            <a:tailEnd type="triangle" w="med" len="med"/>
          </a:ln>
          <a:effectLst/>
        </p:spPr>
        <p:txBody>
          <a:bodyPr wrap="none" anchor="ctr"/>
          <a:lstStyle/>
          <a:p>
            <a:endParaRPr lang="en-US" sz="1000"/>
          </a:p>
        </p:txBody>
      </p:sp>
      <p:sp>
        <p:nvSpPr>
          <p:cNvPr id="35903" name="Freeform 63"/>
          <p:cNvSpPr>
            <a:spLocks/>
          </p:cNvSpPr>
          <p:nvPr/>
        </p:nvSpPr>
        <p:spPr bwMode="auto">
          <a:xfrm>
            <a:off x="2892136" y="3430308"/>
            <a:ext cx="224966" cy="1309"/>
          </a:xfrm>
          <a:custGeom>
            <a:avLst/>
            <a:gdLst/>
            <a:ahLst/>
            <a:cxnLst>
              <a:cxn ang="0">
                <a:pos x="154" y="2"/>
              </a:cxn>
              <a:cxn ang="0">
                <a:pos x="0" y="0"/>
              </a:cxn>
            </a:cxnLst>
            <a:rect l="0" t="0" r="r" b="b"/>
            <a:pathLst>
              <a:path w="154" h="2">
                <a:moveTo>
                  <a:pt x="154" y="2"/>
                </a:moveTo>
                <a:lnTo>
                  <a:pt x="0" y="0"/>
                </a:lnTo>
              </a:path>
            </a:pathLst>
          </a:custGeom>
          <a:noFill/>
          <a:ln w="9525">
            <a:solidFill>
              <a:srgbClr val="FF0000"/>
            </a:solidFill>
            <a:round/>
            <a:headEnd type="none" w="med" len="med"/>
            <a:tailEnd type="triangle" w="med" len="med"/>
          </a:ln>
          <a:effectLst/>
        </p:spPr>
        <p:txBody>
          <a:bodyPr wrap="none" anchor="ctr"/>
          <a:lstStyle/>
          <a:p>
            <a:endParaRPr lang="en-US" sz="1000"/>
          </a:p>
        </p:txBody>
      </p:sp>
      <p:sp>
        <p:nvSpPr>
          <p:cNvPr id="35904" name="Line 64"/>
          <p:cNvSpPr>
            <a:spLocks noChangeShapeType="1"/>
          </p:cNvSpPr>
          <p:nvPr/>
        </p:nvSpPr>
        <p:spPr bwMode="auto">
          <a:xfrm>
            <a:off x="2366410" y="2783740"/>
            <a:ext cx="0" cy="193709"/>
          </a:xfrm>
          <a:prstGeom prst="line">
            <a:avLst/>
          </a:prstGeom>
          <a:noFill/>
          <a:ln w="9525">
            <a:solidFill>
              <a:srgbClr val="FF0000"/>
            </a:solidFill>
            <a:round/>
            <a:headEnd/>
            <a:tailEnd type="triangle" w="med" len="med"/>
          </a:ln>
          <a:effectLst/>
        </p:spPr>
        <p:txBody>
          <a:bodyPr wrap="none" anchor="ctr"/>
          <a:lstStyle/>
          <a:p>
            <a:endParaRPr lang="en-US" sz="1000"/>
          </a:p>
        </p:txBody>
      </p:sp>
      <p:sp>
        <p:nvSpPr>
          <p:cNvPr id="35905" name="Freeform 65"/>
          <p:cNvSpPr>
            <a:spLocks/>
          </p:cNvSpPr>
          <p:nvPr/>
        </p:nvSpPr>
        <p:spPr bwMode="auto">
          <a:xfrm>
            <a:off x="2392877" y="3960390"/>
            <a:ext cx="6016" cy="217268"/>
          </a:xfrm>
          <a:custGeom>
            <a:avLst/>
            <a:gdLst/>
            <a:ahLst/>
            <a:cxnLst>
              <a:cxn ang="0">
                <a:pos x="0" y="161"/>
              </a:cxn>
              <a:cxn ang="0">
                <a:pos x="4" y="0"/>
              </a:cxn>
            </a:cxnLst>
            <a:rect l="0" t="0" r="r" b="b"/>
            <a:pathLst>
              <a:path w="4" h="161">
                <a:moveTo>
                  <a:pt x="0" y="161"/>
                </a:moveTo>
                <a:lnTo>
                  <a:pt x="4" y="0"/>
                </a:lnTo>
              </a:path>
            </a:pathLst>
          </a:custGeom>
          <a:noFill/>
          <a:ln w="9525">
            <a:solidFill>
              <a:srgbClr val="FF0000"/>
            </a:solidFill>
            <a:round/>
            <a:headEnd type="none" w="med" len="med"/>
            <a:tailEnd type="triangle" w="med" len="med"/>
          </a:ln>
          <a:effectLst/>
        </p:spPr>
        <p:txBody>
          <a:bodyPr wrap="none" anchor="ctr"/>
          <a:lstStyle/>
          <a:p>
            <a:endParaRPr lang="en-US" sz="1000"/>
          </a:p>
        </p:txBody>
      </p:sp>
      <p:grpSp>
        <p:nvGrpSpPr>
          <p:cNvPr id="5" name="Group 66"/>
          <p:cNvGrpSpPr>
            <a:grpSpLocks/>
          </p:cNvGrpSpPr>
          <p:nvPr/>
        </p:nvGrpSpPr>
        <p:grpSpPr bwMode="auto">
          <a:xfrm>
            <a:off x="2255737" y="3091325"/>
            <a:ext cx="277901" cy="245906"/>
            <a:chOff x="1431" y="3600"/>
            <a:chExt cx="189" cy="183"/>
          </a:xfrm>
        </p:grpSpPr>
        <p:sp>
          <p:nvSpPr>
            <p:cNvPr id="35907" name="Oval 67"/>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a:effectLst/>
          </p:spPr>
          <p:txBody>
            <a:bodyPr wrap="none" anchor="ctr"/>
            <a:lstStyle/>
            <a:p>
              <a:endParaRPr lang="en-US" sz="1000"/>
            </a:p>
          </p:txBody>
        </p:sp>
        <p:sp>
          <p:nvSpPr>
            <p:cNvPr id="35908" name="Text Box 68"/>
            <p:cNvSpPr txBox="1">
              <a:spLocks noChangeArrowheads="1"/>
            </p:cNvSpPr>
            <p:nvPr/>
          </p:nvSpPr>
          <p:spPr bwMode="auto">
            <a:xfrm>
              <a:off x="1431" y="3600"/>
              <a:ext cx="189" cy="183"/>
            </a:xfrm>
            <a:prstGeom prst="rect">
              <a:avLst/>
            </a:prstGeom>
            <a:noFill/>
            <a:ln w="9525">
              <a:noFill/>
              <a:miter lim="800000"/>
              <a:headEnd/>
              <a:tailEnd/>
            </a:ln>
            <a:effectLst/>
          </p:spPr>
          <p:txBody>
            <a:bodyPr wrap="none">
              <a:spAutoFit/>
            </a:bodyPr>
            <a:lstStyle/>
            <a:p>
              <a:r>
                <a:rPr lang="en-US" sz="1000" b="1" dirty="0">
                  <a:solidFill>
                    <a:schemeClr val="tx2"/>
                  </a:solidFill>
                  <a:latin typeface="Arial" charset="0"/>
                </a:rPr>
                <a:t>A</a:t>
              </a:r>
            </a:p>
          </p:txBody>
        </p:sp>
      </p:grpSp>
      <p:grpSp>
        <p:nvGrpSpPr>
          <p:cNvPr id="6" name="Group 69"/>
          <p:cNvGrpSpPr>
            <a:grpSpLocks/>
          </p:cNvGrpSpPr>
          <p:nvPr/>
        </p:nvGrpSpPr>
        <p:grpSpPr bwMode="auto">
          <a:xfrm>
            <a:off x="2252121" y="3367491"/>
            <a:ext cx="277899" cy="247503"/>
            <a:chOff x="1431" y="3600"/>
            <a:chExt cx="189" cy="183"/>
          </a:xfrm>
        </p:grpSpPr>
        <p:sp>
          <p:nvSpPr>
            <p:cNvPr id="35910" name="Oval 70"/>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a:effectLst/>
          </p:spPr>
          <p:txBody>
            <a:bodyPr wrap="none" anchor="ctr"/>
            <a:lstStyle/>
            <a:p>
              <a:endParaRPr lang="en-US" sz="1000"/>
            </a:p>
          </p:txBody>
        </p:sp>
        <p:sp>
          <p:nvSpPr>
            <p:cNvPr id="35911" name="Text Box 71"/>
            <p:cNvSpPr txBox="1">
              <a:spLocks noChangeArrowheads="1"/>
            </p:cNvSpPr>
            <p:nvPr/>
          </p:nvSpPr>
          <p:spPr bwMode="auto">
            <a:xfrm>
              <a:off x="1431" y="3601"/>
              <a:ext cx="189" cy="182"/>
            </a:xfrm>
            <a:prstGeom prst="rect">
              <a:avLst/>
            </a:prstGeom>
            <a:noFill/>
            <a:ln w="9525">
              <a:noFill/>
              <a:miter lim="800000"/>
              <a:headEnd/>
              <a:tailEnd/>
            </a:ln>
            <a:effectLst/>
          </p:spPr>
          <p:txBody>
            <a:bodyPr wrap="none">
              <a:spAutoFit/>
            </a:bodyPr>
            <a:lstStyle/>
            <a:p>
              <a:r>
                <a:rPr lang="en-US" sz="1000" b="1" dirty="0">
                  <a:solidFill>
                    <a:schemeClr val="tx1">
                      <a:lumMod val="50000"/>
                      <a:lumOff val="50000"/>
                    </a:schemeClr>
                  </a:solidFill>
                  <a:latin typeface="Arial" charset="0"/>
                </a:rPr>
                <a:t>B</a:t>
              </a:r>
            </a:p>
          </p:txBody>
        </p:sp>
      </p:grpSp>
      <p:grpSp>
        <p:nvGrpSpPr>
          <p:cNvPr id="7" name="Group 72"/>
          <p:cNvGrpSpPr>
            <a:grpSpLocks/>
          </p:cNvGrpSpPr>
          <p:nvPr/>
        </p:nvGrpSpPr>
        <p:grpSpPr bwMode="auto">
          <a:xfrm>
            <a:off x="2256933" y="3643657"/>
            <a:ext cx="277899" cy="245906"/>
            <a:chOff x="1431" y="3600"/>
            <a:chExt cx="189" cy="183"/>
          </a:xfrm>
        </p:grpSpPr>
        <p:sp>
          <p:nvSpPr>
            <p:cNvPr id="35913" name="Oval 73"/>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a:effectLst/>
          </p:spPr>
          <p:txBody>
            <a:bodyPr wrap="none" anchor="ctr"/>
            <a:lstStyle/>
            <a:p>
              <a:endParaRPr lang="en-US" sz="1000"/>
            </a:p>
          </p:txBody>
        </p:sp>
        <p:sp>
          <p:nvSpPr>
            <p:cNvPr id="35914" name="Text Box 74"/>
            <p:cNvSpPr txBox="1">
              <a:spLocks noChangeArrowheads="1"/>
            </p:cNvSpPr>
            <p:nvPr/>
          </p:nvSpPr>
          <p:spPr bwMode="auto">
            <a:xfrm>
              <a:off x="1431" y="3600"/>
              <a:ext cx="189" cy="183"/>
            </a:xfrm>
            <a:prstGeom prst="rect">
              <a:avLst/>
            </a:prstGeom>
            <a:noFill/>
            <a:ln w="9525">
              <a:noFill/>
              <a:miter lim="800000"/>
              <a:headEnd/>
              <a:tailEnd/>
            </a:ln>
            <a:effectLst/>
          </p:spPr>
          <p:txBody>
            <a:bodyPr wrap="none">
              <a:spAutoFit/>
            </a:bodyPr>
            <a:lstStyle/>
            <a:p>
              <a:r>
                <a:rPr lang="en-US" sz="1000" b="1" dirty="0">
                  <a:solidFill>
                    <a:schemeClr val="tx1">
                      <a:lumMod val="50000"/>
                      <a:lumOff val="50000"/>
                    </a:schemeClr>
                  </a:solidFill>
                  <a:latin typeface="Arial" charset="0"/>
                </a:rPr>
                <a:t>C</a:t>
              </a:r>
            </a:p>
          </p:txBody>
        </p:sp>
      </p:grpSp>
      <p:grpSp>
        <p:nvGrpSpPr>
          <p:cNvPr id="8" name="Group 75"/>
          <p:cNvGrpSpPr/>
          <p:nvPr/>
        </p:nvGrpSpPr>
        <p:grpSpPr>
          <a:xfrm>
            <a:off x="4800600" y="1583531"/>
            <a:ext cx="3810000" cy="3690938"/>
            <a:chOff x="3659188" y="1728788"/>
            <a:chExt cx="5027612" cy="4476750"/>
          </a:xfrm>
        </p:grpSpPr>
        <p:sp>
          <p:nvSpPr>
            <p:cNvPr id="77" name="Oval 4"/>
            <p:cNvSpPr>
              <a:spLocks noChangeArrowheads="1"/>
            </p:cNvSpPr>
            <p:nvPr/>
          </p:nvSpPr>
          <p:spPr bwMode="auto">
            <a:xfrm>
              <a:off x="3659188" y="1728788"/>
              <a:ext cx="5027612" cy="4476750"/>
            </a:xfrm>
            <a:prstGeom prst="ellipse">
              <a:avLst/>
            </a:prstGeom>
            <a:solidFill>
              <a:schemeClr val="hlink"/>
            </a:solidFill>
            <a:ln w="9525">
              <a:solidFill>
                <a:schemeClr val="tx1"/>
              </a:solidFill>
              <a:round/>
              <a:headEnd/>
              <a:tailEnd/>
            </a:ln>
            <a:effectLst/>
          </p:spPr>
          <p:txBody>
            <a:bodyPr wrap="none" anchor="ctr"/>
            <a:lstStyle/>
            <a:p>
              <a:endParaRPr lang="en-US" sz="1000"/>
            </a:p>
          </p:txBody>
        </p:sp>
        <p:sp>
          <p:nvSpPr>
            <p:cNvPr id="78" name="Oval 5"/>
            <p:cNvSpPr>
              <a:spLocks noChangeArrowheads="1"/>
            </p:cNvSpPr>
            <p:nvPr/>
          </p:nvSpPr>
          <p:spPr bwMode="auto">
            <a:xfrm>
              <a:off x="4357688" y="2354263"/>
              <a:ext cx="3654425" cy="3265487"/>
            </a:xfrm>
            <a:prstGeom prst="ellipse">
              <a:avLst/>
            </a:prstGeom>
            <a:solidFill>
              <a:schemeClr val="bg1">
                <a:lumMod val="85000"/>
              </a:schemeClr>
            </a:solidFill>
            <a:ln w="9525">
              <a:solidFill>
                <a:schemeClr val="tx1"/>
              </a:solidFill>
              <a:round/>
              <a:headEnd/>
              <a:tailEnd/>
            </a:ln>
            <a:effectLst/>
          </p:spPr>
          <p:txBody>
            <a:bodyPr wrap="none" anchor="ctr"/>
            <a:lstStyle/>
            <a:p>
              <a:pPr algn="ctr"/>
              <a:endParaRPr lang="en-US" sz="1000"/>
            </a:p>
          </p:txBody>
        </p:sp>
        <p:sp>
          <p:nvSpPr>
            <p:cNvPr id="79" name="Text Box 9"/>
            <p:cNvSpPr txBox="1">
              <a:spLocks noChangeArrowheads="1"/>
            </p:cNvSpPr>
            <p:nvPr/>
          </p:nvSpPr>
          <p:spPr bwMode="auto">
            <a:xfrm>
              <a:off x="5442764" y="1981200"/>
              <a:ext cx="1531898" cy="261313"/>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DEMOGRAPHIC</a:t>
              </a:r>
            </a:p>
          </p:txBody>
        </p:sp>
        <p:sp>
          <p:nvSpPr>
            <p:cNvPr id="80" name="Text Box 10"/>
            <p:cNvSpPr txBox="1">
              <a:spLocks noChangeArrowheads="1"/>
            </p:cNvSpPr>
            <p:nvPr/>
          </p:nvSpPr>
          <p:spPr bwMode="auto">
            <a:xfrm>
              <a:off x="5567820" y="4860925"/>
              <a:ext cx="1248448" cy="410633"/>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PRODUK</a:t>
              </a:r>
            </a:p>
            <a:p>
              <a:pPr algn="ctr">
                <a:lnSpc>
                  <a:spcPct val="80000"/>
                </a:lnSpc>
              </a:pPr>
              <a:r>
                <a:rPr lang="en-US" sz="1000" b="1">
                  <a:solidFill>
                    <a:srgbClr val="FF0000"/>
                  </a:solidFill>
                  <a:latin typeface="Arial" charset="0"/>
                </a:rPr>
                <a:t>SUBSTITUSI</a:t>
              </a:r>
            </a:p>
          </p:txBody>
        </p:sp>
        <p:sp>
          <p:nvSpPr>
            <p:cNvPr id="81" name="Text Box 11"/>
            <p:cNvSpPr txBox="1">
              <a:spLocks noChangeArrowheads="1"/>
            </p:cNvSpPr>
            <p:nvPr/>
          </p:nvSpPr>
          <p:spPr bwMode="auto">
            <a:xfrm>
              <a:off x="4342751" y="3870325"/>
              <a:ext cx="1098261" cy="261313"/>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PEMASOK</a:t>
              </a:r>
            </a:p>
          </p:txBody>
        </p:sp>
        <p:sp>
          <p:nvSpPr>
            <p:cNvPr id="82" name="Rectangle 12"/>
            <p:cNvSpPr>
              <a:spLocks noChangeArrowheads="1"/>
            </p:cNvSpPr>
            <p:nvPr/>
          </p:nvSpPr>
          <p:spPr bwMode="auto">
            <a:xfrm>
              <a:off x="5608638" y="3487738"/>
              <a:ext cx="1252537" cy="1065212"/>
            </a:xfrm>
            <a:prstGeom prst="rect">
              <a:avLst/>
            </a:prstGeom>
            <a:solidFill>
              <a:srgbClr val="66FFFF"/>
            </a:solidFill>
            <a:ln w="9525">
              <a:solidFill>
                <a:schemeClr val="tx1"/>
              </a:solidFill>
              <a:miter lim="800000"/>
              <a:headEnd/>
              <a:tailEnd/>
            </a:ln>
            <a:effectLst/>
          </p:spPr>
          <p:txBody>
            <a:bodyPr wrap="none" anchor="ctr"/>
            <a:lstStyle/>
            <a:p>
              <a:endParaRPr lang="en-US" sz="1000"/>
            </a:p>
          </p:txBody>
        </p:sp>
        <p:sp>
          <p:nvSpPr>
            <p:cNvPr id="83" name="Text Box 13"/>
            <p:cNvSpPr txBox="1">
              <a:spLocks noChangeArrowheads="1"/>
            </p:cNvSpPr>
            <p:nvPr/>
          </p:nvSpPr>
          <p:spPr bwMode="auto">
            <a:xfrm>
              <a:off x="7074275" y="3878263"/>
              <a:ext cx="994612" cy="261313"/>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PEMBELI</a:t>
              </a:r>
            </a:p>
          </p:txBody>
        </p:sp>
        <p:sp>
          <p:nvSpPr>
            <p:cNvPr id="84" name="Text Box 15"/>
            <p:cNvSpPr txBox="1">
              <a:spLocks noChangeArrowheads="1"/>
            </p:cNvSpPr>
            <p:nvPr/>
          </p:nvSpPr>
          <p:spPr bwMode="auto">
            <a:xfrm>
              <a:off x="5529213" y="2852738"/>
              <a:ext cx="1316136" cy="410633"/>
            </a:xfrm>
            <a:prstGeom prst="rect">
              <a:avLst/>
            </a:prstGeom>
            <a:noFill/>
            <a:ln w="9525">
              <a:noFill/>
              <a:miter lim="800000"/>
              <a:headEnd/>
              <a:tailEnd/>
            </a:ln>
            <a:effectLst/>
          </p:spPr>
          <p:txBody>
            <a:bodyPr wrap="none">
              <a:spAutoFit/>
            </a:bodyPr>
            <a:lstStyle/>
            <a:p>
              <a:pPr algn="ctr">
                <a:lnSpc>
                  <a:spcPct val="80000"/>
                </a:lnSpc>
              </a:pPr>
              <a:r>
                <a:rPr lang="en-US" sz="1000" b="1">
                  <a:solidFill>
                    <a:srgbClr val="FF0000"/>
                  </a:solidFill>
                  <a:latin typeface="Arial" charset="0"/>
                </a:rPr>
                <a:t>PENDATANG</a:t>
              </a:r>
            </a:p>
            <a:p>
              <a:pPr algn="ctr">
                <a:lnSpc>
                  <a:spcPct val="80000"/>
                </a:lnSpc>
              </a:pPr>
              <a:r>
                <a:rPr lang="en-US" sz="1000" b="1">
                  <a:solidFill>
                    <a:srgbClr val="FF0000"/>
                  </a:solidFill>
                  <a:latin typeface="Arial" charset="0"/>
                </a:rPr>
                <a:t>BARU</a:t>
              </a:r>
            </a:p>
          </p:txBody>
        </p:sp>
        <p:sp>
          <p:nvSpPr>
            <p:cNvPr id="85" name="Text Box 16"/>
            <p:cNvSpPr txBox="1">
              <a:spLocks noChangeArrowheads="1"/>
            </p:cNvSpPr>
            <p:nvPr/>
          </p:nvSpPr>
          <p:spPr bwMode="auto">
            <a:xfrm>
              <a:off x="7450750" y="2633663"/>
              <a:ext cx="910000" cy="410633"/>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POLITIK</a:t>
              </a:r>
            </a:p>
            <a:p>
              <a:pPr algn="ctr">
                <a:lnSpc>
                  <a:spcPct val="80000"/>
                </a:lnSpc>
              </a:pPr>
              <a:r>
                <a:rPr lang="en-US" sz="1000" b="1">
                  <a:solidFill>
                    <a:schemeClr val="bg1"/>
                  </a:solidFill>
                  <a:latin typeface="Arial" charset="0"/>
                </a:rPr>
                <a:t>HUKUM</a:t>
              </a:r>
            </a:p>
          </p:txBody>
        </p:sp>
        <p:sp>
          <p:nvSpPr>
            <p:cNvPr id="86" name="Text Box 17"/>
            <p:cNvSpPr txBox="1">
              <a:spLocks noChangeArrowheads="1"/>
            </p:cNvSpPr>
            <p:nvPr/>
          </p:nvSpPr>
          <p:spPr bwMode="auto">
            <a:xfrm>
              <a:off x="7233787" y="5227639"/>
              <a:ext cx="893077" cy="410633"/>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TEKNO-</a:t>
              </a:r>
            </a:p>
            <a:p>
              <a:pPr algn="ctr">
                <a:lnSpc>
                  <a:spcPct val="80000"/>
                </a:lnSpc>
              </a:pPr>
              <a:r>
                <a:rPr lang="en-US" sz="1000" b="1">
                  <a:solidFill>
                    <a:schemeClr val="bg1"/>
                  </a:solidFill>
                  <a:latin typeface="Arial" charset="0"/>
                </a:rPr>
                <a:t>LOGI</a:t>
              </a:r>
            </a:p>
          </p:txBody>
        </p:sp>
        <p:sp>
          <p:nvSpPr>
            <p:cNvPr id="87" name="Text Box 18"/>
            <p:cNvSpPr txBox="1">
              <a:spLocks noChangeArrowheads="1"/>
            </p:cNvSpPr>
            <p:nvPr/>
          </p:nvSpPr>
          <p:spPr bwMode="auto">
            <a:xfrm>
              <a:off x="4258069" y="5218112"/>
              <a:ext cx="1051725" cy="410633"/>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MAKRO-</a:t>
              </a:r>
            </a:p>
            <a:p>
              <a:pPr algn="ctr">
                <a:lnSpc>
                  <a:spcPct val="80000"/>
                </a:lnSpc>
              </a:pPr>
              <a:r>
                <a:rPr lang="en-US" sz="1000" b="1">
                  <a:solidFill>
                    <a:schemeClr val="bg1"/>
                  </a:solidFill>
                  <a:latin typeface="Arial" charset="0"/>
                </a:rPr>
                <a:t>EKONOMI</a:t>
              </a:r>
            </a:p>
          </p:txBody>
        </p:sp>
        <p:sp>
          <p:nvSpPr>
            <p:cNvPr id="88" name="Text Box 19"/>
            <p:cNvSpPr txBox="1">
              <a:spLocks noChangeArrowheads="1"/>
            </p:cNvSpPr>
            <p:nvPr/>
          </p:nvSpPr>
          <p:spPr bwMode="auto">
            <a:xfrm>
              <a:off x="5718275" y="5794375"/>
              <a:ext cx="958652" cy="261313"/>
            </a:xfrm>
            <a:prstGeom prst="rect">
              <a:avLst/>
            </a:prstGeom>
            <a:noFill/>
            <a:ln w="9525">
              <a:noFill/>
              <a:miter lim="800000"/>
              <a:headEnd/>
              <a:tailEnd/>
            </a:ln>
            <a:effectLst/>
          </p:spPr>
          <p:txBody>
            <a:bodyPr wrap="none">
              <a:spAutoFit/>
            </a:bodyPr>
            <a:lstStyle/>
            <a:p>
              <a:pPr algn="ctr">
                <a:lnSpc>
                  <a:spcPct val="80000"/>
                </a:lnSpc>
              </a:pPr>
              <a:r>
                <a:rPr lang="en-US" sz="1000" b="1">
                  <a:solidFill>
                    <a:schemeClr val="bg1"/>
                  </a:solidFill>
                  <a:latin typeface="Arial" charset="0"/>
                </a:rPr>
                <a:t>GLOBAL</a:t>
              </a:r>
            </a:p>
          </p:txBody>
        </p:sp>
        <p:sp>
          <p:nvSpPr>
            <p:cNvPr id="89" name="Text Box 20"/>
            <p:cNvSpPr txBox="1">
              <a:spLocks noChangeArrowheads="1"/>
            </p:cNvSpPr>
            <p:nvPr/>
          </p:nvSpPr>
          <p:spPr bwMode="auto">
            <a:xfrm>
              <a:off x="4023092" y="2659063"/>
              <a:ext cx="969229" cy="410633"/>
            </a:xfrm>
            <a:prstGeom prst="rect">
              <a:avLst/>
            </a:prstGeom>
            <a:noFill/>
            <a:ln w="9525">
              <a:noFill/>
              <a:miter lim="800000"/>
              <a:headEnd/>
              <a:tailEnd/>
            </a:ln>
            <a:effectLst/>
          </p:spPr>
          <p:txBody>
            <a:bodyPr wrap="none">
              <a:spAutoFit/>
            </a:bodyPr>
            <a:lstStyle/>
            <a:p>
              <a:pPr algn="ctr">
                <a:lnSpc>
                  <a:spcPct val="80000"/>
                </a:lnSpc>
              </a:pPr>
              <a:r>
                <a:rPr lang="en-US" sz="1000" b="1" dirty="0">
                  <a:solidFill>
                    <a:schemeClr val="bg1"/>
                  </a:solidFill>
                  <a:latin typeface="Arial" charset="0"/>
                </a:rPr>
                <a:t>SOSIAL</a:t>
              </a:r>
            </a:p>
            <a:p>
              <a:pPr algn="ctr">
                <a:lnSpc>
                  <a:spcPct val="80000"/>
                </a:lnSpc>
              </a:pPr>
              <a:r>
                <a:rPr lang="en-US" sz="1000" b="1" dirty="0">
                  <a:solidFill>
                    <a:schemeClr val="bg1"/>
                  </a:solidFill>
                  <a:latin typeface="Arial" charset="0"/>
                </a:rPr>
                <a:t>BUDAYA</a:t>
              </a:r>
            </a:p>
          </p:txBody>
        </p:sp>
        <p:grpSp>
          <p:nvGrpSpPr>
            <p:cNvPr id="9" name="Group 25"/>
            <p:cNvGrpSpPr>
              <a:grpSpLocks/>
            </p:cNvGrpSpPr>
            <p:nvPr/>
          </p:nvGrpSpPr>
          <p:grpSpPr bwMode="auto">
            <a:xfrm>
              <a:off x="5991225" y="3487739"/>
              <a:ext cx="488950" cy="323851"/>
              <a:chOff x="720" y="643"/>
              <a:chExt cx="5033" cy="3006"/>
            </a:xfrm>
          </p:grpSpPr>
          <p:sp>
            <p:nvSpPr>
              <p:cNvPr id="128" name="Freeform 26"/>
              <p:cNvSpPr>
                <a:spLocks/>
              </p:cNvSpPr>
              <p:nvPr/>
            </p:nvSpPr>
            <p:spPr bwMode="auto">
              <a:xfrm>
                <a:off x="720" y="1116"/>
                <a:ext cx="5033" cy="2533"/>
              </a:xfrm>
              <a:custGeom>
                <a:avLst/>
                <a:gdLst/>
                <a:ahLst/>
                <a:cxnLst>
                  <a:cxn ang="0">
                    <a:pos x="0" y="0"/>
                  </a:cxn>
                  <a:cxn ang="0">
                    <a:pos x="3504" y="0"/>
                  </a:cxn>
                  <a:cxn ang="0">
                    <a:pos x="5032" y="1278"/>
                  </a:cxn>
                  <a:cxn ang="0">
                    <a:pos x="3528" y="2529"/>
                  </a:cxn>
                  <a:cxn ang="0">
                    <a:pos x="0" y="2532"/>
                  </a:cxn>
                  <a:cxn ang="0">
                    <a:pos x="0" y="0"/>
                  </a:cxn>
                </a:cxnLst>
                <a:rect l="0" t="0" r="r" b="b"/>
                <a:pathLst>
                  <a:path w="5033" h="2533">
                    <a:moveTo>
                      <a:pt x="0" y="0"/>
                    </a:moveTo>
                    <a:lnTo>
                      <a:pt x="3504" y="0"/>
                    </a:lnTo>
                    <a:lnTo>
                      <a:pt x="5032" y="1278"/>
                    </a:lnTo>
                    <a:lnTo>
                      <a:pt x="3528" y="2529"/>
                    </a:lnTo>
                    <a:lnTo>
                      <a:pt x="0" y="253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9" name="Freeform 27"/>
              <p:cNvSpPr>
                <a:spLocks/>
              </p:cNvSpPr>
              <p:nvPr/>
            </p:nvSpPr>
            <p:spPr bwMode="auto">
              <a:xfrm>
                <a:off x="3852" y="1116"/>
                <a:ext cx="1900" cy="2533"/>
              </a:xfrm>
              <a:custGeom>
                <a:avLst/>
                <a:gdLst/>
                <a:ahLst/>
                <a:cxnLst>
                  <a:cxn ang="0">
                    <a:pos x="0" y="0"/>
                  </a:cxn>
                  <a:cxn ang="0">
                    <a:pos x="369" y="0"/>
                  </a:cxn>
                  <a:cxn ang="0">
                    <a:pos x="1899" y="1278"/>
                  </a:cxn>
                  <a:cxn ang="0">
                    <a:pos x="396" y="2532"/>
                  </a:cxn>
                  <a:cxn ang="0">
                    <a:pos x="0" y="2532"/>
                  </a:cxn>
                  <a:cxn ang="0">
                    <a:pos x="1500" y="1272"/>
                  </a:cxn>
                  <a:cxn ang="0">
                    <a:pos x="0" y="0"/>
                  </a:cxn>
                </a:cxnLst>
                <a:rect l="0" t="0" r="r" b="b"/>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0" name="Freeform 28"/>
              <p:cNvSpPr>
                <a:spLocks/>
              </p:cNvSpPr>
              <p:nvPr/>
            </p:nvSpPr>
            <p:spPr bwMode="auto">
              <a:xfrm>
                <a:off x="720" y="2388"/>
                <a:ext cx="4609" cy="1"/>
              </a:xfrm>
              <a:custGeom>
                <a:avLst/>
                <a:gdLst/>
                <a:ahLst/>
                <a:cxnLst>
                  <a:cxn ang="0">
                    <a:pos x="0" y="0"/>
                  </a:cxn>
                  <a:cxn ang="0">
                    <a:pos x="4608" y="0"/>
                  </a:cxn>
                </a:cxnLst>
                <a:rect l="0" t="0" r="r" b="b"/>
                <a:pathLst>
                  <a:path w="4609" h="1">
                    <a:moveTo>
                      <a:pt x="0" y="0"/>
                    </a:moveTo>
                    <a:lnTo>
                      <a:pt x="4608"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1" name="Freeform 29"/>
              <p:cNvSpPr>
                <a:spLocks/>
              </p:cNvSpPr>
              <p:nvPr/>
            </p:nvSpPr>
            <p:spPr bwMode="auto">
              <a:xfrm>
                <a:off x="720" y="2136"/>
                <a:ext cx="4330" cy="1"/>
              </a:xfrm>
              <a:custGeom>
                <a:avLst/>
                <a:gdLst/>
                <a:ahLst/>
                <a:cxnLst>
                  <a:cxn ang="0">
                    <a:pos x="0" y="0"/>
                  </a:cxn>
                  <a:cxn ang="0">
                    <a:pos x="4329" y="0"/>
                  </a:cxn>
                </a:cxnLst>
                <a:rect l="0" t="0" r="r" b="b"/>
                <a:pathLst>
                  <a:path w="4330" h="1">
                    <a:moveTo>
                      <a:pt x="0" y="0"/>
                    </a:moveTo>
                    <a:lnTo>
                      <a:pt x="4329"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2" name="Freeform 30"/>
              <p:cNvSpPr>
                <a:spLocks/>
              </p:cNvSpPr>
              <p:nvPr/>
            </p:nvSpPr>
            <p:spPr bwMode="auto">
              <a:xfrm>
                <a:off x="720" y="1764"/>
                <a:ext cx="3901" cy="1"/>
              </a:xfrm>
              <a:custGeom>
                <a:avLst/>
                <a:gdLst/>
                <a:ahLst/>
                <a:cxnLst>
                  <a:cxn ang="0">
                    <a:pos x="0" y="0"/>
                  </a:cxn>
                  <a:cxn ang="0">
                    <a:pos x="3900" y="0"/>
                  </a:cxn>
                </a:cxnLst>
                <a:rect l="0" t="0" r="r" b="b"/>
                <a:pathLst>
                  <a:path w="3901" h="1">
                    <a:moveTo>
                      <a:pt x="0" y="0"/>
                    </a:moveTo>
                    <a:lnTo>
                      <a:pt x="390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3" name="Freeform 31"/>
              <p:cNvSpPr>
                <a:spLocks/>
              </p:cNvSpPr>
              <p:nvPr/>
            </p:nvSpPr>
            <p:spPr bwMode="auto">
              <a:xfrm>
                <a:off x="720" y="1422"/>
                <a:ext cx="3493" cy="1"/>
              </a:xfrm>
              <a:custGeom>
                <a:avLst/>
                <a:gdLst/>
                <a:ahLst/>
                <a:cxnLst>
                  <a:cxn ang="0">
                    <a:pos x="0" y="0"/>
                  </a:cxn>
                  <a:cxn ang="0">
                    <a:pos x="3492" y="0"/>
                  </a:cxn>
                </a:cxnLst>
                <a:rect l="0" t="0" r="r" b="b"/>
                <a:pathLst>
                  <a:path w="3493" h="1">
                    <a:moveTo>
                      <a:pt x="0" y="0"/>
                    </a:moveTo>
                    <a:lnTo>
                      <a:pt x="3492"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4" name="Freeform 32"/>
              <p:cNvSpPr>
                <a:spLocks/>
              </p:cNvSpPr>
              <p:nvPr/>
            </p:nvSpPr>
            <p:spPr bwMode="auto">
              <a:xfrm>
                <a:off x="3852"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5" name="Freeform 33"/>
              <p:cNvSpPr>
                <a:spLocks/>
              </p:cNvSpPr>
              <p:nvPr/>
            </p:nvSpPr>
            <p:spPr bwMode="auto">
              <a:xfrm>
                <a:off x="3060"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6" name="Freeform 34"/>
              <p:cNvSpPr>
                <a:spLocks/>
              </p:cNvSpPr>
              <p:nvPr/>
            </p:nvSpPr>
            <p:spPr bwMode="auto">
              <a:xfrm>
                <a:off x="2268"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7" name="Freeform 35"/>
              <p:cNvSpPr>
                <a:spLocks/>
              </p:cNvSpPr>
              <p:nvPr/>
            </p:nvSpPr>
            <p:spPr bwMode="auto">
              <a:xfrm>
                <a:off x="1476"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38" name="Rectangle 36"/>
              <p:cNvSpPr>
                <a:spLocks noChangeArrowheads="1"/>
              </p:cNvSpPr>
              <p:nvPr/>
            </p:nvSpPr>
            <p:spPr bwMode="auto">
              <a:xfrm>
                <a:off x="1094" y="643"/>
                <a:ext cx="116" cy="58"/>
              </a:xfrm>
              <a:prstGeom prst="rect">
                <a:avLst/>
              </a:prstGeom>
              <a:solidFill>
                <a:schemeClr val="bg1"/>
              </a:solidFill>
              <a:ln w="12700">
                <a:noFill/>
                <a:miter lim="800000"/>
                <a:headEnd/>
                <a:tailEnd/>
              </a:ln>
              <a:effectLst/>
            </p:spPr>
            <p:txBody>
              <a:bodyPr wrap="none" anchor="ctr"/>
              <a:lstStyle/>
              <a:p>
                <a:endParaRPr lang="en-US" sz="1000"/>
              </a:p>
            </p:txBody>
          </p:sp>
        </p:grpSp>
        <p:grpSp>
          <p:nvGrpSpPr>
            <p:cNvPr id="10" name="Group 37"/>
            <p:cNvGrpSpPr>
              <a:grpSpLocks/>
            </p:cNvGrpSpPr>
            <p:nvPr/>
          </p:nvGrpSpPr>
          <p:grpSpPr bwMode="auto">
            <a:xfrm>
              <a:off x="5991225" y="3827464"/>
              <a:ext cx="488950" cy="323851"/>
              <a:chOff x="720" y="643"/>
              <a:chExt cx="5033" cy="3006"/>
            </a:xfrm>
          </p:grpSpPr>
          <p:sp>
            <p:nvSpPr>
              <p:cNvPr id="117" name="Freeform 38"/>
              <p:cNvSpPr>
                <a:spLocks/>
              </p:cNvSpPr>
              <p:nvPr/>
            </p:nvSpPr>
            <p:spPr bwMode="auto">
              <a:xfrm>
                <a:off x="720" y="1116"/>
                <a:ext cx="5033" cy="2533"/>
              </a:xfrm>
              <a:custGeom>
                <a:avLst/>
                <a:gdLst/>
                <a:ahLst/>
                <a:cxnLst>
                  <a:cxn ang="0">
                    <a:pos x="0" y="0"/>
                  </a:cxn>
                  <a:cxn ang="0">
                    <a:pos x="3504" y="0"/>
                  </a:cxn>
                  <a:cxn ang="0">
                    <a:pos x="5032" y="1278"/>
                  </a:cxn>
                  <a:cxn ang="0">
                    <a:pos x="3528" y="2529"/>
                  </a:cxn>
                  <a:cxn ang="0">
                    <a:pos x="0" y="2532"/>
                  </a:cxn>
                  <a:cxn ang="0">
                    <a:pos x="0" y="0"/>
                  </a:cxn>
                </a:cxnLst>
                <a:rect l="0" t="0" r="r" b="b"/>
                <a:pathLst>
                  <a:path w="5033" h="2533">
                    <a:moveTo>
                      <a:pt x="0" y="0"/>
                    </a:moveTo>
                    <a:lnTo>
                      <a:pt x="3504" y="0"/>
                    </a:lnTo>
                    <a:lnTo>
                      <a:pt x="5032" y="1278"/>
                    </a:lnTo>
                    <a:lnTo>
                      <a:pt x="3528" y="2529"/>
                    </a:lnTo>
                    <a:lnTo>
                      <a:pt x="0" y="253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8" name="Freeform 39"/>
              <p:cNvSpPr>
                <a:spLocks/>
              </p:cNvSpPr>
              <p:nvPr/>
            </p:nvSpPr>
            <p:spPr bwMode="auto">
              <a:xfrm>
                <a:off x="3852" y="1116"/>
                <a:ext cx="1900" cy="2533"/>
              </a:xfrm>
              <a:custGeom>
                <a:avLst/>
                <a:gdLst/>
                <a:ahLst/>
                <a:cxnLst>
                  <a:cxn ang="0">
                    <a:pos x="0" y="0"/>
                  </a:cxn>
                  <a:cxn ang="0">
                    <a:pos x="369" y="0"/>
                  </a:cxn>
                  <a:cxn ang="0">
                    <a:pos x="1899" y="1278"/>
                  </a:cxn>
                  <a:cxn ang="0">
                    <a:pos x="396" y="2532"/>
                  </a:cxn>
                  <a:cxn ang="0">
                    <a:pos x="0" y="2532"/>
                  </a:cxn>
                  <a:cxn ang="0">
                    <a:pos x="1500" y="1272"/>
                  </a:cxn>
                  <a:cxn ang="0">
                    <a:pos x="0" y="0"/>
                  </a:cxn>
                </a:cxnLst>
                <a:rect l="0" t="0" r="r" b="b"/>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9" name="Freeform 40"/>
              <p:cNvSpPr>
                <a:spLocks/>
              </p:cNvSpPr>
              <p:nvPr/>
            </p:nvSpPr>
            <p:spPr bwMode="auto">
              <a:xfrm>
                <a:off x="720" y="2388"/>
                <a:ext cx="4609" cy="1"/>
              </a:xfrm>
              <a:custGeom>
                <a:avLst/>
                <a:gdLst/>
                <a:ahLst/>
                <a:cxnLst>
                  <a:cxn ang="0">
                    <a:pos x="0" y="0"/>
                  </a:cxn>
                  <a:cxn ang="0">
                    <a:pos x="4608" y="0"/>
                  </a:cxn>
                </a:cxnLst>
                <a:rect l="0" t="0" r="r" b="b"/>
                <a:pathLst>
                  <a:path w="4609" h="1">
                    <a:moveTo>
                      <a:pt x="0" y="0"/>
                    </a:moveTo>
                    <a:lnTo>
                      <a:pt x="4608"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0" name="Freeform 41"/>
              <p:cNvSpPr>
                <a:spLocks/>
              </p:cNvSpPr>
              <p:nvPr/>
            </p:nvSpPr>
            <p:spPr bwMode="auto">
              <a:xfrm>
                <a:off x="720" y="2136"/>
                <a:ext cx="4330" cy="1"/>
              </a:xfrm>
              <a:custGeom>
                <a:avLst/>
                <a:gdLst/>
                <a:ahLst/>
                <a:cxnLst>
                  <a:cxn ang="0">
                    <a:pos x="0" y="0"/>
                  </a:cxn>
                  <a:cxn ang="0">
                    <a:pos x="4329" y="0"/>
                  </a:cxn>
                </a:cxnLst>
                <a:rect l="0" t="0" r="r" b="b"/>
                <a:pathLst>
                  <a:path w="4330" h="1">
                    <a:moveTo>
                      <a:pt x="0" y="0"/>
                    </a:moveTo>
                    <a:lnTo>
                      <a:pt x="4329"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1" name="Freeform 42"/>
              <p:cNvSpPr>
                <a:spLocks/>
              </p:cNvSpPr>
              <p:nvPr/>
            </p:nvSpPr>
            <p:spPr bwMode="auto">
              <a:xfrm>
                <a:off x="720" y="1764"/>
                <a:ext cx="3901" cy="1"/>
              </a:xfrm>
              <a:custGeom>
                <a:avLst/>
                <a:gdLst/>
                <a:ahLst/>
                <a:cxnLst>
                  <a:cxn ang="0">
                    <a:pos x="0" y="0"/>
                  </a:cxn>
                  <a:cxn ang="0">
                    <a:pos x="3900" y="0"/>
                  </a:cxn>
                </a:cxnLst>
                <a:rect l="0" t="0" r="r" b="b"/>
                <a:pathLst>
                  <a:path w="3901" h="1">
                    <a:moveTo>
                      <a:pt x="0" y="0"/>
                    </a:moveTo>
                    <a:lnTo>
                      <a:pt x="390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2" name="Freeform 43"/>
              <p:cNvSpPr>
                <a:spLocks/>
              </p:cNvSpPr>
              <p:nvPr/>
            </p:nvSpPr>
            <p:spPr bwMode="auto">
              <a:xfrm>
                <a:off x="720" y="1422"/>
                <a:ext cx="3493" cy="1"/>
              </a:xfrm>
              <a:custGeom>
                <a:avLst/>
                <a:gdLst/>
                <a:ahLst/>
                <a:cxnLst>
                  <a:cxn ang="0">
                    <a:pos x="0" y="0"/>
                  </a:cxn>
                  <a:cxn ang="0">
                    <a:pos x="3492" y="0"/>
                  </a:cxn>
                </a:cxnLst>
                <a:rect l="0" t="0" r="r" b="b"/>
                <a:pathLst>
                  <a:path w="3493" h="1">
                    <a:moveTo>
                      <a:pt x="0" y="0"/>
                    </a:moveTo>
                    <a:lnTo>
                      <a:pt x="3492"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3" name="Freeform 44"/>
              <p:cNvSpPr>
                <a:spLocks/>
              </p:cNvSpPr>
              <p:nvPr/>
            </p:nvSpPr>
            <p:spPr bwMode="auto">
              <a:xfrm>
                <a:off x="3852"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4" name="Freeform 45"/>
              <p:cNvSpPr>
                <a:spLocks/>
              </p:cNvSpPr>
              <p:nvPr/>
            </p:nvSpPr>
            <p:spPr bwMode="auto">
              <a:xfrm>
                <a:off x="3060"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5" name="Freeform 46"/>
              <p:cNvSpPr>
                <a:spLocks/>
              </p:cNvSpPr>
              <p:nvPr/>
            </p:nvSpPr>
            <p:spPr bwMode="auto">
              <a:xfrm>
                <a:off x="2268"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6" name="Freeform 47"/>
              <p:cNvSpPr>
                <a:spLocks/>
              </p:cNvSpPr>
              <p:nvPr/>
            </p:nvSpPr>
            <p:spPr bwMode="auto">
              <a:xfrm>
                <a:off x="1476"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27" name="Rectangle 48"/>
              <p:cNvSpPr>
                <a:spLocks noChangeArrowheads="1"/>
              </p:cNvSpPr>
              <p:nvPr/>
            </p:nvSpPr>
            <p:spPr bwMode="auto">
              <a:xfrm>
                <a:off x="1094" y="643"/>
                <a:ext cx="116" cy="58"/>
              </a:xfrm>
              <a:prstGeom prst="rect">
                <a:avLst/>
              </a:prstGeom>
              <a:solidFill>
                <a:schemeClr val="bg1"/>
              </a:solidFill>
              <a:ln w="12700">
                <a:noFill/>
                <a:miter lim="800000"/>
                <a:headEnd/>
                <a:tailEnd/>
              </a:ln>
              <a:effectLst/>
            </p:spPr>
            <p:txBody>
              <a:bodyPr wrap="none" anchor="ctr"/>
              <a:lstStyle/>
              <a:p>
                <a:endParaRPr lang="en-US" sz="1000"/>
              </a:p>
            </p:txBody>
          </p:sp>
        </p:grpSp>
        <p:grpSp>
          <p:nvGrpSpPr>
            <p:cNvPr id="11" name="Group 49"/>
            <p:cNvGrpSpPr>
              <a:grpSpLocks/>
            </p:cNvGrpSpPr>
            <p:nvPr/>
          </p:nvGrpSpPr>
          <p:grpSpPr bwMode="auto">
            <a:xfrm>
              <a:off x="5991225" y="4152901"/>
              <a:ext cx="488950" cy="323851"/>
              <a:chOff x="720" y="643"/>
              <a:chExt cx="5033" cy="3006"/>
            </a:xfrm>
          </p:grpSpPr>
          <p:sp>
            <p:nvSpPr>
              <p:cNvPr id="106" name="Freeform 50"/>
              <p:cNvSpPr>
                <a:spLocks/>
              </p:cNvSpPr>
              <p:nvPr/>
            </p:nvSpPr>
            <p:spPr bwMode="auto">
              <a:xfrm>
                <a:off x="720" y="1116"/>
                <a:ext cx="5033" cy="2533"/>
              </a:xfrm>
              <a:custGeom>
                <a:avLst/>
                <a:gdLst/>
                <a:ahLst/>
                <a:cxnLst>
                  <a:cxn ang="0">
                    <a:pos x="0" y="0"/>
                  </a:cxn>
                  <a:cxn ang="0">
                    <a:pos x="3504" y="0"/>
                  </a:cxn>
                  <a:cxn ang="0">
                    <a:pos x="5032" y="1278"/>
                  </a:cxn>
                  <a:cxn ang="0">
                    <a:pos x="3528" y="2529"/>
                  </a:cxn>
                  <a:cxn ang="0">
                    <a:pos x="0" y="2532"/>
                  </a:cxn>
                  <a:cxn ang="0">
                    <a:pos x="0" y="0"/>
                  </a:cxn>
                </a:cxnLst>
                <a:rect l="0" t="0" r="r" b="b"/>
                <a:pathLst>
                  <a:path w="5033" h="2533">
                    <a:moveTo>
                      <a:pt x="0" y="0"/>
                    </a:moveTo>
                    <a:lnTo>
                      <a:pt x="3504" y="0"/>
                    </a:lnTo>
                    <a:lnTo>
                      <a:pt x="5032" y="1278"/>
                    </a:lnTo>
                    <a:lnTo>
                      <a:pt x="3528" y="2529"/>
                    </a:lnTo>
                    <a:lnTo>
                      <a:pt x="0" y="253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07" name="Freeform 51"/>
              <p:cNvSpPr>
                <a:spLocks/>
              </p:cNvSpPr>
              <p:nvPr/>
            </p:nvSpPr>
            <p:spPr bwMode="auto">
              <a:xfrm>
                <a:off x="3852" y="1116"/>
                <a:ext cx="1900" cy="2533"/>
              </a:xfrm>
              <a:custGeom>
                <a:avLst/>
                <a:gdLst/>
                <a:ahLst/>
                <a:cxnLst>
                  <a:cxn ang="0">
                    <a:pos x="0" y="0"/>
                  </a:cxn>
                  <a:cxn ang="0">
                    <a:pos x="369" y="0"/>
                  </a:cxn>
                  <a:cxn ang="0">
                    <a:pos x="1899" y="1278"/>
                  </a:cxn>
                  <a:cxn ang="0">
                    <a:pos x="396" y="2532"/>
                  </a:cxn>
                  <a:cxn ang="0">
                    <a:pos x="0" y="2532"/>
                  </a:cxn>
                  <a:cxn ang="0">
                    <a:pos x="1500" y="1272"/>
                  </a:cxn>
                  <a:cxn ang="0">
                    <a:pos x="0" y="0"/>
                  </a:cxn>
                </a:cxnLst>
                <a:rect l="0" t="0" r="r" b="b"/>
                <a:pathLst>
                  <a:path w="1900" h="2533">
                    <a:moveTo>
                      <a:pt x="0" y="0"/>
                    </a:moveTo>
                    <a:lnTo>
                      <a:pt x="369" y="0"/>
                    </a:lnTo>
                    <a:lnTo>
                      <a:pt x="1899" y="1278"/>
                    </a:lnTo>
                    <a:lnTo>
                      <a:pt x="396" y="2532"/>
                    </a:lnTo>
                    <a:lnTo>
                      <a:pt x="0" y="2532"/>
                    </a:lnTo>
                    <a:lnTo>
                      <a:pt x="1500" y="1272"/>
                    </a:lnTo>
                    <a:lnTo>
                      <a:pt x="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08" name="Freeform 52"/>
              <p:cNvSpPr>
                <a:spLocks/>
              </p:cNvSpPr>
              <p:nvPr/>
            </p:nvSpPr>
            <p:spPr bwMode="auto">
              <a:xfrm>
                <a:off x="720" y="2388"/>
                <a:ext cx="4609" cy="1"/>
              </a:xfrm>
              <a:custGeom>
                <a:avLst/>
                <a:gdLst/>
                <a:ahLst/>
                <a:cxnLst>
                  <a:cxn ang="0">
                    <a:pos x="0" y="0"/>
                  </a:cxn>
                  <a:cxn ang="0">
                    <a:pos x="4608" y="0"/>
                  </a:cxn>
                </a:cxnLst>
                <a:rect l="0" t="0" r="r" b="b"/>
                <a:pathLst>
                  <a:path w="4609" h="1">
                    <a:moveTo>
                      <a:pt x="0" y="0"/>
                    </a:moveTo>
                    <a:lnTo>
                      <a:pt x="4608"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09" name="Freeform 53"/>
              <p:cNvSpPr>
                <a:spLocks/>
              </p:cNvSpPr>
              <p:nvPr/>
            </p:nvSpPr>
            <p:spPr bwMode="auto">
              <a:xfrm>
                <a:off x="720" y="2136"/>
                <a:ext cx="4330" cy="1"/>
              </a:xfrm>
              <a:custGeom>
                <a:avLst/>
                <a:gdLst/>
                <a:ahLst/>
                <a:cxnLst>
                  <a:cxn ang="0">
                    <a:pos x="0" y="0"/>
                  </a:cxn>
                  <a:cxn ang="0">
                    <a:pos x="4329" y="0"/>
                  </a:cxn>
                </a:cxnLst>
                <a:rect l="0" t="0" r="r" b="b"/>
                <a:pathLst>
                  <a:path w="4330" h="1">
                    <a:moveTo>
                      <a:pt x="0" y="0"/>
                    </a:moveTo>
                    <a:lnTo>
                      <a:pt x="4329"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0" name="Freeform 54"/>
              <p:cNvSpPr>
                <a:spLocks/>
              </p:cNvSpPr>
              <p:nvPr/>
            </p:nvSpPr>
            <p:spPr bwMode="auto">
              <a:xfrm>
                <a:off x="720" y="1764"/>
                <a:ext cx="3901" cy="1"/>
              </a:xfrm>
              <a:custGeom>
                <a:avLst/>
                <a:gdLst/>
                <a:ahLst/>
                <a:cxnLst>
                  <a:cxn ang="0">
                    <a:pos x="0" y="0"/>
                  </a:cxn>
                  <a:cxn ang="0">
                    <a:pos x="3900" y="0"/>
                  </a:cxn>
                </a:cxnLst>
                <a:rect l="0" t="0" r="r" b="b"/>
                <a:pathLst>
                  <a:path w="3901" h="1">
                    <a:moveTo>
                      <a:pt x="0" y="0"/>
                    </a:moveTo>
                    <a:lnTo>
                      <a:pt x="3900"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1" name="Freeform 55"/>
              <p:cNvSpPr>
                <a:spLocks/>
              </p:cNvSpPr>
              <p:nvPr/>
            </p:nvSpPr>
            <p:spPr bwMode="auto">
              <a:xfrm>
                <a:off x="720" y="1422"/>
                <a:ext cx="3493" cy="1"/>
              </a:xfrm>
              <a:custGeom>
                <a:avLst/>
                <a:gdLst/>
                <a:ahLst/>
                <a:cxnLst>
                  <a:cxn ang="0">
                    <a:pos x="0" y="0"/>
                  </a:cxn>
                  <a:cxn ang="0">
                    <a:pos x="3492" y="0"/>
                  </a:cxn>
                </a:cxnLst>
                <a:rect l="0" t="0" r="r" b="b"/>
                <a:pathLst>
                  <a:path w="3493" h="1">
                    <a:moveTo>
                      <a:pt x="0" y="0"/>
                    </a:moveTo>
                    <a:lnTo>
                      <a:pt x="3492" y="0"/>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2" name="Freeform 56"/>
              <p:cNvSpPr>
                <a:spLocks/>
              </p:cNvSpPr>
              <p:nvPr/>
            </p:nvSpPr>
            <p:spPr bwMode="auto">
              <a:xfrm>
                <a:off x="3852"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3" name="Freeform 57"/>
              <p:cNvSpPr>
                <a:spLocks/>
              </p:cNvSpPr>
              <p:nvPr/>
            </p:nvSpPr>
            <p:spPr bwMode="auto">
              <a:xfrm>
                <a:off x="3060"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4" name="Freeform 58"/>
              <p:cNvSpPr>
                <a:spLocks/>
              </p:cNvSpPr>
              <p:nvPr/>
            </p:nvSpPr>
            <p:spPr bwMode="auto">
              <a:xfrm>
                <a:off x="2268"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5" name="Freeform 59"/>
              <p:cNvSpPr>
                <a:spLocks/>
              </p:cNvSpPr>
              <p:nvPr/>
            </p:nvSpPr>
            <p:spPr bwMode="auto">
              <a:xfrm>
                <a:off x="1476" y="2400"/>
                <a:ext cx="1" cy="1249"/>
              </a:xfrm>
              <a:custGeom>
                <a:avLst/>
                <a:gdLst/>
                <a:ahLst/>
                <a:cxnLst>
                  <a:cxn ang="0">
                    <a:pos x="0" y="0"/>
                  </a:cxn>
                  <a:cxn ang="0">
                    <a:pos x="0" y="1248"/>
                  </a:cxn>
                </a:cxnLst>
                <a:rect l="0" t="0" r="r" b="b"/>
                <a:pathLst>
                  <a:path w="1" h="1249">
                    <a:moveTo>
                      <a:pt x="0" y="0"/>
                    </a:moveTo>
                    <a:lnTo>
                      <a:pt x="0" y="1248"/>
                    </a:lnTo>
                  </a:path>
                </a:pathLst>
              </a:custGeom>
              <a:solidFill>
                <a:schemeClr val="bg1"/>
              </a:solidFill>
              <a:ln w="12700" cap="rnd" cmpd="sng">
                <a:solidFill>
                  <a:schemeClr val="tx1"/>
                </a:solidFill>
                <a:prstDash val="solid"/>
                <a:round/>
                <a:headEnd type="none" w="med" len="med"/>
                <a:tailEnd type="none" w="med" len="med"/>
              </a:ln>
              <a:effectLst/>
            </p:spPr>
            <p:txBody>
              <a:bodyPr/>
              <a:lstStyle/>
              <a:p>
                <a:endParaRPr lang="en-US" sz="1000"/>
              </a:p>
            </p:txBody>
          </p:sp>
          <p:sp>
            <p:nvSpPr>
              <p:cNvPr id="116" name="Rectangle 60"/>
              <p:cNvSpPr>
                <a:spLocks noChangeArrowheads="1"/>
              </p:cNvSpPr>
              <p:nvPr/>
            </p:nvSpPr>
            <p:spPr bwMode="auto">
              <a:xfrm>
                <a:off x="1094" y="643"/>
                <a:ext cx="116" cy="58"/>
              </a:xfrm>
              <a:prstGeom prst="rect">
                <a:avLst/>
              </a:prstGeom>
              <a:solidFill>
                <a:schemeClr val="bg1"/>
              </a:solidFill>
              <a:ln w="12700">
                <a:noFill/>
                <a:miter lim="800000"/>
                <a:headEnd/>
                <a:tailEnd/>
              </a:ln>
              <a:effectLst/>
            </p:spPr>
            <p:txBody>
              <a:bodyPr wrap="none" anchor="ctr"/>
              <a:lstStyle/>
              <a:p>
                <a:endParaRPr lang="en-US" sz="1000"/>
              </a:p>
            </p:txBody>
          </p:sp>
        </p:grpSp>
        <p:sp>
          <p:nvSpPr>
            <p:cNvPr id="93" name="Freeform 62"/>
            <p:cNvSpPr>
              <a:spLocks/>
            </p:cNvSpPr>
            <p:nvPr/>
          </p:nvSpPr>
          <p:spPr bwMode="auto">
            <a:xfrm>
              <a:off x="5300663" y="3968750"/>
              <a:ext cx="320675" cy="1588"/>
            </a:xfrm>
            <a:custGeom>
              <a:avLst/>
              <a:gdLst/>
              <a:ahLst/>
              <a:cxnLst>
                <a:cxn ang="0">
                  <a:pos x="0" y="2"/>
                </a:cxn>
                <a:cxn ang="0">
                  <a:pos x="165" y="0"/>
                </a:cxn>
              </a:cxnLst>
              <a:rect l="0" t="0" r="r" b="b"/>
              <a:pathLst>
                <a:path w="165" h="2">
                  <a:moveTo>
                    <a:pt x="0" y="2"/>
                  </a:moveTo>
                  <a:lnTo>
                    <a:pt x="165" y="0"/>
                  </a:lnTo>
                </a:path>
              </a:pathLst>
            </a:custGeom>
            <a:noFill/>
            <a:ln w="9525">
              <a:solidFill>
                <a:srgbClr val="FF0000"/>
              </a:solidFill>
              <a:round/>
              <a:headEnd type="none" w="med" len="med"/>
              <a:tailEnd type="triangle" w="med" len="med"/>
            </a:ln>
            <a:effectLst/>
          </p:spPr>
          <p:txBody>
            <a:bodyPr wrap="none" anchor="ctr"/>
            <a:lstStyle/>
            <a:p>
              <a:endParaRPr lang="en-US" sz="1000"/>
            </a:p>
          </p:txBody>
        </p:sp>
        <p:sp>
          <p:nvSpPr>
            <p:cNvPr id="94" name="Freeform 63"/>
            <p:cNvSpPr>
              <a:spLocks/>
            </p:cNvSpPr>
            <p:nvPr/>
          </p:nvSpPr>
          <p:spPr bwMode="auto">
            <a:xfrm>
              <a:off x="6872288" y="3968750"/>
              <a:ext cx="296862" cy="1588"/>
            </a:xfrm>
            <a:custGeom>
              <a:avLst/>
              <a:gdLst/>
              <a:ahLst/>
              <a:cxnLst>
                <a:cxn ang="0">
                  <a:pos x="154" y="2"/>
                </a:cxn>
                <a:cxn ang="0">
                  <a:pos x="0" y="0"/>
                </a:cxn>
              </a:cxnLst>
              <a:rect l="0" t="0" r="r" b="b"/>
              <a:pathLst>
                <a:path w="154" h="2">
                  <a:moveTo>
                    <a:pt x="154" y="2"/>
                  </a:moveTo>
                  <a:lnTo>
                    <a:pt x="0" y="0"/>
                  </a:lnTo>
                </a:path>
              </a:pathLst>
            </a:custGeom>
            <a:noFill/>
            <a:ln w="9525">
              <a:solidFill>
                <a:srgbClr val="FF0000"/>
              </a:solidFill>
              <a:round/>
              <a:headEnd type="none" w="med" len="med"/>
              <a:tailEnd type="triangle" w="med" len="med"/>
            </a:ln>
            <a:effectLst/>
          </p:spPr>
          <p:txBody>
            <a:bodyPr wrap="none" anchor="ctr"/>
            <a:lstStyle/>
            <a:p>
              <a:endParaRPr lang="en-US" sz="1000"/>
            </a:p>
          </p:txBody>
        </p:sp>
        <p:sp>
          <p:nvSpPr>
            <p:cNvPr id="95" name="Line 64"/>
            <p:cNvSpPr>
              <a:spLocks noChangeShapeType="1"/>
            </p:cNvSpPr>
            <p:nvPr/>
          </p:nvSpPr>
          <p:spPr bwMode="auto">
            <a:xfrm>
              <a:off x="6178550" y="3184525"/>
              <a:ext cx="0" cy="234950"/>
            </a:xfrm>
            <a:prstGeom prst="line">
              <a:avLst/>
            </a:prstGeom>
            <a:noFill/>
            <a:ln w="9525">
              <a:solidFill>
                <a:srgbClr val="FF0000"/>
              </a:solidFill>
              <a:round/>
              <a:headEnd/>
              <a:tailEnd type="triangle" w="med" len="med"/>
            </a:ln>
            <a:effectLst/>
          </p:spPr>
          <p:txBody>
            <a:bodyPr wrap="none" anchor="ctr"/>
            <a:lstStyle/>
            <a:p>
              <a:endParaRPr lang="en-US" sz="1000"/>
            </a:p>
          </p:txBody>
        </p:sp>
        <p:sp>
          <p:nvSpPr>
            <p:cNvPr id="96" name="Freeform 65"/>
            <p:cNvSpPr>
              <a:spLocks/>
            </p:cNvSpPr>
            <p:nvPr/>
          </p:nvSpPr>
          <p:spPr bwMode="auto">
            <a:xfrm>
              <a:off x="6213475" y="4611688"/>
              <a:ext cx="7938" cy="263525"/>
            </a:xfrm>
            <a:custGeom>
              <a:avLst/>
              <a:gdLst/>
              <a:ahLst/>
              <a:cxnLst>
                <a:cxn ang="0">
                  <a:pos x="0" y="161"/>
                </a:cxn>
                <a:cxn ang="0">
                  <a:pos x="4" y="0"/>
                </a:cxn>
              </a:cxnLst>
              <a:rect l="0" t="0" r="r" b="b"/>
              <a:pathLst>
                <a:path w="4" h="161">
                  <a:moveTo>
                    <a:pt x="0" y="161"/>
                  </a:moveTo>
                  <a:lnTo>
                    <a:pt x="4" y="0"/>
                  </a:lnTo>
                </a:path>
              </a:pathLst>
            </a:custGeom>
            <a:noFill/>
            <a:ln w="9525">
              <a:solidFill>
                <a:srgbClr val="FF0000"/>
              </a:solidFill>
              <a:round/>
              <a:headEnd type="none" w="med" len="med"/>
              <a:tailEnd type="triangle" w="med" len="med"/>
            </a:ln>
            <a:effectLst/>
          </p:spPr>
          <p:txBody>
            <a:bodyPr wrap="none" anchor="ctr"/>
            <a:lstStyle/>
            <a:p>
              <a:endParaRPr lang="en-US" sz="1000"/>
            </a:p>
          </p:txBody>
        </p:sp>
        <p:grpSp>
          <p:nvGrpSpPr>
            <p:cNvPr id="12" name="Group 66"/>
            <p:cNvGrpSpPr>
              <a:grpSpLocks/>
            </p:cNvGrpSpPr>
            <p:nvPr/>
          </p:nvGrpSpPr>
          <p:grpSpPr bwMode="auto">
            <a:xfrm>
              <a:off x="6032499" y="3557598"/>
              <a:ext cx="366713" cy="298260"/>
              <a:chOff x="1431" y="3600"/>
              <a:chExt cx="189" cy="183"/>
            </a:xfrm>
          </p:grpSpPr>
          <p:sp>
            <p:nvSpPr>
              <p:cNvPr id="104" name="Oval 67"/>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a:effectLst/>
            </p:spPr>
            <p:txBody>
              <a:bodyPr wrap="none" anchor="ctr"/>
              <a:lstStyle/>
              <a:p>
                <a:endParaRPr lang="en-US" sz="1000"/>
              </a:p>
            </p:txBody>
          </p:sp>
          <p:sp>
            <p:nvSpPr>
              <p:cNvPr id="105" name="Text Box 68"/>
              <p:cNvSpPr txBox="1">
                <a:spLocks noChangeArrowheads="1"/>
              </p:cNvSpPr>
              <p:nvPr/>
            </p:nvSpPr>
            <p:spPr bwMode="auto">
              <a:xfrm>
                <a:off x="1431" y="3600"/>
                <a:ext cx="189" cy="183"/>
              </a:xfrm>
              <a:prstGeom prst="rect">
                <a:avLst/>
              </a:prstGeom>
              <a:noFill/>
              <a:ln w="9525">
                <a:noFill/>
                <a:miter lim="800000"/>
                <a:headEnd/>
                <a:tailEnd/>
              </a:ln>
              <a:effectLst/>
            </p:spPr>
            <p:txBody>
              <a:bodyPr wrap="none">
                <a:spAutoFit/>
              </a:bodyPr>
              <a:lstStyle/>
              <a:p>
                <a:r>
                  <a:rPr lang="en-US" sz="1000" b="1" dirty="0" smtClean="0">
                    <a:solidFill>
                      <a:schemeClr val="tx1">
                        <a:lumMod val="50000"/>
                        <a:lumOff val="50000"/>
                      </a:schemeClr>
                    </a:solidFill>
                    <a:latin typeface="Arial" charset="0"/>
                  </a:rPr>
                  <a:t>D</a:t>
                </a:r>
                <a:endParaRPr lang="en-US" sz="1000" b="1" dirty="0">
                  <a:solidFill>
                    <a:schemeClr val="tx1">
                      <a:lumMod val="50000"/>
                      <a:lumOff val="50000"/>
                    </a:schemeClr>
                  </a:solidFill>
                  <a:latin typeface="Arial" charset="0"/>
                </a:endParaRPr>
              </a:p>
            </p:txBody>
          </p:sp>
        </p:grpSp>
        <p:grpSp>
          <p:nvGrpSpPr>
            <p:cNvPr id="13" name="Group 69"/>
            <p:cNvGrpSpPr>
              <a:grpSpLocks/>
            </p:cNvGrpSpPr>
            <p:nvPr/>
          </p:nvGrpSpPr>
          <p:grpSpPr bwMode="auto">
            <a:xfrm>
              <a:off x="6027744" y="3892533"/>
              <a:ext cx="355071" cy="300196"/>
              <a:chOff x="1431" y="3600"/>
              <a:chExt cx="183" cy="183"/>
            </a:xfrm>
          </p:grpSpPr>
          <p:sp>
            <p:nvSpPr>
              <p:cNvPr id="102" name="Oval 70"/>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a:effectLst/>
            </p:spPr>
            <p:txBody>
              <a:bodyPr wrap="none" anchor="ctr"/>
              <a:lstStyle/>
              <a:p>
                <a:endParaRPr lang="en-US" sz="1000"/>
              </a:p>
            </p:txBody>
          </p:sp>
          <p:sp>
            <p:nvSpPr>
              <p:cNvPr id="103" name="Text Box 71"/>
              <p:cNvSpPr txBox="1">
                <a:spLocks noChangeArrowheads="1"/>
              </p:cNvSpPr>
              <p:nvPr/>
            </p:nvSpPr>
            <p:spPr bwMode="auto">
              <a:xfrm>
                <a:off x="1431" y="3601"/>
                <a:ext cx="183" cy="182"/>
              </a:xfrm>
              <a:prstGeom prst="rect">
                <a:avLst/>
              </a:prstGeom>
              <a:noFill/>
              <a:ln w="9525">
                <a:noFill/>
                <a:miter lim="800000"/>
                <a:headEnd/>
                <a:tailEnd/>
              </a:ln>
              <a:effectLst/>
            </p:spPr>
            <p:txBody>
              <a:bodyPr wrap="none">
                <a:spAutoFit/>
              </a:bodyPr>
              <a:lstStyle/>
              <a:p>
                <a:r>
                  <a:rPr lang="en-US" sz="1000" b="1" dirty="0" smtClean="0">
                    <a:solidFill>
                      <a:schemeClr val="tx1">
                        <a:lumMod val="50000"/>
                        <a:lumOff val="50000"/>
                      </a:schemeClr>
                    </a:solidFill>
                    <a:latin typeface="Arial" charset="0"/>
                  </a:rPr>
                  <a:t>E</a:t>
                </a:r>
                <a:endParaRPr lang="en-US" sz="1000" b="1" dirty="0">
                  <a:solidFill>
                    <a:schemeClr val="tx1">
                      <a:lumMod val="50000"/>
                      <a:lumOff val="50000"/>
                    </a:schemeClr>
                  </a:solidFill>
                  <a:latin typeface="Arial" charset="0"/>
                </a:endParaRPr>
              </a:p>
            </p:txBody>
          </p:sp>
        </p:grpSp>
        <p:grpSp>
          <p:nvGrpSpPr>
            <p:cNvPr id="14" name="Group 72"/>
            <p:cNvGrpSpPr>
              <a:grpSpLocks/>
            </p:cNvGrpSpPr>
            <p:nvPr/>
          </p:nvGrpSpPr>
          <p:grpSpPr bwMode="auto">
            <a:xfrm>
              <a:off x="6034096" y="4227523"/>
              <a:ext cx="366713" cy="298260"/>
              <a:chOff x="1431" y="3600"/>
              <a:chExt cx="189" cy="183"/>
            </a:xfrm>
          </p:grpSpPr>
          <p:sp>
            <p:nvSpPr>
              <p:cNvPr id="100" name="Oval 73"/>
              <p:cNvSpPr>
                <a:spLocks noChangeArrowheads="1"/>
              </p:cNvSpPr>
              <p:nvPr/>
            </p:nvSpPr>
            <p:spPr bwMode="auto">
              <a:xfrm>
                <a:off x="1440" y="3600"/>
                <a:ext cx="144" cy="144"/>
              </a:xfrm>
              <a:prstGeom prst="ellipse">
                <a:avLst/>
              </a:prstGeom>
              <a:solidFill>
                <a:schemeClr val="bg2"/>
              </a:solidFill>
              <a:ln w="9525">
                <a:solidFill>
                  <a:schemeClr val="tx1"/>
                </a:solidFill>
                <a:round/>
                <a:headEnd/>
                <a:tailEnd/>
              </a:ln>
              <a:effectLst/>
            </p:spPr>
            <p:txBody>
              <a:bodyPr wrap="none" anchor="ctr"/>
              <a:lstStyle/>
              <a:p>
                <a:endParaRPr lang="en-US" sz="1000"/>
              </a:p>
            </p:txBody>
          </p:sp>
          <p:sp>
            <p:nvSpPr>
              <p:cNvPr id="101" name="Text Box 74"/>
              <p:cNvSpPr txBox="1">
                <a:spLocks noChangeArrowheads="1"/>
              </p:cNvSpPr>
              <p:nvPr/>
            </p:nvSpPr>
            <p:spPr bwMode="auto">
              <a:xfrm>
                <a:off x="1431" y="3600"/>
                <a:ext cx="189" cy="183"/>
              </a:xfrm>
              <a:prstGeom prst="rect">
                <a:avLst/>
              </a:prstGeom>
              <a:noFill/>
              <a:ln w="9525">
                <a:noFill/>
                <a:miter lim="800000"/>
                <a:headEnd/>
                <a:tailEnd/>
              </a:ln>
              <a:effectLst/>
            </p:spPr>
            <p:txBody>
              <a:bodyPr wrap="none">
                <a:spAutoFit/>
              </a:bodyPr>
              <a:lstStyle/>
              <a:p>
                <a:r>
                  <a:rPr lang="en-US" sz="1000" b="1" dirty="0" smtClean="0">
                    <a:solidFill>
                      <a:schemeClr val="tx2"/>
                    </a:solidFill>
                    <a:latin typeface="Arial" charset="0"/>
                  </a:rPr>
                  <a:t>A</a:t>
                </a:r>
                <a:endParaRPr lang="en-US" sz="1000" b="1" dirty="0">
                  <a:solidFill>
                    <a:schemeClr val="tx2"/>
                  </a:solidFill>
                  <a:latin typeface="Arial" charset="0"/>
                </a:endParaRPr>
              </a:p>
            </p:txBody>
          </p:sp>
        </p:grpSp>
      </p:grpSp>
      <p:sp>
        <p:nvSpPr>
          <p:cNvPr id="140" name="TextBox 139"/>
          <p:cNvSpPr txBox="1"/>
          <p:nvPr/>
        </p:nvSpPr>
        <p:spPr>
          <a:xfrm>
            <a:off x="1295400" y="5486400"/>
            <a:ext cx="2209800" cy="584775"/>
          </a:xfrm>
          <a:prstGeom prst="rect">
            <a:avLst/>
          </a:prstGeom>
          <a:noFill/>
        </p:spPr>
        <p:txBody>
          <a:bodyPr wrap="square" rtlCol="0">
            <a:spAutoFit/>
          </a:bodyPr>
          <a:lstStyle/>
          <a:p>
            <a:pPr algn="ctr"/>
            <a:r>
              <a:rPr lang="en-US" sz="1600" dirty="0" smtClean="0"/>
              <a:t>Negara I</a:t>
            </a:r>
          </a:p>
          <a:p>
            <a:pPr algn="ctr"/>
            <a:r>
              <a:rPr lang="en-US" sz="1600" dirty="0" smtClean="0"/>
              <a:t>(Home Country Co. A)</a:t>
            </a:r>
            <a:endParaRPr lang="en-US" sz="1600" dirty="0"/>
          </a:p>
        </p:txBody>
      </p:sp>
      <p:sp>
        <p:nvSpPr>
          <p:cNvPr id="141" name="TextBox 140"/>
          <p:cNvSpPr txBox="1"/>
          <p:nvPr/>
        </p:nvSpPr>
        <p:spPr>
          <a:xfrm>
            <a:off x="5791200" y="5486400"/>
            <a:ext cx="1905000" cy="584775"/>
          </a:xfrm>
          <a:prstGeom prst="rect">
            <a:avLst/>
          </a:prstGeom>
          <a:noFill/>
        </p:spPr>
        <p:txBody>
          <a:bodyPr wrap="square" rtlCol="0">
            <a:spAutoFit/>
          </a:bodyPr>
          <a:lstStyle/>
          <a:p>
            <a:pPr algn="ctr"/>
            <a:r>
              <a:rPr lang="en-US" sz="1600" dirty="0" smtClean="0"/>
              <a:t>Negara II</a:t>
            </a:r>
          </a:p>
          <a:p>
            <a:pPr algn="ctr"/>
            <a:r>
              <a:rPr lang="en-US" sz="1600" dirty="0" smtClean="0"/>
              <a:t>(Host Country Co. A)</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ppt_x"/>
                                          </p:val>
                                        </p:tav>
                                        <p:tav tm="100000">
                                          <p:val>
                                            <p:strVal val="#ppt_x"/>
                                          </p:val>
                                        </p:tav>
                                      </p:tavLst>
                                    </p:anim>
                                    <p:anim calcmode="lin" valueType="num">
                                      <p:cBhvr additive="base">
                                        <p:cTn id="8" dur="500" fill="hold"/>
                                        <p:tgtEl>
                                          <p:spTgt spid="358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rmAutofit fontScale="90000"/>
          </a:bodyPr>
          <a:lstStyle/>
          <a:p>
            <a:pPr eaLnBrk="1" hangingPunct="1"/>
            <a:r>
              <a:rPr lang="en-US" smtClean="0">
                <a:latin typeface="Arial" charset="0"/>
                <a:cs typeface="Arial" charset="0"/>
              </a:rPr>
              <a:t>Some Opportunities and Threats</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Wingdings" pitchFamily="2" charset="2"/>
              <a:buChar char="v"/>
              <a:defRPr/>
            </a:pPr>
            <a:r>
              <a:rPr lang="en-US" dirty="0" smtClean="0">
                <a:ea typeface="+mn-ea"/>
              </a:rPr>
              <a:t>Computer hacker problems are increasing.</a:t>
            </a:r>
          </a:p>
          <a:p>
            <a:pPr eaLnBrk="1" fontAlgn="auto" hangingPunct="1">
              <a:spcAft>
                <a:spcPts val="0"/>
              </a:spcAft>
              <a:buFont typeface="Wingdings" pitchFamily="2" charset="2"/>
              <a:buChar char="v"/>
              <a:defRPr/>
            </a:pPr>
            <a:r>
              <a:rPr lang="en-US" dirty="0" smtClean="0">
                <a:ea typeface="+mn-ea"/>
              </a:rPr>
              <a:t>Intense price competition is plaguing most firms.</a:t>
            </a:r>
          </a:p>
          <a:p>
            <a:pPr eaLnBrk="1" fontAlgn="auto" hangingPunct="1">
              <a:spcAft>
                <a:spcPts val="0"/>
              </a:spcAft>
              <a:buFont typeface="Wingdings" pitchFamily="2" charset="2"/>
              <a:buChar char="v"/>
              <a:defRPr/>
            </a:pPr>
            <a:r>
              <a:rPr lang="en-US" dirty="0" smtClean="0">
                <a:ea typeface="+mn-ea"/>
              </a:rPr>
              <a:t>Unemployment and underemployment rates remain high.</a:t>
            </a:r>
          </a:p>
          <a:p>
            <a:pPr eaLnBrk="1" fontAlgn="auto" hangingPunct="1">
              <a:spcAft>
                <a:spcPts val="0"/>
              </a:spcAft>
              <a:buFont typeface="Wingdings" pitchFamily="2" charset="2"/>
              <a:buChar char="v"/>
              <a:defRPr/>
            </a:pPr>
            <a:r>
              <a:rPr lang="en-US" dirty="0" smtClean="0">
                <a:ea typeface="+mn-ea"/>
              </a:rPr>
              <a:t>Interest rates are rising.</a:t>
            </a:r>
          </a:p>
          <a:p>
            <a:pPr eaLnBrk="1" fontAlgn="auto" hangingPunct="1">
              <a:spcAft>
                <a:spcPts val="0"/>
              </a:spcAft>
              <a:buFont typeface="Wingdings" pitchFamily="2" charset="2"/>
              <a:buChar char="v"/>
              <a:defRPr/>
            </a:pPr>
            <a:r>
              <a:rPr lang="en-US" dirty="0" smtClean="0">
                <a:ea typeface="+mn-ea"/>
              </a:rPr>
              <a:t>Product life cycles are becoming shorter.</a:t>
            </a:r>
          </a:p>
          <a:p>
            <a:pPr eaLnBrk="1" fontAlgn="auto" hangingPunct="1">
              <a:spcAft>
                <a:spcPts val="0"/>
              </a:spcAft>
              <a:buFont typeface="Wingdings" pitchFamily="2" charset="2"/>
              <a:buChar char="v"/>
              <a:defRPr/>
            </a:pPr>
            <a:r>
              <a:rPr lang="en-US" dirty="0" smtClean="0">
                <a:ea typeface="+mn-ea"/>
              </a:rPr>
              <a:t>State and local governments are financially weak.</a:t>
            </a:r>
          </a:p>
        </p:txBody>
      </p:sp>
      <p:sp>
        <p:nvSpPr>
          <p:cNvPr id="49156" name="Slide Number Placeholder 3"/>
          <p:cNvSpPr>
            <a:spLocks noGrp="1"/>
          </p:cNvSpPr>
          <p:nvPr>
            <p:ph type="sldNum" sz="quarter" idx="12"/>
          </p:nvPr>
        </p:nvSpPr>
        <p:spPr bwMode="auto">
          <a:noFill/>
          <a:ln>
            <a:miter lim="800000"/>
            <a:headEnd/>
            <a:tailEnd/>
          </a:ln>
        </p:spPr>
        <p:txBody>
          <a:bodyPr/>
          <a:lstStyle/>
          <a:p>
            <a:r>
              <a:rPr lang="en-US"/>
              <a:t>1-</a:t>
            </a:r>
            <a:fld id="{99B529D2-B612-4033-85F5-D5116FC36221}" type="slidenum">
              <a:rPr lang="en-US"/>
              <a:pPr/>
              <a:t>19</a:t>
            </a:fld>
            <a:endParaRPr lang="en-US"/>
          </a:p>
        </p:txBody>
      </p:sp>
      <p:sp>
        <p:nvSpPr>
          <p:cNvPr id="49157"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8610600" cy="6278642"/>
          </a:xfrm>
          <a:prstGeom prst="rect">
            <a:avLst/>
          </a:prstGeom>
        </p:spPr>
        <p:txBody>
          <a:bodyPr wrap="square">
            <a:spAutoFit/>
          </a:bodyPr>
          <a:lstStyle/>
          <a:p>
            <a:pPr algn="ctr"/>
            <a:r>
              <a:rPr lang="en-US" sz="2400" dirty="0" smtClean="0">
                <a:latin typeface="Arial" pitchFamily="34" charset="0"/>
                <a:cs typeface="Arial" pitchFamily="34" charset="0"/>
                <a:sym typeface="Wingdings" pitchFamily="2" charset="2"/>
              </a:rPr>
              <a:t>MANAJEMEN STRATEJIK DAN RENCANA STRATEJIK </a:t>
            </a:r>
          </a:p>
          <a:p>
            <a:pPr algn="ctr"/>
            <a:r>
              <a:rPr lang="en-US" dirty="0" smtClean="0">
                <a:latin typeface="Arial" pitchFamily="34" charset="0"/>
                <a:cs typeface="Arial" pitchFamily="34" charset="0"/>
                <a:sym typeface="Wingdings" pitchFamily="2" charset="2"/>
              </a:rPr>
              <a:t>	</a:t>
            </a:r>
          </a:p>
          <a:p>
            <a:pPr marL="115888" indent="-115888">
              <a:lnSpc>
                <a:spcPct val="150000"/>
              </a:lnSpc>
              <a:buFont typeface="Arial" pitchFamily="34" charset="0"/>
              <a:buChar char="•"/>
            </a:pPr>
            <a:r>
              <a:rPr lang="en-US" sz="2000" dirty="0" err="1" smtClean="0">
                <a:latin typeface="Arial" pitchFamily="34" charset="0"/>
                <a:cs typeface="Arial" pitchFamily="34" charset="0"/>
                <a:sym typeface="Wingdings" pitchFamily="2" charset="2"/>
              </a:rPr>
              <a:t>Dewasa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ini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semakin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banyak</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perusahaan</a:t>
            </a:r>
            <a:r>
              <a:rPr lang="en-US" sz="2000" dirty="0" smtClean="0">
                <a:latin typeface="Arial" pitchFamily="34" charset="0"/>
                <a:cs typeface="Arial" pitchFamily="34" charset="0"/>
                <a:sym typeface="Wingdings" pitchFamily="2" charset="2"/>
              </a:rPr>
              <a:t> yang </a:t>
            </a:r>
            <a:r>
              <a:rPr lang="en-US" sz="2000" dirty="0" err="1" smtClean="0">
                <a:latin typeface="Arial" pitchFamily="34" charset="0"/>
                <a:cs typeface="Arial" pitchFamily="34" charset="0"/>
                <a:sym typeface="Wingdings" pitchFamily="2" charset="2"/>
              </a:rPr>
              <a:t>dituntut</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memiliki</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dokumen</a:t>
            </a:r>
            <a:r>
              <a:rPr lang="en-US" sz="2000" b="1"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Rencana</a:t>
            </a:r>
            <a:r>
              <a:rPr lang="en-US" sz="2000" b="1" dirty="0" smtClean="0">
                <a:latin typeface="Arial" pitchFamily="34" charset="0"/>
                <a:cs typeface="Arial" pitchFamily="34" charset="0"/>
                <a:sym typeface="Wingdings" pitchFamily="2" charset="2"/>
              </a:rPr>
              <a:t> Stratejik</a:t>
            </a:r>
            <a:r>
              <a:rPr lang="en-US" sz="2000" dirty="0" smtClean="0">
                <a:latin typeface="Arial" pitchFamily="34" charset="0"/>
                <a:cs typeface="Arial" pitchFamily="34" charset="0"/>
                <a:sym typeface="Wingdings" pitchFamily="2" charset="2"/>
              </a:rPr>
              <a:t> (</a:t>
            </a:r>
            <a:r>
              <a:rPr lang="en-US" sz="2000" i="1" dirty="0">
                <a:latin typeface="Arial" pitchFamily="34" charset="0"/>
                <a:cs typeface="Arial" pitchFamily="34" charset="0"/>
                <a:sym typeface="Wingdings" pitchFamily="2" charset="2"/>
              </a:rPr>
              <a:t>s</a:t>
            </a:r>
            <a:r>
              <a:rPr lang="en-US" sz="2000" i="1" dirty="0" smtClean="0">
                <a:latin typeface="Arial" pitchFamily="34" charset="0"/>
                <a:cs typeface="Arial" pitchFamily="34" charset="0"/>
                <a:sym typeface="Wingdings" pitchFamily="2" charset="2"/>
              </a:rPr>
              <a:t>trategic </a:t>
            </a:r>
            <a:r>
              <a:rPr lang="en-US" sz="2000" i="1" dirty="0">
                <a:latin typeface="Arial" pitchFamily="34" charset="0"/>
                <a:cs typeface="Arial" pitchFamily="34" charset="0"/>
                <a:sym typeface="Wingdings" pitchFamily="2" charset="2"/>
              </a:rPr>
              <a:t>p</a:t>
            </a:r>
            <a:r>
              <a:rPr lang="en-US" sz="2000" i="1" dirty="0" smtClean="0">
                <a:latin typeface="Arial" pitchFamily="34" charset="0"/>
                <a:cs typeface="Arial" pitchFamily="34" charset="0"/>
                <a:sym typeface="Wingdings" pitchFamily="2" charset="2"/>
              </a:rPr>
              <a:t>lan</a:t>
            </a:r>
            <a:r>
              <a:rPr lang="en-US" sz="2000" dirty="0" smtClean="0">
                <a:latin typeface="Arial" pitchFamily="34" charset="0"/>
                <a:cs typeface="Arial" pitchFamily="34" charset="0"/>
                <a:sym typeface="Wingdings" pitchFamily="2" charset="2"/>
              </a:rPr>
              <a:t>). </a:t>
            </a:r>
          </a:p>
          <a:p>
            <a:pPr marL="115888" indent="-115888">
              <a:lnSpc>
                <a:spcPct val="150000"/>
              </a:lnSpc>
              <a:buFont typeface="Arial" pitchFamily="34" charset="0"/>
              <a:buChar char="•"/>
            </a:pPr>
            <a:endParaRPr lang="en-US" sz="2000" dirty="0" smtClean="0">
              <a:latin typeface="Arial" pitchFamily="34" charset="0"/>
              <a:cs typeface="Arial" pitchFamily="34" charset="0"/>
              <a:sym typeface="Wingdings" pitchFamily="2" charset="2"/>
            </a:endParaRPr>
          </a:p>
          <a:p>
            <a:pPr marL="115888" indent="-115888">
              <a:lnSpc>
                <a:spcPct val="150000"/>
              </a:lnSpc>
              <a:buFont typeface="Arial" pitchFamily="34" charset="0"/>
              <a:buChar char="•"/>
            </a:pPr>
            <a:r>
              <a:rPr lang="en-US" sz="2000" dirty="0" smtClean="0">
                <a:latin typeface="Arial" pitchFamily="34" charset="0"/>
                <a:cs typeface="Arial" pitchFamily="34" charset="0"/>
                <a:sym typeface="Wingdings" pitchFamily="2" charset="2"/>
              </a:rPr>
              <a:t>Di </a:t>
            </a:r>
            <a:r>
              <a:rPr lang="en-US" sz="2000" dirty="0" err="1" smtClean="0">
                <a:latin typeface="Arial" pitchFamily="34" charset="0"/>
                <a:cs typeface="Arial" pitchFamily="34" charset="0"/>
                <a:sym typeface="Wingdings" pitchFamily="2" charset="2"/>
              </a:rPr>
              <a:t>industri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perbankan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misalnya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Peraturan</a:t>
            </a:r>
            <a:r>
              <a:rPr lang="en-US" sz="2000" dirty="0" smtClean="0">
                <a:latin typeface="Arial" pitchFamily="34" charset="0"/>
                <a:cs typeface="Arial" pitchFamily="34" charset="0"/>
                <a:sym typeface="Wingdings" pitchFamily="2" charset="2"/>
              </a:rPr>
              <a:t> Bank Indonesia (PBI) </a:t>
            </a:r>
            <a:r>
              <a:rPr lang="en-US" sz="2000" dirty="0" err="1" smtClean="0">
                <a:latin typeface="Arial" pitchFamily="34" charset="0"/>
                <a:cs typeface="Arial" pitchFamily="34" charset="0"/>
                <a:sym typeface="Wingdings" pitchFamily="2" charset="2"/>
              </a:rPr>
              <a:t>mengharuskan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setiap</a:t>
            </a:r>
            <a:r>
              <a:rPr lang="en-US" sz="2000" dirty="0" smtClean="0">
                <a:latin typeface="Arial" pitchFamily="34" charset="0"/>
                <a:cs typeface="Arial" pitchFamily="34" charset="0"/>
                <a:sym typeface="Wingdings" pitchFamily="2" charset="2"/>
              </a:rPr>
              <a:t> bank </a:t>
            </a:r>
            <a:r>
              <a:rPr lang="en-US" sz="2000" dirty="0" err="1" smtClean="0">
                <a:latin typeface="Arial" pitchFamily="34" charset="0"/>
                <a:cs typeface="Arial" pitchFamily="34" charset="0"/>
                <a:sym typeface="Wingdings" pitchFamily="2" charset="2"/>
              </a:rPr>
              <a:t>membuat</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Rencana</a:t>
            </a:r>
            <a:r>
              <a:rPr lang="en-US" sz="2000" b="1" dirty="0" smtClean="0">
                <a:latin typeface="Arial" pitchFamily="34" charset="0"/>
                <a:cs typeface="Arial" pitchFamily="34" charset="0"/>
                <a:sym typeface="Wingdings" pitchFamily="2" charset="2"/>
              </a:rPr>
              <a:t> Bisnis Bank </a:t>
            </a:r>
            <a:r>
              <a:rPr lang="en-US" sz="2000" dirty="0" smtClean="0">
                <a:latin typeface="Arial" pitchFamily="34" charset="0"/>
                <a:cs typeface="Arial" pitchFamily="34" charset="0"/>
                <a:sym typeface="Wingdings" pitchFamily="2" charset="2"/>
              </a:rPr>
              <a:t>(RBB), yang </a:t>
            </a:r>
            <a:r>
              <a:rPr lang="en-US" sz="2000" dirty="0" err="1" smtClean="0">
                <a:latin typeface="Arial" pitchFamily="34" charset="0"/>
                <a:cs typeface="Arial" pitchFamily="34" charset="0"/>
                <a:sym typeface="Wingdings" pitchFamily="2" charset="2"/>
              </a:rPr>
              <a:t>dhi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adalah</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dokumen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a:t>
            </a:r>
            <a:r>
              <a:rPr lang="en-US" sz="2000" dirty="0" err="1" smtClean="0">
                <a:latin typeface="Arial" pitchFamily="34" charset="0"/>
                <a:cs typeface="Arial" pitchFamily="34" charset="0"/>
                <a:sym typeface="Wingdings" pitchFamily="2" charset="2"/>
              </a:rPr>
              <a:t>itu</a:t>
            </a:r>
            <a:r>
              <a:rPr lang="en-US" sz="2000" dirty="0" smtClean="0">
                <a:latin typeface="Arial" pitchFamily="34" charset="0"/>
                <a:cs typeface="Arial" pitchFamily="34" charset="0"/>
                <a:sym typeface="Wingdings" pitchFamily="2" charset="2"/>
              </a:rPr>
              <a:t>. </a:t>
            </a:r>
          </a:p>
          <a:p>
            <a:pPr marL="115888" indent="-115888">
              <a:lnSpc>
                <a:spcPct val="150000"/>
              </a:lnSpc>
            </a:pPr>
            <a:endParaRPr lang="en-US" sz="2000" dirty="0" smtClean="0">
              <a:latin typeface="Arial" pitchFamily="34" charset="0"/>
              <a:cs typeface="Arial" pitchFamily="34" charset="0"/>
              <a:sym typeface="Wingdings" pitchFamily="2" charset="2"/>
            </a:endParaRPr>
          </a:p>
          <a:p>
            <a:pPr marL="115888" indent="-115888">
              <a:lnSpc>
                <a:spcPct val="150000"/>
              </a:lnSpc>
              <a:buFont typeface="Arial" pitchFamily="34" charset="0"/>
              <a:buChar char="•"/>
            </a:pPr>
            <a:r>
              <a:rPr lang="en-US" sz="2000" dirty="0" smtClean="0">
                <a:latin typeface="Arial" pitchFamily="34" charset="0"/>
                <a:cs typeface="Arial" pitchFamily="34" charset="0"/>
                <a:sym typeface="Wingdings" pitchFamily="2" charset="2"/>
              </a:rPr>
              <a:t>Manajemen Stratejik (</a:t>
            </a:r>
            <a:r>
              <a:rPr lang="en-US" sz="2000" i="1" dirty="0" smtClean="0">
                <a:latin typeface="Arial" pitchFamily="34" charset="0"/>
                <a:cs typeface="Arial" pitchFamily="34" charset="0"/>
                <a:sym typeface="Wingdings" pitchFamily="2" charset="2"/>
              </a:rPr>
              <a:t>strategic management</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adalah</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proses</a:t>
            </a:r>
            <a:r>
              <a:rPr lang="en-US" sz="2000" dirty="0" smtClean="0">
                <a:latin typeface="Arial" pitchFamily="34" charset="0"/>
                <a:cs typeface="Arial" pitchFamily="34" charset="0"/>
                <a:sym typeface="Wingdings" pitchFamily="2" charset="2"/>
              </a:rPr>
              <a:t> yang </a:t>
            </a:r>
            <a:r>
              <a:rPr lang="en-US" sz="2000" dirty="0" err="1" smtClean="0">
                <a:latin typeface="Arial" pitchFamily="34" charset="0"/>
                <a:cs typeface="Arial" pitchFamily="34" charset="0"/>
                <a:sym typeface="Wingdings" pitchFamily="2" charset="2"/>
              </a:rPr>
              <a:t>dijalankan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perusahaan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untuk</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melakukan</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analisis</a:t>
            </a:r>
            <a:r>
              <a:rPr lang="en-US" sz="2000" b="1"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stratejik</a:t>
            </a:r>
            <a:r>
              <a:rPr lang="en-US" sz="2000" b="1"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lingkungan</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merumuskan</a:t>
            </a:r>
            <a:r>
              <a:rPr lang="en-US" sz="2000" b="1"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strategi</a:t>
            </a:r>
            <a:r>
              <a:rPr lang="en-US" sz="2000" b="1"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implementasinya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ke</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dalam</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dokumen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a:t>
            </a:r>
            <a:r>
              <a:rPr lang="en-US" sz="2000" b="1" dirty="0" err="1" smtClean="0">
                <a:latin typeface="Arial" pitchFamily="34" charset="0"/>
                <a:cs typeface="Arial" pitchFamily="34" charset="0"/>
                <a:sym typeface="Wingdings" pitchFamily="2" charset="2"/>
              </a:rPr>
              <a:t>mengimplementasikan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dokumen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a:t>
            </a:r>
            <a:r>
              <a:rPr lang="en-US" sz="2000" dirty="0" err="1" smtClean="0">
                <a:latin typeface="Arial" pitchFamily="34" charset="0"/>
                <a:cs typeface="Arial" pitchFamily="34" charset="0"/>
                <a:sym typeface="Wingdings" pitchFamily="2" charset="2"/>
              </a:rPr>
              <a:t>itu</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dan</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mengevaluasi</a:t>
            </a:r>
            <a:r>
              <a:rPr lang="en-US" sz="2000" dirty="0" err="1" smtClean="0">
                <a:latin typeface="Arial" pitchFamily="34" charset="0"/>
                <a:cs typeface="Arial" pitchFamily="34" charset="0"/>
                <a:sym typeface="Wingdings" pitchFamily="2" charset="2"/>
              </a:rPr>
              <a:t>nya</a:t>
            </a:r>
            <a:r>
              <a:rPr lang="en-US" sz="2000" dirty="0" smtClean="0">
                <a:latin typeface="Arial" pitchFamily="34" charset="0"/>
                <a:cs typeface="Arial" pitchFamily="34" charset="0"/>
                <a:sym typeface="Wingdings" pitchFamily="2" charset="2"/>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51203" name="Content Placeholder 2"/>
          <p:cNvSpPr>
            <a:spLocks noGrp="1"/>
          </p:cNvSpPr>
          <p:nvPr>
            <p:ph idx="1"/>
          </p:nvPr>
        </p:nvSpPr>
        <p:spPr/>
        <p:txBody>
          <a:bodyPr/>
          <a:lstStyle/>
          <a:p>
            <a:pPr eaLnBrk="1" hangingPunct="1"/>
            <a:r>
              <a:rPr lang="en-US" b="1" smtClean="0">
                <a:latin typeface="Arial" charset="0"/>
                <a:cs typeface="Arial" charset="0"/>
              </a:rPr>
              <a:t>Internal strengths and internal weaknesses </a:t>
            </a:r>
          </a:p>
          <a:p>
            <a:pPr lvl="1" eaLnBrk="1" hangingPunct="1"/>
            <a:r>
              <a:rPr lang="en-US" smtClean="0">
                <a:latin typeface="Arial" charset="0"/>
                <a:cs typeface="Arial" charset="0"/>
              </a:rPr>
              <a:t>an organization’s controllable activities that are performed especially well or poorly</a:t>
            </a:r>
          </a:p>
          <a:p>
            <a:pPr lvl="1" eaLnBrk="1" hangingPunct="1"/>
            <a:r>
              <a:rPr lang="en-US" smtClean="0">
                <a:latin typeface="Arial" charset="0"/>
                <a:cs typeface="Arial" charset="0"/>
              </a:rPr>
              <a:t>determined relative to competitors</a:t>
            </a:r>
          </a:p>
        </p:txBody>
      </p:sp>
      <p:sp>
        <p:nvSpPr>
          <p:cNvPr id="51204" name="Slide Number Placeholder 3"/>
          <p:cNvSpPr>
            <a:spLocks noGrp="1"/>
          </p:cNvSpPr>
          <p:nvPr>
            <p:ph type="sldNum" sz="quarter" idx="12"/>
          </p:nvPr>
        </p:nvSpPr>
        <p:spPr bwMode="auto">
          <a:noFill/>
          <a:ln>
            <a:miter lim="800000"/>
            <a:headEnd/>
            <a:tailEnd/>
          </a:ln>
        </p:spPr>
        <p:txBody>
          <a:bodyPr/>
          <a:lstStyle/>
          <a:p>
            <a:r>
              <a:rPr lang="en-US"/>
              <a:t>1-</a:t>
            </a:r>
            <a:fld id="{0B716C59-2DF2-4E4C-97D0-A6EBCB838B36}" type="slidenum">
              <a:rPr lang="en-US"/>
              <a:pPr/>
              <a:t>20</a:t>
            </a:fld>
            <a:endParaRPr lang="en-US"/>
          </a:p>
        </p:txBody>
      </p:sp>
      <p:sp>
        <p:nvSpPr>
          <p:cNvPr id="51205"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53251" name="Content Placeholder 2"/>
          <p:cNvSpPr>
            <a:spLocks noGrp="1"/>
          </p:cNvSpPr>
          <p:nvPr>
            <p:ph idx="1"/>
          </p:nvPr>
        </p:nvSpPr>
        <p:spPr/>
        <p:txBody>
          <a:bodyPr/>
          <a:lstStyle/>
          <a:p>
            <a:pPr eaLnBrk="1" hangingPunct="1"/>
            <a:r>
              <a:rPr lang="en-US" b="1" smtClean="0">
                <a:latin typeface="Arial" charset="0"/>
                <a:cs typeface="Arial" charset="0"/>
              </a:rPr>
              <a:t>Objectives</a:t>
            </a:r>
            <a:r>
              <a:rPr lang="en-US" smtClean="0">
                <a:latin typeface="Arial" charset="0"/>
                <a:cs typeface="Arial" charset="0"/>
              </a:rPr>
              <a:t> </a:t>
            </a:r>
          </a:p>
          <a:p>
            <a:pPr lvl="1" eaLnBrk="1" hangingPunct="1"/>
            <a:r>
              <a:rPr lang="en-US" smtClean="0">
                <a:latin typeface="Arial" charset="0"/>
                <a:cs typeface="Arial" charset="0"/>
              </a:rPr>
              <a:t>specific results that an organization seeks to achieve in pursuing its basic mission</a:t>
            </a:r>
          </a:p>
          <a:p>
            <a:pPr lvl="1" eaLnBrk="1" hangingPunct="1"/>
            <a:r>
              <a:rPr lang="en-US" smtClean="0">
                <a:latin typeface="Arial" charset="0"/>
                <a:cs typeface="Arial" charset="0"/>
              </a:rPr>
              <a:t>long-term means more than one year</a:t>
            </a:r>
          </a:p>
          <a:p>
            <a:pPr lvl="1" eaLnBrk="1" hangingPunct="1"/>
            <a:r>
              <a:rPr lang="en-US" smtClean="0">
                <a:latin typeface="Arial" charset="0"/>
                <a:cs typeface="Arial" charset="0"/>
              </a:rPr>
              <a:t>should be challenging, measurable, consistent, reasonable, and clear</a:t>
            </a:r>
          </a:p>
        </p:txBody>
      </p:sp>
      <p:sp>
        <p:nvSpPr>
          <p:cNvPr id="53252" name="Slide Number Placeholder 3"/>
          <p:cNvSpPr>
            <a:spLocks noGrp="1"/>
          </p:cNvSpPr>
          <p:nvPr>
            <p:ph type="sldNum" sz="quarter" idx="12"/>
          </p:nvPr>
        </p:nvSpPr>
        <p:spPr bwMode="auto">
          <a:noFill/>
          <a:ln>
            <a:miter lim="800000"/>
            <a:headEnd/>
            <a:tailEnd/>
          </a:ln>
        </p:spPr>
        <p:txBody>
          <a:bodyPr/>
          <a:lstStyle/>
          <a:p>
            <a:r>
              <a:rPr lang="en-US"/>
              <a:t>1-</a:t>
            </a:r>
            <a:fld id="{BBFC7C10-E8B3-42C1-A9D7-D8F3B01DC7CA}" type="slidenum">
              <a:rPr lang="en-US"/>
              <a:pPr/>
              <a:t>21</a:t>
            </a:fld>
            <a:endParaRPr lang="en-US"/>
          </a:p>
        </p:txBody>
      </p:sp>
      <p:sp>
        <p:nvSpPr>
          <p:cNvPr id="53253"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55299" name="Content Placeholder 2"/>
          <p:cNvSpPr>
            <a:spLocks noGrp="1"/>
          </p:cNvSpPr>
          <p:nvPr>
            <p:ph idx="1"/>
          </p:nvPr>
        </p:nvSpPr>
        <p:spPr/>
        <p:txBody>
          <a:bodyPr/>
          <a:lstStyle/>
          <a:p>
            <a:pPr eaLnBrk="1" hangingPunct="1"/>
            <a:r>
              <a:rPr lang="en-US" b="1" smtClean="0">
                <a:latin typeface="Arial" charset="0"/>
                <a:cs typeface="Arial" charset="0"/>
              </a:rPr>
              <a:t>Strategies</a:t>
            </a:r>
            <a:r>
              <a:rPr lang="en-US" smtClean="0">
                <a:latin typeface="Arial" charset="0"/>
                <a:cs typeface="Arial" charset="0"/>
              </a:rPr>
              <a:t> </a:t>
            </a:r>
          </a:p>
          <a:p>
            <a:pPr lvl="1" eaLnBrk="1" hangingPunct="1"/>
            <a:r>
              <a:rPr lang="en-US" smtClean="0">
                <a:latin typeface="Arial" charset="0"/>
                <a:cs typeface="Arial" charset="0"/>
              </a:rPr>
              <a:t>the means by which long-term objectives will be achieved</a:t>
            </a:r>
          </a:p>
          <a:p>
            <a:pPr lvl="1" eaLnBrk="1" hangingPunct="1"/>
            <a:r>
              <a:rPr lang="en-US" smtClean="0">
                <a:latin typeface="Arial" charset="0"/>
                <a:cs typeface="Arial" charset="0"/>
              </a:rPr>
              <a:t>may include geographic expansion, diversification, acquisition, product development, market </a:t>
            </a:r>
            <a:r>
              <a:rPr lang="fr-FR" smtClean="0">
                <a:latin typeface="Arial" charset="0"/>
                <a:cs typeface="Arial" charset="0"/>
              </a:rPr>
              <a:t>penetration, retrenchment, divestiture, liquidation, and joint ventures</a:t>
            </a:r>
            <a:endParaRPr lang="en-US" smtClean="0">
              <a:latin typeface="Arial" charset="0"/>
              <a:cs typeface="Arial" charset="0"/>
            </a:endParaRPr>
          </a:p>
        </p:txBody>
      </p:sp>
      <p:sp>
        <p:nvSpPr>
          <p:cNvPr id="55300" name="Slide Number Placeholder 3"/>
          <p:cNvSpPr>
            <a:spLocks noGrp="1"/>
          </p:cNvSpPr>
          <p:nvPr>
            <p:ph type="sldNum" sz="quarter" idx="12"/>
          </p:nvPr>
        </p:nvSpPr>
        <p:spPr bwMode="auto">
          <a:noFill/>
          <a:ln>
            <a:miter lim="800000"/>
            <a:headEnd/>
            <a:tailEnd/>
          </a:ln>
        </p:spPr>
        <p:txBody>
          <a:bodyPr/>
          <a:lstStyle/>
          <a:p>
            <a:r>
              <a:rPr lang="en-US"/>
              <a:t>1-</a:t>
            </a:r>
            <a:fld id="{0A1DF1C7-FABD-44ED-A772-B57A389740C5}" type="slidenum">
              <a:rPr lang="en-US"/>
              <a:pPr/>
              <a:t>22</a:t>
            </a:fld>
            <a:endParaRPr lang="en-US"/>
          </a:p>
        </p:txBody>
      </p:sp>
      <p:sp>
        <p:nvSpPr>
          <p:cNvPr id="55301"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solidFill>
                  <a:schemeClr val="accent1">
                    <a:lumMod val="50000"/>
                  </a:schemeClr>
                </a:solidFill>
                <a:ea typeface="+mj-ea"/>
              </a:rPr>
              <a:t>Sample Strategies in Action in 2011</a:t>
            </a:r>
          </a:p>
        </p:txBody>
      </p:sp>
      <p:sp>
        <p:nvSpPr>
          <p:cNvPr id="59395" name="Slide Number Placeholder 2"/>
          <p:cNvSpPr>
            <a:spLocks noGrp="1"/>
          </p:cNvSpPr>
          <p:nvPr>
            <p:ph type="sldNum" sz="quarter" idx="11"/>
          </p:nvPr>
        </p:nvSpPr>
        <p:spPr bwMode="auto">
          <a:noFill/>
          <a:ln>
            <a:miter lim="800000"/>
            <a:headEnd/>
            <a:tailEnd/>
          </a:ln>
        </p:spPr>
        <p:txBody>
          <a:bodyPr/>
          <a:lstStyle/>
          <a:p>
            <a:r>
              <a:rPr lang="en-US"/>
              <a:t>1-</a:t>
            </a:r>
            <a:fld id="{EC34D1C2-6A4C-4EEA-B62B-4103EF6DF8C7}" type="slidenum">
              <a:rPr lang="en-US"/>
              <a:pPr/>
              <a:t>23</a:t>
            </a:fld>
            <a:endParaRPr lang="en-US"/>
          </a:p>
        </p:txBody>
      </p:sp>
      <p:pic>
        <p:nvPicPr>
          <p:cNvPr id="59396" name="Picture 2"/>
          <p:cNvPicPr>
            <a:picLocks noChangeAspect="1" noChangeArrowheads="1"/>
          </p:cNvPicPr>
          <p:nvPr/>
        </p:nvPicPr>
        <p:blipFill>
          <a:blip r:embed="rId3" cstate="print"/>
          <a:srcRect/>
          <a:stretch>
            <a:fillRect/>
          </a:stretch>
        </p:blipFill>
        <p:spPr bwMode="auto">
          <a:xfrm>
            <a:off x="274638" y="1671638"/>
            <a:ext cx="8594725" cy="4672012"/>
          </a:xfrm>
          <a:prstGeom prst="rect">
            <a:avLst/>
          </a:prstGeom>
          <a:noFill/>
          <a:ln w="9525">
            <a:noFill/>
            <a:miter lim="800000"/>
            <a:headEnd/>
            <a:tailEnd/>
          </a:ln>
        </p:spPr>
      </p:pic>
      <p:sp>
        <p:nvSpPr>
          <p:cNvPr id="59397" name="Footer Placeholder 2"/>
          <p:cNvSpPr>
            <a:spLocks noGrp="1"/>
          </p:cNvSpPr>
          <p:nvPr>
            <p:ph type="ftr" sz="quarter" idx="10"/>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57347" name="Content Placeholder 2"/>
          <p:cNvSpPr>
            <a:spLocks noGrp="1"/>
          </p:cNvSpPr>
          <p:nvPr>
            <p:ph idx="1"/>
          </p:nvPr>
        </p:nvSpPr>
        <p:spPr/>
        <p:txBody>
          <a:bodyPr/>
          <a:lstStyle/>
          <a:p>
            <a:pPr eaLnBrk="1" hangingPunct="1"/>
            <a:r>
              <a:rPr lang="en-US" b="1" smtClean="0">
                <a:latin typeface="Arial" charset="0"/>
                <a:cs typeface="Arial" charset="0"/>
              </a:rPr>
              <a:t>Annual objectives </a:t>
            </a:r>
          </a:p>
          <a:p>
            <a:pPr lvl="1" eaLnBrk="1" hangingPunct="1"/>
            <a:r>
              <a:rPr lang="en-US" smtClean="0">
                <a:latin typeface="Arial" charset="0"/>
                <a:cs typeface="Arial" charset="0"/>
              </a:rPr>
              <a:t>short-term milestones that organizations must achieve to reach long-term objectives </a:t>
            </a:r>
          </a:p>
          <a:p>
            <a:pPr lvl="1" eaLnBrk="1" hangingPunct="1"/>
            <a:r>
              <a:rPr lang="en-US" smtClean="0">
                <a:latin typeface="Arial" charset="0"/>
                <a:cs typeface="Arial" charset="0"/>
              </a:rPr>
              <a:t>should be measurable, quantitative, challenging, realistic, consistent, and prioritized</a:t>
            </a:r>
          </a:p>
          <a:p>
            <a:pPr lvl="1" eaLnBrk="1" hangingPunct="1"/>
            <a:r>
              <a:rPr lang="en-US" smtClean="0">
                <a:latin typeface="Arial" charset="0"/>
                <a:cs typeface="Arial" charset="0"/>
              </a:rPr>
              <a:t>should be established at the corporate, divisional, and functional levels in a large organization</a:t>
            </a:r>
          </a:p>
        </p:txBody>
      </p:sp>
      <p:sp>
        <p:nvSpPr>
          <p:cNvPr id="57348" name="Slide Number Placeholder 3"/>
          <p:cNvSpPr>
            <a:spLocks noGrp="1"/>
          </p:cNvSpPr>
          <p:nvPr>
            <p:ph type="sldNum" sz="quarter" idx="12"/>
          </p:nvPr>
        </p:nvSpPr>
        <p:spPr bwMode="auto">
          <a:noFill/>
          <a:ln>
            <a:miter lim="800000"/>
            <a:headEnd/>
            <a:tailEnd/>
          </a:ln>
        </p:spPr>
        <p:txBody>
          <a:bodyPr/>
          <a:lstStyle/>
          <a:p>
            <a:r>
              <a:rPr lang="en-US"/>
              <a:t>1-</a:t>
            </a:r>
            <a:fld id="{FE950058-61B4-41B0-98C0-746F36B49CA3}" type="slidenum">
              <a:rPr lang="en-US"/>
              <a:pPr/>
              <a:t>24</a:t>
            </a:fld>
            <a:endParaRPr lang="en-US"/>
          </a:p>
        </p:txBody>
      </p:sp>
      <p:sp>
        <p:nvSpPr>
          <p:cNvPr id="57349"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accent1">
                    <a:lumMod val="50000"/>
                  </a:schemeClr>
                </a:solidFill>
                <a:ea typeface="+mj-ea"/>
              </a:rPr>
              <a:t>Key Terms in Strategic Management</a:t>
            </a:r>
          </a:p>
        </p:txBody>
      </p:sp>
      <p:sp>
        <p:nvSpPr>
          <p:cNvPr id="61443" name="Content Placeholder 2"/>
          <p:cNvSpPr>
            <a:spLocks noGrp="1"/>
          </p:cNvSpPr>
          <p:nvPr>
            <p:ph idx="1"/>
          </p:nvPr>
        </p:nvSpPr>
        <p:spPr/>
        <p:txBody>
          <a:bodyPr/>
          <a:lstStyle/>
          <a:p>
            <a:pPr eaLnBrk="1" hangingPunct="1"/>
            <a:r>
              <a:rPr lang="en-US" b="1" smtClean="0">
                <a:latin typeface="Arial" charset="0"/>
                <a:cs typeface="Arial" charset="0"/>
              </a:rPr>
              <a:t>Policies</a:t>
            </a:r>
          </a:p>
          <a:p>
            <a:pPr lvl="1" eaLnBrk="1" hangingPunct="1"/>
            <a:r>
              <a:rPr lang="en-US" smtClean="0">
                <a:latin typeface="Arial" charset="0"/>
                <a:cs typeface="Arial" charset="0"/>
              </a:rPr>
              <a:t>the means by which annual objectives will be achieved</a:t>
            </a:r>
          </a:p>
          <a:p>
            <a:pPr lvl="1" eaLnBrk="1" hangingPunct="1"/>
            <a:r>
              <a:rPr lang="en-US" smtClean="0">
                <a:latin typeface="Arial" charset="0"/>
                <a:cs typeface="Arial" charset="0"/>
              </a:rPr>
              <a:t>include guidelines, rules, and procedures established to support efforts to achieve stated objectives</a:t>
            </a:r>
          </a:p>
          <a:p>
            <a:pPr lvl="1" eaLnBrk="1" hangingPunct="1"/>
            <a:r>
              <a:rPr lang="en-US" smtClean="0">
                <a:latin typeface="Arial" charset="0"/>
                <a:cs typeface="Arial" charset="0"/>
              </a:rPr>
              <a:t>guides to decision making and address repetitive or recurring situations</a:t>
            </a:r>
          </a:p>
        </p:txBody>
      </p:sp>
      <p:sp>
        <p:nvSpPr>
          <p:cNvPr id="61444" name="Slide Number Placeholder 3"/>
          <p:cNvSpPr>
            <a:spLocks noGrp="1"/>
          </p:cNvSpPr>
          <p:nvPr>
            <p:ph type="sldNum" sz="quarter" idx="12"/>
          </p:nvPr>
        </p:nvSpPr>
        <p:spPr bwMode="auto">
          <a:noFill/>
          <a:ln>
            <a:miter lim="800000"/>
            <a:headEnd/>
            <a:tailEnd/>
          </a:ln>
        </p:spPr>
        <p:txBody>
          <a:bodyPr/>
          <a:lstStyle/>
          <a:p>
            <a:r>
              <a:rPr lang="en-US"/>
              <a:t>1-</a:t>
            </a:r>
            <a:fld id="{A48BE10B-E6A5-4957-9C79-AC0E66CCE48B}" type="slidenum">
              <a:rPr lang="en-US"/>
              <a:pPr/>
              <a:t>25</a:t>
            </a:fld>
            <a:endParaRPr lang="en-US"/>
          </a:p>
        </p:txBody>
      </p:sp>
      <p:sp>
        <p:nvSpPr>
          <p:cNvPr id="61445"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r>
              <a:rPr lang="en-US" dirty="0" smtClean="0">
                <a:solidFill>
                  <a:schemeClr val="accent1">
                    <a:lumMod val="50000"/>
                  </a:schemeClr>
                </a:solidFill>
                <a:ea typeface="+mj-ea"/>
              </a:rPr>
              <a:t>Key Terms in Strategic Management</a:t>
            </a:r>
            <a:endParaRPr lang="en-US" dirty="0" smtClean="0">
              <a:latin typeface="Arial" charset="0"/>
              <a:cs typeface="Arial" charset="0"/>
            </a:endParaRPr>
          </a:p>
        </p:txBody>
      </p:sp>
      <p:sp>
        <p:nvSpPr>
          <p:cNvPr id="23555" name="Content Placeholder 2"/>
          <p:cNvSpPr>
            <a:spLocks noGrp="1"/>
          </p:cNvSpPr>
          <p:nvPr>
            <p:ph idx="1"/>
          </p:nvPr>
        </p:nvSpPr>
        <p:spPr/>
        <p:txBody>
          <a:bodyPr/>
          <a:lstStyle/>
          <a:p>
            <a:pPr eaLnBrk="1" hangingPunct="1"/>
            <a:r>
              <a:rPr lang="en-US" smtClean="0">
                <a:latin typeface="Arial" charset="0"/>
                <a:cs typeface="Arial" charset="0"/>
              </a:rPr>
              <a:t>A </a:t>
            </a:r>
            <a:r>
              <a:rPr lang="en-US" smtClean="0">
                <a:solidFill>
                  <a:srgbClr val="558ED5"/>
                </a:solidFill>
                <a:latin typeface="Arial" charset="0"/>
                <a:cs typeface="Arial" charset="0"/>
              </a:rPr>
              <a:t>strategic plan </a:t>
            </a:r>
            <a:r>
              <a:rPr lang="en-US" smtClean="0">
                <a:latin typeface="Arial" charset="0"/>
                <a:cs typeface="Arial" charset="0"/>
              </a:rPr>
              <a:t>is a company’s game plan.</a:t>
            </a:r>
          </a:p>
          <a:p>
            <a:pPr eaLnBrk="1" hangingPunct="1"/>
            <a:r>
              <a:rPr lang="en-US" smtClean="0">
                <a:latin typeface="Arial" charset="0"/>
                <a:cs typeface="Arial" charset="0"/>
              </a:rPr>
              <a:t>A strategic plan results from tough managerial choices among numerous </a:t>
            </a:r>
            <a:r>
              <a:rPr lang="en-US" smtClean="0">
                <a:solidFill>
                  <a:srgbClr val="558ED5"/>
                </a:solidFill>
                <a:latin typeface="Arial" charset="0"/>
                <a:cs typeface="Arial" charset="0"/>
              </a:rPr>
              <a:t>good alternatives</a:t>
            </a:r>
            <a:r>
              <a:rPr lang="en-US" smtClean="0">
                <a:latin typeface="Arial" charset="0"/>
                <a:cs typeface="Arial" charset="0"/>
              </a:rPr>
              <a:t>, and it signals commitment to specific markets, policies, procedures, and operations.</a:t>
            </a:r>
          </a:p>
        </p:txBody>
      </p:sp>
      <p:sp>
        <p:nvSpPr>
          <p:cNvPr id="23556" name="Slide Number Placeholder 3"/>
          <p:cNvSpPr>
            <a:spLocks noGrp="1"/>
          </p:cNvSpPr>
          <p:nvPr>
            <p:ph type="sldNum" sz="quarter" idx="12"/>
          </p:nvPr>
        </p:nvSpPr>
        <p:spPr bwMode="auto">
          <a:noFill/>
          <a:ln>
            <a:miter lim="800000"/>
            <a:headEnd/>
            <a:tailEnd/>
          </a:ln>
        </p:spPr>
        <p:txBody>
          <a:bodyPr/>
          <a:lstStyle/>
          <a:p>
            <a:r>
              <a:rPr lang="en-US"/>
              <a:t>1-</a:t>
            </a:r>
            <a:fld id="{6A542923-395E-499B-B1EE-6827C4D5C18F}" type="slidenum">
              <a:rPr lang="en-US"/>
              <a:pPr/>
              <a:t>26</a:t>
            </a:fld>
            <a:endParaRPr lang="en-US"/>
          </a:p>
        </p:txBody>
      </p:sp>
      <p:sp>
        <p:nvSpPr>
          <p:cNvPr id="23557"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solidFill>
                  <a:schemeClr val="accent1">
                    <a:lumMod val="50000"/>
                  </a:schemeClr>
                </a:solidFill>
                <a:ea typeface="+mj-ea"/>
              </a:rPr>
              <a:t>The Strategic-Management Model</a:t>
            </a:r>
          </a:p>
        </p:txBody>
      </p:sp>
      <p:graphicFrame>
        <p:nvGraphicFramePr>
          <p:cNvPr id="5" name="Content Placeholder 4"/>
          <p:cNvGraphicFramePr>
            <a:graphicFrameLocks noGrp="1"/>
          </p:cNvGraphicFramePr>
          <p:nvPr>
            <p:ph idx="1"/>
          </p:nvPr>
        </p:nvGraphicFramePr>
        <p:xfrm>
          <a:off x="457200" y="1676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3492" name="Slide Number Placeholder 3"/>
          <p:cNvSpPr>
            <a:spLocks noGrp="1"/>
          </p:cNvSpPr>
          <p:nvPr>
            <p:ph type="sldNum" sz="quarter" idx="12"/>
          </p:nvPr>
        </p:nvSpPr>
        <p:spPr bwMode="auto">
          <a:noFill/>
          <a:ln>
            <a:miter lim="800000"/>
            <a:headEnd/>
            <a:tailEnd/>
          </a:ln>
        </p:spPr>
        <p:txBody>
          <a:bodyPr/>
          <a:lstStyle/>
          <a:p>
            <a:r>
              <a:rPr lang="en-US"/>
              <a:t>1-</a:t>
            </a:r>
            <a:fld id="{95D02A42-FAC1-4ED6-A9AD-93A7B4539B19}" type="slidenum">
              <a:rPr lang="en-US"/>
              <a:pPr/>
              <a:t>27</a:t>
            </a:fld>
            <a:endParaRPr lang="en-US"/>
          </a:p>
        </p:txBody>
      </p:sp>
      <p:sp>
        <p:nvSpPr>
          <p:cNvPr id="63493" name="Footer Placeholder 2"/>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normAutofit fontScale="90000"/>
          </a:bodyPr>
          <a:lstStyle/>
          <a:p>
            <a:pPr eaLnBrk="1" hangingPunct="1"/>
            <a:r>
              <a:rPr lang="en-US" smtClean="0">
                <a:latin typeface="Arial" charset="0"/>
                <a:cs typeface="Arial" charset="0"/>
              </a:rPr>
              <a:t>Benefits of Strategic Management</a:t>
            </a:r>
          </a:p>
        </p:txBody>
      </p:sp>
      <p:sp>
        <p:nvSpPr>
          <p:cNvPr id="38915" name="Content Placeholder 2"/>
          <p:cNvSpPr>
            <a:spLocks noGrp="1"/>
          </p:cNvSpPr>
          <p:nvPr>
            <p:ph idx="1"/>
          </p:nvPr>
        </p:nvSpPr>
        <p:spPr/>
        <p:txBody>
          <a:bodyPr/>
          <a:lstStyle/>
          <a:p>
            <a:pPr eaLnBrk="1" hangingPunct="1">
              <a:buFont typeface="Wingdings" pitchFamily="2" charset="2"/>
              <a:buChar char="v"/>
              <a:defRPr/>
            </a:pPr>
            <a:r>
              <a:rPr lang="en-US" dirty="0" smtClean="0">
                <a:latin typeface="Arial" charset="0"/>
                <a:ea typeface="+mn-ea"/>
                <a:cs typeface="Arial" charset="0"/>
              </a:rPr>
              <a:t>Historically, the principal benefit of </a:t>
            </a:r>
            <a:r>
              <a:rPr lang="en-US" dirty="0" smtClean="0">
                <a:solidFill>
                  <a:schemeClr val="tx2">
                    <a:lumMod val="60000"/>
                    <a:lumOff val="40000"/>
                  </a:schemeClr>
                </a:solidFill>
                <a:latin typeface="Arial" charset="0"/>
                <a:ea typeface="+mn-ea"/>
                <a:cs typeface="Arial" charset="0"/>
              </a:rPr>
              <a:t>strategic management </a:t>
            </a:r>
            <a:r>
              <a:rPr lang="en-US" dirty="0" smtClean="0">
                <a:latin typeface="Arial" charset="0"/>
                <a:ea typeface="+mn-ea"/>
                <a:cs typeface="Arial" charset="0"/>
              </a:rPr>
              <a:t>has been to help organizations formulate better strategies through the use of a more systematic, logical, and </a:t>
            </a:r>
            <a:r>
              <a:rPr lang="en-US" dirty="0" smtClean="0">
                <a:solidFill>
                  <a:schemeClr val="tx2">
                    <a:lumMod val="60000"/>
                    <a:lumOff val="40000"/>
                  </a:schemeClr>
                </a:solidFill>
                <a:latin typeface="Arial" charset="0"/>
                <a:ea typeface="+mn-ea"/>
                <a:cs typeface="Arial" charset="0"/>
              </a:rPr>
              <a:t>rational approach </a:t>
            </a:r>
            <a:r>
              <a:rPr lang="en-US" dirty="0" smtClean="0">
                <a:latin typeface="Arial" charset="0"/>
                <a:ea typeface="+mn-ea"/>
                <a:cs typeface="Arial" charset="0"/>
              </a:rPr>
              <a:t>to strategic choice</a:t>
            </a:r>
          </a:p>
        </p:txBody>
      </p:sp>
      <p:sp>
        <p:nvSpPr>
          <p:cNvPr id="67588" name="Slide Number Placeholder 3"/>
          <p:cNvSpPr>
            <a:spLocks noGrp="1"/>
          </p:cNvSpPr>
          <p:nvPr>
            <p:ph type="sldNum" sz="quarter" idx="12"/>
          </p:nvPr>
        </p:nvSpPr>
        <p:spPr bwMode="auto">
          <a:noFill/>
          <a:ln>
            <a:miter lim="800000"/>
            <a:headEnd/>
            <a:tailEnd/>
          </a:ln>
        </p:spPr>
        <p:txBody>
          <a:bodyPr/>
          <a:lstStyle/>
          <a:p>
            <a:r>
              <a:rPr lang="en-US"/>
              <a:t>1-</a:t>
            </a:r>
            <a:fld id="{9993607D-2B08-407C-90DE-E2C81908AF1A}" type="slidenum">
              <a:rPr lang="en-US"/>
              <a:pPr/>
              <a:t>28</a:t>
            </a:fld>
            <a:endParaRPr lang="en-US"/>
          </a:p>
        </p:txBody>
      </p:sp>
      <p:sp>
        <p:nvSpPr>
          <p:cNvPr id="67589"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normAutofit fontScale="90000"/>
          </a:bodyPr>
          <a:lstStyle/>
          <a:p>
            <a:r>
              <a:rPr lang="en-US" smtClean="0">
                <a:latin typeface="Arial" charset="0"/>
                <a:cs typeface="Arial" charset="0"/>
              </a:rPr>
              <a:t>Benefits of Strategic Management</a:t>
            </a:r>
          </a:p>
        </p:txBody>
      </p:sp>
      <p:sp>
        <p:nvSpPr>
          <p:cNvPr id="3" name="Content Placeholder 2"/>
          <p:cNvSpPr>
            <a:spLocks noGrp="1"/>
          </p:cNvSpPr>
          <p:nvPr>
            <p:ph idx="1"/>
          </p:nvPr>
        </p:nvSpPr>
        <p:spPr/>
        <p:txBody>
          <a:bodyPr/>
          <a:lstStyle/>
          <a:p>
            <a:r>
              <a:rPr lang="en-US" i="1" dirty="0" smtClean="0">
                <a:solidFill>
                  <a:srgbClr val="558ED5"/>
                </a:solidFill>
                <a:latin typeface="Arial" charset="0"/>
                <a:cs typeface="Arial" charset="0"/>
              </a:rPr>
              <a:t>Communication</a:t>
            </a:r>
            <a:r>
              <a:rPr lang="en-US" dirty="0" smtClean="0">
                <a:latin typeface="Arial" charset="0"/>
                <a:cs typeface="Arial" charset="0"/>
              </a:rPr>
              <a:t> is a key to </a:t>
            </a:r>
            <a:r>
              <a:rPr lang="en-US" dirty="0" smtClean="0">
                <a:solidFill>
                  <a:srgbClr val="254061"/>
                </a:solidFill>
                <a:latin typeface="Arial" charset="0"/>
                <a:cs typeface="Arial" charset="0"/>
              </a:rPr>
              <a:t>successful </a:t>
            </a:r>
            <a:r>
              <a:rPr lang="en-US" dirty="0" smtClean="0">
                <a:latin typeface="Arial" charset="0"/>
                <a:cs typeface="Arial" charset="0"/>
              </a:rPr>
              <a:t>strategic management</a:t>
            </a:r>
          </a:p>
          <a:p>
            <a:r>
              <a:rPr lang="en-US" dirty="0" smtClean="0">
                <a:latin typeface="Arial" charset="0"/>
                <a:cs typeface="Arial" charset="0"/>
              </a:rPr>
              <a:t>Through dialogue and participation, managers and employees become committed to supporting the organization</a:t>
            </a:r>
          </a:p>
        </p:txBody>
      </p:sp>
      <p:sp>
        <p:nvSpPr>
          <p:cNvPr id="69636" name="Footer Placeholder 3"/>
          <p:cNvSpPr>
            <a:spLocks noGrp="1"/>
          </p:cNvSpPr>
          <p:nvPr>
            <p:ph type="ftr" sz="quarter" idx="11"/>
          </p:nvPr>
        </p:nvSpPr>
        <p:spPr bwMode="auto">
          <a:noFill/>
          <a:ln>
            <a:miter lim="800000"/>
            <a:headEnd/>
            <a:tailEnd/>
          </a:ln>
        </p:spPr>
        <p:txBody>
          <a:bodyPr/>
          <a:lstStyle/>
          <a:p>
            <a:r>
              <a:rPr lang="en-US"/>
              <a:t>Copyright ©2013 Pearson Education</a:t>
            </a:r>
          </a:p>
        </p:txBody>
      </p:sp>
      <p:sp>
        <p:nvSpPr>
          <p:cNvPr id="69637" name="Slide Number Placeholder 4"/>
          <p:cNvSpPr>
            <a:spLocks noGrp="1"/>
          </p:cNvSpPr>
          <p:nvPr>
            <p:ph type="sldNum" sz="quarter" idx="12"/>
          </p:nvPr>
        </p:nvSpPr>
        <p:spPr bwMode="auto">
          <a:noFill/>
          <a:ln>
            <a:miter lim="800000"/>
            <a:headEnd/>
            <a:tailEnd/>
          </a:ln>
        </p:spPr>
        <p:txBody>
          <a:bodyPr/>
          <a:lstStyle/>
          <a:p>
            <a:r>
              <a:rPr lang="en-US"/>
              <a:t>1-</a:t>
            </a:r>
            <a:fld id="{B0872378-D504-4E3F-A965-31399513B88D}" type="slidenum">
              <a:rPr lang="en-US"/>
              <a:pPr/>
              <a:t>29</a:t>
            </a:fld>
            <a:endParaRPr lang="en-US"/>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4678204"/>
          </a:xfrm>
          <a:prstGeom prst="rect">
            <a:avLst/>
          </a:prstGeom>
          <a:noFill/>
        </p:spPr>
        <p:txBody>
          <a:bodyPr wrap="square" rtlCol="0">
            <a:spAutoFit/>
          </a:bodyPr>
          <a:lstStyle/>
          <a:p>
            <a:pPr algn="ctr"/>
            <a:r>
              <a:rPr lang="en-US" sz="2800" dirty="0" smtClean="0">
                <a:latin typeface="Arial" pitchFamily="34" charset="0"/>
                <a:cs typeface="Arial" pitchFamily="34" charset="0"/>
              </a:rPr>
              <a:t>TESIS DALAM KONDISI UMUM</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pPr algn="ctr"/>
            <a:r>
              <a:rPr lang="en-US" sz="2400" dirty="0" smtClean="0">
                <a:latin typeface="Arial" pitchFamily="34" charset="0"/>
                <a:cs typeface="Arial" pitchFamily="34" charset="0"/>
              </a:rPr>
              <a:t>      PERUSAHAAN</a:t>
            </a:r>
            <a:r>
              <a:rPr lang="en-US" sz="2000" dirty="0" smtClean="0">
                <a:latin typeface="Arial" pitchFamily="34" charset="0"/>
                <a:cs typeface="Arial" pitchFamily="34" charset="0"/>
              </a:rPr>
              <a:t>  </a:t>
            </a:r>
            <a:r>
              <a:rPr lang="en-US" sz="2800" dirty="0" smtClean="0">
                <a:latin typeface="Arial" pitchFamily="34" charset="0"/>
                <a:cs typeface="Arial" pitchFamily="34" charset="0"/>
              </a:rPr>
              <a:t>+ </a:t>
            </a:r>
            <a:r>
              <a:rPr lang="en-US" sz="2000" dirty="0" smtClean="0">
                <a:latin typeface="Arial" pitchFamily="34" charset="0"/>
                <a:cs typeface="Arial" pitchFamily="34" charset="0"/>
              </a:rPr>
              <a:t> </a:t>
            </a:r>
            <a:r>
              <a:rPr lang="en-US" sz="2400" dirty="0" smtClean="0">
                <a:latin typeface="Arial" pitchFamily="34" charset="0"/>
                <a:cs typeface="Arial" pitchFamily="34" charset="0"/>
              </a:rPr>
              <a:t>MANAJEMEN</a:t>
            </a:r>
            <a:r>
              <a:rPr lang="en-US" sz="2000" dirty="0" smtClean="0">
                <a:latin typeface="Arial" pitchFamily="34" charset="0"/>
                <a:cs typeface="Arial" pitchFamily="34" charset="0"/>
              </a:rPr>
              <a:t>  </a:t>
            </a:r>
            <a:r>
              <a:rPr lang="en-US" sz="2400" dirty="0" smtClean="0">
                <a:latin typeface="Arial" pitchFamily="34" charset="0"/>
                <a:cs typeface="Arial" pitchFamily="34" charset="0"/>
                <a:sym typeface="Wingdings" pitchFamily="2" charset="2"/>
              </a:rPr>
              <a:t></a:t>
            </a:r>
            <a:r>
              <a:rPr lang="en-US" sz="2000" dirty="0" smtClean="0">
                <a:latin typeface="Arial" pitchFamily="34" charset="0"/>
                <a:cs typeface="Arial" pitchFamily="34" charset="0"/>
                <a:sym typeface="Wingdings" pitchFamily="2" charset="2"/>
              </a:rPr>
              <a:t>  </a:t>
            </a:r>
            <a:r>
              <a:rPr lang="en-US" sz="2400" dirty="0" smtClean="0">
                <a:latin typeface="Arial" pitchFamily="34" charset="0"/>
                <a:cs typeface="Arial" pitchFamily="34" charset="0"/>
                <a:sym typeface="Wingdings" pitchFamily="2" charset="2"/>
              </a:rPr>
              <a:t>TUJUAN YANG </a:t>
            </a:r>
            <a:r>
              <a:rPr lang="en-US" sz="2000" dirty="0" smtClean="0">
                <a:latin typeface="Arial" pitchFamily="34" charset="0"/>
                <a:cs typeface="Arial" pitchFamily="34" charset="0"/>
                <a:sym typeface="Wingdings" pitchFamily="2" charset="2"/>
              </a:rPr>
              <a:t>	               </a:t>
            </a:r>
          </a:p>
          <a:p>
            <a:pPr algn="ctr"/>
            <a:r>
              <a:rPr lang="en-US" sz="2000" dirty="0" smtClean="0">
                <a:latin typeface="Arial" pitchFamily="34" charset="0"/>
                <a:cs typeface="Arial" pitchFamily="34" charset="0"/>
                <a:sym typeface="Wingdings" pitchFamily="2" charset="2"/>
              </a:rPr>
              <a:t>                                   </a:t>
            </a:r>
            <a:r>
              <a:rPr lang="en-US" sz="2400" dirty="0" smtClean="0">
                <a:latin typeface="Arial" pitchFamily="34" charset="0"/>
                <a:cs typeface="Arial" pitchFamily="34" charset="0"/>
                <a:sym typeface="Wingdings" pitchFamily="2" charset="2"/>
              </a:rPr>
              <a:t>STRATEJIK</a:t>
            </a:r>
            <a:r>
              <a:rPr lang="en-US" sz="2000" dirty="0" smtClean="0">
                <a:latin typeface="Arial" pitchFamily="34" charset="0"/>
                <a:cs typeface="Arial" pitchFamily="34" charset="0"/>
                <a:sym typeface="Wingdings" pitchFamily="2" charset="2"/>
              </a:rPr>
              <a:t>             </a:t>
            </a:r>
            <a:r>
              <a:rPr lang="en-US" sz="2400" dirty="0" smtClean="0">
                <a:latin typeface="Arial" pitchFamily="34" charset="0"/>
                <a:cs typeface="Arial" pitchFamily="34" charset="0"/>
                <a:sym typeface="Wingdings" pitchFamily="2" charset="2"/>
              </a:rPr>
              <a:t>DISEPAKATI</a:t>
            </a:r>
          </a:p>
          <a:p>
            <a:pPr algn="ctr"/>
            <a:endParaRPr lang="en-US" sz="2000" dirty="0" smtClean="0">
              <a:latin typeface="Arial" pitchFamily="34" charset="0"/>
              <a:cs typeface="Arial" pitchFamily="34" charset="0"/>
              <a:sym typeface="Wingdings" pitchFamily="2" charset="2"/>
            </a:endParaRPr>
          </a:p>
          <a:p>
            <a:pPr algn="ctr"/>
            <a:endParaRPr lang="en-US" sz="2000" dirty="0" smtClean="0">
              <a:latin typeface="Arial" pitchFamily="34" charset="0"/>
              <a:cs typeface="Arial" pitchFamily="34" charset="0"/>
              <a:sym typeface="Wingdings" pitchFamily="2" charset="2"/>
            </a:endParaRPr>
          </a:p>
          <a:p>
            <a:pPr algn="ctr"/>
            <a:r>
              <a:rPr lang="en-US" sz="2000" dirty="0" smtClean="0">
                <a:latin typeface="Arial" pitchFamily="34" charset="0"/>
                <a:cs typeface="Arial" pitchFamily="34" charset="0"/>
                <a:sym typeface="Wingdings" pitchFamily="2" charset="2"/>
              </a:rPr>
              <a:t>MANAJEMEN STRATEJIK  </a:t>
            </a:r>
            <a:r>
              <a:rPr lang="en-US" sz="2600" dirty="0" smtClean="0">
                <a:latin typeface="Arial" pitchFamily="34" charset="0"/>
                <a:cs typeface="Arial" pitchFamily="34" charset="0"/>
                <a:sym typeface="Wingdings" pitchFamily="2" charset="2"/>
              </a:rPr>
              <a:t>=</a:t>
            </a:r>
            <a:r>
              <a:rPr lang="en-US" sz="2000" dirty="0" smtClean="0">
                <a:latin typeface="Arial" pitchFamily="34" charset="0"/>
                <a:cs typeface="Arial" pitchFamily="34" charset="0"/>
                <a:sym typeface="Wingdings" pitchFamily="2" charset="2"/>
              </a:rPr>
              <a:t>  PROSES “MANAJEMEN” STRATEGI</a:t>
            </a:r>
          </a:p>
          <a:p>
            <a:endParaRPr lang="en-US" dirty="0" smtClean="0">
              <a:latin typeface="Arial" pitchFamily="34" charset="0"/>
              <a:cs typeface="Arial" pitchFamily="34" charset="0"/>
              <a:sym typeface="Wingdings" pitchFamily="2" charset="2"/>
            </a:endParaRPr>
          </a:p>
          <a:p>
            <a:endParaRPr lang="en-US" dirty="0" smtClean="0">
              <a:latin typeface="Arial" pitchFamily="34" charset="0"/>
              <a:cs typeface="Arial" pitchFamily="34" charset="0"/>
              <a:sym typeface="Wingdings" pitchFamily="2" charset="2"/>
            </a:endParaRPr>
          </a:p>
          <a:p>
            <a:pPr algn="ctr"/>
            <a:r>
              <a:rPr lang="en-US" dirty="0" err="1" smtClean="0">
                <a:latin typeface="Arial" pitchFamily="34" charset="0"/>
                <a:cs typeface="Arial" pitchFamily="34" charset="0"/>
                <a:sym typeface="Wingdings" pitchFamily="2" charset="2"/>
              </a:rPr>
              <a:t>Buku</a:t>
            </a:r>
            <a:r>
              <a:rPr lang="en-US" dirty="0" smtClean="0">
                <a:latin typeface="Arial" pitchFamily="34" charset="0"/>
                <a:cs typeface="Arial" pitchFamily="34" charset="0"/>
                <a:sym typeface="Wingdings" pitchFamily="2" charset="2"/>
              </a:rPr>
              <a:t>-ajar (</a:t>
            </a:r>
            <a:r>
              <a:rPr lang="en-US" i="1" dirty="0" smtClean="0">
                <a:latin typeface="Arial" pitchFamily="34" charset="0"/>
                <a:cs typeface="Arial" pitchFamily="34" charset="0"/>
                <a:sym typeface="Wingdings" pitchFamily="2" charset="2"/>
              </a:rPr>
              <a:t>textbook</a:t>
            </a:r>
            <a:r>
              <a:rPr lang="en-US" dirty="0" smtClean="0">
                <a:latin typeface="Arial" pitchFamily="34" charset="0"/>
                <a:cs typeface="Arial" pitchFamily="34" charset="0"/>
                <a:sym typeface="Wingdings" pitchFamily="2" charset="2"/>
              </a:rPr>
              <a:t>) Manajemen Stratejik </a:t>
            </a:r>
            <a:r>
              <a:rPr lang="en-US" dirty="0" err="1" smtClean="0">
                <a:latin typeface="Arial" pitchFamily="34" charset="0"/>
                <a:cs typeface="Arial" pitchFamily="34" charset="0"/>
                <a:sym typeface="Wingdings" pitchFamily="2" charset="2"/>
              </a:rPr>
              <a:t>pada</a:t>
            </a:r>
            <a:r>
              <a:rPr lang="en-US" dirty="0" smtClean="0">
                <a:latin typeface="Arial" pitchFamily="34" charset="0"/>
                <a:cs typeface="Arial" pitchFamily="34" charset="0"/>
                <a:sym typeface="Wingdings" pitchFamily="2" charset="2"/>
              </a:rPr>
              <a:t> </a:t>
            </a:r>
            <a:r>
              <a:rPr lang="en-US" dirty="0" err="1" smtClean="0">
                <a:latin typeface="Arial" pitchFamily="34" charset="0"/>
                <a:cs typeface="Arial" pitchFamily="34" charset="0"/>
                <a:sym typeface="Wingdings" pitchFamily="2" charset="2"/>
              </a:rPr>
              <a:t>umumnya</a:t>
            </a:r>
            <a:r>
              <a:rPr lang="en-US" dirty="0" smtClean="0">
                <a:latin typeface="Arial" pitchFamily="34" charset="0"/>
                <a:cs typeface="Arial" pitchFamily="34" charset="0"/>
                <a:sym typeface="Wingdings" pitchFamily="2" charset="2"/>
              </a:rPr>
              <a:t> </a:t>
            </a:r>
            <a:r>
              <a:rPr lang="en-US" dirty="0" err="1" smtClean="0">
                <a:latin typeface="Arial" pitchFamily="34" charset="0"/>
                <a:cs typeface="Arial" pitchFamily="34" charset="0"/>
                <a:sym typeface="Wingdings" pitchFamily="2" charset="2"/>
              </a:rPr>
              <a:t>memakai</a:t>
            </a:r>
            <a:r>
              <a:rPr lang="en-US" dirty="0" smtClean="0">
                <a:latin typeface="Arial" pitchFamily="34" charset="0"/>
                <a:cs typeface="Arial" pitchFamily="34" charset="0"/>
                <a:sym typeface="Wingdings" pitchFamily="2" charset="2"/>
              </a:rPr>
              <a:t> </a:t>
            </a:r>
            <a:r>
              <a:rPr lang="en-US" dirty="0" err="1" smtClean="0">
                <a:latin typeface="Arial" pitchFamily="34" charset="0"/>
                <a:cs typeface="Arial" pitchFamily="34" charset="0"/>
                <a:sym typeface="Wingdings" pitchFamily="2" charset="2"/>
              </a:rPr>
              <a:t>kerangka</a:t>
            </a:r>
            <a:r>
              <a:rPr lang="en-US" dirty="0" smtClean="0">
                <a:latin typeface="Arial" pitchFamily="34" charset="0"/>
                <a:cs typeface="Arial" pitchFamily="34" charset="0"/>
                <a:sym typeface="Wingdings" pitchFamily="2" charset="2"/>
              </a:rPr>
              <a:t>:  </a:t>
            </a:r>
          </a:p>
          <a:p>
            <a:pPr algn="ctr"/>
            <a:r>
              <a:rPr lang="en-US" dirty="0" smtClean="0">
                <a:latin typeface="Arial" pitchFamily="34" charset="0"/>
                <a:cs typeface="Arial" pitchFamily="34" charset="0"/>
                <a:sym typeface="Wingdings" pitchFamily="2" charset="2"/>
              </a:rPr>
              <a:t>“</a:t>
            </a:r>
            <a:r>
              <a:rPr lang="en-US" dirty="0" err="1" smtClean="0">
                <a:latin typeface="Arial" pitchFamily="34" charset="0"/>
                <a:cs typeface="Arial" pitchFamily="34" charset="0"/>
                <a:sym typeface="Wingdings" pitchFamily="2" charset="2"/>
              </a:rPr>
              <a:t>Proses</a:t>
            </a:r>
            <a:r>
              <a:rPr lang="en-US" dirty="0" smtClean="0">
                <a:latin typeface="Arial" pitchFamily="34" charset="0"/>
                <a:cs typeface="Arial" pitchFamily="34" charset="0"/>
                <a:sym typeface="Wingdings" pitchFamily="2" charset="2"/>
              </a:rPr>
              <a:t> ‘Manajemen’ </a:t>
            </a:r>
            <a:r>
              <a:rPr lang="en-US" dirty="0" err="1" smtClean="0">
                <a:latin typeface="Arial" pitchFamily="34" charset="0"/>
                <a:cs typeface="Arial" pitchFamily="34" charset="0"/>
                <a:sym typeface="Wingdings" pitchFamily="2" charset="2"/>
              </a:rPr>
              <a:t>Strategi</a:t>
            </a:r>
            <a:r>
              <a:rPr lang="en-US" dirty="0" smtClean="0">
                <a:latin typeface="Arial" pitchFamily="34" charset="0"/>
                <a:cs typeface="Arial" pitchFamily="34" charset="0"/>
                <a:sym typeface="Wingdings" pitchFamily="2" charset="2"/>
              </a:rPr>
              <a:t> yang </a:t>
            </a:r>
            <a:r>
              <a:rPr lang="en-US" dirty="0" err="1" smtClean="0">
                <a:latin typeface="Arial" pitchFamily="34" charset="0"/>
                <a:cs typeface="Arial" pitchFamily="34" charset="0"/>
                <a:sym typeface="Wingdings" pitchFamily="2" charset="2"/>
              </a:rPr>
              <a:t>terdiri</a:t>
            </a:r>
            <a:r>
              <a:rPr lang="en-US" dirty="0" smtClean="0">
                <a:latin typeface="Arial" pitchFamily="34" charset="0"/>
                <a:cs typeface="Arial" pitchFamily="34" charset="0"/>
                <a:sym typeface="Wingdings" pitchFamily="2" charset="2"/>
              </a:rPr>
              <a:t> </a:t>
            </a:r>
            <a:r>
              <a:rPr lang="en-US" dirty="0" err="1" smtClean="0">
                <a:latin typeface="Arial" pitchFamily="34" charset="0"/>
                <a:cs typeface="Arial" pitchFamily="34" charset="0"/>
                <a:sym typeface="Wingdings" pitchFamily="2" charset="2"/>
              </a:rPr>
              <a:t>dari</a:t>
            </a:r>
            <a:r>
              <a:rPr lang="en-US" dirty="0" smtClean="0">
                <a:latin typeface="Arial" pitchFamily="34" charset="0"/>
                <a:cs typeface="Arial" pitchFamily="34" charset="0"/>
                <a:sym typeface="Wingdings" pitchFamily="2" charset="2"/>
              </a:rPr>
              <a:t> </a:t>
            </a:r>
            <a:r>
              <a:rPr lang="en-US" dirty="0" err="1" smtClean="0">
                <a:latin typeface="Arial" pitchFamily="34" charset="0"/>
                <a:cs typeface="Arial" pitchFamily="34" charset="0"/>
                <a:sym typeface="Wingdings" pitchFamily="2" charset="2"/>
              </a:rPr>
              <a:t>Empat</a:t>
            </a:r>
            <a:r>
              <a:rPr lang="en-US" dirty="0" smtClean="0">
                <a:latin typeface="Arial" pitchFamily="34" charset="0"/>
                <a:cs typeface="Arial" pitchFamily="34" charset="0"/>
                <a:sym typeface="Wingdings" pitchFamily="2" charset="2"/>
              </a:rPr>
              <a:t> </a:t>
            </a:r>
            <a:r>
              <a:rPr lang="en-US" dirty="0" err="1" smtClean="0">
                <a:latin typeface="Arial" pitchFamily="34" charset="0"/>
                <a:cs typeface="Arial" pitchFamily="34" charset="0"/>
                <a:sym typeface="Wingdings" pitchFamily="2" charset="2"/>
              </a:rPr>
              <a:t>Langkah</a:t>
            </a:r>
            <a:r>
              <a:rPr lang="en-US" dirty="0" smtClean="0">
                <a:latin typeface="Arial" pitchFamily="34" charset="0"/>
                <a:cs typeface="Arial" pitchFamily="34" charset="0"/>
                <a:sym typeface="Wingdings" pitchFamily="2" charset="2"/>
              </a:rPr>
              <a:t> Baku”:</a:t>
            </a:r>
          </a:p>
          <a:p>
            <a:endParaRPr lang="en-US" dirty="0" smtClean="0">
              <a:latin typeface="Arial" pitchFamily="34" charset="0"/>
              <a:cs typeface="Arial" pitchFamily="34" charset="0"/>
              <a:sym typeface="Wingdings" pitchFamily="2" charset="2"/>
            </a:endParaRPr>
          </a:p>
          <a:p>
            <a:endParaRPr lang="en-US" sz="1300" dirty="0" smtClean="0">
              <a:latin typeface="Arial" pitchFamily="34" charset="0"/>
              <a:cs typeface="Arial" pitchFamily="34" charset="0"/>
              <a:sym typeface="Wingdings" pitchFamily="2" charset="2"/>
            </a:endParaRPr>
          </a:p>
          <a:p>
            <a:endParaRPr lang="en-US" sz="1300" dirty="0" smtClean="0">
              <a:latin typeface="Arial" pitchFamily="34" charset="0"/>
              <a:cs typeface="Arial" pitchFamily="34" charset="0"/>
              <a:sym typeface="Wingdings" pitchFamily="2" charset="2"/>
            </a:endParaRPr>
          </a:p>
        </p:txBody>
      </p:sp>
      <p:sp>
        <p:nvSpPr>
          <p:cNvPr id="3" name="Pentagon 2"/>
          <p:cNvSpPr/>
          <p:nvPr/>
        </p:nvSpPr>
        <p:spPr>
          <a:xfrm>
            <a:off x="762000" y="4419600"/>
            <a:ext cx="2133600" cy="1219200"/>
          </a:xfrm>
          <a:prstGeom prst="homePlate">
            <a:avLst>
              <a:gd name="adj" fmla="val 538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ANALISIS</a:t>
            </a:r>
          </a:p>
          <a:p>
            <a:pPr algn="ctr"/>
            <a:r>
              <a:rPr lang="en-US" sz="1500" dirty="0" smtClean="0">
                <a:solidFill>
                  <a:schemeClr val="bg1"/>
                </a:solidFill>
              </a:rPr>
              <a:t>STRATEJIK</a:t>
            </a:r>
            <a:endParaRPr lang="en-US" sz="1500" dirty="0">
              <a:solidFill>
                <a:schemeClr val="bg1"/>
              </a:solidFill>
            </a:endParaRPr>
          </a:p>
        </p:txBody>
      </p:sp>
      <p:sp>
        <p:nvSpPr>
          <p:cNvPr id="5" name="Chevron 4"/>
          <p:cNvSpPr/>
          <p:nvPr/>
        </p:nvSpPr>
        <p:spPr>
          <a:xfrm>
            <a:off x="2362200" y="4419600"/>
            <a:ext cx="2590800" cy="1219200"/>
          </a:xfrm>
          <a:prstGeom prst="chevron">
            <a:avLst>
              <a:gd name="adj" fmla="val 528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FORMULASI STRATEGI </a:t>
            </a:r>
            <a:endParaRPr lang="en-US" sz="1500" dirty="0">
              <a:solidFill>
                <a:schemeClr val="bg1"/>
              </a:solidFill>
            </a:endParaRPr>
          </a:p>
        </p:txBody>
      </p:sp>
      <p:sp>
        <p:nvSpPr>
          <p:cNvPr id="6" name="Chevron 5"/>
          <p:cNvSpPr/>
          <p:nvPr/>
        </p:nvSpPr>
        <p:spPr>
          <a:xfrm>
            <a:off x="4419600" y="4419600"/>
            <a:ext cx="2590800" cy="12192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IMPLEMENTASI STRATEGI</a:t>
            </a:r>
            <a:endParaRPr lang="en-US" sz="1500" dirty="0">
              <a:solidFill>
                <a:schemeClr val="bg1"/>
              </a:solidFill>
            </a:endParaRPr>
          </a:p>
        </p:txBody>
      </p:sp>
      <p:sp>
        <p:nvSpPr>
          <p:cNvPr id="7" name="Chevron 6"/>
          <p:cNvSpPr/>
          <p:nvPr/>
        </p:nvSpPr>
        <p:spPr>
          <a:xfrm>
            <a:off x="6477000" y="4419600"/>
            <a:ext cx="2209800" cy="12192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EVALUASI STRATEGI</a:t>
            </a:r>
            <a:endParaRPr lang="en-US" sz="1500" dirty="0">
              <a:solidFill>
                <a:schemeClr val="bg1"/>
              </a:solidFill>
            </a:endParaRPr>
          </a:p>
        </p:txBody>
      </p:sp>
      <p:sp>
        <p:nvSpPr>
          <p:cNvPr id="8" name="TextBox 7"/>
          <p:cNvSpPr txBox="1"/>
          <p:nvPr/>
        </p:nvSpPr>
        <p:spPr>
          <a:xfrm>
            <a:off x="762000" y="5638800"/>
            <a:ext cx="7884129" cy="1015663"/>
          </a:xfrm>
          <a:prstGeom prst="rect">
            <a:avLst/>
          </a:prstGeom>
          <a:noFill/>
        </p:spPr>
        <p:txBody>
          <a:bodyPr wrap="square" rtlCol="0">
            <a:spAutoFit/>
          </a:bodyPr>
          <a:lstStyle/>
          <a:p>
            <a:r>
              <a:rPr lang="en-US" dirty="0" smtClean="0"/>
              <a:t>         </a:t>
            </a:r>
            <a:r>
              <a:rPr lang="en-US" dirty="0" smtClean="0">
                <a:solidFill>
                  <a:schemeClr val="tx2"/>
                </a:solidFill>
              </a:rPr>
              <a:t>PLANNING &amp; </a:t>
            </a:r>
            <a:r>
              <a:rPr lang="en-US" smtClean="0">
                <a:solidFill>
                  <a:schemeClr val="tx2"/>
                </a:solidFill>
              </a:rPr>
              <a:t>ORGANIZING           </a:t>
            </a:r>
            <a:r>
              <a:rPr lang="en-US" smtClean="0">
                <a:solidFill>
                  <a:schemeClr val="tx2"/>
                </a:solidFill>
                <a:sym typeface="Wingdings" pitchFamily="2" charset="2"/>
              </a:rPr>
              <a:t>       ACTUATING           COTROLLING</a:t>
            </a:r>
            <a:endParaRPr lang="en-US" dirty="0" smtClean="0">
              <a:solidFill>
                <a:schemeClr val="tx2"/>
              </a:solidFill>
              <a:sym typeface="Wingdings" pitchFamily="2" charset="2"/>
            </a:endParaRPr>
          </a:p>
          <a:p>
            <a:r>
              <a:rPr lang="en-US" dirty="0" smtClean="0">
                <a:solidFill>
                  <a:schemeClr val="tx2"/>
                </a:solidFill>
              </a:rPr>
              <a:t>                                    </a:t>
            </a:r>
            <a:r>
              <a:rPr lang="en-US" sz="2400" dirty="0" smtClean="0">
                <a:solidFill>
                  <a:schemeClr val="tx2"/>
                </a:solidFill>
              </a:rPr>
              <a:t>PROSES “MANAJEMEN” STRATEGI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normAutofit fontScale="90000"/>
          </a:bodyPr>
          <a:lstStyle/>
          <a:p>
            <a:pPr eaLnBrk="1" hangingPunct="1"/>
            <a:r>
              <a:rPr lang="en-US" smtClean="0">
                <a:latin typeface="Arial" charset="0"/>
                <a:cs typeface="Arial" charset="0"/>
              </a:rPr>
              <a:t>Benefits to a Firm That Does Strategic Planning</a:t>
            </a:r>
          </a:p>
        </p:txBody>
      </p:sp>
      <p:sp>
        <p:nvSpPr>
          <p:cNvPr id="70659" name="Slide Number Placeholder 2"/>
          <p:cNvSpPr>
            <a:spLocks noGrp="1"/>
          </p:cNvSpPr>
          <p:nvPr>
            <p:ph type="sldNum" sz="quarter" idx="11"/>
          </p:nvPr>
        </p:nvSpPr>
        <p:spPr bwMode="auto">
          <a:noFill/>
          <a:ln>
            <a:miter lim="800000"/>
            <a:headEnd/>
            <a:tailEnd/>
          </a:ln>
        </p:spPr>
        <p:txBody>
          <a:bodyPr/>
          <a:lstStyle/>
          <a:p>
            <a:r>
              <a:rPr lang="en-US"/>
              <a:t>1-</a:t>
            </a:r>
            <a:fld id="{19C753E7-9A06-48AD-B158-50E59047B46E}" type="slidenum">
              <a:rPr lang="en-US"/>
              <a:pPr/>
              <a:t>30</a:t>
            </a:fld>
            <a:endParaRPr lang="en-US"/>
          </a:p>
        </p:txBody>
      </p:sp>
      <p:pic>
        <p:nvPicPr>
          <p:cNvPr id="70660" name="Picture 2"/>
          <p:cNvPicPr>
            <a:picLocks noChangeAspect="1" noChangeArrowheads="1"/>
          </p:cNvPicPr>
          <p:nvPr/>
        </p:nvPicPr>
        <p:blipFill>
          <a:blip r:embed="rId3" cstate="print"/>
          <a:srcRect/>
          <a:stretch>
            <a:fillRect/>
          </a:stretch>
        </p:blipFill>
        <p:spPr bwMode="auto">
          <a:xfrm>
            <a:off x="388938" y="2416175"/>
            <a:ext cx="8434387" cy="2765425"/>
          </a:xfrm>
          <a:prstGeom prst="rect">
            <a:avLst/>
          </a:prstGeom>
          <a:noFill/>
          <a:ln w="9525">
            <a:noFill/>
            <a:miter lim="800000"/>
            <a:headEnd/>
            <a:tailEnd/>
          </a:ln>
        </p:spPr>
      </p:pic>
      <p:sp>
        <p:nvSpPr>
          <p:cNvPr id="70661" name="Footer Placeholder 1"/>
          <p:cNvSpPr>
            <a:spLocks noGrp="1"/>
          </p:cNvSpPr>
          <p:nvPr>
            <p:ph type="ftr" sz="quarter" idx="10"/>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normAutofit fontScale="90000"/>
          </a:bodyPr>
          <a:lstStyle/>
          <a:p>
            <a:pPr eaLnBrk="1" hangingPunct="1"/>
            <a:r>
              <a:rPr lang="en-US" smtClean="0">
                <a:latin typeface="Arial" charset="0"/>
                <a:cs typeface="Arial" charset="0"/>
              </a:rPr>
              <a:t>Why Some Firms Do No </a:t>
            </a:r>
            <a:br>
              <a:rPr lang="en-US" smtClean="0">
                <a:latin typeface="Arial" charset="0"/>
                <a:cs typeface="Arial" charset="0"/>
              </a:rPr>
            </a:br>
            <a:r>
              <a:rPr lang="en-US" smtClean="0">
                <a:latin typeface="Arial" charset="0"/>
                <a:cs typeface="Arial" charset="0"/>
              </a:rPr>
              <a:t>Strategic Planning</a:t>
            </a:r>
          </a:p>
        </p:txBody>
      </p:sp>
      <p:sp>
        <p:nvSpPr>
          <p:cNvPr id="78851" name="Content Placeholder 2"/>
          <p:cNvSpPr>
            <a:spLocks noGrp="1"/>
          </p:cNvSpPr>
          <p:nvPr>
            <p:ph idx="1"/>
          </p:nvPr>
        </p:nvSpPr>
        <p:spPr/>
        <p:txBody>
          <a:bodyPr/>
          <a:lstStyle/>
          <a:p>
            <a:pPr eaLnBrk="1" hangingPunct="1"/>
            <a:r>
              <a:rPr lang="en-US" smtClean="0">
                <a:latin typeface="Arial" charset="0"/>
                <a:cs typeface="Arial" charset="0"/>
              </a:rPr>
              <a:t>Lack of knowledge in strategic planning</a:t>
            </a:r>
          </a:p>
          <a:p>
            <a:pPr eaLnBrk="1" hangingPunct="1"/>
            <a:r>
              <a:rPr lang="en-US" smtClean="0">
                <a:latin typeface="Arial" charset="0"/>
                <a:cs typeface="Arial" charset="0"/>
              </a:rPr>
              <a:t>Poor reward structures</a:t>
            </a:r>
          </a:p>
          <a:p>
            <a:pPr eaLnBrk="1" hangingPunct="1"/>
            <a:r>
              <a:rPr lang="en-US" smtClean="0">
                <a:latin typeface="Arial" charset="0"/>
                <a:cs typeface="Arial" charset="0"/>
              </a:rPr>
              <a:t>Firefighting</a:t>
            </a:r>
          </a:p>
          <a:p>
            <a:pPr eaLnBrk="1" hangingPunct="1"/>
            <a:r>
              <a:rPr lang="en-US" smtClean="0">
                <a:latin typeface="Arial" charset="0"/>
                <a:cs typeface="Arial" charset="0"/>
              </a:rPr>
              <a:t>Waste of time</a:t>
            </a:r>
          </a:p>
          <a:p>
            <a:pPr eaLnBrk="1" hangingPunct="1"/>
            <a:r>
              <a:rPr lang="en-US" smtClean="0">
                <a:latin typeface="Arial" charset="0"/>
                <a:cs typeface="Arial" charset="0"/>
              </a:rPr>
              <a:t>Too expensive</a:t>
            </a:r>
          </a:p>
          <a:p>
            <a:pPr eaLnBrk="1" hangingPunct="1"/>
            <a:r>
              <a:rPr lang="en-US" smtClean="0">
                <a:latin typeface="Arial" charset="0"/>
                <a:cs typeface="Arial" charset="0"/>
              </a:rPr>
              <a:t>Laziness</a:t>
            </a:r>
          </a:p>
          <a:p>
            <a:pPr eaLnBrk="1" hangingPunct="1"/>
            <a:r>
              <a:rPr lang="en-US" smtClean="0">
                <a:latin typeface="Arial" charset="0"/>
                <a:cs typeface="Arial" charset="0"/>
              </a:rPr>
              <a:t>Content with success</a:t>
            </a:r>
          </a:p>
        </p:txBody>
      </p:sp>
      <p:sp>
        <p:nvSpPr>
          <p:cNvPr id="78852" name="Slide Number Placeholder 3"/>
          <p:cNvSpPr>
            <a:spLocks noGrp="1"/>
          </p:cNvSpPr>
          <p:nvPr>
            <p:ph type="sldNum" sz="quarter" idx="12"/>
          </p:nvPr>
        </p:nvSpPr>
        <p:spPr bwMode="auto">
          <a:noFill/>
          <a:ln>
            <a:miter lim="800000"/>
            <a:headEnd/>
            <a:tailEnd/>
          </a:ln>
        </p:spPr>
        <p:txBody>
          <a:bodyPr/>
          <a:lstStyle/>
          <a:p>
            <a:r>
              <a:rPr lang="en-US"/>
              <a:t>1-</a:t>
            </a:r>
            <a:fld id="{8CF6EAC1-5CE9-47C4-A35E-69FCA4133762}" type="slidenum">
              <a:rPr lang="en-US"/>
              <a:pPr/>
              <a:t>31</a:t>
            </a:fld>
            <a:endParaRPr lang="en-US"/>
          </a:p>
        </p:txBody>
      </p:sp>
      <p:sp>
        <p:nvSpPr>
          <p:cNvPr id="78853"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normAutofit fontScale="90000"/>
          </a:bodyPr>
          <a:lstStyle/>
          <a:p>
            <a:pPr eaLnBrk="1" hangingPunct="1"/>
            <a:r>
              <a:rPr lang="en-US" smtClean="0">
                <a:latin typeface="Arial" charset="0"/>
                <a:cs typeface="Arial" charset="0"/>
              </a:rPr>
              <a:t>Why Some Firms Do No </a:t>
            </a:r>
            <a:br>
              <a:rPr lang="en-US" smtClean="0">
                <a:latin typeface="Arial" charset="0"/>
                <a:cs typeface="Arial" charset="0"/>
              </a:rPr>
            </a:br>
            <a:r>
              <a:rPr lang="en-US" smtClean="0">
                <a:latin typeface="Arial" charset="0"/>
                <a:cs typeface="Arial" charset="0"/>
              </a:rPr>
              <a:t>Strategic Planning</a:t>
            </a:r>
          </a:p>
        </p:txBody>
      </p:sp>
      <p:sp>
        <p:nvSpPr>
          <p:cNvPr id="80899" name="Content Placeholder 2"/>
          <p:cNvSpPr>
            <a:spLocks noGrp="1"/>
          </p:cNvSpPr>
          <p:nvPr>
            <p:ph idx="1"/>
          </p:nvPr>
        </p:nvSpPr>
        <p:spPr/>
        <p:txBody>
          <a:bodyPr/>
          <a:lstStyle/>
          <a:p>
            <a:pPr eaLnBrk="1" hangingPunct="1"/>
            <a:r>
              <a:rPr lang="en-US" smtClean="0">
                <a:latin typeface="Arial" charset="0"/>
                <a:cs typeface="Arial" charset="0"/>
              </a:rPr>
              <a:t>Fear of failure</a:t>
            </a:r>
          </a:p>
          <a:p>
            <a:pPr eaLnBrk="1" hangingPunct="1"/>
            <a:r>
              <a:rPr lang="en-US" smtClean="0">
                <a:latin typeface="Arial" charset="0"/>
                <a:cs typeface="Arial" charset="0"/>
              </a:rPr>
              <a:t>Overconfidence</a:t>
            </a:r>
          </a:p>
          <a:p>
            <a:pPr eaLnBrk="1" hangingPunct="1"/>
            <a:r>
              <a:rPr lang="en-US" smtClean="0">
                <a:latin typeface="Arial" charset="0"/>
                <a:cs typeface="Arial" charset="0"/>
              </a:rPr>
              <a:t>Prior bad experience</a:t>
            </a:r>
          </a:p>
          <a:p>
            <a:pPr eaLnBrk="1" hangingPunct="1"/>
            <a:r>
              <a:rPr lang="en-US" smtClean="0">
                <a:latin typeface="Arial" charset="0"/>
                <a:cs typeface="Arial" charset="0"/>
              </a:rPr>
              <a:t>Self-interest</a:t>
            </a:r>
          </a:p>
          <a:p>
            <a:pPr eaLnBrk="1" hangingPunct="1"/>
            <a:r>
              <a:rPr lang="en-US" smtClean="0">
                <a:latin typeface="Arial" charset="0"/>
                <a:cs typeface="Arial" charset="0"/>
              </a:rPr>
              <a:t>Fear of the unknown</a:t>
            </a:r>
          </a:p>
          <a:p>
            <a:pPr eaLnBrk="1" hangingPunct="1"/>
            <a:r>
              <a:rPr lang="en-US" smtClean="0">
                <a:latin typeface="Arial" charset="0"/>
                <a:cs typeface="Arial" charset="0"/>
              </a:rPr>
              <a:t>Honest difference of opinion</a:t>
            </a:r>
          </a:p>
          <a:p>
            <a:pPr eaLnBrk="1" hangingPunct="1"/>
            <a:r>
              <a:rPr lang="en-US" smtClean="0">
                <a:latin typeface="Arial" charset="0"/>
                <a:cs typeface="Arial" charset="0"/>
              </a:rPr>
              <a:t>Suspicion </a:t>
            </a:r>
          </a:p>
        </p:txBody>
      </p:sp>
      <p:sp>
        <p:nvSpPr>
          <p:cNvPr id="80900" name="Slide Number Placeholder 3"/>
          <p:cNvSpPr>
            <a:spLocks noGrp="1"/>
          </p:cNvSpPr>
          <p:nvPr>
            <p:ph type="sldNum" sz="quarter" idx="12"/>
          </p:nvPr>
        </p:nvSpPr>
        <p:spPr bwMode="auto">
          <a:noFill/>
          <a:ln>
            <a:miter lim="800000"/>
            <a:headEnd/>
            <a:tailEnd/>
          </a:ln>
        </p:spPr>
        <p:txBody>
          <a:bodyPr/>
          <a:lstStyle/>
          <a:p>
            <a:r>
              <a:rPr lang="en-US"/>
              <a:t>1-</a:t>
            </a:r>
            <a:fld id="{A654BFE3-18F2-4EA8-9C9E-2A51A2A1FC53}" type="slidenum">
              <a:rPr lang="en-US"/>
              <a:pPr/>
              <a:t>32</a:t>
            </a:fld>
            <a:endParaRPr lang="en-US"/>
          </a:p>
        </p:txBody>
      </p:sp>
      <p:sp>
        <p:nvSpPr>
          <p:cNvPr id="80901"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pPr eaLnBrk="1" hangingPunct="1"/>
            <a:r>
              <a:rPr lang="en-US" smtClean="0">
                <a:latin typeface="Arial" charset="0"/>
                <a:cs typeface="Arial" charset="0"/>
              </a:rPr>
              <a:t>Pitfalls in Strategic Planning</a:t>
            </a:r>
          </a:p>
        </p:txBody>
      </p:sp>
      <p:sp>
        <p:nvSpPr>
          <p:cNvPr id="82947" name="Content Placeholder 2"/>
          <p:cNvSpPr>
            <a:spLocks noGrp="1"/>
          </p:cNvSpPr>
          <p:nvPr>
            <p:ph idx="1"/>
          </p:nvPr>
        </p:nvSpPr>
        <p:spPr/>
        <p:txBody>
          <a:bodyPr>
            <a:normAutofit lnSpcReduction="10000"/>
          </a:bodyPr>
          <a:lstStyle/>
          <a:p>
            <a:pPr eaLnBrk="1" hangingPunct="1"/>
            <a:r>
              <a:rPr lang="en-US" sz="2800" smtClean="0">
                <a:latin typeface="Arial" charset="0"/>
                <a:cs typeface="Arial" charset="0"/>
              </a:rPr>
              <a:t>Using strategic planning to gain control over decisions and resources</a:t>
            </a:r>
          </a:p>
          <a:p>
            <a:pPr eaLnBrk="1" hangingPunct="1"/>
            <a:r>
              <a:rPr lang="en-US" sz="2800" smtClean="0">
                <a:latin typeface="Arial" charset="0"/>
                <a:cs typeface="Arial" charset="0"/>
              </a:rPr>
              <a:t>Doing strategic planning only to satisfy accreditation or regulatory requirements</a:t>
            </a:r>
          </a:p>
          <a:p>
            <a:pPr eaLnBrk="1" hangingPunct="1"/>
            <a:r>
              <a:rPr lang="en-US" sz="2800" smtClean="0">
                <a:latin typeface="Arial" charset="0"/>
                <a:cs typeface="Arial" charset="0"/>
              </a:rPr>
              <a:t>Too hastily moving from mission development to strategy formulation</a:t>
            </a:r>
          </a:p>
          <a:p>
            <a:pPr eaLnBrk="1" hangingPunct="1"/>
            <a:r>
              <a:rPr lang="en-US" sz="2800" smtClean="0">
                <a:latin typeface="Arial" charset="0"/>
                <a:cs typeface="Arial" charset="0"/>
              </a:rPr>
              <a:t>Failing to communicate the plan to employees, who continue working in the dark</a:t>
            </a:r>
          </a:p>
          <a:p>
            <a:pPr eaLnBrk="1" hangingPunct="1"/>
            <a:r>
              <a:rPr lang="en-US" sz="2800" smtClean="0">
                <a:latin typeface="Arial" charset="0"/>
                <a:cs typeface="Arial" charset="0"/>
              </a:rPr>
              <a:t>Top managers making many intuitive decisions that conflict with the formal plan</a:t>
            </a:r>
          </a:p>
        </p:txBody>
      </p:sp>
      <p:sp>
        <p:nvSpPr>
          <p:cNvPr id="82948" name="Slide Number Placeholder 3"/>
          <p:cNvSpPr>
            <a:spLocks noGrp="1"/>
          </p:cNvSpPr>
          <p:nvPr>
            <p:ph type="sldNum" sz="quarter" idx="12"/>
          </p:nvPr>
        </p:nvSpPr>
        <p:spPr bwMode="auto">
          <a:noFill/>
          <a:ln>
            <a:miter lim="800000"/>
            <a:headEnd/>
            <a:tailEnd/>
          </a:ln>
        </p:spPr>
        <p:txBody>
          <a:bodyPr/>
          <a:lstStyle/>
          <a:p>
            <a:r>
              <a:rPr lang="en-US"/>
              <a:t>1-</a:t>
            </a:r>
            <a:fld id="{4B5A8E05-5EBB-4B26-9699-425FEC8F2C88}" type="slidenum">
              <a:rPr lang="en-US"/>
              <a:pPr/>
              <a:t>33</a:t>
            </a:fld>
            <a:endParaRPr lang="en-US"/>
          </a:p>
        </p:txBody>
      </p:sp>
      <p:sp>
        <p:nvSpPr>
          <p:cNvPr id="82949"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US" smtClean="0">
                <a:latin typeface="Arial" charset="0"/>
                <a:cs typeface="Arial" charset="0"/>
              </a:rPr>
              <a:t>Pitfalls in Strategic Planning</a:t>
            </a:r>
          </a:p>
        </p:txBody>
      </p:sp>
      <p:sp>
        <p:nvSpPr>
          <p:cNvPr id="84995" name="Content Placeholder 2"/>
          <p:cNvSpPr>
            <a:spLocks noGrp="1"/>
          </p:cNvSpPr>
          <p:nvPr>
            <p:ph idx="1"/>
          </p:nvPr>
        </p:nvSpPr>
        <p:spPr/>
        <p:txBody>
          <a:bodyPr>
            <a:normAutofit lnSpcReduction="10000"/>
          </a:bodyPr>
          <a:lstStyle/>
          <a:p>
            <a:pPr eaLnBrk="1" hangingPunct="1"/>
            <a:r>
              <a:rPr lang="en-US" sz="2800" smtClean="0">
                <a:latin typeface="Arial" charset="0"/>
                <a:cs typeface="Arial" charset="0"/>
              </a:rPr>
              <a:t>Top managers not actively supporting the strategic-planning process</a:t>
            </a:r>
          </a:p>
          <a:p>
            <a:pPr eaLnBrk="1" hangingPunct="1"/>
            <a:r>
              <a:rPr lang="en-US" sz="2800" smtClean="0">
                <a:latin typeface="Arial" charset="0"/>
                <a:cs typeface="Arial" charset="0"/>
              </a:rPr>
              <a:t>Failing to use plans as a standard for measuring performance</a:t>
            </a:r>
          </a:p>
          <a:p>
            <a:pPr eaLnBrk="1" hangingPunct="1"/>
            <a:r>
              <a:rPr lang="en-US" sz="2800" smtClean="0">
                <a:latin typeface="Arial" charset="0"/>
                <a:cs typeface="Arial" charset="0"/>
              </a:rPr>
              <a:t>Delegating planning to a “planner” rather than involving all managers</a:t>
            </a:r>
          </a:p>
          <a:p>
            <a:pPr eaLnBrk="1" hangingPunct="1"/>
            <a:r>
              <a:rPr lang="en-US" sz="2800" smtClean="0">
                <a:latin typeface="Arial" charset="0"/>
                <a:cs typeface="Arial" charset="0"/>
              </a:rPr>
              <a:t>Failing to involve key employees in all phases of planning</a:t>
            </a:r>
          </a:p>
          <a:p>
            <a:pPr eaLnBrk="1" hangingPunct="1"/>
            <a:r>
              <a:rPr lang="en-US" sz="2800" smtClean="0">
                <a:latin typeface="Arial" charset="0"/>
                <a:cs typeface="Arial" charset="0"/>
              </a:rPr>
              <a:t>Failing to create a collaborative climate supportive of change</a:t>
            </a:r>
          </a:p>
        </p:txBody>
      </p:sp>
      <p:sp>
        <p:nvSpPr>
          <p:cNvPr id="84996" name="Slide Number Placeholder 3"/>
          <p:cNvSpPr>
            <a:spLocks noGrp="1"/>
          </p:cNvSpPr>
          <p:nvPr>
            <p:ph type="sldNum" sz="quarter" idx="12"/>
          </p:nvPr>
        </p:nvSpPr>
        <p:spPr bwMode="auto">
          <a:noFill/>
          <a:ln>
            <a:miter lim="800000"/>
            <a:headEnd/>
            <a:tailEnd/>
          </a:ln>
        </p:spPr>
        <p:txBody>
          <a:bodyPr/>
          <a:lstStyle/>
          <a:p>
            <a:r>
              <a:rPr lang="en-US"/>
              <a:t>1-</a:t>
            </a:r>
            <a:fld id="{9E13A7AF-229D-4B54-9B42-EAA536E5EBF6}" type="slidenum">
              <a:rPr lang="en-US"/>
              <a:pPr/>
              <a:t>34</a:t>
            </a:fld>
            <a:endParaRPr lang="en-US"/>
          </a:p>
        </p:txBody>
      </p:sp>
      <p:sp>
        <p:nvSpPr>
          <p:cNvPr id="84997"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normAutofit fontScale="90000"/>
          </a:bodyPr>
          <a:lstStyle/>
          <a:p>
            <a:pPr eaLnBrk="1" hangingPunct="1"/>
            <a:r>
              <a:rPr lang="en-US" smtClean="0">
                <a:latin typeface="Arial" charset="0"/>
                <a:cs typeface="Arial" charset="0"/>
              </a:rPr>
              <a:t>Guidelines for Effective Strategic Management</a:t>
            </a:r>
          </a:p>
        </p:txBody>
      </p:sp>
      <p:sp>
        <p:nvSpPr>
          <p:cNvPr id="87043" name="Slide Number Placeholder 2"/>
          <p:cNvSpPr>
            <a:spLocks noGrp="1"/>
          </p:cNvSpPr>
          <p:nvPr>
            <p:ph type="sldNum" sz="quarter" idx="11"/>
          </p:nvPr>
        </p:nvSpPr>
        <p:spPr bwMode="auto">
          <a:noFill/>
          <a:ln>
            <a:miter lim="800000"/>
            <a:headEnd/>
            <a:tailEnd/>
          </a:ln>
        </p:spPr>
        <p:txBody>
          <a:bodyPr/>
          <a:lstStyle/>
          <a:p>
            <a:r>
              <a:rPr lang="en-US"/>
              <a:t>1-</a:t>
            </a:r>
            <a:fld id="{55BE4346-D0AD-48EE-8C04-272704070CFB}" type="slidenum">
              <a:rPr lang="en-US"/>
              <a:pPr/>
              <a:t>35</a:t>
            </a:fld>
            <a:endParaRPr lang="en-US"/>
          </a:p>
        </p:txBody>
      </p:sp>
      <p:pic>
        <p:nvPicPr>
          <p:cNvPr id="87044" name="Picture 2"/>
          <p:cNvPicPr>
            <a:picLocks noChangeAspect="1" noChangeArrowheads="1"/>
          </p:cNvPicPr>
          <p:nvPr/>
        </p:nvPicPr>
        <p:blipFill>
          <a:blip r:embed="rId3" cstate="print"/>
          <a:srcRect/>
          <a:stretch>
            <a:fillRect/>
          </a:stretch>
        </p:blipFill>
        <p:spPr bwMode="auto">
          <a:xfrm>
            <a:off x="457200" y="1676400"/>
            <a:ext cx="8181975" cy="4806950"/>
          </a:xfrm>
          <a:prstGeom prst="rect">
            <a:avLst/>
          </a:prstGeom>
          <a:noFill/>
          <a:ln w="9525">
            <a:noFill/>
            <a:miter lim="800000"/>
            <a:headEnd/>
            <a:tailEnd/>
          </a:ln>
        </p:spPr>
      </p:pic>
      <p:sp>
        <p:nvSpPr>
          <p:cNvPr id="87045" name="Footer Placeholder 1"/>
          <p:cNvSpPr>
            <a:spLocks noGrp="1"/>
          </p:cNvSpPr>
          <p:nvPr>
            <p:ph type="ftr" sz="quarter" idx="10"/>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normAutofit fontScale="90000"/>
          </a:bodyPr>
          <a:lstStyle/>
          <a:p>
            <a:pPr eaLnBrk="1" hangingPunct="1"/>
            <a:r>
              <a:rPr lang="en-US" smtClean="0">
                <a:latin typeface="Arial" charset="0"/>
                <a:cs typeface="Arial" charset="0"/>
              </a:rPr>
              <a:t>Comparing Business and </a:t>
            </a:r>
            <a:br>
              <a:rPr lang="en-US" smtClean="0">
                <a:latin typeface="Arial" charset="0"/>
                <a:cs typeface="Arial" charset="0"/>
              </a:rPr>
            </a:br>
            <a:r>
              <a:rPr lang="en-US" smtClean="0">
                <a:latin typeface="Arial" charset="0"/>
                <a:cs typeface="Arial" charset="0"/>
              </a:rPr>
              <a:t>Military Strategy</a:t>
            </a:r>
          </a:p>
        </p:txBody>
      </p:sp>
      <p:sp>
        <p:nvSpPr>
          <p:cNvPr id="49155" name="Content Placeholder 2"/>
          <p:cNvSpPr>
            <a:spLocks noGrp="1"/>
          </p:cNvSpPr>
          <p:nvPr>
            <p:ph idx="1"/>
          </p:nvPr>
        </p:nvSpPr>
        <p:spPr/>
        <p:txBody>
          <a:bodyPr/>
          <a:lstStyle/>
          <a:p>
            <a:pPr eaLnBrk="1" hangingPunct="1">
              <a:buFont typeface="Wingdings" pitchFamily="2" charset="2"/>
              <a:buChar char="v"/>
              <a:defRPr/>
            </a:pPr>
            <a:r>
              <a:rPr lang="en-US" sz="3000" dirty="0" smtClean="0">
                <a:latin typeface="Arial" charset="0"/>
                <a:ea typeface="+mn-ea"/>
                <a:cs typeface="Arial" charset="0"/>
              </a:rPr>
              <a:t>A fundamental difference between military and business strategy is that business strategy is formulated, implemented, and evaluated with an assumption of </a:t>
            </a:r>
            <a:r>
              <a:rPr lang="en-US" sz="3000" i="1" dirty="0" smtClean="0">
                <a:solidFill>
                  <a:schemeClr val="tx2">
                    <a:lumMod val="60000"/>
                    <a:lumOff val="40000"/>
                  </a:schemeClr>
                </a:solidFill>
                <a:latin typeface="Arial" charset="0"/>
                <a:ea typeface="+mn-ea"/>
                <a:cs typeface="Arial" charset="0"/>
              </a:rPr>
              <a:t>competition</a:t>
            </a:r>
            <a:r>
              <a:rPr lang="en-US" sz="3000" i="1" dirty="0" smtClean="0">
                <a:latin typeface="Arial" charset="0"/>
                <a:ea typeface="+mn-ea"/>
                <a:cs typeface="Arial" charset="0"/>
              </a:rPr>
              <a:t>, </a:t>
            </a:r>
            <a:r>
              <a:rPr lang="en-US" sz="3000" dirty="0" smtClean="0">
                <a:latin typeface="Arial" charset="0"/>
                <a:ea typeface="+mn-ea"/>
                <a:cs typeface="Arial" charset="0"/>
              </a:rPr>
              <a:t>whereas military strategy is based on an assumption of </a:t>
            </a:r>
            <a:r>
              <a:rPr lang="en-US" sz="3000" i="1" dirty="0" smtClean="0">
                <a:solidFill>
                  <a:schemeClr val="tx2">
                    <a:lumMod val="60000"/>
                    <a:lumOff val="40000"/>
                  </a:schemeClr>
                </a:solidFill>
                <a:latin typeface="Arial" charset="0"/>
                <a:ea typeface="+mn-ea"/>
                <a:cs typeface="Arial" charset="0"/>
              </a:rPr>
              <a:t>conflict</a:t>
            </a:r>
            <a:endParaRPr lang="en-US" sz="3000" dirty="0" smtClean="0">
              <a:latin typeface="Arial" charset="0"/>
              <a:ea typeface="+mn-ea"/>
              <a:cs typeface="Arial" charset="0"/>
            </a:endParaRPr>
          </a:p>
          <a:p>
            <a:pPr eaLnBrk="1" hangingPunct="1">
              <a:buFont typeface="Wingdings" pitchFamily="2" charset="2"/>
              <a:buChar char="v"/>
              <a:defRPr/>
            </a:pPr>
            <a:r>
              <a:rPr lang="en-US" sz="3000" dirty="0" smtClean="0">
                <a:latin typeface="Arial" charset="0"/>
                <a:ea typeface="+mn-ea"/>
                <a:cs typeface="Arial" charset="0"/>
              </a:rPr>
              <a:t>Both business and military organizations must adapt to change and constantly improve to be successful</a:t>
            </a:r>
          </a:p>
        </p:txBody>
      </p:sp>
      <p:sp>
        <p:nvSpPr>
          <p:cNvPr id="89092" name="Slide Number Placeholder 3"/>
          <p:cNvSpPr>
            <a:spLocks noGrp="1"/>
          </p:cNvSpPr>
          <p:nvPr>
            <p:ph type="sldNum" sz="quarter" idx="12"/>
          </p:nvPr>
        </p:nvSpPr>
        <p:spPr bwMode="auto">
          <a:noFill/>
          <a:ln>
            <a:miter lim="800000"/>
            <a:headEnd/>
            <a:tailEnd/>
          </a:ln>
        </p:spPr>
        <p:txBody>
          <a:bodyPr/>
          <a:lstStyle/>
          <a:p>
            <a:r>
              <a:rPr lang="en-US"/>
              <a:t>1-</a:t>
            </a:r>
            <a:fld id="{D3E7E078-09B9-407F-860C-73F6A4B23322}" type="slidenum">
              <a:rPr lang="en-US"/>
              <a:pPr/>
              <a:t>36</a:t>
            </a:fld>
            <a:endParaRPr lang="en-US"/>
          </a:p>
        </p:txBody>
      </p:sp>
      <p:sp>
        <p:nvSpPr>
          <p:cNvPr id="89093"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normAutofit fontScale="90000"/>
          </a:bodyPr>
          <a:lstStyle/>
          <a:p>
            <a:pPr eaLnBrk="1" hangingPunct="1"/>
            <a:r>
              <a:rPr lang="en-US" smtClean="0">
                <a:latin typeface="Arial" charset="0"/>
                <a:cs typeface="Arial" charset="0"/>
              </a:rPr>
              <a:t>Excerpts from Sun Tzu’s The Art of War Writings</a:t>
            </a:r>
          </a:p>
        </p:txBody>
      </p:sp>
      <p:sp>
        <p:nvSpPr>
          <p:cNvPr id="91139" name="Content Placeholder 6"/>
          <p:cNvSpPr>
            <a:spLocks noGrp="1"/>
          </p:cNvSpPr>
          <p:nvPr>
            <p:ph idx="1"/>
          </p:nvPr>
        </p:nvSpPr>
        <p:spPr>
          <a:xfrm>
            <a:off x="457200" y="1600200"/>
            <a:ext cx="8382000" cy="4525963"/>
          </a:xfrm>
        </p:spPr>
        <p:txBody>
          <a:bodyPr>
            <a:normAutofit lnSpcReduction="10000"/>
          </a:bodyPr>
          <a:lstStyle/>
          <a:p>
            <a:pPr eaLnBrk="1" hangingPunct="1"/>
            <a:r>
              <a:rPr lang="en-US" sz="3000" dirty="0" smtClean="0">
                <a:latin typeface="Arial" charset="0"/>
                <a:cs typeface="Arial" charset="0"/>
              </a:rPr>
              <a:t>War is a matter of vital importance to the state: a matter of life or death, the road either to survival or ruin. Hence, it is imperative that it be studied thoroughly</a:t>
            </a:r>
          </a:p>
          <a:p>
            <a:r>
              <a:rPr lang="en-US" sz="3000" dirty="0" smtClean="0">
                <a:latin typeface="Arial" charset="0"/>
                <a:cs typeface="Arial" charset="0"/>
              </a:rPr>
              <a:t>Know your enemy and know yourself (according to the Chinese: </a:t>
            </a:r>
            <a:r>
              <a:rPr lang="en-US" sz="3000" dirty="0" smtClean="0">
                <a:solidFill>
                  <a:schemeClr val="tx2"/>
                </a:solidFill>
                <a:latin typeface="Arial" charset="0"/>
                <a:cs typeface="Arial" charset="0"/>
              </a:rPr>
              <a:t>“Know yourself and know your enemy”</a:t>
            </a:r>
            <a:r>
              <a:rPr lang="en-US" sz="3000" dirty="0" smtClean="0">
                <a:latin typeface="Arial" charset="0"/>
                <a:cs typeface="Arial" charset="0"/>
              </a:rPr>
              <a:t>), and in a hundred battles you will never be defeated</a:t>
            </a:r>
          </a:p>
          <a:p>
            <a:pPr eaLnBrk="1" hangingPunct="1"/>
            <a:r>
              <a:rPr lang="en-US" sz="3000" dirty="0" smtClean="0">
                <a:latin typeface="Arial" charset="0"/>
                <a:cs typeface="Arial" charset="0"/>
              </a:rPr>
              <a:t>Skillful leaders do not let a strategy inhibit creative counter-movement</a:t>
            </a:r>
          </a:p>
        </p:txBody>
      </p:sp>
      <p:sp>
        <p:nvSpPr>
          <p:cNvPr id="91140" name="Slide Number Placeholder 3"/>
          <p:cNvSpPr>
            <a:spLocks noGrp="1"/>
          </p:cNvSpPr>
          <p:nvPr>
            <p:ph type="sldNum" sz="quarter" idx="12"/>
          </p:nvPr>
        </p:nvSpPr>
        <p:spPr bwMode="auto">
          <a:noFill/>
          <a:ln>
            <a:miter lim="800000"/>
            <a:headEnd/>
            <a:tailEnd/>
          </a:ln>
        </p:spPr>
        <p:txBody>
          <a:bodyPr/>
          <a:lstStyle/>
          <a:p>
            <a:r>
              <a:rPr lang="en-US"/>
              <a:t>1-</a:t>
            </a:r>
            <a:fld id="{D7836F42-6A68-4F32-A80F-18B56DA8EBC0}" type="slidenum">
              <a:rPr lang="en-US"/>
              <a:pPr/>
              <a:t>37</a:t>
            </a:fld>
            <a:endParaRPr lang="en-US"/>
          </a:p>
        </p:txBody>
      </p:sp>
      <p:sp>
        <p:nvSpPr>
          <p:cNvPr id="91141"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304800" y="533401"/>
            <a:ext cx="8534400" cy="8273034"/>
          </a:xfrm>
          <a:prstGeom prst="rect">
            <a:avLst/>
          </a:prstGeom>
          <a:noFill/>
          <a:ln w="9525">
            <a:noFill/>
            <a:miter lim="800000"/>
            <a:headEnd/>
            <a:tailEnd/>
          </a:ln>
        </p:spPr>
        <p:txBody>
          <a:bodyPr wrap="square">
            <a:spAutoFit/>
          </a:bodyPr>
          <a:lstStyle/>
          <a:p>
            <a:pPr marL="342900" indent="-342900" algn="ctr" eaLnBrk="1" hangingPunct="1"/>
            <a:r>
              <a:rPr lang="en-US" sz="2400" b="1" dirty="0" smtClean="0">
                <a:latin typeface="Arial" charset="0"/>
              </a:rPr>
              <a:t>Persistence: </a:t>
            </a:r>
          </a:p>
          <a:p>
            <a:pPr marL="342900" indent="-342900" algn="ctr" eaLnBrk="1" hangingPunct="1"/>
            <a:endParaRPr lang="en-US" sz="2400" b="1" dirty="0" smtClean="0">
              <a:latin typeface="Arial" charset="0"/>
            </a:endParaRPr>
          </a:p>
          <a:p>
            <a:pPr lvl="0" algn="ctr">
              <a:lnSpc>
                <a:spcPct val="155000"/>
              </a:lnSpc>
            </a:pPr>
            <a:r>
              <a:rPr lang="en-US" sz="2000" dirty="0" smtClean="0">
                <a:latin typeface="Arial" pitchFamily="34" charset="0"/>
                <a:cs typeface="Arial" pitchFamily="34" charset="0"/>
              </a:rPr>
              <a:t>Four guys are standing on a street corner ... </a:t>
            </a:r>
          </a:p>
          <a:p>
            <a:pPr lvl="0" algn="ctr">
              <a:lnSpc>
                <a:spcPct val="155000"/>
              </a:lnSpc>
            </a:pPr>
            <a:r>
              <a:rPr lang="en-US" sz="2000" dirty="0" smtClean="0">
                <a:latin typeface="Arial" pitchFamily="34" charset="0"/>
                <a:cs typeface="Arial" pitchFamily="34" charset="0"/>
              </a:rPr>
              <a:t>an American, a Russian, a Chinese man, and an Israeli …</a:t>
            </a:r>
          </a:p>
          <a:p>
            <a:pPr lvl="0" algn="ctr">
              <a:lnSpc>
                <a:spcPct val="155000"/>
              </a:lnSpc>
            </a:pPr>
            <a:r>
              <a:rPr lang="en-US" sz="2000" dirty="0" smtClean="0">
                <a:latin typeface="Arial" pitchFamily="34" charset="0"/>
                <a:cs typeface="Arial" pitchFamily="34" charset="0"/>
              </a:rPr>
              <a:t>A reporter comes up to the group and says to them: </a:t>
            </a:r>
          </a:p>
          <a:p>
            <a:pPr lvl="0" algn="ctr">
              <a:lnSpc>
                <a:spcPct val="155000"/>
              </a:lnSpc>
            </a:pPr>
            <a:r>
              <a:rPr lang="en-US" sz="2000" dirty="0" smtClean="0">
                <a:latin typeface="Arial" pitchFamily="34" charset="0"/>
                <a:cs typeface="Arial" pitchFamily="34" charset="0"/>
              </a:rPr>
              <a:t>“Excuse me. … What’s your opinion on the meat shortage?” </a:t>
            </a:r>
          </a:p>
          <a:p>
            <a:pPr lvl="0" algn="ctr">
              <a:lnSpc>
                <a:spcPct val="155000"/>
              </a:lnSpc>
            </a:pPr>
            <a:r>
              <a:rPr lang="en-US" sz="2000" dirty="0" smtClean="0">
                <a:latin typeface="Arial" pitchFamily="34" charset="0"/>
                <a:cs typeface="Arial" pitchFamily="34" charset="0"/>
              </a:rPr>
              <a:t>The American says: “What’s a shortage? </a:t>
            </a:r>
          </a:p>
          <a:p>
            <a:pPr lvl="0" algn="ctr">
              <a:lnSpc>
                <a:spcPct val="155000"/>
              </a:lnSpc>
            </a:pPr>
            <a:r>
              <a:rPr lang="en-US" sz="2000" dirty="0" smtClean="0">
                <a:latin typeface="Arial" pitchFamily="34" charset="0"/>
                <a:cs typeface="Arial" pitchFamily="34" charset="0"/>
              </a:rPr>
              <a:t>The Russian says; “ What’s meat? </a:t>
            </a:r>
          </a:p>
          <a:p>
            <a:pPr lvl="0" algn="ctr">
              <a:lnSpc>
                <a:spcPct val="155000"/>
              </a:lnSpc>
            </a:pPr>
            <a:r>
              <a:rPr lang="en-US" sz="2000" dirty="0" smtClean="0">
                <a:latin typeface="Arial" pitchFamily="34" charset="0"/>
                <a:cs typeface="Arial" pitchFamily="34" charset="0"/>
              </a:rPr>
              <a:t>The Chinese says: “What’s an opinion? </a:t>
            </a:r>
          </a:p>
          <a:p>
            <a:pPr lvl="0" algn="ctr">
              <a:lnSpc>
                <a:spcPct val="155000"/>
              </a:lnSpc>
            </a:pPr>
            <a:r>
              <a:rPr lang="en-US" sz="2000" dirty="0" smtClean="0">
                <a:latin typeface="Arial" pitchFamily="34" charset="0"/>
                <a:cs typeface="Arial" pitchFamily="34" charset="0"/>
              </a:rPr>
              <a:t>The Israeli says: “What’s “Excuse me”?.</a:t>
            </a:r>
          </a:p>
          <a:p>
            <a:pPr lvl="0">
              <a:lnSpc>
                <a:spcPct val="155000"/>
              </a:lnSpc>
            </a:pPr>
            <a:endParaRPr lang="en-US" dirty="0">
              <a:latin typeface="Arial" pitchFamily="34" charset="0"/>
              <a:cs typeface="Arial" pitchFamily="34" charset="0"/>
            </a:endParaRPr>
          </a:p>
          <a:p>
            <a:pPr lvl="0">
              <a:lnSpc>
                <a:spcPct val="155000"/>
              </a:lnSpc>
            </a:pPr>
            <a:r>
              <a:rPr lang="en-US" sz="1600" dirty="0" smtClean="0">
                <a:latin typeface="Arial" pitchFamily="34" charset="0"/>
                <a:cs typeface="Arial" pitchFamily="34" charset="0"/>
              </a:rPr>
              <a:t>Source: </a:t>
            </a:r>
          </a:p>
          <a:p>
            <a:pPr lvl="0">
              <a:lnSpc>
                <a:spcPct val="155000"/>
              </a:lnSpc>
            </a:pPr>
            <a:r>
              <a:rPr lang="en-US" sz="1600" dirty="0" smtClean="0">
                <a:latin typeface="Arial" pitchFamily="34" charset="0"/>
                <a:cs typeface="Arial" pitchFamily="34" charset="0"/>
              </a:rPr>
              <a:t>Senor, D. and S. Singer. 2011. </a:t>
            </a:r>
            <a:r>
              <a:rPr lang="en-US" sz="1600" i="1" dirty="0" smtClean="0">
                <a:latin typeface="Arial" pitchFamily="34" charset="0"/>
                <a:cs typeface="Arial" pitchFamily="34" charset="0"/>
              </a:rPr>
              <a:t>Start-Up Nation: The story of Israel’s Economic Miracle</a:t>
            </a:r>
            <a:r>
              <a:rPr lang="en-US" sz="1600" dirty="0" smtClean="0">
                <a:latin typeface="Arial" pitchFamily="34" charset="0"/>
                <a:cs typeface="Arial" pitchFamily="34" charset="0"/>
              </a:rPr>
              <a:t>,   	New </a:t>
            </a:r>
            <a:r>
              <a:rPr lang="en-US" sz="1600" dirty="0">
                <a:latin typeface="Arial" pitchFamily="34" charset="0"/>
                <a:cs typeface="Arial" pitchFamily="34" charset="0"/>
              </a:rPr>
              <a:t>Y</a:t>
            </a:r>
            <a:r>
              <a:rPr lang="en-US" sz="1600" dirty="0" smtClean="0">
                <a:latin typeface="Arial" pitchFamily="34" charset="0"/>
                <a:cs typeface="Arial" pitchFamily="34" charset="0"/>
              </a:rPr>
              <a:t>ork: </a:t>
            </a:r>
            <a:r>
              <a:rPr lang="en-US" sz="1600" dirty="0">
                <a:latin typeface="Arial" pitchFamily="34" charset="0"/>
                <a:cs typeface="Arial" pitchFamily="34" charset="0"/>
              </a:rPr>
              <a:t>H</a:t>
            </a:r>
            <a:r>
              <a:rPr lang="en-US" sz="1600" dirty="0" smtClean="0">
                <a:latin typeface="Arial" pitchFamily="34" charset="0"/>
                <a:cs typeface="Arial" pitchFamily="34" charset="0"/>
              </a:rPr>
              <a:t>achette </a:t>
            </a:r>
            <a:r>
              <a:rPr lang="en-US" sz="1600" dirty="0">
                <a:latin typeface="Arial" pitchFamily="34" charset="0"/>
                <a:cs typeface="Arial" pitchFamily="34" charset="0"/>
              </a:rPr>
              <a:t>B</a:t>
            </a:r>
            <a:r>
              <a:rPr lang="en-US" sz="1600" dirty="0" smtClean="0">
                <a:latin typeface="Arial" pitchFamily="34" charset="0"/>
                <a:cs typeface="Arial" pitchFamily="34" charset="0"/>
              </a:rPr>
              <a:t>ook Group</a:t>
            </a:r>
            <a:endParaRPr lang="en-US" sz="1600" dirty="0">
              <a:latin typeface="Arial" pitchFamily="34" charset="0"/>
              <a:cs typeface="Arial" pitchFamily="34" charset="0"/>
            </a:endParaRPr>
          </a:p>
          <a:p>
            <a:pPr>
              <a:lnSpc>
                <a:spcPct val="155000"/>
              </a:lnSpc>
            </a:pPr>
            <a:endParaRPr lang="en-US" dirty="0" smtClean="0">
              <a:latin typeface="Arial" charset="0"/>
            </a:endParaRPr>
          </a:p>
          <a:p>
            <a:pPr eaLnBrk="1" hangingPunct="1">
              <a:lnSpc>
                <a:spcPct val="155000"/>
              </a:lnSpc>
            </a:pPr>
            <a:endParaRPr lang="en-US" dirty="0" smtClean="0">
              <a:latin typeface="Arial" charset="0"/>
            </a:endParaRPr>
          </a:p>
          <a:p>
            <a:pPr eaLnBrk="1" hangingPunct="1">
              <a:lnSpc>
                <a:spcPct val="155000"/>
              </a:lnSpc>
            </a:pPr>
            <a:endParaRPr lang="en-US" sz="2000" b="1" dirty="0">
              <a:latin typeface="Arial" charset="0"/>
            </a:endParaRPr>
          </a:p>
          <a:p>
            <a:pPr marL="342900" indent="-342900" eaLnBrk="1" hangingPunct="1">
              <a:lnSpc>
                <a:spcPct val="155000"/>
              </a:lnSpc>
            </a:pPr>
            <a:endParaRPr lang="en-US" sz="2400" b="1" dirty="0" smtClean="0">
              <a:latin typeface="Arial" charset="0"/>
            </a:endParaRPr>
          </a:p>
        </p:txBody>
      </p:sp>
      <p:sp>
        <p:nvSpPr>
          <p:cNvPr id="3" name="Slide Number Placeholder 2"/>
          <p:cNvSpPr>
            <a:spLocks noGrp="1"/>
          </p:cNvSpPr>
          <p:nvPr>
            <p:ph type="sldNum" sz="quarter" idx="12"/>
          </p:nvPr>
        </p:nvSpPr>
        <p:spPr/>
        <p:txBody>
          <a:bodyPr/>
          <a:lstStyle/>
          <a:p>
            <a:fld id="{7F9E5869-5D2B-4A0E-9B04-7D4F44444E94}"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304800" y="533401"/>
            <a:ext cx="8534400" cy="5315301"/>
          </a:xfrm>
          <a:prstGeom prst="rect">
            <a:avLst/>
          </a:prstGeom>
          <a:noFill/>
          <a:ln w="9525">
            <a:noFill/>
            <a:miter lim="800000"/>
            <a:headEnd/>
            <a:tailEnd/>
          </a:ln>
        </p:spPr>
        <p:txBody>
          <a:bodyPr wrap="square">
            <a:spAutoFit/>
          </a:bodyPr>
          <a:lstStyle/>
          <a:p>
            <a:pPr marL="342900" indent="-342900" algn="ctr" eaLnBrk="1" hangingPunct="1"/>
            <a:r>
              <a:rPr lang="en-US" sz="2400" b="1" dirty="0" err="1" smtClean="0">
                <a:latin typeface="Arial" charset="0"/>
              </a:rPr>
              <a:t>Sumber</a:t>
            </a:r>
            <a:r>
              <a:rPr lang="en-US" sz="2400" b="1" dirty="0" smtClean="0">
                <a:latin typeface="Arial" charset="0"/>
              </a:rPr>
              <a:t> </a:t>
            </a:r>
            <a:r>
              <a:rPr lang="en-US" sz="2400" b="1" dirty="0" err="1" smtClean="0">
                <a:latin typeface="Arial" charset="0"/>
              </a:rPr>
              <a:t>Kepustakaan</a:t>
            </a:r>
            <a:r>
              <a:rPr lang="en-US" sz="2400" b="1" dirty="0" smtClean="0">
                <a:latin typeface="Arial" charset="0"/>
              </a:rPr>
              <a:t>: </a:t>
            </a:r>
          </a:p>
          <a:p>
            <a:pPr marL="342900" indent="-342900" algn="ctr" eaLnBrk="1" hangingPunct="1"/>
            <a:endParaRPr lang="en-US" sz="2400" b="1" dirty="0" smtClean="0">
              <a:latin typeface="Arial" charset="0"/>
            </a:endParaRPr>
          </a:p>
          <a:p>
            <a:pPr lvl="0">
              <a:lnSpc>
                <a:spcPct val="155000"/>
              </a:lnSpc>
            </a:pPr>
            <a:r>
              <a:rPr lang="en-US" dirty="0" smtClean="0">
                <a:latin typeface="Arial" pitchFamily="34" charset="0"/>
                <a:cs typeface="Arial" pitchFamily="34" charset="0"/>
              </a:rPr>
              <a:t>David</a:t>
            </a:r>
            <a:r>
              <a:rPr lang="en-US" i="1" dirty="0" smtClean="0">
                <a:latin typeface="Arial" pitchFamily="34" charset="0"/>
                <a:cs typeface="Arial" pitchFamily="34" charset="0"/>
              </a:rPr>
              <a:t>,</a:t>
            </a:r>
            <a:r>
              <a:rPr lang="en-US" dirty="0" smtClean="0">
                <a:latin typeface="Arial" pitchFamily="34" charset="0"/>
                <a:cs typeface="Arial" pitchFamily="34" charset="0"/>
              </a:rPr>
              <a:t> F.R. 2013. </a:t>
            </a:r>
            <a:r>
              <a:rPr lang="en-US" i="1" dirty="0" smtClean="0">
                <a:latin typeface="Arial" pitchFamily="34" charset="0"/>
                <a:cs typeface="Arial" pitchFamily="34" charset="0"/>
              </a:rPr>
              <a:t>Strategic </a:t>
            </a:r>
            <a:r>
              <a:rPr lang="en-US" i="1" dirty="0">
                <a:latin typeface="Arial" pitchFamily="34" charset="0"/>
                <a:cs typeface="Arial" pitchFamily="34" charset="0"/>
              </a:rPr>
              <a:t>Management. Concepts and Cases,</a:t>
            </a:r>
            <a:r>
              <a:rPr lang="en-US" dirty="0">
                <a:latin typeface="Arial" pitchFamily="34" charset="0"/>
                <a:cs typeface="Arial" pitchFamily="34" charset="0"/>
              </a:rPr>
              <a:t> </a:t>
            </a:r>
            <a:r>
              <a:rPr lang="en-US" dirty="0" smtClean="0">
                <a:latin typeface="Arial" pitchFamily="34" charset="0"/>
                <a:cs typeface="Arial" pitchFamily="34" charset="0"/>
              </a:rPr>
              <a:t>14</a:t>
            </a:r>
            <a:r>
              <a:rPr lang="en-US" baseline="30000" dirty="0" smtClean="0">
                <a:latin typeface="Arial" pitchFamily="34" charset="0"/>
                <a:cs typeface="Arial" pitchFamily="34" charset="0"/>
              </a:rPr>
              <a:t>h</a:t>
            </a:r>
            <a:r>
              <a:rPr lang="en-US" dirty="0" smtClean="0">
                <a:latin typeface="Arial" pitchFamily="34" charset="0"/>
                <a:cs typeface="Arial" pitchFamily="34" charset="0"/>
              </a:rPr>
              <a:t> </a:t>
            </a:r>
            <a:r>
              <a:rPr lang="en-US" dirty="0">
                <a:latin typeface="Arial" pitchFamily="34" charset="0"/>
                <a:cs typeface="Arial" pitchFamily="34" charset="0"/>
              </a:rPr>
              <a:t>ed., </a:t>
            </a:r>
            <a:r>
              <a:rPr lang="en-US" dirty="0" smtClean="0">
                <a:latin typeface="Arial" pitchFamily="34" charset="0"/>
                <a:cs typeface="Arial" pitchFamily="34" charset="0"/>
              </a:rPr>
              <a:t>Pearson 	International, Ch.1. </a:t>
            </a:r>
          </a:p>
          <a:p>
            <a:pPr lvl="0">
              <a:lnSpc>
                <a:spcPct val="155000"/>
              </a:lnSpc>
            </a:pPr>
            <a:endParaRPr lang="en-US" dirty="0" smtClean="0">
              <a:latin typeface="Arial" pitchFamily="34" charset="0"/>
              <a:cs typeface="Arial" pitchFamily="34" charset="0"/>
            </a:endParaRPr>
          </a:p>
          <a:p>
            <a:pPr lvl="0">
              <a:lnSpc>
                <a:spcPct val="155000"/>
              </a:lnSpc>
            </a:pPr>
            <a:r>
              <a:rPr lang="en-US" dirty="0" smtClean="0">
                <a:latin typeface="Arial" pitchFamily="34" charset="0"/>
                <a:cs typeface="Arial" pitchFamily="34" charset="0"/>
              </a:rPr>
              <a:t>Kristamuljana, S. 2001. “</a:t>
            </a:r>
            <a:r>
              <a:rPr lang="en-US" dirty="0" err="1" smtClean="0">
                <a:latin typeface="Arial" pitchFamily="34" charset="0"/>
                <a:cs typeface="Arial" pitchFamily="34" charset="0"/>
              </a:rPr>
              <a:t>Definisi</a:t>
            </a:r>
            <a:r>
              <a:rPr lang="en-US" dirty="0" smtClean="0">
                <a:latin typeface="Arial" pitchFamily="34" charset="0"/>
                <a:cs typeface="Arial" pitchFamily="34" charset="0"/>
              </a:rPr>
              <a:t> Bisnis yang Up To Date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Pengungkit</a:t>
            </a:r>
            <a:r>
              <a:rPr lang="en-US" dirty="0" smtClean="0">
                <a:latin typeface="Arial" pitchFamily="34" charset="0"/>
                <a:cs typeface="Arial" pitchFamily="34" charset="0"/>
              </a:rPr>
              <a:t> </a:t>
            </a:r>
          </a:p>
          <a:p>
            <a:pPr lvl="0">
              <a:lnSpc>
                <a:spcPct val="155000"/>
              </a:lnSpc>
            </a:pPr>
            <a:r>
              <a:rPr lang="en-US" dirty="0" smtClean="0">
                <a:latin typeface="Arial" pitchFamily="34" charset="0"/>
                <a:cs typeface="Arial" pitchFamily="34" charset="0"/>
              </a:rPr>
              <a:t>       	</a:t>
            </a:r>
            <a:r>
              <a:rPr lang="en-US" dirty="0" err="1" smtClean="0">
                <a:latin typeface="Arial" pitchFamily="34" charset="0"/>
                <a:cs typeface="Arial" pitchFamily="34" charset="0"/>
              </a:rPr>
              <a:t>Keunggulan</a:t>
            </a:r>
            <a:r>
              <a:rPr lang="en-US" dirty="0" smtClean="0">
                <a:latin typeface="Arial" pitchFamily="34" charset="0"/>
                <a:cs typeface="Arial" pitchFamily="34" charset="0"/>
              </a:rPr>
              <a:t> </a:t>
            </a:r>
            <a:r>
              <a:rPr lang="en-US" dirty="0" err="1" smtClean="0">
                <a:latin typeface="Arial" pitchFamily="34" charset="0"/>
                <a:cs typeface="Arial" pitchFamily="34" charset="0"/>
              </a:rPr>
              <a:t>Bersaing</a:t>
            </a:r>
            <a:r>
              <a:rPr lang="en-US" dirty="0" smtClean="0">
                <a:latin typeface="Arial" pitchFamily="34" charset="0"/>
                <a:cs typeface="Arial" pitchFamily="34" charset="0"/>
              </a:rPr>
              <a:t>”, </a:t>
            </a:r>
            <a:r>
              <a:rPr lang="en-US" i="1" dirty="0" smtClean="0">
                <a:latin typeface="Arial" pitchFamily="34" charset="0"/>
                <a:cs typeface="Arial" pitchFamily="34" charset="0"/>
              </a:rPr>
              <a:t>Journal Manajemen </a:t>
            </a:r>
            <a:r>
              <a:rPr lang="en-US" i="1" dirty="0" err="1" smtClean="0">
                <a:latin typeface="Arial" pitchFamily="34" charset="0"/>
                <a:cs typeface="Arial" pitchFamily="34" charset="0"/>
              </a:rPr>
              <a:t>Prasetiya</a:t>
            </a:r>
            <a:r>
              <a:rPr lang="en-US" i="1" dirty="0" smtClean="0">
                <a:latin typeface="Arial" pitchFamily="34" charset="0"/>
                <a:cs typeface="Arial" pitchFamily="34" charset="0"/>
              </a:rPr>
              <a:t> </a:t>
            </a:r>
            <a:r>
              <a:rPr lang="en-US" i="1" dirty="0" err="1" smtClean="0">
                <a:latin typeface="Arial" pitchFamily="34" charset="0"/>
                <a:cs typeface="Arial" pitchFamily="34" charset="0"/>
              </a:rPr>
              <a:t>Mulya</a:t>
            </a:r>
            <a:r>
              <a:rPr lang="en-US" dirty="0" smtClean="0">
                <a:latin typeface="Arial" pitchFamily="34" charset="0"/>
                <a:cs typeface="Arial" pitchFamily="34" charset="0"/>
              </a:rPr>
              <a:t>, Vol. VI (11), </a:t>
            </a:r>
          </a:p>
          <a:p>
            <a:pPr lvl="0">
              <a:lnSpc>
                <a:spcPct val="155000"/>
              </a:lnSpc>
            </a:pPr>
            <a:r>
              <a:rPr lang="en-US" dirty="0" smtClean="0">
                <a:latin typeface="Arial" pitchFamily="34" charset="0"/>
                <a:cs typeface="Arial" pitchFamily="34" charset="0"/>
              </a:rPr>
              <a:t>	</a:t>
            </a:r>
            <a:r>
              <a:rPr lang="en-US" dirty="0" err="1" smtClean="0">
                <a:latin typeface="Arial" pitchFamily="34" charset="0"/>
                <a:cs typeface="Arial" pitchFamily="34" charset="0"/>
              </a:rPr>
              <a:t>Maret</a:t>
            </a:r>
            <a:r>
              <a:rPr lang="en-US" dirty="0" smtClean="0">
                <a:latin typeface="Arial" pitchFamily="34" charset="0"/>
                <a:cs typeface="Arial" pitchFamily="34" charset="0"/>
              </a:rPr>
              <a:t>, h. 9-16. </a:t>
            </a:r>
            <a:endParaRPr lang="en-US" dirty="0">
              <a:latin typeface="Arial" pitchFamily="34" charset="0"/>
              <a:cs typeface="Arial" pitchFamily="34" charset="0"/>
            </a:endParaRPr>
          </a:p>
          <a:p>
            <a:pPr>
              <a:lnSpc>
                <a:spcPct val="155000"/>
              </a:lnSpc>
            </a:pPr>
            <a:endParaRPr lang="en-US" dirty="0" smtClean="0">
              <a:latin typeface="Arial" charset="0"/>
            </a:endParaRPr>
          </a:p>
          <a:p>
            <a:pPr eaLnBrk="1" hangingPunct="1">
              <a:lnSpc>
                <a:spcPct val="155000"/>
              </a:lnSpc>
            </a:pPr>
            <a:endParaRPr lang="en-US" dirty="0" smtClean="0">
              <a:latin typeface="Arial" charset="0"/>
            </a:endParaRPr>
          </a:p>
          <a:p>
            <a:pPr eaLnBrk="1" hangingPunct="1">
              <a:lnSpc>
                <a:spcPct val="155000"/>
              </a:lnSpc>
            </a:pPr>
            <a:endParaRPr lang="en-US" sz="2000" b="1" dirty="0">
              <a:latin typeface="Arial" charset="0"/>
            </a:endParaRPr>
          </a:p>
          <a:p>
            <a:pPr marL="342900" indent="-342900" eaLnBrk="1" hangingPunct="1">
              <a:lnSpc>
                <a:spcPct val="155000"/>
              </a:lnSpc>
            </a:pPr>
            <a:endParaRPr lang="en-US" sz="2400" b="1" dirty="0" smtClean="0">
              <a:latin typeface="Arial" charset="0"/>
            </a:endParaRPr>
          </a:p>
        </p:txBody>
      </p:sp>
      <p:sp>
        <p:nvSpPr>
          <p:cNvPr id="3" name="Slide Number Placeholder 2"/>
          <p:cNvSpPr>
            <a:spLocks noGrp="1"/>
          </p:cNvSpPr>
          <p:nvPr>
            <p:ph type="sldNum" sz="quarter" idx="12"/>
          </p:nvPr>
        </p:nvSpPr>
        <p:spPr/>
        <p:txBody>
          <a:bodyPr/>
          <a:lstStyle/>
          <a:p>
            <a:fld id="{7F9E5869-5D2B-4A0E-9B04-7D4F44444E94}"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0"/>
            <a:ext cx="8458200" cy="6894195"/>
          </a:xfrm>
          <a:prstGeom prst="rect">
            <a:avLst/>
          </a:prstGeom>
        </p:spPr>
        <p:txBody>
          <a:bodyPr wrap="square">
            <a:spAutoFit/>
          </a:bodyPr>
          <a:lstStyle/>
          <a:p>
            <a:pPr algn="ctr"/>
            <a:r>
              <a:rPr lang="en-US" sz="2400" dirty="0" smtClean="0">
                <a:latin typeface="Arial" pitchFamily="34" charset="0"/>
                <a:cs typeface="Arial" pitchFamily="34" charset="0"/>
                <a:sym typeface="Wingdings" pitchFamily="2" charset="2"/>
              </a:rPr>
              <a:t>CONTOH SIKLUS MANAJEMEN STRATEJIK </a:t>
            </a:r>
          </a:p>
          <a:p>
            <a:pPr algn="ctr"/>
            <a:r>
              <a:rPr lang="en-US" dirty="0" smtClean="0">
                <a:latin typeface="Arial" pitchFamily="34" charset="0"/>
                <a:cs typeface="Arial" pitchFamily="34" charset="0"/>
                <a:sym typeface="Wingdings" pitchFamily="2" charset="2"/>
              </a:rPr>
              <a:t>	</a:t>
            </a:r>
          </a:p>
          <a:p>
            <a:pPr marL="115888" indent="-115888">
              <a:lnSpc>
                <a:spcPct val="150000"/>
              </a:lnSpc>
              <a:buFont typeface="Arial" pitchFamily="34" charset="0"/>
              <a:buChar char="•"/>
            </a:pP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Bulan</a:t>
            </a:r>
            <a:r>
              <a:rPr lang="en-US" sz="2000" dirty="0" smtClean="0">
                <a:latin typeface="Arial" pitchFamily="34" charset="0"/>
                <a:cs typeface="Arial" pitchFamily="34" charset="0"/>
                <a:sym typeface="Wingdings" pitchFamily="2" charset="2"/>
              </a:rPr>
              <a:t> September–</a:t>
            </a:r>
            <a:r>
              <a:rPr lang="en-US" sz="2000" dirty="0" err="1" smtClean="0">
                <a:latin typeface="Arial" pitchFamily="34" charset="0"/>
                <a:cs typeface="Arial" pitchFamily="34" charset="0"/>
                <a:sym typeface="Wingdings" pitchFamily="2" charset="2"/>
              </a:rPr>
              <a:t>Desember</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membuat</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dokumen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yang </a:t>
            </a:r>
            <a:r>
              <a:rPr lang="en-US" sz="2000" dirty="0" err="1" smtClean="0">
                <a:latin typeface="Arial" pitchFamily="34" charset="0"/>
                <a:cs typeface="Arial" pitchFamily="34" charset="0"/>
                <a:sym typeface="Wingdings" pitchFamily="2" charset="2"/>
              </a:rPr>
              <a:t>terdiri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dari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dua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tahap</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yaitu</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Analisis</a:t>
            </a:r>
            <a:r>
              <a:rPr lang="en-US" sz="2000" b="1" dirty="0" smtClean="0">
                <a:latin typeface="Arial" pitchFamily="34" charset="0"/>
                <a:cs typeface="Arial" pitchFamily="34" charset="0"/>
                <a:sym typeface="Wingdings" pitchFamily="2" charset="2"/>
              </a:rPr>
              <a:t> Stratejik </a:t>
            </a:r>
            <a:r>
              <a:rPr lang="en-US" sz="2000" dirty="0" err="1" smtClean="0">
                <a:latin typeface="Arial" pitchFamily="34" charset="0"/>
                <a:cs typeface="Arial" pitchFamily="34" charset="0"/>
                <a:sym typeface="Wingdings" pitchFamily="2" charset="2"/>
              </a:rPr>
              <a:t>dan</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Formulasi</a:t>
            </a:r>
            <a:r>
              <a:rPr lang="en-US" sz="2000" b="1"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Strategi</a:t>
            </a:r>
            <a:r>
              <a:rPr lang="en-US" sz="2000" b="1"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untuk</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jangka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waktu</a:t>
            </a:r>
            <a:r>
              <a:rPr lang="en-US" sz="2000" dirty="0" smtClean="0">
                <a:latin typeface="Arial" pitchFamily="34" charset="0"/>
                <a:cs typeface="Arial" pitchFamily="34" charset="0"/>
                <a:sym typeface="Wingdings" pitchFamily="2" charset="2"/>
              </a:rPr>
              <a:t> 1-3 </a:t>
            </a:r>
            <a:r>
              <a:rPr lang="en-US" sz="2000" dirty="0" err="1" smtClean="0">
                <a:latin typeface="Arial" pitchFamily="34" charset="0"/>
                <a:cs typeface="Arial" pitchFamily="34" charset="0"/>
                <a:sym typeface="Wingdings" pitchFamily="2" charset="2"/>
              </a:rPr>
              <a:t>atau</a:t>
            </a:r>
            <a:r>
              <a:rPr lang="en-US" sz="2000" dirty="0" smtClean="0">
                <a:latin typeface="Arial" pitchFamily="34" charset="0"/>
                <a:cs typeface="Arial" pitchFamily="34" charset="0"/>
                <a:sym typeface="Wingdings" pitchFamily="2" charset="2"/>
              </a:rPr>
              <a:t> 5 </a:t>
            </a:r>
            <a:r>
              <a:rPr lang="en-US" sz="2000" dirty="0" err="1" smtClean="0">
                <a:latin typeface="Arial" pitchFamily="34" charset="0"/>
                <a:cs typeface="Arial" pitchFamily="34" charset="0"/>
                <a:sym typeface="Wingdings" pitchFamily="2" charset="2"/>
              </a:rPr>
              <a:t>tahun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ke</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depan</a:t>
            </a:r>
            <a:r>
              <a:rPr lang="en-US" sz="2000" dirty="0" smtClean="0">
                <a:latin typeface="Arial" pitchFamily="34" charset="0"/>
                <a:cs typeface="Arial" pitchFamily="34" charset="0"/>
                <a:sym typeface="Wingdings" pitchFamily="2" charset="2"/>
              </a:rPr>
              <a:t>. </a:t>
            </a:r>
          </a:p>
          <a:p>
            <a:pPr marL="115888" indent="-115888">
              <a:lnSpc>
                <a:spcPct val="150000"/>
              </a:lnSpc>
              <a:buFont typeface="Arial" pitchFamily="34" charset="0"/>
              <a:buChar char="•"/>
            </a:pPr>
            <a:endParaRPr lang="en-US" sz="2000" dirty="0" smtClean="0">
              <a:latin typeface="Arial" pitchFamily="34" charset="0"/>
              <a:cs typeface="Arial" pitchFamily="34" charset="0"/>
              <a:sym typeface="Wingdings" pitchFamily="2" charset="2"/>
            </a:endParaRPr>
          </a:p>
          <a:p>
            <a:pPr marL="115888" indent="-115888">
              <a:lnSpc>
                <a:spcPct val="150000"/>
              </a:lnSpc>
              <a:buFont typeface="Arial" pitchFamily="34" charset="0"/>
              <a:buChar char="•"/>
            </a:pP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Karena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jangka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waktunya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lebih</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dari</a:t>
            </a:r>
            <a:r>
              <a:rPr lang="en-US" sz="2000" dirty="0" smtClean="0">
                <a:latin typeface="Arial" pitchFamily="34" charset="0"/>
                <a:cs typeface="Arial" pitchFamily="34" charset="0"/>
                <a:sym typeface="Wingdings" pitchFamily="2" charset="2"/>
              </a:rPr>
              <a:t> 1 </a:t>
            </a:r>
            <a:r>
              <a:rPr lang="en-US" sz="2000" dirty="0" err="1" smtClean="0">
                <a:latin typeface="Arial" pitchFamily="34" charset="0"/>
                <a:cs typeface="Arial" pitchFamily="34" charset="0"/>
                <a:sym typeface="Wingdings" pitchFamily="2" charset="2"/>
              </a:rPr>
              <a:t>tahun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maka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dokumen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a:t>
            </a:r>
            <a:r>
              <a:rPr lang="en-US" sz="2000" dirty="0" err="1" smtClean="0">
                <a:latin typeface="Arial" pitchFamily="34" charset="0"/>
                <a:cs typeface="Arial" pitchFamily="34" charset="0"/>
                <a:sym typeface="Wingdings" pitchFamily="2" charset="2"/>
              </a:rPr>
              <a:t>itu</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disebut</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juga</a:t>
            </a:r>
            <a:r>
              <a:rPr lang="en-US" sz="2000" dirty="0" smtClean="0">
                <a:latin typeface="Arial" pitchFamily="34" charset="0"/>
                <a:cs typeface="Arial" pitchFamily="34" charset="0"/>
                <a:sym typeface="Wingdings" pitchFamily="2" charset="2"/>
              </a:rPr>
              <a:t> RJP </a:t>
            </a:r>
            <a:r>
              <a:rPr lang="en-US" sz="2000" dirty="0" err="1" smtClean="0">
                <a:latin typeface="Arial" pitchFamily="34" charset="0"/>
                <a:cs typeface="Arial" pitchFamily="34" charset="0"/>
                <a:sym typeface="Wingdings" pitchFamily="2" charset="2"/>
              </a:rPr>
              <a:t>atau</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Jangka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Panjang</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Bedakan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dengan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Anggaran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perusahaan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termasuk</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Neraca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dan</a:t>
            </a:r>
            <a:r>
              <a:rPr lang="en-US" sz="2000" dirty="0" smtClean="0">
                <a:latin typeface="Arial" pitchFamily="34" charset="0"/>
                <a:cs typeface="Arial" pitchFamily="34" charset="0"/>
                <a:sym typeface="Wingdings" pitchFamily="2" charset="2"/>
              </a:rPr>
              <a:t> L/R).</a:t>
            </a:r>
          </a:p>
          <a:p>
            <a:pPr marL="115888" indent="-115888">
              <a:lnSpc>
                <a:spcPct val="150000"/>
              </a:lnSpc>
              <a:buFont typeface="Arial" pitchFamily="34" charset="0"/>
              <a:buChar char="•"/>
            </a:pPr>
            <a:endParaRPr lang="en-US" sz="2000" dirty="0" smtClean="0">
              <a:latin typeface="Arial" pitchFamily="34" charset="0"/>
              <a:cs typeface="Arial" pitchFamily="34" charset="0"/>
              <a:sym typeface="Wingdings" pitchFamily="2" charset="2"/>
            </a:endParaRPr>
          </a:p>
          <a:p>
            <a:pPr marL="115888" indent="-115888">
              <a:buFont typeface="Arial" pitchFamily="34" charset="0"/>
              <a:buChar char="•"/>
            </a:pPr>
            <a:r>
              <a:rPr lang="en-US" sz="2000" dirty="0" err="1" smtClean="0">
                <a:latin typeface="Arial" pitchFamily="34" charset="0"/>
                <a:cs typeface="Arial" pitchFamily="34" charset="0"/>
                <a:sym typeface="Wingdings" pitchFamily="2" charset="2"/>
              </a:rPr>
              <a:t>Bulan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Januari–Desember</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tahun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berikutnya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adalah</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tahap</a:t>
            </a:r>
            <a:r>
              <a:rPr lang="en-US" sz="2000" dirty="0" smtClean="0">
                <a:latin typeface="Arial" pitchFamily="34" charset="0"/>
                <a:cs typeface="Arial" pitchFamily="34" charset="0"/>
                <a:sym typeface="Wingdings" pitchFamily="2" charset="2"/>
              </a:rPr>
              <a:t> </a:t>
            </a:r>
            <a:r>
              <a:rPr lang="en-US" sz="2000" b="1" dirty="0" err="1" smtClean="0">
                <a:latin typeface="Arial" pitchFamily="34" charset="0"/>
                <a:cs typeface="Arial" pitchFamily="34" charset="0"/>
                <a:sym typeface="Wingdings" pitchFamily="2" charset="2"/>
              </a:rPr>
              <a:t>Implementasi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dari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a:t>
            </a:r>
            <a:r>
              <a:rPr lang="en-US" sz="2000" dirty="0" err="1" smtClean="0">
                <a:latin typeface="Arial" pitchFamily="34" charset="0"/>
                <a:cs typeface="Arial" pitchFamily="34" charset="0"/>
                <a:sym typeface="Wingdings" pitchFamily="2" charset="2"/>
              </a:rPr>
              <a:t>itu</a:t>
            </a:r>
            <a:r>
              <a:rPr lang="en-US" sz="2000" dirty="0" smtClean="0">
                <a:latin typeface="Arial" pitchFamily="34" charset="0"/>
                <a:cs typeface="Arial" pitchFamily="34" charset="0"/>
                <a:sym typeface="Wingdings" pitchFamily="2" charset="2"/>
              </a:rPr>
              <a:t>. </a:t>
            </a:r>
          </a:p>
          <a:p>
            <a:pPr marL="115888" indent="-115888">
              <a:lnSpc>
                <a:spcPct val="150000"/>
              </a:lnSpc>
              <a:buFont typeface="Arial" pitchFamily="34" charset="0"/>
              <a:buChar char="•"/>
            </a:pPr>
            <a:endParaRPr lang="en-US" sz="2000" dirty="0" smtClean="0">
              <a:latin typeface="Arial" pitchFamily="34" charset="0"/>
              <a:cs typeface="Arial" pitchFamily="34" charset="0"/>
              <a:sym typeface="Wingdings" pitchFamily="2" charset="2"/>
            </a:endParaRPr>
          </a:p>
          <a:p>
            <a:pPr marL="115888" indent="-115888">
              <a:lnSpc>
                <a:spcPct val="150000"/>
              </a:lnSpc>
              <a:buFont typeface="Arial" pitchFamily="34" charset="0"/>
              <a:buChar char="•"/>
            </a:pPr>
            <a:r>
              <a:rPr lang="en-US" sz="2000" dirty="0" err="1" smtClean="0">
                <a:latin typeface="Arial" pitchFamily="34" charset="0"/>
                <a:cs typeface="Arial" pitchFamily="34" charset="0"/>
                <a:sym typeface="Wingdings" pitchFamily="2" charset="2"/>
              </a:rPr>
              <a:t>Tahap</a:t>
            </a:r>
            <a:r>
              <a:rPr lang="en-US" sz="2000" dirty="0" smtClean="0">
                <a:latin typeface="Arial" pitchFamily="34" charset="0"/>
                <a:cs typeface="Arial" pitchFamily="34" charset="0"/>
                <a:sym typeface="Wingdings" pitchFamily="2" charset="2"/>
              </a:rPr>
              <a:t> </a:t>
            </a:r>
            <a:r>
              <a:rPr lang="en-US" sz="2000" b="1" dirty="0" err="1">
                <a:latin typeface="Arial" pitchFamily="34" charset="0"/>
                <a:cs typeface="Arial" pitchFamily="34" charset="0"/>
                <a:sym typeface="Wingdings" pitchFamily="2" charset="2"/>
              </a:rPr>
              <a:t>E</a:t>
            </a:r>
            <a:r>
              <a:rPr lang="en-US" sz="2000" b="1" dirty="0" err="1" smtClean="0">
                <a:latin typeface="Arial" pitchFamily="34" charset="0"/>
                <a:cs typeface="Arial" pitchFamily="34" charset="0"/>
                <a:sym typeface="Wingdings" pitchFamily="2" charset="2"/>
              </a:rPr>
              <a:t>valuasi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atas</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dokumen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Rencana</a:t>
            </a:r>
            <a:r>
              <a:rPr lang="en-US" sz="2000" dirty="0" smtClean="0">
                <a:latin typeface="Arial" pitchFamily="34" charset="0"/>
                <a:cs typeface="Arial" pitchFamily="34" charset="0"/>
                <a:sym typeface="Wingdings" pitchFamily="2" charset="2"/>
              </a:rPr>
              <a:t> Stratejik </a:t>
            </a:r>
            <a:r>
              <a:rPr lang="en-US" sz="2000" dirty="0" err="1" smtClean="0">
                <a:latin typeface="Arial" pitchFamily="34" charset="0"/>
                <a:cs typeface="Arial" pitchFamily="34" charset="0"/>
                <a:sym typeface="Wingdings" pitchFamily="2" charset="2"/>
              </a:rPr>
              <a:t>itu</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dilakukan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pada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akhir</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bulan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Desember</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tahun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diimplementasikannya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atau</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pada</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bulan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Januari</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tahun</a:t>
            </a:r>
            <a:r>
              <a:rPr lang="en-US" sz="2000" dirty="0" smtClean="0">
                <a:latin typeface="Arial" pitchFamily="34" charset="0"/>
                <a:cs typeface="Arial" pitchFamily="34" charset="0"/>
                <a:sym typeface="Wingdings" pitchFamily="2" charset="2"/>
              </a:rPr>
              <a:t> </a:t>
            </a:r>
            <a:r>
              <a:rPr lang="en-US" sz="2000" dirty="0" err="1" smtClean="0">
                <a:latin typeface="Arial" pitchFamily="34" charset="0"/>
                <a:cs typeface="Arial" pitchFamily="34" charset="0"/>
                <a:sym typeface="Wingdings" pitchFamily="2" charset="2"/>
              </a:rPr>
              <a:t>berikutnya</a:t>
            </a:r>
            <a:r>
              <a:rPr lang="en-US" sz="2000" dirty="0" smtClean="0">
                <a:latin typeface="Arial" pitchFamily="34" charset="0"/>
                <a:cs typeface="Arial" pitchFamily="34" charset="0"/>
                <a:sym typeface="Wingdings" pitchFamily="2" charset="2"/>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3"/>
          <p:cNvSpPr>
            <a:spLocks noGrp="1" noChangeArrowheads="1"/>
          </p:cNvSpPr>
          <p:nvPr>
            <p:ph type="body" idx="1"/>
          </p:nvPr>
        </p:nvSpPr>
        <p:spPr>
          <a:xfrm>
            <a:off x="1" y="838200"/>
            <a:ext cx="9143999" cy="1662686"/>
          </a:xfrm>
        </p:spPr>
        <p:txBody>
          <a:bodyPr/>
          <a:lstStyle/>
          <a:p>
            <a:pPr marL="519933" lvl="1" indent="-404932" algn="ctr">
              <a:lnSpc>
                <a:spcPct val="150000"/>
              </a:lnSpc>
              <a:spcBef>
                <a:spcPts val="2998"/>
              </a:spcBef>
              <a:buNone/>
            </a:pPr>
            <a:r>
              <a:rPr lang="en-US" sz="2400" dirty="0" err="1" smtClean="0"/>
              <a:t>Dalam</a:t>
            </a:r>
            <a:r>
              <a:rPr lang="en-US" sz="2400" dirty="0" smtClean="0"/>
              <a:t> </a:t>
            </a:r>
            <a:r>
              <a:rPr lang="en-US" sz="2400" dirty="0" err="1" smtClean="0"/>
              <a:t>Bentuk</a:t>
            </a:r>
            <a:r>
              <a:rPr lang="en-US" sz="2400" dirty="0" smtClean="0"/>
              <a:t> </a:t>
            </a:r>
            <a:r>
              <a:rPr lang="en-US" sz="2400" b="1" dirty="0" smtClean="0"/>
              <a:t>Diagram </a:t>
            </a:r>
            <a:r>
              <a:rPr lang="en-US" sz="2400" b="1" dirty="0" err="1" smtClean="0"/>
              <a:t>Lingkar</a:t>
            </a:r>
            <a:endParaRPr lang="en-US" sz="2400" dirty="0" smtClean="0"/>
          </a:p>
          <a:p>
            <a:pPr marL="519933" lvl="1" indent="-404932">
              <a:lnSpc>
                <a:spcPct val="150000"/>
              </a:lnSpc>
              <a:spcBef>
                <a:spcPts val="2998"/>
              </a:spcBef>
              <a:buFont typeface="Wingdings" pitchFamily="2" charset="2"/>
              <a:buChar char="§"/>
            </a:pPr>
            <a:endParaRPr lang="en-US" sz="2400" b="1" dirty="0" smtClean="0">
              <a:latin typeface="Arial Narrow" pitchFamily="34" charset="0"/>
            </a:endParaRPr>
          </a:p>
        </p:txBody>
      </p:sp>
      <p:pic>
        <p:nvPicPr>
          <p:cNvPr id="23555" name="Picture 3"/>
          <p:cNvPicPr>
            <a:picLocks noChangeAspect="1" noChangeArrowheads="1"/>
          </p:cNvPicPr>
          <p:nvPr/>
        </p:nvPicPr>
        <p:blipFill>
          <a:blip r:embed="rId2" cstate="print"/>
          <a:srcRect/>
          <a:stretch>
            <a:fillRect/>
          </a:stretch>
        </p:blipFill>
        <p:spPr bwMode="auto">
          <a:xfrm>
            <a:off x="380664" y="1600308"/>
            <a:ext cx="8230409" cy="5029308"/>
          </a:xfrm>
          <a:prstGeom prst="rect">
            <a:avLst/>
          </a:prstGeom>
          <a:noFill/>
          <a:ln w="9525">
            <a:noFill/>
            <a:miter lim="800000"/>
            <a:headEnd/>
            <a:tailEnd/>
          </a:ln>
        </p:spPr>
      </p:pic>
      <p:sp>
        <p:nvSpPr>
          <p:cNvPr id="23556" name="Rectangle 2"/>
          <p:cNvSpPr>
            <a:spLocks noGrp="1" noChangeArrowheads="1"/>
          </p:cNvSpPr>
          <p:nvPr>
            <p:ph type="title"/>
          </p:nvPr>
        </p:nvSpPr>
        <p:spPr>
          <a:xfrm>
            <a:off x="457200" y="228600"/>
            <a:ext cx="8229600" cy="838200"/>
          </a:xfrm>
        </p:spPr>
        <p:txBody>
          <a:bodyPr>
            <a:normAutofit/>
          </a:bodyPr>
          <a:lstStyle/>
          <a:p>
            <a:r>
              <a:rPr lang="en-US" dirty="0" err="1" smtClean="0">
                <a:solidFill>
                  <a:srgbClr val="FF0000"/>
                </a:solidFill>
              </a:rPr>
              <a:t>Siklus</a:t>
            </a:r>
            <a:r>
              <a:rPr lang="en-US" dirty="0" smtClean="0">
                <a:solidFill>
                  <a:srgbClr val="FF0000"/>
                </a:solidFill>
              </a:rPr>
              <a:t> Manajemen Stratejik </a:t>
            </a:r>
          </a:p>
        </p:txBody>
      </p:sp>
      <p:sp>
        <p:nvSpPr>
          <p:cNvPr id="5" name="TextBox 4"/>
          <p:cNvSpPr txBox="1"/>
          <p:nvPr/>
        </p:nvSpPr>
        <p:spPr>
          <a:xfrm>
            <a:off x="2100009" y="0"/>
            <a:ext cx="4943982" cy="369332"/>
          </a:xfrm>
          <a:prstGeom prst="rect">
            <a:avLst/>
          </a:prstGeom>
          <a:noFill/>
        </p:spPr>
        <p:txBody>
          <a:bodyPr wrap="square" rtlCol="0">
            <a:spAutoFit/>
          </a:bodyPr>
          <a:lstStyle/>
          <a:p>
            <a:r>
              <a:rPr lang="en-US" dirty="0" smtClean="0"/>
              <a:t>CONTOH LAIN DENGAN PERIODE WAKTU BERBEDA</a:t>
            </a:r>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latin typeface="Arial" charset="0"/>
                <a:cs typeface="Arial" charset="0"/>
              </a:rPr>
              <a:t>Defining Strategic Management</a:t>
            </a:r>
          </a:p>
        </p:txBody>
      </p:sp>
      <p:sp>
        <p:nvSpPr>
          <p:cNvPr id="16387" name="Content Placeholder 2"/>
          <p:cNvSpPr>
            <a:spLocks noGrp="1"/>
          </p:cNvSpPr>
          <p:nvPr>
            <p:ph idx="1"/>
          </p:nvPr>
        </p:nvSpPr>
        <p:spPr>
          <a:xfrm>
            <a:off x="152400" y="1600200"/>
            <a:ext cx="8763000" cy="4525963"/>
          </a:xfrm>
        </p:spPr>
        <p:txBody>
          <a:bodyPr>
            <a:normAutofit fontScale="92500" lnSpcReduction="20000"/>
          </a:bodyPr>
          <a:lstStyle/>
          <a:p>
            <a:pPr>
              <a:buFont typeface="Wingdings" pitchFamily="2" charset="2"/>
              <a:buChar char="v"/>
              <a:defRPr/>
            </a:pPr>
            <a:r>
              <a:rPr lang="en-US" i="1" dirty="0" smtClean="0">
                <a:solidFill>
                  <a:schemeClr val="tx2">
                    <a:lumMod val="60000"/>
                    <a:lumOff val="40000"/>
                  </a:schemeClr>
                </a:solidFill>
                <a:latin typeface="Arial" charset="0"/>
                <a:ea typeface="+mn-ea"/>
                <a:cs typeface="Arial" charset="0"/>
              </a:rPr>
              <a:t> </a:t>
            </a:r>
            <a:r>
              <a:rPr lang="en-US" sz="3500" i="1" dirty="0" smtClean="0">
                <a:solidFill>
                  <a:schemeClr val="tx2">
                    <a:lumMod val="60000"/>
                    <a:lumOff val="40000"/>
                  </a:schemeClr>
                </a:solidFill>
                <a:latin typeface="Arial" charset="0"/>
                <a:ea typeface="+mn-ea"/>
                <a:cs typeface="Arial" charset="0"/>
              </a:rPr>
              <a:t>Strategic </a:t>
            </a:r>
            <a:r>
              <a:rPr lang="en-US" sz="3500" i="1" dirty="0" smtClean="0">
                <a:solidFill>
                  <a:schemeClr val="tx2">
                    <a:lumMod val="60000"/>
                    <a:lumOff val="40000"/>
                  </a:schemeClr>
                </a:solidFill>
                <a:latin typeface="Arial" charset="0"/>
                <a:ea typeface="+mn-ea"/>
                <a:cs typeface="Arial" charset="0"/>
              </a:rPr>
              <a:t>Management </a:t>
            </a:r>
            <a:r>
              <a:rPr lang="en-US" sz="3500" dirty="0" smtClean="0">
                <a:latin typeface="Arial" charset="0"/>
                <a:ea typeface="+mn-ea"/>
                <a:cs typeface="Arial" charset="0"/>
              </a:rPr>
              <a:t>is used </a:t>
            </a:r>
            <a:r>
              <a:rPr lang="en-US" sz="3500" dirty="0" smtClean="0">
                <a:latin typeface="Arial" charset="0"/>
                <a:cs typeface="Arial" charset="0"/>
              </a:rPr>
              <a:t>to refer to </a:t>
            </a:r>
            <a:r>
              <a:rPr lang="en-US" sz="3500" dirty="0" smtClean="0">
                <a:latin typeface="Arial" charset="0"/>
                <a:cs typeface="Arial" charset="0"/>
              </a:rPr>
              <a:t> </a:t>
            </a:r>
            <a:r>
              <a:rPr lang="en-US" sz="3500" dirty="0" smtClean="0">
                <a:solidFill>
                  <a:schemeClr val="accent1"/>
                </a:solidFill>
                <a:latin typeface="Arial" charset="0"/>
                <a:cs typeface="Arial" charset="0"/>
              </a:rPr>
              <a:t>strategic </a:t>
            </a:r>
            <a:r>
              <a:rPr lang="en-US" sz="3500" dirty="0" smtClean="0">
                <a:solidFill>
                  <a:schemeClr val="accent1"/>
                </a:solidFill>
                <a:latin typeface="Arial" charset="0"/>
                <a:cs typeface="Arial" charset="0"/>
              </a:rPr>
              <a:t>analysis, strategy formulation, implementation, and evaluation</a:t>
            </a:r>
            <a:r>
              <a:rPr lang="en-US" sz="3500" dirty="0" smtClean="0">
                <a:latin typeface="Arial" charset="0"/>
                <a:cs typeface="Arial" charset="0"/>
              </a:rPr>
              <a:t>. </a:t>
            </a:r>
            <a:endParaRPr lang="en-US" sz="3500" dirty="0" smtClean="0">
              <a:latin typeface="Arial" charset="0"/>
              <a:ea typeface="+mn-ea"/>
              <a:cs typeface="Arial" charset="0"/>
            </a:endParaRPr>
          </a:p>
          <a:p>
            <a:pPr eaLnBrk="1" hangingPunct="1">
              <a:buFont typeface="Wingdings" pitchFamily="2" charset="2"/>
              <a:buChar char="v"/>
              <a:defRPr/>
            </a:pPr>
            <a:endParaRPr lang="en-US" sz="3500" dirty="0" smtClean="0">
              <a:solidFill>
                <a:schemeClr val="accent1"/>
              </a:solidFill>
              <a:latin typeface="Arial" charset="0"/>
              <a:ea typeface="+mn-ea"/>
              <a:cs typeface="Arial" charset="0"/>
            </a:endParaRPr>
          </a:p>
          <a:p>
            <a:pPr>
              <a:buFont typeface="Wingdings" pitchFamily="2" charset="2"/>
              <a:buChar char="v"/>
              <a:defRPr/>
            </a:pPr>
            <a:r>
              <a:rPr lang="en-US" sz="3500" dirty="0" smtClean="0">
                <a:latin typeface="Arial" charset="0"/>
                <a:ea typeface="+mn-ea"/>
                <a:cs typeface="Arial" charset="0"/>
              </a:rPr>
              <a:t> Sometimes </a:t>
            </a:r>
            <a:r>
              <a:rPr lang="en-US" sz="3500" dirty="0" smtClean="0">
                <a:latin typeface="Arial" charset="0"/>
                <a:ea typeface="+mn-ea"/>
                <a:cs typeface="Arial" charset="0"/>
              </a:rPr>
              <a:t>the term </a:t>
            </a:r>
            <a:r>
              <a:rPr lang="en-US" sz="3500" dirty="0" smtClean="0">
                <a:solidFill>
                  <a:schemeClr val="accent1"/>
                </a:solidFill>
                <a:latin typeface="Arial" charset="0"/>
                <a:ea typeface="+mn-ea"/>
                <a:cs typeface="Arial" charset="0"/>
              </a:rPr>
              <a:t>strategic management </a:t>
            </a:r>
            <a:r>
              <a:rPr lang="en-US" sz="3500" dirty="0" smtClean="0">
                <a:latin typeface="Arial" charset="0"/>
                <a:ea typeface="+mn-ea"/>
                <a:cs typeface="Arial" charset="0"/>
              </a:rPr>
              <a:t>is used </a:t>
            </a:r>
            <a:r>
              <a:rPr lang="en-US" sz="3500" dirty="0" smtClean="0">
                <a:latin typeface="Arial" charset="0"/>
                <a:cs typeface="Arial" charset="0"/>
              </a:rPr>
              <a:t>synonymously with the term </a:t>
            </a:r>
            <a:r>
              <a:rPr lang="en-US" sz="3500" dirty="0" smtClean="0">
                <a:solidFill>
                  <a:schemeClr val="accent1"/>
                </a:solidFill>
                <a:latin typeface="Arial" charset="0"/>
                <a:cs typeface="Arial" charset="0"/>
              </a:rPr>
              <a:t>strategic planning </a:t>
            </a:r>
            <a:r>
              <a:rPr lang="en-US" sz="3500" dirty="0" smtClean="0">
                <a:latin typeface="Arial" charset="0"/>
                <a:cs typeface="Arial" charset="0"/>
              </a:rPr>
              <a:t>(</a:t>
            </a:r>
            <a:r>
              <a:rPr lang="en-US" sz="3500" dirty="0" err="1" smtClean="0">
                <a:latin typeface="Arial" charset="0"/>
                <a:cs typeface="Arial" charset="0"/>
              </a:rPr>
              <a:t>Perencanaan</a:t>
            </a:r>
            <a:r>
              <a:rPr lang="en-US" sz="3500" dirty="0" smtClean="0">
                <a:latin typeface="Arial" charset="0"/>
                <a:cs typeface="Arial" charset="0"/>
              </a:rPr>
              <a:t> Stratejik</a:t>
            </a:r>
            <a:r>
              <a:rPr lang="en-US" sz="3500" dirty="0" smtClean="0">
                <a:latin typeface="Arial" charset="0"/>
                <a:cs typeface="Arial" charset="0"/>
              </a:rPr>
              <a:t>). </a:t>
            </a:r>
          </a:p>
          <a:p>
            <a:pPr>
              <a:buFont typeface="Wingdings" pitchFamily="2" charset="2"/>
              <a:buChar char="v"/>
              <a:defRPr/>
            </a:pPr>
            <a:endParaRPr lang="en-US" sz="3500" dirty="0" smtClean="0">
              <a:latin typeface="Arial" charset="0"/>
              <a:cs typeface="Arial" charset="0"/>
            </a:endParaRPr>
          </a:p>
          <a:p>
            <a:pPr>
              <a:buFont typeface="Wingdings" pitchFamily="2" charset="2"/>
              <a:buChar char="v"/>
              <a:defRPr/>
            </a:pPr>
            <a:r>
              <a:rPr lang="en-US" sz="3500" dirty="0" smtClean="0">
                <a:solidFill>
                  <a:schemeClr val="accent1"/>
                </a:solidFill>
                <a:latin typeface="Arial" charset="0"/>
                <a:ea typeface="+mn-ea"/>
                <a:cs typeface="Arial" charset="0"/>
              </a:rPr>
              <a:t> Strategic </a:t>
            </a:r>
            <a:r>
              <a:rPr lang="en-US" sz="3500" dirty="0" smtClean="0">
                <a:solidFill>
                  <a:schemeClr val="accent1"/>
                </a:solidFill>
                <a:latin typeface="Arial" charset="0"/>
                <a:ea typeface="+mn-ea"/>
                <a:cs typeface="Arial" charset="0"/>
              </a:rPr>
              <a:t>planning </a:t>
            </a:r>
            <a:r>
              <a:rPr lang="en-US" sz="3500" dirty="0" smtClean="0">
                <a:latin typeface="Arial" charset="0"/>
                <a:ea typeface="+mn-ea"/>
                <a:cs typeface="Arial" charset="0"/>
              </a:rPr>
              <a:t>refers </a:t>
            </a:r>
            <a:r>
              <a:rPr lang="en-US" sz="3500" dirty="0" smtClean="0">
                <a:latin typeface="Arial" charset="0"/>
                <a:ea typeface="+mn-ea"/>
                <a:cs typeface="Arial" charset="0"/>
              </a:rPr>
              <a:t>only to </a:t>
            </a:r>
            <a:r>
              <a:rPr lang="en-US" sz="3500" dirty="0" smtClean="0">
                <a:solidFill>
                  <a:schemeClr val="accent1"/>
                </a:solidFill>
                <a:latin typeface="Arial" charset="0"/>
                <a:cs typeface="Arial" charset="0"/>
              </a:rPr>
              <a:t>strategic analysis </a:t>
            </a:r>
            <a:r>
              <a:rPr lang="en-US" sz="3500" dirty="0" smtClean="0">
                <a:latin typeface="Arial" charset="0"/>
                <a:cs typeface="Arial" charset="0"/>
              </a:rPr>
              <a:t>and </a:t>
            </a:r>
            <a:r>
              <a:rPr lang="en-US" sz="3500" dirty="0" smtClean="0">
                <a:solidFill>
                  <a:schemeClr val="accent1"/>
                </a:solidFill>
                <a:latin typeface="Arial" charset="0"/>
                <a:ea typeface="+mn-ea"/>
                <a:cs typeface="Arial" charset="0"/>
              </a:rPr>
              <a:t>strategy </a:t>
            </a:r>
            <a:r>
              <a:rPr lang="en-US" sz="3500" dirty="0" smtClean="0">
                <a:solidFill>
                  <a:schemeClr val="accent1"/>
                </a:solidFill>
                <a:latin typeface="Arial" charset="0"/>
                <a:ea typeface="+mn-ea"/>
                <a:cs typeface="Arial" charset="0"/>
              </a:rPr>
              <a:t>formulation</a:t>
            </a:r>
            <a:r>
              <a:rPr lang="en-US" sz="3500" dirty="0" smtClean="0">
                <a:latin typeface="Arial" charset="0"/>
                <a:ea typeface="+mn-ea"/>
                <a:cs typeface="Arial" charset="0"/>
              </a:rPr>
              <a:t>.</a:t>
            </a:r>
          </a:p>
        </p:txBody>
      </p:sp>
      <p:sp>
        <p:nvSpPr>
          <p:cNvPr id="21508" name="Slide Number Placeholder 4"/>
          <p:cNvSpPr>
            <a:spLocks noGrp="1"/>
          </p:cNvSpPr>
          <p:nvPr>
            <p:ph type="sldNum" sz="quarter" idx="12"/>
          </p:nvPr>
        </p:nvSpPr>
        <p:spPr bwMode="auto">
          <a:noFill/>
          <a:ln>
            <a:miter lim="800000"/>
            <a:headEnd/>
            <a:tailEnd/>
          </a:ln>
        </p:spPr>
        <p:txBody>
          <a:bodyPr/>
          <a:lstStyle/>
          <a:p>
            <a:r>
              <a:rPr lang="en-US"/>
              <a:t>1-</a:t>
            </a:r>
            <a:fld id="{D4384CAA-D9EA-42DD-A885-4ADDD55118C1}" type="slidenum">
              <a:rPr lang="en-US"/>
              <a:pPr/>
              <a:t>6</a:t>
            </a:fld>
            <a:endParaRPr lang="en-US"/>
          </a:p>
        </p:txBody>
      </p:sp>
      <p:sp>
        <p:nvSpPr>
          <p:cNvPr id="21509"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latin typeface="Arial" charset="0"/>
                <a:cs typeface="Arial" charset="0"/>
              </a:rPr>
              <a:t>Defining Strategic Management</a:t>
            </a:r>
          </a:p>
        </p:txBody>
      </p:sp>
      <p:sp>
        <p:nvSpPr>
          <p:cNvPr id="19459" name="Content Placeholder 2"/>
          <p:cNvSpPr>
            <a:spLocks noGrp="1"/>
          </p:cNvSpPr>
          <p:nvPr>
            <p:ph idx="1"/>
          </p:nvPr>
        </p:nvSpPr>
        <p:spPr>
          <a:xfrm>
            <a:off x="228600" y="1600200"/>
            <a:ext cx="8686800" cy="4525963"/>
          </a:xfrm>
        </p:spPr>
        <p:txBody>
          <a:bodyPr>
            <a:normAutofit/>
          </a:bodyPr>
          <a:lstStyle/>
          <a:p>
            <a:pPr eaLnBrk="1" hangingPunct="1"/>
            <a:r>
              <a:rPr lang="en-US" b="1" dirty="0" smtClean="0">
                <a:latin typeface="Arial" charset="0"/>
                <a:cs typeface="Arial" charset="0"/>
              </a:rPr>
              <a:t>Strategic Management </a:t>
            </a:r>
          </a:p>
          <a:p>
            <a:pPr lvl="1" eaLnBrk="1" hangingPunct="1"/>
            <a:r>
              <a:rPr lang="en-US" dirty="0" smtClean="0">
                <a:latin typeface="Arial" charset="0"/>
                <a:cs typeface="Arial" charset="0"/>
              </a:rPr>
              <a:t>the art and science of formulating, implementing, and evaluating cross-functional decisions that enable an organization to achieve its objectives</a:t>
            </a:r>
          </a:p>
          <a:p>
            <a:pPr lvl="1" eaLnBrk="1" hangingPunct="1"/>
            <a:endParaRPr lang="en-US" dirty="0" smtClean="0">
              <a:latin typeface="Arial" charset="0"/>
              <a:cs typeface="Arial" charset="0"/>
            </a:endParaRPr>
          </a:p>
          <a:p>
            <a:pPr lvl="1" eaLnBrk="1" hangingPunct="1"/>
            <a:r>
              <a:rPr lang="en-US" dirty="0" smtClean="0">
                <a:solidFill>
                  <a:srgbClr val="FF0000"/>
                </a:solidFill>
                <a:latin typeface="Arial" charset="0"/>
                <a:cs typeface="Arial" charset="0"/>
              </a:rPr>
              <a:t>Instead of separating in two steps David (2013) combines the Strategic Analysis step into the Strategy Formulation step</a:t>
            </a:r>
          </a:p>
        </p:txBody>
      </p:sp>
      <p:sp>
        <p:nvSpPr>
          <p:cNvPr id="19460" name="Slide Number Placeholder 3"/>
          <p:cNvSpPr>
            <a:spLocks noGrp="1"/>
          </p:cNvSpPr>
          <p:nvPr>
            <p:ph type="sldNum" sz="quarter" idx="12"/>
          </p:nvPr>
        </p:nvSpPr>
        <p:spPr bwMode="auto">
          <a:noFill/>
          <a:ln>
            <a:miter lim="800000"/>
            <a:headEnd/>
            <a:tailEnd/>
          </a:ln>
        </p:spPr>
        <p:txBody>
          <a:bodyPr/>
          <a:lstStyle/>
          <a:p>
            <a:r>
              <a:rPr lang="en-US" dirty="0"/>
              <a:t>1-</a:t>
            </a:r>
            <a:fld id="{63E37DD8-A344-42BA-A242-F8A7D98528FC}" type="slidenum">
              <a:rPr lang="en-US"/>
              <a:pPr/>
              <a:t>7</a:t>
            </a:fld>
            <a:endParaRPr lang="en-US" dirty="0"/>
          </a:p>
        </p:txBody>
      </p:sp>
      <p:sp>
        <p:nvSpPr>
          <p:cNvPr id="19461"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pPr eaLnBrk="1" hangingPunct="1"/>
            <a:r>
              <a:rPr lang="en-US" dirty="0" smtClean="0">
                <a:latin typeface="Arial" charset="0"/>
                <a:cs typeface="Arial" charset="0"/>
              </a:rPr>
              <a:t>Stages of Strategic Management</a:t>
            </a:r>
            <a:br>
              <a:rPr lang="en-US" dirty="0" smtClean="0">
                <a:latin typeface="Arial" charset="0"/>
                <a:cs typeface="Arial" charset="0"/>
              </a:rPr>
            </a:br>
            <a:r>
              <a:rPr lang="en-US" dirty="0" smtClean="0">
                <a:latin typeface="Arial" charset="0"/>
                <a:cs typeface="Arial" charset="0"/>
              </a:rPr>
              <a:t>(</a:t>
            </a:r>
            <a:r>
              <a:rPr lang="en-US" sz="2700" dirty="0" smtClean="0">
                <a:latin typeface="Arial" charset="0"/>
                <a:cs typeface="Arial" charset="0"/>
              </a:rPr>
              <a:t>David, 2013)</a:t>
            </a:r>
          </a:p>
        </p:txBody>
      </p:sp>
      <p:graphicFrame>
        <p:nvGraphicFramePr>
          <p:cNvPr id="5" name="Content Placeholder 4"/>
          <p:cNvGraphicFramePr>
            <a:graphicFrameLocks noGrp="1"/>
          </p:cNvGraphicFramePr>
          <p:nvPr>
            <p:ph idx="1"/>
          </p:nvPr>
        </p:nvGraphicFramePr>
        <p:xfrm>
          <a:off x="457200" y="1676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604" name="Slide Number Placeholder 3"/>
          <p:cNvSpPr>
            <a:spLocks noGrp="1"/>
          </p:cNvSpPr>
          <p:nvPr>
            <p:ph type="sldNum" sz="quarter" idx="12"/>
          </p:nvPr>
        </p:nvSpPr>
        <p:spPr bwMode="auto">
          <a:noFill/>
          <a:ln>
            <a:miter lim="800000"/>
            <a:headEnd/>
            <a:tailEnd/>
          </a:ln>
        </p:spPr>
        <p:txBody>
          <a:bodyPr/>
          <a:lstStyle/>
          <a:p>
            <a:r>
              <a:rPr lang="en-US"/>
              <a:t>1-</a:t>
            </a:r>
            <a:fld id="{921AF14E-1778-448F-A0A8-3F46F891A982}" type="slidenum">
              <a:rPr lang="en-US"/>
              <a:pPr/>
              <a:t>8</a:t>
            </a:fld>
            <a:endParaRPr lang="en-US"/>
          </a:p>
        </p:txBody>
      </p:sp>
      <p:sp>
        <p:nvSpPr>
          <p:cNvPr id="25605" name="Footer Placeholder 1"/>
          <p:cNvSpPr>
            <a:spLocks noGrp="1"/>
          </p:cNvSpPr>
          <p:nvPr>
            <p:ph type="ftr" sz="quarter" idx="11"/>
          </p:nvPr>
        </p:nvSpPr>
        <p:spPr bwMode="auto">
          <a:noFill/>
          <a:ln>
            <a:miter lim="800000"/>
            <a:headEnd/>
            <a:tailEnd/>
          </a:ln>
        </p:spPr>
        <p:txBody>
          <a:bodyPr/>
          <a:lstStyle/>
          <a:p>
            <a:r>
              <a:rPr lang="en-US" dirty="0"/>
              <a:t>Copyright ©2013 Pearson Education</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hangingPunct="1"/>
            <a:r>
              <a:rPr lang="en-US" smtClean="0">
                <a:latin typeface="Arial" charset="0"/>
                <a:cs typeface="Arial" charset="0"/>
              </a:rPr>
              <a:t>Stages of Strategic Management</a:t>
            </a:r>
          </a:p>
        </p:txBody>
      </p:sp>
      <p:sp>
        <p:nvSpPr>
          <p:cNvPr id="27651" name="Content Placeholder 2"/>
          <p:cNvSpPr>
            <a:spLocks noGrp="1"/>
          </p:cNvSpPr>
          <p:nvPr>
            <p:ph idx="1"/>
          </p:nvPr>
        </p:nvSpPr>
        <p:spPr/>
        <p:txBody>
          <a:bodyPr/>
          <a:lstStyle/>
          <a:p>
            <a:pPr eaLnBrk="1" hangingPunct="1"/>
            <a:r>
              <a:rPr lang="en-US" b="1" smtClean="0">
                <a:latin typeface="Arial" charset="0"/>
                <a:cs typeface="Arial" charset="0"/>
              </a:rPr>
              <a:t>Strategy formulation </a:t>
            </a:r>
          </a:p>
          <a:p>
            <a:pPr lvl="1" eaLnBrk="1" hangingPunct="1"/>
            <a:r>
              <a:rPr lang="en-US" smtClean="0">
                <a:latin typeface="Arial" charset="0"/>
                <a:cs typeface="Arial" charset="0"/>
              </a:rPr>
              <a:t>includes developing a vision and mission, identifying an organization’s external opportunities and threats, determining internal strengths and weaknesses, establishing long-term objectives, generating alternative strategies, and choosing particular strategies to pursue</a:t>
            </a:r>
          </a:p>
        </p:txBody>
      </p:sp>
      <p:sp>
        <p:nvSpPr>
          <p:cNvPr id="27652" name="Slide Number Placeholder 3"/>
          <p:cNvSpPr>
            <a:spLocks noGrp="1"/>
          </p:cNvSpPr>
          <p:nvPr>
            <p:ph type="sldNum" sz="quarter" idx="12"/>
          </p:nvPr>
        </p:nvSpPr>
        <p:spPr bwMode="auto">
          <a:noFill/>
          <a:ln>
            <a:miter lim="800000"/>
            <a:headEnd/>
            <a:tailEnd/>
          </a:ln>
        </p:spPr>
        <p:txBody>
          <a:bodyPr/>
          <a:lstStyle/>
          <a:p>
            <a:r>
              <a:rPr lang="en-US"/>
              <a:t>1-</a:t>
            </a:r>
            <a:fld id="{F38B6110-8525-4836-8477-905990048166}" type="slidenum">
              <a:rPr lang="en-US"/>
              <a:pPr/>
              <a:t>9</a:t>
            </a:fld>
            <a:endParaRPr lang="en-US"/>
          </a:p>
        </p:txBody>
      </p:sp>
      <p:sp>
        <p:nvSpPr>
          <p:cNvPr id="27653" name="Footer Placeholder 1"/>
          <p:cNvSpPr>
            <a:spLocks noGrp="1"/>
          </p:cNvSpPr>
          <p:nvPr>
            <p:ph type="ftr" sz="quarter" idx="11"/>
          </p:nvPr>
        </p:nvSpPr>
        <p:spPr bwMode="auto">
          <a:noFill/>
          <a:ln>
            <a:miter lim="800000"/>
            <a:headEnd/>
            <a:tailEnd/>
          </a:ln>
        </p:spPr>
        <p:txBody>
          <a:bodyPr/>
          <a:lstStyle/>
          <a:p>
            <a:r>
              <a:rPr lang="en-US"/>
              <a:t>Copyright ©2013 Pearson Education</a:t>
            </a: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679</TotalTime>
  <Words>3109</Words>
  <Application>Microsoft Office PowerPoint</Application>
  <PresentationFormat>On-screen Show (4:3)</PresentationFormat>
  <Paragraphs>479</Paragraphs>
  <Slides>39</Slides>
  <Notes>33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Slide 1</vt:lpstr>
      <vt:lpstr>Slide 2</vt:lpstr>
      <vt:lpstr>Slide 3</vt:lpstr>
      <vt:lpstr>Slide 4</vt:lpstr>
      <vt:lpstr>Siklus Manajemen Stratejik </vt:lpstr>
      <vt:lpstr>Defining Strategic Management</vt:lpstr>
      <vt:lpstr>Defining Strategic Management</vt:lpstr>
      <vt:lpstr>Stages of Strategic Management (David, 2013)</vt:lpstr>
      <vt:lpstr>Stages of Strategic Management</vt:lpstr>
      <vt:lpstr>Strategy Formulation</vt:lpstr>
      <vt:lpstr>Stages of Strategic Management</vt:lpstr>
      <vt:lpstr>Stages of Strategic Management</vt:lpstr>
      <vt:lpstr>A Comprehensive Strategic-Management Model</vt:lpstr>
      <vt:lpstr>Key Terms in Strategic Management</vt:lpstr>
      <vt:lpstr>Key Terms in Strategic Management</vt:lpstr>
      <vt:lpstr>Key Terms in Strategic Management</vt:lpstr>
      <vt:lpstr>Slide 17</vt:lpstr>
      <vt:lpstr>Slide 18</vt:lpstr>
      <vt:lpstr>Some Opportunities and Threats</vt:lpstr>
      <vt:lpstr>Key Terms in Strategic Management</vt:lpstr>
      <vt:lpstr>Key Terms in Strategic Management</vt:lpstr>
      <vt:lpstr>Key Terms in Strategic Management</vt:lpstr>
      <vt:lpstr>Sample Strategies in Action in 2011</vt:lpstr>
      <vt:lpstr>Key Terms in Strategic Management</vt:lpstr>
      <vt:lpstr>Key Terms in Strategic Management</vt:lpstr>
      <vt:lpstr>Key Terms in Strategic Management</vt:lpstr>
      <vt:lpstr>The Strategic-Management Model</vt:lpstr>
      <vt:lpstr>Benefits of Strategic Management</vt:lpstr>
      <vt:lpstr>Benefits of Strategic Management</vt:lpstr>
      <vt:lpstr>Benefits to a Firm That Does Strategic Planning</vt:lpstr>
      <vt:lpstr>Why Some Firms Do No  Strategic Planning</vt:lpstr>
      <vt:lpstr>Why Some Firms Do No  Strategic Planning</vt:lpstr>
      <vt:lpstr>Pitfalls in Strategic Planning</vt:lpstr>
      <vt:lpstr>Pitfalls in Strategic Planning</vt:lpstr>
      <vt:lpstr>Guidelines for Effective Strategic Management</vt:lpstr>
      <vt:lpstr>Comparing Business and  Military Strategy</vt:lpstr>
      <vt:lpstr>Excerpts from Sun Tzu’s The Art of War Writings</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VGN-TZ17GN</dc:creator>
  <cp:lastModifiedBy>Sammy Kristamuljana</cp:lastModifiedBy>
  <cp:revision>73</cp:revision>
  <dcterms:created xsi:type="dcterms:W3CDTF">2012-09-18T13:21:19Z</dcterms:created>
  <dcterms:modified xsi:type="dcterms:W3CDTF">2014-03-11T05:10:14Z</dcterms:modified>
</cp:coreProperties>
</file>